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2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4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7" r:id="rId48"/>
    <p:sldId id="305" r:id="rId49"/>
    <p:sldId id="306" r:id="rId50"/>
    <p:sldId id="308" r:id="rId51"/>
    <p:sldId id="309" r:id="rId52"/>
    <p:sldId id="310" r:id="rId53"/>
    <p:sldId id="313" r:id="rId54"/>
    <p:sldId id="311" r:id="rId55"/>
    <p:sldId id="312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11 &amp; 12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Taguchi methods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Statistical Methods for Economists</a:t>
            </a:r>
          </a:p>
          <a:p>
            <a:r>
              <a:rPr lang="en-GB" dirty="0" smtClean="0"/>
              <a:t>INM/BASTE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41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   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It follows: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Non-symmetric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	denote the actual value of the characteristics of the quality; 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this is a random variable</a:t>
                </a:r>
                <a:endParaRPr lang="en-GB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	denote the target value of the characteristics of the quality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	be constants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	be tolerance limits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	be the losses outside of the tolerance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</a:t>
                </a:r>
                <a:r>
                  <a:rPr lang="en-GB" b="1" dirty="0"/>
                  <a:t>the tolerance </a:t>
                </a:r>
                <a:r>
                  <a:rPr lang="en-GB" b="1" dirty="0" smtClean="0"/>
                  <a:t>interval</a:t>
                </a:r>
                <a:r>
                  <a:rPr lang="en-GB" dirty="0" smtClean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4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Symmetric N-tolerance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then postulate that the Loss Function is continuous and of the form:</a:t>
                </a:r>
              </a:p>
              <a:p>
                <a:pPr>
                  <a:lnSpc>
                    <a:spcPct val="74000"/>
                  </a:lnSpc>
                </a:pPr>
                <a:endParaRPr lang="en-GB" dirty="0"/>
              </a:p>
              <a:p>
                <a:pPr marL="320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  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   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700" r="1140" b="7767"/>
          <a:stretch/>
        </p:blipFill>
        <p:spPr>
          <a:xfrm>
            <a:off x="1800000" y="3646170"/>
            <a:ext cx="4501035" cy="2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Symmetric N-tolerance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  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   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follows: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160000" y="4104000"/>
                <a:ext cx="3220625" cy="2139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104000"/>
                <a:ext cx="3220625" cy="2139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73425" y="4104000"/>
                <a:ext cx="3220625" cy="2139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425" y="4104000"/>
                <a:ext cx="3220625" cy="2139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S-type tolerance (small)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Here, the smaller the characteristic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the better.  The ideal target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 example is the pollution (of air / water / etc.).</a:t>
                </a:r>
              </a:p>
              <a:p>
                <a:r>
                  <a:rPr lang="en-GB" dirty="0" smtClean="0"/>
                  <a:t>Let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		denote the actual value of the characteristics of the quality; 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	</a:t>
                </a:r>
                <a:r>
                  <a:rPr lang="en-GB" dirty="0"/>
                  <a:t>	this is a random variable</a:t>
                </a:r>
                <a:endParaRPr lang="en-GB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USL</m:t>
                    </m:r>
                  </m:oMath>
                </a14:m>
                <a:r>
                  <a:rPr lang="en-GB" dirty="0" smtClean="0"/>
                  <a:t>	= Upper Specification Limit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		be a constant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		be the losses behind the tolerance interval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 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USL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  </m:t>
                        </m:r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Then </a:t>
                </a:r>
                <a:r>
                  <a:rPr lang="en-GB" b="1" dirty="0"/>
                  <a:t>the tolerance </a:t>
                </a:r>
                <a:r>
                  <a:rPr lang="en-GB" b="1" dirty="0" smtClean="0"/>
                  <a:t>interval</a:t>
                </a:r>
                <a:r>
                  <a:rPr lang="en-GB" dirty="0" smtClean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 </m:t>
                          </m:r>
                          <m:r>
                            <a:rPr lang="en-GB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USL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  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8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S-type tolerance (small)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USL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USL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3644"/>
          <a:stretch/>
        </p:blipFill>
        <p:spPr>
          <a:xfrm>
            <a:off x="3765712" y="3780000"/>
            <a:ext cx="4600575" cy="24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S-type tolerance (small)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USL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USL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It follows: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USL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USL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44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L-type tolerance (large)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Here, the larger the characteristic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the better.  The ideal target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Let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		denote the actual value of the characteristics of the quality; 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	</a:t>
                </a:r>
                <a:r>
                  <a:rPr lang="en-GB" dirty="0"/>
                  <a:t>	this is a random variable</a:t>
                </a:r>
                <a:endParaRPr lang="en-GB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LSL</m:t>
                    </m:r>
                  </m:oMath>
                </a14:m>
                <a:r>
                  <a:rPr lang="en-GB" dirty="0" smtClean="0"/>
                  <a:t>	= Lower Specification Limit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		be a constant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		be the losses forefront the tolerance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  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LSL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Then </a:t>
                </a:r>
                <a:r>
                  <a:rPr lang="en-GB" b="1" dirty="0"/>
                  <a:t>the tolerance </a:t>
                </a:r>
                <a:r>
                  <a:rPr lang="en-GB" b="1" dirty="0" smtClean="0"/>
                  <a:t>interval</a:t>
                </a:r>
                <a:r>
                  <a:rPr lang="en-GB" dirty="0" smtClean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 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 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LSL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73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L-type tolerance (large)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  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LSL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LSL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5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L-type tolerance (large)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  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LSL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LSL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It follows: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LSL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LSL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3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Introduction to Taguchi methods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Taguchi Loss Function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expected loss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Total Quality Costs</a:t>
            </a:r>
          </a:p>
          <a:p>
            <a:pPr>
              <a:lnSpc>
                <a:spcPct val="150000"/>
              </a:lnSpc>
            </a:pPr>
            <a:r>
              <a:rPr lang="en-GB" dirty="0"/>
              <a:t>Capability indices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45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Symmetric N-tolerance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Non-symmetric N-tolerance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S-type tolerance (small)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L-type tolerance (large)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57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the quality of a product is measured by the characteristic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which is assumed to be a random variable.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loss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  depends upon the deviation of the characteristic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from its target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We, however, are interested to know the </a:t>
                </a:r>
                <a:r>
                  <a:rPr lang="en-GB" b="1" dirty="0" smtClean="0"/>
                  <a:t>expected loss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03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Assume that the </a:t>
                </a:r>
                <a:r>
                  <a:rPr lang="en-GB" dirty="0"/>
                  <a:t>Loss Function is </a:t>
                </a:r>
                <a:r>
                  <a:rPr lang="en-GB" dirty="0" smtClean="0"/>
                  <a:t>of </a:t>
                </a:r>
                <a:r>
                  <a:rPr lang="en-GB" dirty="0"/>
                  <a:t>the </a:t>
                </a:r>
                <a:r>
                  <a:rPr lang="en-GB" dirty="0" smtClean="0"/>
                  <a:t>form</a:t>
                </a:r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   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93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Assume for simplicity that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always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,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97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Assume for simplicity that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always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b="1" u="sng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Otherwise, in general: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88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estimates of  E[</a:t>
            </a:r>
            <a:r>
              <a:rPr lang="en-GB" i="1" dirty="0" smtClean="0"/>
              <a:t>Y</a:t>
            </a:r>
            <a:r>
              <a:rPr lang="en-GB" dirty="0" smtClean="0"/>
              <a:t>]  and  Var(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expected value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  and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  are unknown usually.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make experiments and use the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sample mean and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sample-population variance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estimate these quantities.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16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estimates of  E[</a:t>
            </a:r>
            <a:r>
              <a:rPr lang="en-GB" i="1" dirty="0" smtClean="0"/>
              <a:t>Y</a:t>
            </a:r>
            <a:r>
              <a:rPr lang="en-GB" dirty="0" smtClean="0"/>
              <a:t>]  and  Var(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us have a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of the observations of the </a:t>
                </a:r>
                <a:r>
                  <a:rPr lang="en-GB" dirty="0"/>
                  <a:t>characteristic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which is a random variable.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 sample mean – estimate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 sample-population variance – estimate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862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estimates of  E[</a:t>
            </a:r>
            <a:r>
              <a:rPr lang="en-GB" i="1" dirty="0" smtClean="0"/>
              <a:t>Y</a:t>
            </a:r>
            <a:r>
              <a:rPr lang="en-GB" dirty="0" smtClean="0"/>
              <a:t>]  and  Var(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Another approach: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Assume that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</a:t>
                </a:r>
                <a:r>
                  <a:rPr lang="en-GB" b="1" u="sng" dirty="0" smtClean="0"/>
                  <a:t>normally</a:t>
                </a:r>
                <a:r>
                  <a:rPr lang="en-GB" dirty="0" smtClean="0"/>
                  <a:t> distributed.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is the case, e.g., if the producer aims to achieve the target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Then 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GB" dirty="0" smtClean="0"/>
                  <a:t>  is about  99.8%.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  and that all the production is within the tolerance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 smtClean="0"/>
                  <a:t>,  we can estimate that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102560" y="4871945"/>
                <a:ext cx="1008930" cy="1391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60" y="4871945"/>
                <a:ext cx="1008930" cy="1391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5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estimates of  E[</a:t>
            </a:r>
            <a:r>
              <a:rPr lang="en-GB" i="1" dirty="0" smtClean="0"/>
              <a:t>Y</a:t>
            </a:r>
            <a:r>
              <a:rPr lang="en-GB" dirty="0" smtClean="0"/>
              <a:t>]  and  Var(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Yet another approach: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Assume that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</a:t>
                </a:r>
                <a:r>
                  <a:rPr lang="en-GB" b="1" u="sng" dirty="0" smtClean="0"/>
                  <a:t>uniformly</a:t>
                </a:r>
                <a:r>
                  <a:rPr lang="en-GB" dirty="0" smtClean="0"/>
                  <a:t> distributed.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is the case, e.g., if the producer aims to have all the production </a:t>
                </a:r>
                <a:br>
                  <a:rPr lang="en-GB" dirty="0" smtClean="0"/>
                </a:br>
                <a:r>
                  <a:rPr lang="en-GB" dirty="0" smtClean="0"/>
                  <a:t>within the tolerance </a:t>
                </a:r>
                <a:r>
                  <a:rPr lang="en-GB" dirty="0"/>
                  <a:t>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 smtClean="0"/>
                  <a:t>  only; that is, does not aim </a:t>
                </a:r>
                <a:br>
                  <a:rPr lang="en-GB" dirty="0" smtClean="0"/>
                </a:br>
                <a:r>
                  <a:rPr lang="en-GB" dirty="0" smtClean="0"/>
                  <a:t>to achieve the target value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,  it follows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940000" y="4320000"/>
                <a:ext cx="3190937" cy="1964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aln/>
                        </m:rPr>
                        <a:rPr lang="en-GB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4320000"/>
                <a:ext cx="3190937" cy="1964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31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cost of the quality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that we have calculated: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Notice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 are given by the designer (design engineer), but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parameter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is given by the worker.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follows that we wish to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 as large as possible and to minimize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9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methods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Taguchi’s methods – statistical methods developed by 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/>
              <a:t>Dr. Genichi Taguchi</a:t>
            </a:r>
            <a:r>
              <a:rPr lang="en-GB" dirty="0" smtClean="0"/>
              <a:t>  (*1</a:t>
            </a:r>
            <a:r>
              <a:rPr lang="en-GB" baseline="30000" dirty="0" smtClean="0"/>
              <a:t>st</a:t>
            </a:r>
            <a:r>
              <a:rPr lang="en-GB" dirty="0" smtClean="0"/>
              <a:t> January 1924  †2</a:t>
            </a:r>
            <a:r>
              <a:rPr lang="en-GB" baseline="30000" dirty="0" smtClean="0"/>
              <a:t>nd</a:t>
            </a:r>
            <a:r>
              <a:rPr lang="en-GB" dirty="0" smtClean="0"/>
              <a:t> June 2012)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to improve the quality of manufactured goods.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There are two classes of Taguchi’s methods: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online methods used in the production process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offline methods used in the pre-production phases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The fundamental concept used of the online methods is the </a:t>
            </a:r>
            <a:r>
              <a:rPr lang="en-GB" u="sng" dirty="0" smtClean="0"/>
              <a:t>Loss Function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79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cost of the quality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Example:</a:t>
                </a:r>
                <a:r>
                  <a:rPr lang="en-GB" dirty="0"/>
                  <a:t>  Assume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m:rPr>
                          <m:aln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1.33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Then the expected loss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1.33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42225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monetary units per a piece of production.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35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expected loss:  The cost of the quality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further that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1.33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7689</m:t>
                    </m:r>
                  </m:oMath>
                </a14:m>
                <a:r>
                  <a:rPr lang="en-GB" dirty="0" smtClean="0"/>
                  <a:t>  can </a:t>
                </a:r>
                <a:r>
                  <a:rPr lang="en-GB" dirty="0"/>
                  <a:t>be </a:t>
                </a:r>
                <a:r>
                  <a:rPr lang="en-GB" dirty="0" smtClean="0"/>
                  <a:t>decreased </a:t>
                </a:r>
                <a:br>
                  <a:rPr lang="en-GB" dirty="0" smtClean="0"/>
                </a:br>
                <a:r>
                  <a:rPr lang="en-GB" dirty="0" smtClean="0"/>
                  <a:t>by  30 %  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0.70×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=0.7×1.7689=1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23823</m:t>
                    </m:r>
                  </m:oMath>
                </a14:m>
                <a:r>
                  <a:rPr lang="en-GB" dirty="0" smtClean="0"/>
                  <a:t>,  but the cost of this decrease </a:t>
                </a:r>
                <a:br>
                  <a:rPr lang="en-GB" dirty="0" smtClean="0"/>
                </a:br>
                <a:r>
                  <a:rPr lang="en-GB" dirty="0" smtClean="0"/>
                  <a:t>is  0.50  monetary units per a piece of production.  Then the total loss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+0.50=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+0.50=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×1.23823+0.50=3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595575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which is a result better than the previous one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4.42225</m:t>
                    </m:r>
                  </m:oMath>
                </a14:m>
                <a:r>
                  <a:rPr lang="en-GB" dirty="0" smtClean="0"/>
                  <a:t>)  </a:t>
                </a:r>
                <a:br>
                  <a:rPr lang="en-GB" dirty="0" smtClean="0"/>
                </a:br>
                <a:r>
                  <a:rPr lang="en-GB" dirty="0" smtClean="0"/>
                  <a:t>with the original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1.33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conclude, this improvement can be recommended.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92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</a:t>
            </a:r>
            <a:br>
              <a:rPr lang="en-GB" dirty="0" smtClean="0"/>
            </a:br>
            <a:r>
              <a:rPr lang="en-GB" dirty="0" smtClean="0"/>
              <a:t>Quality Costs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Quality Cost Monitoring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Taguchi’s approach </a:t>
            </a:r>
            <a:br>
              <a:rPr lang="en-GB" dirty="0" smtClean="0"/>
            </a:br>
            <a:r>
              <a:rPr lang="en-GB" dirty="0" smtClean="0"/>
              <a:t>to Quality Cost Monitoring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56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Cost Monitoring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We concentrate on </a:t>
            </a:r>
            <a:r>
              <a:rPr lang="en-GB" dirty="0" smtClean="0"/>
              <a:t>Quality Cost Monitoring on the side of the manufacturer.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There are several approaches to </a:t>
            </a:r>
            <a:r>
              <a:rPr lang="en-GB" dirty="0"/>
              <a:t>Quality Cost </a:t>
            </a:r>
            <a:r>
              <a:rPr lang="en-GB" dirty="0" smtClean="0"/>
              <a:t>Monitoring, including: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monitoring based on PAF (Prevention, Appraisal, Failure) models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monitoring based on process models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monitoring based on Taguchi’s approach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We here concentrate in Taguchi’s approach.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550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Taguchi’s approach to Quality Cost Monitoring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 are two main cases in </a:t>
                </a:r>
                <a:r>
                  <a:rPr lang="en-GB" dirty="0"/>
                  <a:t>Taguchi’s approach to Quality Cost </a:t>
                </a:r>
                <a:r>
                  <a:rPr lang="en-GB" dirty="0" smtClean="0"/>
                  <a:t>Monitoring: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checking all (100%) pieces of 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checking one out of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pieces of production;</a:t>
                </a:r>
                <a:br>
                  <a:rPr lang="en-GB" dirty="0" smtClean="0"/>
                </a:br>
                <a:r>
                  <a:rPr lang="en-GB" dirty="0" smtClean="0"/>
                  <a:t>  —  checking qualitative (non-measurable) characteristics of quality – attributes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2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</a:t>
            </a:r>
            <a:br>
              <a:rPr lang="en-GB" dirty="0" smtClean="0"/>
            </a:br>
            <a:r>
              <a:rPr lang="en-GB" dirty="0" smtClean="0"/>
              <a:t>all (100%) pieces </a:t>
            </a:r>
            <a:br>
              <a:rPr lang="en-GB" dirty="0" smtClean="0"/>
            </a:br>
            <a:r>
              <a:rPr lang="en-GB" dirty="0" smtClean="0"/>
              <a:t>of production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929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all (100%)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us have a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of the observations of the characteristic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,  which is a random variable.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When all (100%) pieces of production are checked, </a:t>
                </a:r>
                <a:br>
                  <a:rPr lang="en-GB" dirty="0" smtClean="0"/>
                </a:br>
                <a:r>
                  <a:rPr lang="en-GB" dirty="0" smtClean="0"/>
                  <a:t>the 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46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all (100%)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 smtClean="0"/>
                  <a:t>	are the annual costs for 100% quality control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 smtClean="0"/>
                  <a:t>	is the annual production = the number of the pieces of production per year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	is the tolerance (see above)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	is the loss when the tolerance is exceeded (see above)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7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all (100%)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Remark:</a:t>
                </a:r>
                <a:r>
                  <a:rPr lang="en-GB" dirty="0" smtClean="0"/>
                  <a:t>  The total variance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consists of: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	= the production variance</a:t>
                </a:r>
                <a:endParaRPr lang="en-GB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= the measurement variance</a:t>
                </a:r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r>
                  <a:rPr lang="en-GB" dirty="0" smtClean="0"/>
                  <a:t>and it holds: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6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one out of every  </a:t>
            </a:r>
            <a:r>
              <a:rPr lang="en-GB" i="1" dirty="0" smtClean="0"/>
              <a:t>n</a:t>
            </a:r>
            <a:r>
              <a:rPr lang="en-GB" dirty="0" smtClean="0"/>
              <a:t>  pieces of production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81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methods:  Taguchi Loss Function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that we manufacture some product.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We adopt the following assumptions: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The quality of a piece of the product is assessed according to the </a:t>
                </a:r>
                <a:br>
                  <a:rPr lang="en-GB" dirty="0" smtClean="0"/>
                </a:br>
                <a:r>
                  <a:rPr lang="en-GB" dirty="0" smtClean="0"/>
                  <a:t>(numerical) value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of </a:t>
                </a:r>
                <a:r>
                  <a:rPr lang="en-GB" dirty="0"/>
                  <a:t>some </a:t>
                </a:r>
                <a:r>
                  <a:rPr lang="en-GB" dirty="0" smtClean="0"/>
                  <a:t>characteristic – such as the size, weight; </a:t>
                </a:r>
                <a:br>
                  <a:rPr lang="en-GB" dirty="0" smtClean="0"/>
                </a:br>
                <a:r>
                  <a:rPr lang="en-GB" dirty="0" smtClean="0"/>
                  <a:t>mechanical, chemical, aesthetical or other characteristics.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Target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 of the above characteristics is given.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The lack of quality of the piece of the product is characterized </a:t>
                </a:r>
                <a:br>
                  <a:rPr lang="en-GB" dirty="0" smtClean="0"/>
                </a:br>
                <a:r>
                  <a:rPr lang="en-GB" dirty="0" smtClean="0"/>
                  <a:t>by deviations of the characteristic from its target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Every deviation of the characteristic from its target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 yields a financial </a:t>
                </a:r>
                <a:r>
                  <a:rPr lang="en-GB" dirty="0"/>
                  <a:t>loss borne </a:t>
                </a:r>
                <a:r>
                  <a:rPr lang="en-GB" dirty="0" smtClean="0"/>
                  <a:t>by the customer due to the increased costs of use, maintenance, 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218037" y="6391912"/>
            <a:ext cx="4953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etc.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5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one out of every  </a:t>
            </a:r>
            <a:r>
              <a:rPr lang="en-GB" i="1" dirty="0" smtClean="0"/>
              <a:t>n</a:t>
            </a:r>
            <a:r>
              <a:rPr lang="en-GB" dirty="0" smtClean="0"/>
              <a:t> 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pieces </a:t>
                </a:r>
                <a:r>
                  <a:rPr lang="en-GB" dirty="0"/>
                  <a:t>of </a:t>
                </a:r>
                <a:r>
                  <a:rPr lang="en-GB" dirty="0" smtClean="0"/>
                  <a:t>production </a:t>
                </a:r>
                <a:r>
                  <a:rPr lang="en-GB" dirty="0"/>
                  <a:t>are </a:t>
                </a:r>
                <a:r>
                  <a:rPr lang="en-GB" dirty="0" smtClean="0"/>
                  <a:t>made between two quality checks,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dirty="0"/>
                  <a:t>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	is the tolerance (see above)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	is the loss when the tolerance is exceeded (see above</a:t>
                </a:r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 smtClean="0"/>
                  <a:t>	is cost of the check of </a:t>
                </a:r>
                <a:r>
                  <a:rPr lang="en-GB" u="sng" dirty="0" smtClean="0"/>
                  <a:t>one</a:t>
                </a:r>
                <a:r>
                  <a:rPr lang="en-GB" dirty="0" smtClean="0"/>
                  <a:t> piece of 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number of pieces produced between two quality </a:t>
                </a:r>
                <a:r>
                  <a:rPr lang="en-GB" dirty="0" smtClean="0"/>
                  <a:t>checks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996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one out of every  </a:t>
            </a:r>
            <a:r>
              <a:rPr lang="en-GB" i="1" dirty="0" smtClean="0"/>
              <a:t>n</a:t>
            </a:r>
            <a:r>
              <a:rPr lang="en-GB" dirty="0" smtClean="0"/>
              <a:t> 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pieces </a:t>
                </a:r>
                <a:r>
                  <a:rPr lang="en-GB" dirty="0"/>
                  <a:t>of </a:t>
                </a:r>
                <a:r>
                  <a:rPr lang="en-GB" dirty="0" smtClean="0"/>
                  <a:t>production </a:t>
                </a:r>
                <a:r>
                  <a:rPr lang="en-GB" dirty="0"/>
                  <a:t>are </a:t>
                </a:r>
                <a:r>
                  <a:rPr lang="en-GB" dirty="0" smtClean="0"/>
                  <a:t>made between two quality checks,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dirty="0"/>
                  <a:t>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	are the repair costs of the production plant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 smtClean="0"/>
                  <a:t>	is the average number of pieces produced between two failures </a:t>
                </a:r>
                <a:br>
                  <a:rPr lang="en-GB" dirty="0" smtClean="0"/>
                </a:br>
                <a:r>
                  <a:rPr lang="en-GB" dirty="0" smtClean="0"/>
                  <a:t>	of the production plant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68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one out of every  </a:t>
            </a:r>
            <a:r>
              <a:rPr lang="en-GB" i="1" dirty="0" smtClean="0"/>
              <a:t>n</a:t>
            </a:r>
            <a:r>
              <a:rPr lang="en-GB" dirty="0" smtClean="0"/>
              <a:t> 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	is the tolerance is defined by the </a:t>
                </a:r>
                <a:r>
                  <a:rPr lang="en-GB" dirty="0" smtClean="0"/>
                  <a:t>customer (</a:t>
                </a:r>
                <a:r>
                  <a:rPr lang="en-GB" dirty="0"/>
                  <a:t>see above</a:t>
                </a:r>
                <a:r>
                  <a:rPr lang="en-GB" dirty="0" smtClean="0"/>
                  <a:t>) – </a:t>
                </a:r>
                <a:br>
                  <a:rPr lang="en-GB" dirty="0" smtClean="0"/>
                </a:br>
                <a:r>
                  <a:rPr lang="en-GB" dirty="0" smtClean="0"/>
                  <a:t>	the tolerance </a:t>
                </a:r>
                <a:r>
                  <a:rPr lang="en-GB" dirty="0"/>
                  <a:t>within which the product </a:t>
                </a:r>
                <a:r>
                  <a:rPr lang="en-GB" dirty="0" smtClean="0"/>
                  <a:t>is satisfactory </a:t>
                </a:r>
                <a:r>
                  <a:rPr lang="en-GB" dirty="0"/>
                  <a:t>in </a:t>
                </a:r>
                <a:r>
                  <a:rPr lang="en-GB" dirty="0" smtClean="0"/>
                  <a:t>terms of </a:t>
                </a:r>
                <a:r>
                  <a:rPr lang="en-GB" dirty="0"/>
                  <a:t>its </a:t>
                </a:r>
                <a:r>
                  <a:rPr lang="en-GB" dirty="0" smtClean="0"/>
                  <a:t>quality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 smtClean="0"/>
                  <a:t>	is the tolerance </a:t>
                </a:r>
                <a:r>
                  <a:rPr lang="en-GB" dirty="0"/>
                  <a:t>defined by the </a:t>
                </a:r>
                <a:r>
                  <a:rPr lang="en-GB" dirty="0" smtClean="0"/>
                  <a:t>producer; it holds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 smtClean="0"/>
                  <a:t>	is the number </a:t>
                </a:r>
                <a:r>
                  <a:rPr lang="en-GB" dirty="0"/>
                  <a:t>of </a:t>
                </a:r>
                <a:r>
                  <a:rPr lang="en-GB" dirty="0" smtClean="0"/>
                  <a:t>pieces of production made </a:t>
                </a:r>
                <a:r>
                  <a:rPr lang="en-GB" dirty="0"/>
                  <a:t>during the </a:t>
                </a:r>
                <a:r>
                  <a:rPr lang="en-GB" dirty="0" smtClean="0"/>
                  <a:t>check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250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one out of every  </a:t>
            </a:r>
            <a:r>
              <a:rPr lang="en-GB" i="1" dirty="0" smtClean="0"/>
              <a:t>n</a:t>
            </a:r>
            <a:r>
              <a:rPr lang="en-GB" dirty="0" smtClean="0"/>
              <a:t> 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 smtClean="0"/>
                  <a:t>	are the control costs per a piece of production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GB" dirty="0" smtClean="0"/>
                  <a:t>	are the repair costs per a piece of 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		losses due to imprecise 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dirty="0" smtClean="0"/>
                  <a:t>	losses due to </a:t>
                </a:r>
                <a:r>
                  <a:rPr lang="en-GB" dirty="0"/>
                  <a:t>production of defective pieces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65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one out of every  </a:t>
            </a:r>
            <a:r>
              <a:rPr lang="en-GB" i="1" dirty="0" smtClean="0"/>
              <a:t>n</a:t>
            </a:r>
            <a:r>
              <a:rPr lang="en-GB" dirty="0" smtClean="0"/>
              <a:t>  pieces of production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		losses due to imprecise 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dirty="0" smtClean="0"/>
                  <a:t>	losses due to production of defective pieces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	losses </a:t>
                </a:r>
                <a:r>
                  <a:rPr lang="en-GB" dirty="0"/>
                  <a:t>due to </a:t>
                </a:r>
                <a:r>
                  <a:rPr lang="en-GB" dirty="0" smtClean="0"/>
                  <a:t>imprecise measurements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059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Dr</a:t>
                </a:r>
                <a:r>
                  <a:rPr lang="en-GB" dirty="0"/>
                  <a:t>. Genichi Taguchi </a:t>
                </a:r>
                <a:r>
                  <a:rPr lang="en-GB" b="1" dirty="0"/>
                  <a:t>proposed</a:t>
                </a:r>
                <a:r>
                  <a:rPr lang="en-GB" dirty="0"/>
                  <a:t> </a:t>
                </a:r>
                <a:r>
                  <a:rPr lang="en-GB" dirty="0" smtClean="0"/>
                  <a:t>the </a:t>
                </a:r>
                <a:r>
                  <a:rPr lang="en-GB" dirty="0"/>
                  <a:t>above </a:t>
                </a:r>
                <a:r>
                  <a:rPr lang="en-GB" dirty="0" smtClean="0"/>
                  <a:t>formula based on his long experience.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That is, the formula expresses Dr. Taguchi’s experience in mathematical terms.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That is, there </a:t>
                </a:r>
                <a:r>
                  <a:rPr lang="en-GB" dirty="0"/>
                  <a:t>is no mathematical justification of the above formula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Notice, however, that the last three terms are mathematically justified because they are based on the loss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By letting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we obtain: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53" b="-3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89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What is the optimal inspection interval?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𝑢𝐵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What is the optimal tolerance </a:t>
                </a:r>
                <a:r>
                  <a:rPr lang="en-GB" dirty="0"/>
                  <a:t>defined by the </a:t>
                </a:r>
                <a:r>
                  <a:rPr lang="en-GB" dirty="0" smtClean="0"/>
                  <a:t>producer?</a:t>
                </a:r>
              </a:p>
              <a:p>
                <a:pPr/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the prior (previous) tolerance </a:t>
                </a:r>
                <a:r>
                  <a:rPr lang="en-GB" dirty="0"/>
                  <a:t>defined by the </a:t>
                </a:r>
                <a:r>
                  <a:rPr lang="en-GB" dirty="0" smtClean="0"/>
                  <a:t>producer.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388094" y="5042246"/>
            <a:ext cx="3767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(?)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1702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u="sng" dirty="0" smtClean="0"/>
                  <a:t>new</a:t>
                </a:r>
                <a:r>
                  <a:rPr lang="en-GB" dirty="0" smtClean="0"/>
                  <a:t> average </a:t>
                </a:r>
                <a:r>
                  <a:rPr lang="en-GB" dirty="0"/>
                  <a:t>number of pieces produced between two failures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dirty="0"/>
                  <a:t>the production </a:t>
                </a:r>
                <a:r>
                  <a:rPr lang="en-GB" dirty="0" smtClean="0"/>
                  <a:t>plant: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	is </a:t>
                </a:r>
                <a:r>
                  <a:rPr lang="en-GB" dirty="0"/>
                  <a:t>the prior (previous) tolerance defined by the </a:t>
                </a:r>
                <a:r>
                  <a:rPr lang="en-GB" dirty="0" smtClean="0"/>
                  <a:t>producer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	is the prior (previous) </a:t>
                </a:r>
                <a:r>
                  <a:rPr lang="en-GB" dirty="0"/>
                  <a:t>number of pieces produced between two failures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of </a:t>
                </a:r>
                <a:r>
                  <a:rPr lang="en-GB" dirty="0"/>
                  <a:t>the production </a:t>
                </a:r>
                <a:r>
                  <a:rPr lang="en-GB" dirty="0" smtClean="0"/>
                  <a:t>plant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388094" y="3020631"/>
            <a:ext cx="3767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(?)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4276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attributes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When checking </a:t>
                </a:r>
                <a:r>
                  <a:rPr lang="en-GB" dirty="0"/>
                  <a:t>qualitative (non-measurable) characteristics of quality – </a:t>
                </a:r>
                <a:r>
                  <a:rPr lang="en-GB" dirty="0" smtClean="0"/>
                  <a:t>attributes, the </a:t>
                </a:r>
                <a:r>
                  <a:rPr lang="en-GB" dirty="0"/>
                  <a:t>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	is the loss when the </a:t>
                </a:r>
                <a:r>
                  <a:rPr lang="en-GB" dirty="0" smtClean="0"/>
                  <a:t>piece of production is defective (</a:t>
                </a:r>
                <a:r>
                  <a:rPr lang="en-GB" dirty="0"/>
                  <a:t>see above)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	is cost of the check of </a:t>
                </a:r>
                <a:r>
                  <a:rPr lang="en-GB" u="sng" dirty="0"/>
                  <a:t>one</a:t>
                </a:r>
                <a:r>
                  <a:rPr lang="en-GB" dirty="0"/>
                  <a:t> piece of </a:t>
                </a:r>
                <a:r>
                  <a:rPr lang="en-GB" dirty="0" smtClean="0"/>
                  <a:t>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	are the repair costs of the production </a:t>
                </a:r>
                <a:r>
                  <a:rPr lang="en-GB" dirty="0" smtClean="0"/>
                  <a:t>plant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434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attributes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When checking </a:t>
                </a:r>
                <a:r>
                  <a:rPr lang="en-GB" dirty="0"/>
                  <a:t>qualitative (non-measurable) characteristics of quality – </a:t>
                </a:r>
                <a:r>
                  <a:rPr lang="en-GB" dirty="0" smtClean="0"/>
                  <a:t>attributes, the </a:t>
                </a:r>
                <a:r>
                  <a:rPr lang="en-GB" dirty="0"/>
                  <a:t>total cost of the quality control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	is the number of pieces produced between two quality </a:t>
                </a:r>
                <a:r>
                  <a:rPr lang="en-GB" dirty="0" smtClean="0"/>
                  <a:t>checks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	is the average number of pieces produced between two failures </a:t>
                </a:r>
                <a:br>
                  <a:rPr lang="en-GB" dirty="0"/>
                </a:br>
                <a:r>
                  <a:rPr lang="en-GB" dirty="0"/>
                  <a:t>	of the production </a:t>
                </a:r>
                <a:r>
                  <a:rPr lang="en-GB" dirty="0" smtClean="0"/>
                  <a:t>plant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	is the number of pieces of production made during the </a:t>
                </a:r>
                <a:r>
                  <a:rPr lang="en-GB" dirty="0" smtClean="0"/>
                  <a:t>check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60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6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methods:  Taguchi Loss Function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first three assumptions are usual.  The fourth assumption, however, was new: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Until then, it was usual to consider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pieces of product such that the characteristic is within </a:t>
                </a:r>
                <a:br>
                  <a:rPr lang="en-GB" dirty="0" smtClean="0"/>
                </a:br>
                <a:r>
                  <a:rPr lang="en-GB" dirty="0" smtClean="0"/>
                  <a:t>some tolerance interval are considered acceptable (like the binary value “1”),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pieces of product such that the</a:t>
                </a:r>
                <a:r>
                  <a:rPr lang="en-GB" dirty="0"/>
                  <a:t> characteristic is </a:t>
                </a:r>
                <a:r>
                  <a:rPr lang="en-GB" dirty="0" smtClean="0"/>
                  <a:t>out </a:t>
                </a:r>
                <a:br>
                  <a:rPr lang="en-GB" dirty="0" smtClean="0"/>
                </a:br>
                <a:r>
                  <a:rPr lang="en-GB" dirty="0" smtClean="0"/>
                  <a:t>of the tolerance </a:t>
                </a:r>
                <a:r>
                  <a:rPr lang="en-GB" dirty="0"/>
                  <a:t>interval are considered </a:t>
                </a:r>
                <a:r>
                  <a:rPr lang="en-GB" dirty="0" smtClean="0"/>
                  <a:t>inacceptable </a:t>
                </a:r>
                <a:r>
                  <a:rPr lang="en-GB" dirty="0"/>
                  <a:t>(like the binary value </a:t>
                </a:r>
                <a:r>
                  <a:rPr lang="en-GB" dirty="0" smtClean="0"/>
                  <a:t>“0”),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there are no states in between.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purpose of Taguchi’s Loss Function is to evaluate every loss caused by </a:t>
                </a:r>
                <a:br>
                  <a:rPr lang="en-GB" dirty="0" smtClean="0"/>
                </a:br>
                <a:r>
                  <a:rPr lang="en-GB" dirty="0" smtClean="0"/>
                  <a:t>the deviation of the characteristic from its target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0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indices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Capability index  </a:t>
            </a:r>
            <a:r>
              <a:rPr lang="en-GB" i="1" dirty="0" smtClean="0"/>
              <a:t>C</a:t>
            </a:r>
            <a:r>
              <a:rPr lang="en-GB" i="1" baseline="-25000" dirty="0" smtClean="0"/>
              <a:t>p</a:t>
            </a:r>
          </a:p>
          <a:p>
            <a:pPr>
              <a:lnSpc>
                <a:spcPct val="150000"/>
              </a:lnSpc>
            </a:pPr>
            <a:r>
              <a:rPr lang="en-GB" dirty="0"/>
              <a:t>Capability index  </a:t>
            </a:r>
            <a:r>
              <a:rPr lang="en-GB" i="1" dirty="0"/>
              <a:t>C</a:t>
            </a:r>
            <a:r>
              <a:rPr lang="en-GB" i="1" baseline="-25000" dirty="0"/>
              <a:t>pK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15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indices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the notation: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	is the </a:t>
                </a:r>
                <a:r>
                  <a:rPr lang="en-GB" dirty="0"/>
                  <a:t>(numerical) value </a:t>
                </a:r>
                <a:r>
                  <a:rPr lang="en-GB" dirty="0" smtClean="0"/>
                  <a:t>of </a:t>
                </a:r>
                <a:r>
                  <a:rPr lang="en-GB" dirty="0"/>
                  <a:t>some characteristic </a:t>
                </a:r>
                <a:r>
                  <a:rPr lang="en-GB" dirty="0" smtClean="0"/>
                  <a:t>– a random variable – </a:t>
                </a:r>
                <a:br>
                  <a:rPr lang="en-GB" dirty="0" smtClean="0"/>
                </a:br>
                <a:r>
                  <a:rPr lang="en-GB" dirty="0" smtClean="0"/>
                  <a:t>	by using which we measure the quality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	is the Target value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USL</m:t>
                    </m:r>
                  </m:oMath>
                </a14:m>
                <a:r>
                  <a:rPr lang="en-GB" dirty="0" smtClean="0"/>
                  <a:t>	   is the Upper Specification Limit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SL</m:t>
                    </m:r>
                  </m:oMath>
                </a14:m>
                <a:r>
                  <a:rPr lang="en-GB" dirty="0"/>
                  <a:t>	   is the </a:t>
                </a:r>
                <a:r>
                  <a:rPr lang="en-GB" dirty="0" smtClean="0"/>
                  <a:t>Lower Specification Limit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LSL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USL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635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indices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that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normally distributed: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use a large sample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use a statistical test for normality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remove outlying values from the sample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	is approximated by the sample mean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	is approximated by the sample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6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102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indices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the characteristic is qualitative (an attribute), the capability index is the ratio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good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pieces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production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pieces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production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general, if the characteristic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quantitative, the capability index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tolerance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interval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where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values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should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length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interval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where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observed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values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actually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are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747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index  </a:t>
            </a:r>
            <a:r>
              <a:rPr lang="en-GB" i="1" dirty="0" smtClean="0"/>
              <a:t>C</a:t>
            </a:r>
            <a:r>
              <a:rPr lang="en-GB" i="1" baseline="-25000" dirty="0" smtClean="0"/>
              <a:t>p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the six-sigma rule for the normally distributed random variable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Under the assumption that the target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the capability </a:t>
                </a:r>
                <a:r>
                  <a:rPr lang="en-GB" dirty="0"/>
                  <a:t>index  </a:t>
                </a:r>
                <a:r>
                  <a:rPr lang="en-GB" i="1" dirty="0" smtClean="0"/>
                  <a:t>C</a:t>
                </a:r>
                <a:r>
                  <a:rPr lang="en-GB" i="1" baseline="-25000" dirty="0" smtClean="0"/>
                  <a:t>p </a:t>
                </a:r>
                <a:r>
                  <a:rPr lang="en-GB" dirty="0" smtClean="0"/>
                  <a:t>  </a:t>
                </a:r>
                <a:r>
                  <a:rPr lang="en-GB" dirty="0"/>
                  <a:t>is defined: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𝑈𝑆𝐿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𝐿𝑆𝐿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𝑈𝑆𝐿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𝐿𝑆𝐿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(The higher the index, the better.)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05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index  </a:t>
            </a:r>
            <a:r>
              <a:rPr lang="en-GB" i="1" dirty="0" smtClean="0"/>
              <a:t>C</a:t>
            </a:r>
            <a:r>
              <a:rPr lang="en-GB" i="1" baseline="-25000" dirty="0" smtClean="0"/>
              <a:t>pK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Assuming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,  the capability </a:t>
                </a:r>
                <a:r>
                  <a:rPr lang="en-GB" dirty="0"/>
                  <a:t>index  </a:t>
                </a:r>
                <a:r>
                  <a:rPr lang="en-GB" i="1" dirty="0" smtClean="0"/>
                  <a:t>C</a:t>
                </a:r>
                <a:r>
                  <a:rPr lang="en-GB" i="1" baseline="-25000" dirty="0" smtClean="0"/>
                  <a:t>pK </a:t>
                </a:r>
                <a:r>
                  <a:rPr lang="en-GB" dirty="0" smtClean="0"/>
                  <a:t>  </a:t>
                </a:r>
                <a:r>
                  <a:rPr lang="en-GB" dirty="0"/>
                  <a:t>is defined:</a:t>
                </a:r>
              </a:p>
              <a:p>
                <a:endParaRPr lang="en-GB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𝑝𝐾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USL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LSL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(The higher the index, the better.)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4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methods:  Taguchi Loss Function:  Remarks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Taguchi’s Loss Function evaluates every loss caused to the customer </a:t>
            </a:r>
            <a:br>
              <a:rPr lang="en-GB" dirty="0" smtClean="0"/>
            </a:br>
            <a:r>
              <a:rPr lang="en-GB" dirty="0" smtClean="0"/>
              <a:t>by the supplier due to the (physical) impossibility to keep the absolute precision.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The link between the quality and the Loss Function </a:t>
            </a:r>
            <a:br>
              <a:rPr lang="en-GB" dirty="0" smtClean="0"/>
            </a:br>
            <a:r>
              <a:rPr lang="en-GB" dirty="0" smtClean="0"/>
              <a:t>is the main contribution to the Quality Engineering; </a:t>
            </a:r>
            <a:br>
              <a:rPr lang="en-GB" dirty="0" smtClean="0"/>
            </a:br>
            <a:r>
              <a:rPr lang="en-GB" dirty="0" smtClean="0"/>
              <a:t>it also allows to plan the costs.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The Loss Function measures the decreased quality within the tolerance interval.</a:t>
            </a:r>
          </a:p>
        </p:txBody>
      </p:sp>
    </p:spTree>
    <p:extLst>
      <p:ext uri="{BB962C8B-B14F-4D97-AF65-F5344CB8AC3E}">
        <p14:creationId xmlns:p14="http://schemas.microsoft.com/office/powerpoint/2010/main" val="206217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Loss Function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Symmetric N-tolerance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Non-symmetric N-tolerance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S-type tolerance (small)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L-type tolerance (large)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47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	denote the actual value of the characteristics of the quality;  </a:t>
                </a:r>
                <a:br>
                  <a:rPr lang="en-GB" dirty="0" smtClean="0"/>
                </a:br>
                <a:r>
                  <a:rPr lang="en-GB" dirty="0" smtClean="0"/>
                  <a:t>	this is a random variable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	denote the target value of the characteristics of the quality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	be the tolerance limit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	be a constant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	be the loss if the value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 out of the tolerance interval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 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write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</a:t>
                </a:r>
                <a:r>
                  <a:rPr lang="en-GB" b="1" dirty="0" smtClean="0"/>
                  <a:t>the tolerance interval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Taguchi Loss Function:  Symmetric N-tolerance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postulate that the Loss Function is continuous and of the form: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   </m:t>
                                </m:r>
                              </m:e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 ≤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m:rPr>
                                    <m:nor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 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≤ 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2294" b="2911"/>
          <a:stretch/>
        </p:blipFill>
        <p:spPr>
          <a:xfrm>
            <a:off x="4048605" y="3729960"/>
            <a:ext cx="3942235" cy="253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97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4894</TotalTime>
  <Words>5334</Words>
  <Application>Microsoft Office PowerPoint</Application>
  <PresentationFormat>Širokoúhlá obrazovka</PresentationFormat>
  <Paragraphs>388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8" baseType="lpstr">
      <vt:lpstr>Arial</vt:lpstr>
      <vt:lpstr>Cambria Math</vt:lpstr>
      <vt:lpstr>Motiv Office</vt:lpstr>
      <vt:lpstr>Statistical Methods  for Economists  Lecture 11 &amp; 12</vt:lpstr>
      <vt:lpstr>Prezentace aplikace PowerPoint</vt:lpstr>
      <vt:lpstr>Taguchi methods</vt:lpstr>
      <vt:lpstr>Taguchi methods:  Taguchi Loss Function</vt:lpstr>
      <vt:lpstr>Taguchi methods:  Taguchi Loss Function</vt:lpstr>
      <vt:lpstr>Taguchi methods:  Taguchi Loss Function:  Remarks</vt:lpstr>
      <vt:lpstr>The Loss Function</vt:lpstr>
      <vt:lpstr>Taguchi Loss Function:  Symmetric N-tolerance</vt:lpstr>
      <vt:lpstr>Taguchi Loss Function:  Symmetric N-tolerance</vt:lpstr>
      <vt:lpstr>Taguchi Loss Function:  Symmetric N-tolerance</vt:lpstr>
      <vt:lpstr>Taguchi Loss Function:  Non-symmetric N-tolerance</vt:lpstr>
      <vt:lpstr>Taguchi Loss Function:  Symmetric N-tolerance</vt:lpstr>
      <vt:lpstr>Taguchi Loss Function:  Symmetric N-tolerance</vt:lpstr>
      <vt:lpstr>Taguchi Loss Function:  S-type tolerance (small)</vt:lpstr>
      <vt:lpstr>Taguchi Loss Function:  S-type tolerance (small)</vt:lpstr>
      <vt:lpstr>Taguchi Loss Function:  S-type tolerance (small)</vt:lpstr>
      <vt:lpstr>Taguchi Loss Function:  L-type tolerance (large)</vt:lpstr>
      <vt:lpstr>Taguchi Loss Function:  L-type tolerance (large)</vt:lpstr>
      <vt:lpstr>Taguchi Loss Function:  L-type tolerance (large)</vt:lpstr>
      <vt:lpstr>The expected loss</vt:lpstr>
      <vt:lpstr>The expected loss</vt:lpstr>
      <vt:lpstr>The expected loss:  Symmetric N-tolerance</vt:lpstr>
      <vt:lpstr>The expected loss:  Symmetric N-tolerance</vt:lpstr>
      <vt:lpstr>The expected loss:  Symmetric N-tolerance</vt:lpstr>
      <vt:lpstr>The expected loss:  The estimates of  E[Y]  and  Var(Y)</vt:lpstr>
      <vt:lpstr>The expected loss:  The estimates of  E[Y]  and  Var(Y)</vt:lpstr>
      <vt:lpstr>The expected loss:  The estimates of  E[Y]  and  Var(Y)</vt:lpstr>
      <vt:lpstr>The expected loss:  The estimates of  E[Y]  and  Var(Y)</vt:lpstr>
      <vt:lpstr>The expected loss:  The cost of the quality</vt:lpstr>
      <vt:lpstr>The expected loss:  The cost of the quality</vt:lpstr>
      <vt:lpstr>The expected loss:  The cost of the quality</vt:lpstr>
      <vt:lpstr>Total  Quality Costs</vt:lpstr>
      <vt:lpstr>Quality Cost Monitoring</vt:lpstr>
      <vt:lpstr>Taguchi’s approach to Quality Cost Monitoring</vt:lpstr>
      <vt:lpstr>Checking  all (100%) pieces  of production</vt:lpstr>
      <vt:lpstr>Checking all (100%) pieces of production</vt:lpstr>
      <vt:lpstr>Checking all (100%) pieces of production</vt:lpstr>
      <vt:lpstr>Checking all (100%) pieces of production</vt:lpstr>
      <vt:lpstr>Checking one out of every  n  pieces of production</vt:lpstr>
      <vt:lpstr>Checking one out of every  n  pieces of production</vt:lpstr>
      <vt:lpstr>Checking one out of every  n  pieces of production</vt:lpstr>
      <vt:lpstr>Checking one out of every  n  pieces of production</vt:lpstr>
      <vt:lpstr>Checking one out of every  n  pieces of production</vt:lpstr>
      <vt:lpstr>Checking one out of every  n  pieces of production</vt:lpstr>
      <vt:lpstr>Remarks</vt:lpstr>
      <vt:lpstr>Remarks</vt:lpstr>
      <vt:lpstr>Remarks</vt:lpstr>
      <vt:lpstr>Checking attributes</vt:lpstr>
      <vt:lpstr>Checking attributes</vt:lpstr>
      <vt:lpstr>Capability indices</vt:lpstr>
      <vt:lpstr>Capability indices</vt:lpstr>
      <vt:lpstr>Capability indices</vt:lpstr>
      <vt:lpstr>Capability indices</vt:lpstr>
      <vt:lpstr>Capability index  Cp</vt:lpstr>
      <vt:lpstr>Capability index  CpK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11 &amp; 12</dc:title>
  <dc:creator>bar0245</dc:creator>
  <cp:lastModifiedBy>bar0245</cp:lastModifiedBy>
  <cp:revision>78</cp:revision>
  <dcterms:created xsi:type="dcterms:W3CDTF">2020-09-29T20:51:49Z</dcterms:created>
  <dcterms:modified xsi:type="dcterms:W3CDTF">2020-10-11T08:39:46Z</dcterms:modified>
</cp:coreProperties>
</file>