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9" r:id="rId4"/>
    <p:sldId id="258" r:id="rId5"/>
    <p:sldId id="314" r:id="rId6"/>
    <p:sldId id="315" r:id="rId7"/>
    <p:sldId id="316" r:id="rId8"/>
    <p:sldId id="318" r:id="rId9"/>
    <p:sldId id="317" r:id="rId10"/>
    <p:sldId id="321" r:id="rId11"/>
    <p:sldId id="259" r:id="rId12"/>
    <p:sldId id="261" r:id="rId13"/>
    <p:sldId id="322" r:id="rId14"/>
    <p:sldId id="323" r:id="rId15"/>
    <p:sldId id="326" r:id="rId16"/>
    <p:sldId id="262" r:id="rId17"/>
    <p:sldId id="263" r:id="rId18"/>
    <p:sldId id="264" r:id="rId19"/>
    <p:sldId id="332" r:id="rId20"/>
    <p:sldId id="265" r:id="rId21"/>
    <p:sldId id="266" r:id="rId22"/>
    <p:sldId id="267" r:id="rId23"/>
    <p:sldId id="268" r:id="rId24"/>
    <p:sldId id="324" r:id="rId25"/>
    <p:sldId id="325" r:id="rId26"/>
    <p:sldId id="269" r:id="rId27"/>
    <p:sldId id="270" r:id="rId28"/>
    <p:sldId id="271" r:id="rId29"/>
    <p:sldId id="309" r:id="rId30"/>
    <p:sldId id="310" r:id="rId31"/>
    <p:sldId id="311" r:id="rId32"/>
    <p:sldId id="312" r:id="rId33"/>
    <p:sldId id="313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27" r:id="rId72"/>
    <p:sldId id="329" r:id="rId73"/>
    <p:sldId id="330" r:id="rId74"/>
    <p:sldId id="333" r:id="rId75"/>
    <p:sldId id="334" r:id="rId76"/>
    <p:sldId id="328" r:id="rId77"/>
    <p:sldId id="331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Presentation subtitle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David </a:t>
            </a:r>
            <a:r>
              <a:rPr lang="en-GB" noProof="0" dirty="0" err="1" smtClean="0"/>
              <a:t>Bartl</a:t>
            </a:r>
            <a:endParaRPr lang="en-GB" noProof="0" dirty="0" smtClean="0"/>
          </a:p>
          <a:p>
            <a:pPr lvl="0"/>
            <a:r>
              <a:rPr lang="en-GB" noProof="0" dirty="0" smtClean="0"/>
              <a:t>Subject title</a:t>
            </a:r>
          </a:p>
          <a:p>
            <a:pPr lvl="0"/>
            <a:r>
              <a:rPr lang="en-GB" noProof="0" dirty="0" smtClean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 smtClean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Statistical Methods </a:t>
            </a:r>
            <a:br>
              <a:rPr lang="en-GB" dirty="0" smtClean="0"/>
            </a:br>
            <a:r>
              <a:rPr lang="en-GB" dirty="0" smtClean="0"/>
              <a:t>for Economists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Lecture 2 &amp; 3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Hypothesis testing: </a:t>
            </a:r>
            <a:br>
              <a:rPr lang="en-GB" dirty="0" smtClean="0"/>
            </a:br>
            <a:r>
              <a:rPr lang="en-GB" dirty="0" smtClean="0"/>
              <a:t>Parametric and Non-parametric tests</a:t>
            </a:r>
            <a:br>
              <a:rPr lang="en-GB" dirty="0" smtClean="0"/>
            </a:br>
            <a:r>
              <a:rPr lang="en-GB" dirty="0" smtClean="0"/>
              <a:t>(in marketing and elsewhere)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Statistical Methods for Economists</a:t>
            </a:r>
          </a:p>
          <a:p>
            <a:r>
              <a:rPr lang="en-GB" dirty="0" smtClean="0"/>
              <a:t>INM/BASTE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48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PARAMETRIC TESTS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 smtClean="0"/>
              <a:t>t</a:t>
            </a:r>
            <a:r>
              <a:rPr lang="en-GB" dirty="0" smtClean="0"/>
              <a:t>-tests for the means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Two sample </a:t>
            </a:r>
            <a:r>
              <a:rPr lang="en-GB" i="1" dirty="0" smtClean="0"/>
              <a:t>F</a:t>
            </a:r>
            <a:r>
              <a:rPr lang="en-GB" dirty="0" smtClean="0"/>
              <a:t>-test </a:t>
            </a:r>
            <a:br>
              <a:rPr lang="en-GB" dirty="0" smtClean="0"/>
            </a:br>
            <a:r>
              <a:rPr lang="en-GB" dirty="0" smtClean="0"/>
              <a:t>for the equality of variances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937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Remarks: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 •  More generally, if we know that the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 smtClean="0"/>
                  <a:t>  is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-quantile  </a:t>
                </a:r>
                <a:br>
                  <a:rPr lang="en-GB" dirty="0" smtClean="0"/>
                </a:b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 smtClean="0"/>
                  <a:t>)  of the distribution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with a continuous cumulative distribution function, then the sign test can also be used as another test for the mean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• </a:t>
                </a:r>
                <a:r>
                  <a:rPr lang="en-GB" dirty="0" smtClean="0"/>
                  <a:t> Exercise:  Apply the procedure of the sign test to determine the confidence interval for the median, i.e. the interval of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such that the null hypothesis is not rejected for them.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9111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 sign test for the difference of the medians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Motivation</a:t>
                </a:r>
                <a:r>
                  <a:rPr lang="en-GB" u="sng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us have a sample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objects, e.g.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patients.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two measurements with each of the objects (patients)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before some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after the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purpose it to learn whether the treatment has any effect.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(Hence the null hypothesis:  “The treatment has no effect.”)</a:t>
                </a:r>
              </a:p>
              <a:p>
                <a:pPr>
                  <a:lnSpc>
                    <a:spcPct val="150000"/>
                  </a:lnSpc>
                  <a:tabLst>
                    <a:tab pos="425450" algn="r"/>
                    <a:tab pos="2122488" algn="r"/>
                    <a:tab pos="2292350" algn="l"/>
                    <a:tab pos="6581775" algn="l"/>
                  </a:tabLst>
                </a:pPr>
                <a:r>
                  <a:rPr lang="en-GB" dirty="0" smtClean="0"/>
                  <a:t>Let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	be </a:t>
                </a:r>
                <a:r>
                  <a:rPr lang="en-GB" dirty="0"/>
                  <a:t>the values measured </a:t>
                </a:r>
                <a:r>
                  <a:rPr lang="en-GB" dirty="0" smtClean="0"/>
                  <a:t>before	the </a:t>
                </a:r>
                <a:r>
                  <a:rPr lang="en-GB" dirty="0"/>
                  <a:t>treatment, and </a:t>
                </a:r>
                <a:br>
                  <a:rPr lang="en-GB" dirty="0"/>
                </a:br>
                <a:r>
                  <a:rPr lang="en-GB" dirty="0" smtClean="0"/>
                  <a:t>	let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	be </a:t>
                </a:r>
                <a:r>
                  <a:rPr lang="en-GB" dirty="0"/>
                  <a:t>the values measured </a:t>
                </a:r>
                <a:r>
                  <a:rPr lang="en-GB" dirty="0" smtClean="0"/>
                  <a:t>after	the </a:t>
                </a:r>
                <a:r>
                  <a:rPr lang="en-GB" dirty="0"/>
                  <a:t>treatment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499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 sign test for the difference of the medians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the measurement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is done with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-th object (patient) </a:t>
                </a:r>
                <a:br>
                  <a:rPr lang="en-GB" dirty="0" smtClean="0"/>
                </a:br>
                <a:r>
                  <a:rPr lang="en-GB" dirty="0" smtClean="0"/>
                  <a:t>before and after the treatment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FIRST, assume </a:t>
                </a:r>
                <a:r>
                  <a:rPr lang="en-GB" dirty="0"/>
                  <a:t>that </a:t>
                </a:r>
                <a:r>
                  <a:rPr lang="en-GB" dirty="0" smtClean="0"/>
                  <a:t>only two outcomes are possible: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	(improvement)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	(worsening)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Objects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are dropped from the sample.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can test the null hypothesis that the treatment has no effect, i.e.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Bi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box>
                            <m:box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box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etc.  (Finish the details of the test analogously as above as an exercise.)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0126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 sign test for the difference of the medians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the measurement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is done with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-th object (patient) </a:t>
                </a:r>
                <a:br>
                  <a:rPr lang="en-GB" dirty="0" smtClean="0"/>
                </a:br>
                <a:r>
                  <a:rPr lang="en-GB" dirty="0" smtClean="0"/>
                  <a:t>before and after the treatment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SECOND, </a:t>
                </a:r>
                <a:r>
                  <a:rPr lang="en-GB" dirty="0"/>
                  <a:t>assume that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the numerical outcomes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,  respectively, with a continuous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,  respectively.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Theorem:</a:t>
                </a:r>
                <a:r>
                  <a:rPr lang="en-GB" dirty="0" smtClean="0"/>
                  <a:t>  The median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of the difference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of the random variables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i.e. the difference of the medians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 smtClean="0"/>
                  <a:t>  of the random variables.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5032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 sign test for the difference of the medians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Thus, we can test the null hypothesis that the median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of </a:t>
                </a:r>
                <a:r>
                  <a:rPr lang="en-GB" dirty="0"/>
                  <a:t>the random </a:t>
                </a:r>
                <a:r>
                  <a:rPr lang="en-GB" dirty="0" smtClean="0"/>
                  <a:t>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(before the treatment) is the same as the median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/>
                  <a:t>  of the random </a:t>
                </a:r>
                <a:r>
                  <a:rPr lang="en-GB" dirty="0" smtClean="0"/>
                  <a:t>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(after the treatment), i.e. their difference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(More generally, we can test that the difference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 smtClean="0"/>
                  <a:t>  is equal to some prescribed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.)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(Complete the details of the test analogously as above as an exercise.)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3971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</a:t>
            </a:r>
            <a:br>
              <a:rPr lang="en-GB" dirty="0" smtClean="0"/>
            </a:br>
            <a:r>
              <a:rPr lang="en-GB" dirty="0" smtClean="0"/>
              <a:t>for goodness of fit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5785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be a random variable (discrete or continuous)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 smtClean="0"/>
                  <a:t>  be the cumulative distribution function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do not know the cumulative distribution function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have the numerical results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 smtClean="0"/>
                  <a:t>  trials of the corresponding random experiment.</a:t>
                </a:r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be some cumulative distribution function.  We </a:t>
                </a:r>
                <a:r>
                  <a:rPr lang="en-GB" dirty="0"/>
                  <a:t>conjecture / we assume /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we </a:t>
                </a:r>
                <a:r>
                  <a:rPr lang="en-GB" dirty="0"/>
                  <a:t>speculate / we … </a:t>
                </a:r>
                <a:r>
                  <a:rPr lang="en-GB" dirty="0" smtClean="0"/>
                  <a:t>/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,  i.e.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follows the probability distribution with the cumulative distribution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295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More generally,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be a class of cumulative distribution functions (c.d.f.’s) </a:t>
                </a:r>
                <a:br>
                  <a:rPr lang="en-GB" dirty="0" smtClean="0"/>
                </a:br>
                <a:r>
                  <a:rPr lang="en-GB" dirty="0" smtClean="0"/>
                  <a:t>of a certain type, such as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collection of </a:t>
                </a:r>
                <a:r>
                  <a:rPr lang="en-GB" dirty="0" smtClean="0"/>
                  <a:t>all  c.d.f</a:t>
                </a:r>
                <a:r>
                  <a:rPr lang="en-GB" dirty="0"/>
                  <a:t>.’s </a:t>
                </a:r>
                <a:r>
                  <a:rPr lang="en-GB" dirty="0" smtClean="0"/>
                  <a:t>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 for various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collection of all  c.d.f.’s 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for various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dirty="0"/>
                  <a:t>collection of all </a:t>
                </a:r>
                <a:r>
                  <a:rPr lang="en-GB" dirty="0" smtClean="0"/>
                  <a:t> c.d.f</a:t>
                </a:r>
                <a:r>
                  <a:rPr lang="en-GB" dirty="0"/>
                  <a:t>.’s </a:t>
                </a:r>
                <a:r>
                  <a:rPr lang="en-GB" dirty="0" smtClean="0"/>
                  <a:t>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  for various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etc.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the numerical results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 smtClean="0"/>
                  <a:t>  trials of a random experiment, we </a:t>
                </a:r>
                <a:r>
                  <a:rPr lang="en-GB" dirty="0"/>
                  <a:t>conjecture / we assume / </a:t>
                </a:r>
                <a:r>
                  <a:rPr lang="en-GB" dirty="0" smtClean="0"/>
                  <a:t>we </a:t>
                </a:r>
                <a:r>
                  <a:rPr lang="en-GB" dirty="0"/>
                  <a:t>speculate / we … </a:t>
                </a:r>
                <a:r>
                  <a:rPr lang="en-GB" dirty="0" smtClean="0"/>
                  <a:t>/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,  i.e.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follows the probability distribution with the cumulative distribution function from the class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26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99237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the numerical results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 smtClean="0"/>
                  <a:t>of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trials of </a:t>
                </a:r>
                <a:r>
                  <a:rPr lang="en-GB" dirty="0" smtClean="0"/>
                  <a:t>the </a:t>
                </a:r>
                <a:r>
                  <a:rPr lang="en-GB" dirty="0"/>
                  <a:t>random </a:t>
                </a:r>
                <a:r>
                  <a:rPr lang="en-GB" dirty="0" smtClean="0"/>
                  <a:t>experiment and having the class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of the cumulative distribution functions – </a:t>
                </a:r>
                <a:r>
                  <a:rPr lang="en-GB" u="sng" dirty="0" smtClean="0"/>
                  <a:t>first of all</a:t>
                </a:r>
                <a:r>
                  <a:rPr lang="en-GB" dirty="0" smtClean="0"/>
                  <a:t> – find</a:t>
                </a:r>
                <a:r>
                  <a:rPr lang="en-GB" dirty="0"/>
                  <a:t> </a:t>
                </a:r>
                <a:r>
                  <a:rPr lang="en-GB" dirty="0" smtClean="0"/>
                  <a:t>the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that best fits the experimental data: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then the c.d.f.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given; the number of parameters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the </a:t>
                </a:r>
                <a:r>
                  <a:rPr lang="en-GB" dirty="0"/>
                  <a:t>collection of all  c.d.f.’s 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,  then put</a:t>
                </a:r>
                <a:r>
                  <a:rPr lang="en-GB" dirty="0"/>
                  <a:t/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(the sample mean and the sample variance); the number of parameters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7178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the </a:t>
                </a:r>
                <a:r>
                  <a:rPr lang="en-GB" dirty="0"/>
                  <a:t>collection of all  c.d.f.’s  </a:t>
                </a:r>
                <a:r>
                  <a:rPr lang="en-GB" dirty="0" smtClean="0"/>
                  <a:t>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 smtClean="0"/>
                  <a:t>,  then put</a:t>
                </a:r>
                <a:r>
                  <a:rPr lang="en-GB" dirty="0"/>
                  <a:t/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either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ra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357188"/>
                <a:r>
                  <a:rPr lang="en-GB" dirty="0" smtClean="0"/>
                  <a:t>the number of parameters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 smtClean="0"/>
              </a:p>
              <a:p>
                <a:pPr marL="357188">
                  <a:lnSpc>
                    <a:spcPct val="150000"/>
                  </a:lnSpc>
                </a:pPr>
                <a:r>
                  <a:rPr lang="en-GB" dirty="0" smtClean="0"/>
                  <a:t>(recall: 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,  then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</a:t>
                </a:r>
                <a:r>
                  <a:rPr lang="en-GB" dirty="0" smtClean="0"/>
                  <a:t>the </a:t>
                </a:r>
                <a:r>
                  <a:rPr lang="en-GB" dirty="0"/>
                  <a:t>collection of all  c.d.f.’s 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 smtClean="0"/>
                  <a:t>,  then consider the German </a:t>
                </a:r>
                <a:br>
                  <a:rPr lang="en-GB" dirty="0" smtClean="0"/>
                </a:br>
                <a:r>
                  <a:rPr lang="en-GB" dirty="0" smtClean="0"/>
                  <a:t>Tank Problem (see previous lectures); </a:t>
                </a:r>
                <a:r>
                  <a:rPr lang="en-GB" dirty="0"/>
                  <a:t>the number of parameters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etc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19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-tests </a:t>
            </a:r>
            <a:br>
              <a:rPr lang="en-GB" dirty="0" smtClean="0"/>
            </a:br>
            <a:r>
              <a:rPr lang="en-GB" dirty="0" smtClean="0"/>
              <a:t>for the means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</a:t>
            </a:r>
            <a:br>
              <a:rPr lang="en-GB" dirty="0" smtClean="0"/>
            </a:br>
            <a:r>
              <a:rPr lang="en-GB" dirty="0" smtClean="0"/>
              <a:t>the population mean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</a:t>
            </a:r>
            <a:br>
              <a:rPr lang="en-GB" dirty="0" smtClean="0"/>
            </a:br>
            <a:r>
              <a:rPr lang="en-GB" dirty="0" smtClean="0"/>
              <a:t>the difference of the population means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</a:t>
            </a:r>
            <a:br>
              <a:rPr lang="en-GB" dirty="0" smtClean="0"/>
            </a:br>
            <a:r>
              <a:rPr lang="en-GB" dirty="0" smtClean="0"/>
              <a:t>the difference of the population means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27098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the sample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dirty="0" smtClean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</a:t>
                </a:r>
                <a:br>
                  <a:rPr lang="en-GB" dirty="0" smtClean="0"/>
                </a:br>
                <a:r>
                  <a:rPr lang="en-GB" dirty="0" smtClean="0"/>
                  <a:t>the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that best fits the sample.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Now – </a:t>
                </a:r>
                <a:r>
                  <a:rPr lang="en-GB" u="sng" dirty="0" smtClean="0"/>
                  <a:t>as the second step</a:t>
                </a:r>
                <a:r>
                  <a:rPr lang="en-GB" dirty="0" smtClean="0"/>
                  <a:t> – choose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intervals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, 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, 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, …, 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, 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as well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that</a:t>
                </a:r>
              </a:p>
              <a:p>
                <a:r>
                  <a:rPr lang="en-GB" dirty="0" smtClean="0"/>
                  <a:t>  —  there are at least  5  outcomes in each of the intervals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  —  we should also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GB" dirty="0" smtClean="0"/>
                  <a:t>  intervals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9619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Formulate </a:t>
                </a:r>
                <a:r>
                  <a:rPr lang="en-GB" b="1" u="sng" dirty="0" smtClean="0"/>
                  <a:t>the null hypothesis</a:t>
                </a:r>
                <a:r>
                  <a:rPr lang="en-GB" b="1" dirty="0" smtClean="0"/>
                  <a:t>:</a:t>
                </a:r>
                <a:r>
                  <a:rPr lang="en-GB" dirty="0" smtClean="0"/>
                  <a:t> 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follows the probability distribution with the cumulative distribution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Next – </a:t>
                </a:r>
                <a:r>
                  <a:rPr lang="en-GB" u="sng" dirty="0" smtClean="0"/>
                  <a:t>as the third step</a:t>
                </a:r>
                <a:r>
                  <a:rPr lang="en-GB" dirty="0" smtClean="0"/>
                  <a:t> – assume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and calculate the theoretical probability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, 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2564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Since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is the expected probability (under the null hypothesis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) that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and we have a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dirty="0" smtClean="0"/>
                  <a:t> 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 smtClean="0"/>
                  <a:t>  observations, </a:t>
                </a:r>
                <a:br>
                  <a:rPr lang="en-GB" dirty="0" smtClean="0"/>
                </a:br>
                <a:r>
                  <a:rPr lang="en-GB" dirty="0" smtClean="0"/>
                  <a:t>we should find about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observations in the interval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  </a:t>
                </a:r>
              </a:p>
              <a:p>
                <a:r>
                  <a:rPr lang="en-GB" dirty="0" smtClean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be the true number of the observations found in the interval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6877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Theorem:</a:t>
                </a:r>
                <a:r>
                  <a:rPr lang="en-GB" dirty="0" smtClean="0"/>
                  <a:t>  If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true, then the statistic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approximately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	is the number of the intervals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dirty="0" smtClean="0"/>
                  <a:t>	is the number of the parameters that have been determined when </a:t>
                </a:r>
                <a:br>
                  <a:rPr lang="en-GB" dirty="0" smtClean="0"/>
                </a:br>
                <a:r>
                  <a:rPr lang="en-GB" dirty="0" smtClean="0"/>
                  <a:t>	finding the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1, 2,…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	is the number of the results found (observed) in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-th interval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	is the </a:t>
                </a:r>
                <a:r>
                  <a:rPr lang="en-GB" dirty="0"/>
                  <a:t>number of the results </a:t>
                </a:r>
                <a:r>
                  <a:rPr lang="en-GB" dirty="0" smtClean="0"/>
                  <a:t>expected (if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is true) in </a:t>
                </a:r>
                <a:r>
                  <a:rPr lang="en-GB" dirty="0"/>
                  <a:t>the </a:t>
                </a:r>
                <a:r>
                  <a:rPr lang="en-GB" dirty="0" smtClean="0"/>
                  <a:t>interval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	is the </a:t>
                </a:r>
                <a:r>
                  <a:rPr lang="en-GB" i="1" dirty="0"/>
                  <a:t>χ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degrees of freedom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963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Now, finish 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</a:t>
                </a:r>
                <a:r>
                  <a:rPr lang="en-GB" dirty="0" smtClean="0"/>
                  <a:t>fit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 as follows: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</a:t>
                </a:r>
                <a:r>
                  <a:rPr lang="en-GB" b="1" dirty="0" smtClean="0"/>
                  <a:t>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87789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 Tests for population proportion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Tossing </a:t>
                </a:r>
                <a:r>
                  <a:rPr lang="en-GB" dirty="0"/>
                  <a:t>a coin repeatedly, </a:t>
                </a:r>
                <a:r>
                  <a:rPr lang="en-GB" dirty="0" smtClean="0"/>
                  <a:t>we ask whether the coin is fair.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More generally, we consider a Bernoulli trial, with the probability of the success being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and </a:t>
                </a:r>
                <a:r>
                  <a:rPr lang="en-GB" dirty="0"/>
                  <a:t>with the probability of the failure being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We do not know the true probability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conjecture / We assume / We … / that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i.e.  </a:t>
                </a:r>
                <a:br>
                  <a:rPr lang="en-GB" dirty="0"/>
                </a:br>
                <a:r>
                  <a:rPr lang="en-GB" dirty="0"/>
                  <a:t>the (unknown)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is equal to some prescribed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e.g., in the case of the coin, conjecture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=50 %</m:t>
                    </m:r>
                  </m:oMath>
                </a14:m>
                <a:r>
                  <a:rPr lang="en-GB" dirty="0"/>
                  <a:t>  (meaning the coin is fair</a:t>
                </a:r>
                <a:r>
                  <a:rPr lang="en-GB" dirty="0" smtClean="0"/>
                  <a:t>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747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 Tests for population proportion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now know three statistical tests to test the null hypothesis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binomial test for the population proportion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i="1" dirty="0" smtClean="0"/>
                  <a:t>z</a:t>
                </a:r>
                <a:r>
                  <a:rPr lang="en-GB" dirty="0" smtClean="0"/>
                  <a:t>-test for the population proportion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Pearson’s </a:t>
                </a:r>
                <a:r>
                  <a:rPr lang="en-GB" i="1" dirty="0" smtClean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</a:t>
                </a:r>
                <a:r>
                  <a:rPr lang="en-GB" dirty="0" smtClean="0"/>
                  <a:t>fit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binomial test is exact and the </a:t>
                </a:r>
                <a:r>
                  <a:rPr lang="en-GB" i="1" dirty="0" smtClean="0"/>
                  <a:t>z</a:t>
                </a:r>
                <a:r>
                  <a:rPr lang="en-GB" dirty="0" smtClean="0"/>
                  <a:t>-test is an approximation of it.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Both binomial test and </a:t>
                </a:r>
                <a:r>
                  <a:rPr lang="en-GB" i="1" dirty="0" smtClean="0"/>
                  <a:t>z</a:t>
                </a:r>
                <a:r>
                  <a:rPr lang="en-GB" dirty="0" smtClean="0"/>
                  <a:t>-test allow one-sided or two-sided alternative hypothesis.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</a:t>
                </a:r>
                <a:r>
                  <a:rPr lang="en-GB" dirty="0" smtClean="0"/>
                  <a:t>fit</a:t>
                </a:r>
                <a:r>
                  <a:rPr lang="en-GB" dirty="0"/>
                  <a:t> </a:t>
                </a:r>
                <a:r>
                  <a:rPr lang="en-GB" dirty="0" smtClean="0"/>
                  <a:t>allows two-sided alternative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 only.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63966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 Tests for population proportion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Pearson’s </a:t>
                </a:r>
                <a:r>
                  <a:rPr lang="en-GB" i="1" dirty="0" smtClean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</a:t>
                </a:r>
                <a:r>
                  <a:rPr lang="en-GB" dirty="0" smtClean="0"/>
                  <a:t>fit proceeds as follows: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there are two intervals (</a:t>
                </a:r>
                <a:r>
                  <a:rPr lang="en-GB" dirty="0"/>
                  <a:t>1 = “success</a:t>
                </a:r>
                <a:r>
                  <a:rPr lang="en-GB" dirty="0" smtClean="0"/>
                  <a:t>”</a:t>
                </a:r>
                <a:r>
                  <a:rPr lang="en-GB" dirty="0"/>
                  <a:t> </a:t>
                </a:r>
                <a:r>
                  <a:rPr lang="en-GB" dirty="0" smtClean="0"/>
                  <a:t>and 0 = “failure”)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having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 smtClean="0"/>
                  <a:t>  observations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,  we expect (under the null hypothesis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r>
                  <a:rPr lang="en-GB" dirty="0"/>
                  <a:t>and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be the observed number of successes and failures, respectively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 ∼ 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1">
                          <a:latin typeface="Cambria Math" panose="02040503050406030204" pitchFamily="18" charset="0"/>
                        </a:rPr>
                        <m:t>approximately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 marL="357188">
                  <a:lnSpc>
                    <a:spcPct val="200000"/>
                  </a:lnSpc>
                </a:pPr>
                <a:r>
                  <a:rPr lang="en-GB" dirty="0" smtClean="0"/>
                  <a:t>(we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,  therefore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−1=1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etc., to finish the test (as above)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2765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Remark:</a:t>
                </a:r>
                <a:r>
                  <a:rPr lang="en-GB" dirty="0"/>
                  <a:t> </a:t>
                </a:r>
                <a:r>
                  <a:rPr lang="en-GB" dirty="0" smtClean="0"/>
                  <a:t> In </a:t>
                </a:r>
                <a:r>
                  <a:rPr lang="en-GB" dirty="0"/>
                  <a:t>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fit, </a:t>
                </a:r>
                <a:r>
                  <a:rPr lang="en-GB" dirty="0" smtClean="0"/>
                  <a:t>we have</a:t>
                </a:r>
                <a:endParaRPr lang="en-GB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is the number of the intervals 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dirty="0"/>
                  <a:t>	is the number of the parameters that have been determined when </a:t>
                </a:r>
                <a:br>
                  <a:rPr lang="en-GB" dirty="0"/>
                </a:br>
                <a:r>
                  <a:rPr lang="en-GB" dirty="0"/>
                  <a:t>	finding the cumulative distribution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=0, 1, 2,…</m:t>
                    </m:r>
                  </m:oMath>
                </a14:m>
                <a:r>
                  <a:rPr lang="en-GB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Notice that one degree of freedom (“−1”) must always be subtracted </a:t>
                </a:r>
                <a:br>
                  <a:rPr lang="en-GB" dirty="0" smtClean="0"/>
                </a:br>
                <a:r>
                  <a:rPr lang="en-GB" dirty="0" smtClean="0"/>
                  <a:t>because the observed counts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bound by the equation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therefore only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of the counts (such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, say) are free, </a:t>
                </a:r>
                <a:br>
                  <a:rPr lang="en-GB" dirty="0" smtClean="0"/>
                </a:br>
                <a:r>
                  <a:rPr lang="en-GB" dirty="0" smtClean="0"/>
                  <a:t>but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-th one (such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, say) is determined by the equation.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3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62970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</a:t>
            </a:r>
            <a:br>
              <a:rPr lang="en-GB" dirty="0" smtClean="0"/>
            </a:br>
            <a:r>
              <a:rPr lang="en-GB" dirty="0" smtClean="0"/>
              <a:t>of independence </a:t>
            </a:r>
            <a:br>
              <a:rPr lang="en-GB" dirty="0" smtClean="0"/>
            </a:br>
            <a:r>
              <a:rPr lang="en-GB" dirty="0" smtClean="0"/>
              <a:t>of qualitative </a:t>
            </a:r>
            <a:br>
              <a:rPr lang="en-GB" dirty="0" smtClean="0"/>
            </a:br>
            <a:r>
              <a:rPr lang="en-GB" dirty="0" smtClean="0"/>
              <a:t>data items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</a:t>
            </a:r>
            <a:br>
              <a:rPr lang="en-GB" dirty="0" smtClean="0"/>
            </a:br>
            <a:r>
              <a:rPr lang="en-GB" dirty="0" smtClean="0"/>
              <a:t>qualitative data items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03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</p:spPr>
            <p:txBody>
              <a:bodyPr/>
              <a:lstStyle/>
              <a:p>
                <a:r>
                  <a:rPr lang="en-GB" u="sng" dirty="0" smtClean="0"/>
                  <a:t>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</a:t>
                </a:r>
                <a:r>
                  <a:rPr lang="en-GB" dirty="0" smtClean="0"/>
                  <a:t>independent, </a:t>
                </a:r>
                <a:r>
                  <a:rPr lang="en-GB" dirty="0"/>
                  <a:t>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where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</a:t>
                </a:r>
                <a:r>
                  <a:rPr lang="en-GB" dirty="0" smtClean="0"/>
                  <a:t>	of </a:t>
                </a:r>
                <a:r>
                  <a:rPr lang="en-GB" dirty="0"/>
                  <a:t>the </a:t>
                </a:r>
                <a:r>
                  <a:rPr lang="en-GB" dirty="0" smtClean="0"/>
                  <a:t>random variables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/>
                  <a:t>	is the </a:t>
                </a:r>
                <a:r>
                  <a:rPr lang="en-GB" dirty="0" smtClean="0"/>
                  <a:t>standard deviation </a:t>
                </a:r>
                <a:r>
                  <a:rPr lang="en-GB" dirty="0"/>
                  <a:t>of the random </a:t>
                </a:r>
                <a:r>
                  <a:rPr lang="en-GB" dirty="0" smtClean="0"/>
                  <a:t>variables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m:rPr>
                        <m:nor/>
                      </m:rPr>
                      <a:rPr lang="en-GB"/>
                      <m:t>	</m:t>
                    </m:r>
                  </m:oMath>
                </a14:m>
                <a:r>
                  <a:rPr lang="en-GB" dirty="0"/>
                  <a:t>	is </a:t>
                </a:r>
                <a:r>
                  <a:rPr lang="en-GB" dirty="0" smtClean="0"/>
                  <a:t>the standard normal distribution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  <a:blipFill>
                <a:blip r:embed="rId2"/>
                <a:stretch>
                  <a:fillRect l="-856" t="-847" r="-4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02200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Consider a dataset where each data unit has two qualitative data items </a:t>
                </a:r>
                <a:br>
                  <a:rPr lang="en-GB" dirty="0" smtClean="0"/>
                </a:br>
                <a:r>
                  <a:rPr lang="en-GB" dirty="0" smtClean="0"/>
                  <a:t>(i.e. two qualitative variables).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the qualitative variables under the consideration be denoted by  </a:t>
                </a:r>
                <a:r>
                  <a:rPr lang="en-GB" b="1" i="1" dirty="0" smtClean="0"/>
                  <a:t>A</a:t>
                </a:r>
                <a:r>
                  <a:rPr lang="en-GB" dirty="0" smtClean="0"/>
                  <a:t>  and  </a:t>
                </a:r>
                <a:r>
                  <a:rPr lang="en-GB" b="1" i="1" dirty="0" smtClean="0"/>
                  <a:t>B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the variable  </a:t>
                </a:r>
                <a:r>
                  <a:rPr lang="en-GB" b="1" i="1" dirty="0" smtClean="0"/>
                  <a:t>A</a:t>
                </a:r>
                <a:r>
                  <a:rPr lang="en-GB" dirty="0" smtClean="0"/>
                  <a:t>  can attain up to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  (“rows”)  distinct categories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i="1" dirty="0" smtClean="0"/>
                  <a:t>A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, </a:t>
                </a:r>
                <a:r>
                  <a:rPr lang="en-GB" i="1" dirty="0" smtClean="0"/>
                  <a:t>A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, …, </a:t>
                </a:r>
                <a:r>
                  <a:rPr lang="en-GB" i="1" dirty="0" smtClean="0"/>
                  <a:t>A</a:t>
                </a:r>
                <a:r>
                  <a:rPr lang="en-GB" i="1" baseline="-25000" dirty="0" smtClean="0"/>
                  <a:t>r</a:t>
                </a:r>
                <a:endParaRPr lang="en-GB" baseline="-2500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the variable  </a:t>
                </a:r>
                <a:r>
                  <a:rPr lang="en-GB" b="1" i="1" dirty="0" smtClean="0"/>
                  <a:t>B</a:t>
                </a:r>
                <a:r>
                  <a:rPr lang="en-GB" dirty="0" smtClean="0"/>
                  <a:t>  </a:t>
                </a:r>
                <a:r>
                  <a:rPr lang="en-GB" dirty="0"/>
                  <a:t>can attain up to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(“columns”)  </a:t>
                </a:r>
                <a:r>
                  <a:rPr lang="en-GB" dirty="0"/>
                  <a:t>distinct categories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i="1" dirty="0" smtClean="0"/>
                  <a:t>B</a:t>
                </a:r>
                <a:r>
                  <a:rPr lang="en-GB" baseline="-25000" dirty="0" smtClean="0"/>
                  <a:t>1</a:t>
                </a:r>
                <a:r>
                  <a:rPr lang="en-GB" dirty="0"/>
                  <a:t>, </a:t>
                </a:r>
                <a:r>
                  <a:rPr lang="en-GB" i="1" dirty="0" smtClean="0"/>
                  <a:t>B</a:t>
                </a:r>
                <a:r>
                  <a:rPr lang="en-GB" baseline="-25000" dirty="0" smtClean="0"/>
                  <a:t>2</a:t>
                </a:r>
                <a:r>
                  <a:rPr lang="en-GB" dirty="0"/>
                  <a:t>, …, </a:t>
                </a:r>
                <a:r>
                  <a:rPr lang="en-GB" i="1" dirty="0" smtClean="0"/>
                  <a:t>B</a:t>
                </a:r>
                <a:r>
                  <a:rPr lang="en-GB" i="1" baseline="-25000" dirty="0" smtClean="0"/>
                  <a:t>s</a:t>
                </a:r>
                <a:endParaRPr lang="en-GB" baseline="-25000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counts of the occurrences of all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  combinations of the categories </a:t>
                </a:r>
                <a:br>
                  <a:rPr lang="en-GB" dirty="0" smtClean="0"/>
                </a:br>
                <a:r>
                  <a:rPr lang="en-GB" dirty="0" smtClean="0"/>
                  <a:t>are easily summarized by a contingency table.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77558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Contingency table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1674900"/>
                  </p:ext>
                </p:extLst>
              </p:nvPr>
            </p:nvGraphicFramePr>
            <p:xfrm>
              <a:off x="1332000" y="1980000"/>
              <a:ext cx="8640000" cy="324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66317639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7207027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16874246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i="1" baseline="-25000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 \ </a:t>
                          </a:r>
                          <a:r>
                            <a:rPr lang="en-GB" sz="2400" b="1" i="1" baseline="30000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endParaRPr lang="en-GB" sz="2400" b="1" i="1" baseline="30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i="1" baseline="-25000" noProof="0" dirty="0" smtClean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  <a:endParaRPr lang="en-GB" sz="2400" i="1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2∙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i="1" baseline="-25000" noProof="0" dirty="0" smtClean="0">
                              <a:solidFill>
                                <a:schemeClr val="bg1"/>
                              </a:solidFill>
                            </a:rPr>
                            <a:t>r</a:t>
                          </a:r>
                          <a:endParaRPr lang="en-GB" sz="2400" i="1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𝑟𝑠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015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1674900"/>
                  </p:ext>
                </p:extLst>
              </p:nvPr>
            </p:nvGraphicFramePr>
            <p:xfrm>
              <a:off x="1332000" y="1980000"/>
              <a:ext cx="8640000" cy="324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66317639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7207027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16874246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i="1" baseline="-25000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 \ </a:t>
                          </a:r>
                          <a:r>
                            <a:rPr lang="en-GB" sz="2400" b="1" i="1" baseline="30000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endParaRPr lang="en-GB" sz="2400" b="1" i="1" baseline="30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i="1" baseline="-25000" noProof="0" dirty="0" smtClean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  <a:endParaRPr lang="en-GB" sz="2400" i="1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0000" r="-399156" b="-4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100000" r="-300847" b="-4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100000" r="-200847" b="-4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100000" r="-100000" b="-4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100000" r="-424" b="-417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200000" r="-399156" b="-3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200000" r="-300847" b="-3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200000" r="-200847" b="-3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200000" r="-100000" b="-3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200000" r="-424" b="-317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…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303409" r="-399156" b="-221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303409" r="-300847" b="-221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303409" r="-200847" b="-221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303409" r="-100000" b="-221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303409" r="-424" b="-221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i="1" baseline="-25000" noProof="0" dirty="0" smtClean="0">
                              <a:solidFill>
                                <a:schemeClr val="bg1"/>
                              </a:solidFill>
                            </a:rPr>
                            <a:t>r</a:t>
                          </a:r>
                          <a:endParaRPr lang="en-GB" sz="2400" i="1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398876" r="-399156" b="-1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398876" r="-300847" b="-1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398876" r="-200847" b="-1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398876" r="-100000" b="-1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398876" r="-424" b="-1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498876" r="-399156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47" t="-498876" r="-300847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498876" r="-200847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56" t="-498876" r="-100000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1271" t="-498876" r="-424" b="-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015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Čárový bublinový popisek 1 5"/>
          <p:cNvSpPr/>
          <p:nvPr/>
        </p:nvSpPr>
        <p:spPr>
          <a:xfrm>
            <a:off x="252000" y="1122234"/>
            <a:ext cx="4680000" cy="646331"/>
          </a:xfrm>
          <a:prstGeom prst="borderCallout1">
            <a:avLst>
              <a:gd name="adj1" fmla="val 100153"/>
              <a:gd name="adj2" fmla="val 50089"/>
              <a:gd name="adj3" fmla="val 249470"/>
              <a:gd name="adj4" fmla="val 632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observed counts of the combinations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of the categories </a:t>
            </a:r>
            <a:r>
              <a:rPr lang="en-GB" i="1" dirty="0" smtClean="0">
                <a:solidFill>
                  <a:schemeClr val="tx1"/>
                </a:solidFill>
              </a:rPr>
              <a:t>A</a:t>
            </a:r>
            <a:r>
              <a:rPr lang="en-GB" i="1" baseline="-25000" dirty="0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&amp;</a:t>
            </a:r>
            <a:r>
              <a:rPr lang="en-GB" i="1" dirty="0" smtClean="0">
                <a:solidFill>
                  <a:schemeClr val="tx1"/>
                </a:solidFill>
              </a:rPr>
              <a:t>B</a:t>
            </a:r>
            <a:r>
              <a:rPr lang="en-GB" i="1" baseline="-25000" dirty="0" smtClean="0">
                <a:solidFill>
                  <a:schemeClr val="tx1"/>
                </a:solidFill>
              </a:rPr>
              <a:t>j</a:t>
            </a:r>
            <a:r>
              <a:rPr lang="en-GB" dirty="0" smtClean="0">
                <a:solidFill>
                  <a:schemeClr val="tx1"/>
                </a:solidFill>
              </a:rPr>
              <a:t> for </a:t>
            </a:r>
            <a:r>
              <a:rPr lang="en-GB" i="1" dirty="0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=1,…,</a:t>
            </a:r>
            <a:r>
              <a:rPr lang="en-GB" i="1" dirty="0" smtClean="0">
                <a:solidFill>
                  <a:schemeClr val="tx1"/>
                </a:solidFill>
              </a:rPr>
              <a:t>r</a:t>
            </a:r>
            <a:r>
              <a:rPr lang="en-GB" dirty="0" smtClean="0">
                <a:solidFill>
                  <a:schemeClr val="tx1"/>
                </a:solidFill>
              </a:rPr>
              <a:t> &amp; </a:t>
            </a:r>
            <a:r>
              <a:rPr lang="en-GB" i="1" dirty="0" smtClean="0">
                <a:solidFill>
                  <a:schemeClr val="tx1"/>
                </a:solidFill>
              </a:rPr>
              <a:t>j</a:t>
            </a:r>
            <a:r>
              <a:rPr lang="en-GB" dirty="0" smtClean="0">
                <a:solidFill>
                  <a:schemeClr val="tx1"/>
                </a:solidFill>
              </a:rPr>
              <a:t>=1,…,</a:t>
            </a:r>
            <a:r>
              <a:rPr lang="en-GB" i="1" dirty="0" smtClean="0">
                <a:solidFill>
                  <a:schemeClr val="tx1"/>
                </a:solidFill>
              </a:rPr>
              <a:t>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1 6"/>
          <p:cNvSpPr/>
          <p:nvPr/>
        </p:nvSpPr>
        <p:spPr>
          <a:xfrm>
            <a:off x="3780000" y="5580000"/>
            <a:ext cx="1800000" cy="369332"/>
          </a:xfrm>
          <a:prstGeom prst="borderCallout1">
            <a:avLst>
              <a:gd name="adj1" fmla="val 677"/>
              <a:gd name="adj2" fmla="val 50047"/>
              <a:gd name="adj3" fmla="val -125674"/>
              <a:gd name="adj4" fmla="val 527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marginal totals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8" name="Čárový bublinový popisek 1 7"/>
          <p:cNvSpPr/>
          <p:nvPr/>
        </p:nvSpPr>
        <p:spPr>
          <a:xfrm>
            <a:off x="10175387" y="2880000"/>
            <a:ext cx="1800000" cy="369332"/>
          </a:xfrm>
          <a:prstGeom prst="borderCallout1">
            <a:avLst>
              <a:gd name="adj1" fmla="val 50797"/>
              <a:gd name="adj2" fmla="val 238"/>
              <a:gd name="adj3" fmla="val 119321"/>
              <a:gd name="adj4" fmla="val -402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marginal totals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9" name="Čárový bublinový popisek 1 8"/>
          <p:cNvSpPr/>
          <p:nvPr/>
        </p:nvSpPr>
        <p:spPr>
          <a:xfrm>
            <a:off x="10175387" y="5580000"/>
            <a:ext cx="1800000" cy="369332"/>
          </a:xfrm>
          <a:prstGeom prst="borderCallout1">
            <a:avLst>
              <a:gd name="adj1" fmla="val 173"/>
              <a:gd name="adj2" fmla="val -87"/>
              <a:gd name="adj3" fmla="val -144216"/>
              <a:gd name="adj4" fmla="val -460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grand total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16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× 2 contingency table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2 × 2 contingency table is popular.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It is a contingency table with  </a:t>
            </a:r>
            <a:r>
              <a:rPr lang="en-GB" i="1" dirty="0" smtClean="0"/>
              <a:t>r</a:t>
            </a:r>
            <a:r>
              <a:rPr lang="en-GB" dirty="0" smtClean="0"/>
              <a:t>=2 rows  and  </a:t>
            </a:r>
            <a:r>
              <a:rPr lang="en-GB" i="1" dirty="0" smtClean="0"/>
              <a:t>s</a:t>
            </a:r>
            <a:r>
              <a:rPr lang="en-GB" dirty="0" smtClean="0"/>
              <a:t>=2 columns.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070689"/>
                  </p:ext>
                </p:extLst>
              </p:nvPr>
            </p:nvGraphicFramePr>
            <p:xfrm>
              <a:off x="3186000" y="3566303"/>
              <a:ext cx="5760000" cy="216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66317639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16874246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i="1" baseline="-25000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 \ </a:t>
                          </a:r>
                          <a:r>
                            <a:rPr lang="en-GB" sz="2400" b="1" i="1" baseline="30000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endParaRPr lang="en-GB" sz="2400" b="1" i="1" baseline="30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i="1" noProof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2∙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∙2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400" noProof="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58BC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015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070689"/>
                  </p:ext>
                </p:extLst>
              </p:nvPr>
            </p:nvGraphicFramePr>
            <p:xfrm>
              <a:off x="3186000" y="3566303"/>
              <a:ext cx="5760000" cy="216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66317639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016874246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i="1" baseline="-25000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 \ </a:t>
                          </a:r>
                          <a:r>
                            <a:rPr lang="en-GB" sz="2400" b="1" i="1" baseline="30000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endParaRPr lang="en-GB" sz="2400" b="1" i="1" baseline="30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24" t="-101124" r="-200847" b="-2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78" t="-101124" r="-100000" b="-2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101124" r="-424" b="-217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1" noProof="0" dirty="0" smtClean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  <a:r>
                            <a:rPr lang="en-GB" sz="2400" baseline="-25000" noProof="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GB" sz="2400" baseline="-250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24" t="-203409" r="-200847" b="-1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78" t="-203409" r="-100000" b="-1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203409" r="-424" b="-120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noProof="0" dirty="0" smtClean="0">
                              <a:solidFill>
                                <a:schemeClr val="bg1"/>
                              </a:solidFill>
                            </a:rPr>
                            <a:t>TOTAL</a:t>
                          </a:r>
                          <a:endParaRPr lang="en-GB" sz="2400" b="1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24" t="-300000" r="-200847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78" t="-300000" r="-100000" b="-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47" t="-300000" r="-424" b="-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015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Čárový bublinový popisek 1 5"/>
          <p:cNvSpPr/>
          <p:nvPr/>
        </p:nvSpPr>
        <p:spPr>
          <a:xfrm>
            <a:off x="2122848" y="2727372"/>
            <a:ext cx="4680000" cy="646331"/>
          </a:xfrm>
          <a:prstGeom prst="borderCallout1">
            <a:avLst>
              <a:gd name="adj1" fmla="val 100153"/>
              <a:gd name="adj2" fmla="val 50089"/>
              <a:gd name="adj3" fmla="val 249470"/>
              <a:gd name="adj4" fmla="val 632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observed counts of the combinations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of the categories </a:t>
            </a:r>
            <a:r>
              <a:rPr lang="en-GB" i="1" dirty="0" smtClean="0">
                <a:solidFill>
                  <a:schemeClr val="tx1"/>
                </a:solidFill>
              </a:rPr>
              <a:t>A</a:t>
            </a:r>
            <a:r>
              <a:rPr lang="en-GB" i="1" baseline="-25000" dirty="0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&amp;</a:t>
            </a:r>
            <a:r>
              <a:rPr lang="en-GB" i="1" dirty="0" smtClean="0">
                <a:solidFill>
                  <a:schemeClr val="tx1"/>
                </a:solidFill>
              </a:rPr>
              <a:t>B</a:t>
            </a:r>
            <a:r>
              <a:rPr lang="en-GB" i="1" baseline="-25000" dirty="0" smtClean="0">
                <a:solidFill>
                  <a:schemeClr val="tx1"/>
                </a:solidFill>
              </a:rPr>
              <a:t>j</a:t>
            </a:r>
            <a:r>
              <a:rPr lang="en-GB" dirty="0" smtClean="0">
                <a:solidFill>
                  <a:schemeClr val="tx1"/>
                </a:solidFill>
              </a:rPr>
              <a:t> for </a:t>
            </a:r>
            <a:r>
              <a:rPr lang="en-GB" i="1" dirty="0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=1,2 &amp; </a:t>
            </a:r>
            <a:r>
              <a:rPr lang="en-GB" i="1" dirty="0" smtClean="0">
                <a:solidFill>
                  <a:schemeClr val="tx1"/>
                </a:solidFill>
              </a:rPr>
              <a:t>j</a:t>
            </a:r>
            <a:r>
              <a:rPr lang="en-GB" dirty="0" smtClean="0">
                <a:solidFill>
                  <a:schemeClr val="tx1"/>
                </a:solidFill>
              </a:rPr>
              <a:t>=1,2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1 6"/>
          <p:cNvSpPr/>
          <p:nvPr/>
        </p:nvSpPr>
        <p:spPr>
          <a:xfrm>
            <a:off x="3718692" y="5846485"/>
            <a:ext cx="1800000" cy="369332"/>
          </a:xfrm>
          <a:prstGeom prst="borderCallout1">
            <a:avLst>
              <a:gd name="adj1" fmla="val 677"/>
              <a:gd name="adj2" fmla="val 50047"/>
              <a:gd name="adj3" fmla="val -73682"/>
              <a:gd name="adj4" fmla="val 735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marginal totals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8" name="Čárový bublinový popisek 1 7"/>
          <p:cNvSpPr/>
          <p:nvPr/>
        </p:nvSpPr>
        <p:spPr>
          <a:xfrm>
            <a:off x="9455400" y="4215786"/>
            <a:ext cx="1800000" cy="369332"/>
          </a:xfrm>
          <a:prstGeom prst="borderCallout1">
            <a:avLst>
              <a:gd name="adj1" fmla="val 50797"/>
              <a:gd name="adj2" fmla="val 238"/>
              <a:gd name="adj3" fmla="val 51339"/>
              <a:gd name="adj4" fmla="val -583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marginal totals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9" name="Čárový bublinový popisek 1 8"/>
          <p:cNvSpPr/>
          <p:nvPr/>
        </p:nvSpPr>
        <p:spPr>
          <a:xfrm>
            <a:off x="9455400" y="5846485"/>
            <a:ext cx="1800000" cy="369332"/>
          </a:xfrm>
          <a:prstGeom prst="borderCallout1">
            <a:avLst>
              <a:gd name="adj1" fmla="val 173"/>
              <a:gd name="adj2" fmla="val -87"/>
              <a:gd name="adj3" fmla="val -79845"/>
              <a:gd name="adj4" fmla="val -6232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grand total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1436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Having all the observed counts of the combinations of the categories  </a:t>
            </a:r>
            <a:r>
              <a:rPr lang="en-GB" i="1" dirty="0" smtClean="0"/>
              <a:t>A</a:t>
            </a:r>
            <a:r>
              <a:rPr lang="en-GB" i="1" baseline="-25000" dirty="0" smtClean="0"/>
              <a:t>i</a:t>
            </a:r>
            <a:r>
              <a:rPr lang="en-GB" dirty="0" smtClean="0"/>
              <a:t> &amp; </a:t>
            </a:r>
            <a:r>
              <a:rPr lang="en-GB" i="1" dirty="0" smtClean="0"/>
              <a:t>B</a:t>
            </a:r>
            <a:r>
              <a:rPr lang="en-GB" i="1" baseline="-25000" dirty="0" smtClean="0"/>
              <a:t>j</a:t>
            </a:r>
            <a:r>
              <a:rPr lang="en-GB" dirty="0" smtClean="0"/>
              <a:t>  summarized in the contingency table for  </a:t>
            </a:r>
            <a:r>
              <a:rPr lang="en-GB" i="1" dirty="0" smtClean="0"/>
              <a:t>i</a:t>
            </a:r>
            <a:r>
              <a:rPr lang="en-GB" dirty="0" smtClean="0"/>
              <a:t>=1,…,</a:t>
            </a:r>
            <a:r>
              <a:rPr lang="en-GB" i="1" dirty="0" smtClean="0"/>
              <a:t>r</a:t>
            </a:r>
            <a:r>
              <a:rPr lang="en-GB" dirty="0" smtClean="0"/>
              <a:t>  and for  </a:t>
            </a:r>
            <a:r>
              <a:rPr lang="en-GB" i="1" dirty="0" smtClean="0"/>
              <a:t>j</a:t>
            </a:r>
            <a:r>
              <a:rPr lang="en-GB" dirty="0" smtClean="0"/>
              <a:t>=1,…,</a:t>
            </a:r>
            <a:r>
              <a:rPr lang="en-GB" i="1" dirty="0" smtClean="0"/>
              <a:t>s</a:t>
            </a:r>
            <a:r>
              <a:rPr lang="en-GB" dirty="0" smtClean="0"/>
              <a:t>,  </a:t>
            </a:r>
            <a:br>
              <a:rPr lang="en-GB" dirty="0" smtClean="0"/>
            </a:br>
            <a:r>
              <a:rPr lang="en-GB" dirty="0" smtClean="0"/>
              <a:t>we ask whether the category of the data item (variable)  </a:t>
            </a:r>
            <a:r>
              <a:rPr lang="en-GB" b="1" i="1" dirty="0" smtClean="0"/>
              <a:t>B </a:t>
            </a:r>
            <a:r>
              <a:rPr lang="en-GB" dirty="0" smtClean="0"/>
              <a:t> depends upon </a:t>
            </a:r>
            <a:br>
              <a:rPr lang="en-GB" dirty="0" smtClean="0"/>
            </a:br>
            <a:r>
              <a:rPr lang="en-GB" dirty="0" smtClean="0"/>
              <a:t>the category of the data item (variable)  </a:t>
            </a:r>
            <a:r>
              <a:rPr lang="en-GB" b="1" i="1" dirty="0" smtClean="0"/>
              <a:t>A</a:t>
            </a:r>
            <a:r>
              <a:rPr lang="en-GB" dirty="0" smtClean="0"/>
              <a:t>,  or whether the categories of both data items (variables)  </a:t>
            </a:r>
            <a:r>
              <a:rPr lang="en-GB" b="1" i="1" dirty="0" smtClean="0"/>
              <a:t>A</a:t>
            </a:r>
            <a:r>
              <a:rPr lang="en-GB" dirty="0" smtClean="0"/>
              <a:t>  and  </a:t>
            </a:r>
            <a:r>
              <a:rPr lang="en-GB" b="1" i="1" dirty="0" smtClean="0"/>
              <a:t>B</a:t>
            </a:r>
            <a:r>
              <a:rPr lang="en-GB" dirty="0" smtClean="0"/>
              <a:t>  are independent of each other.</a:t>
            </a:r>
          </a:p>
          <a:p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Assume therefore </a:t>
            </a:r>
            <a:r>
              <a:rPr lang="en-GB" u="sng" dirty="0" smtClean="0"/>
              <a:t>the null hypothesis</a:t>
            </a:r>
            <a:r>
              <a:rPr lang="en-GB" dirty="0" smtClean="0"/>
              <a:t>  </a:t>
            </a:r>
            <a:r>
              <a:rPr lang="en-GB" i="1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the categories of both data items (variables)  </a:t>
            </a:r>
            <a:r>
              <a:rPr lang="en-GB" b="1" i="1" dirty="0" smtClean="0"/>
              <a:t>A</a:t>
            </a:r>
            <a:r>
              <a:rPr lang="en-GB" dirty="0" smtClean="0"/>
              <a:t>  and  </a:t>
            </a:r>
            <a:r>
              <a:rPr lang="en-GB" b="1" i="1" dirty="0" smtClean="0"/>
              <a:t>B</a:t>
            </a:r>
            <a:r>
              <a:rPr lang="en-GB" dirty="0" smtClean="0"/>
              <a:t>  are independent </a:t>
            </a:r>
            <a:br>
              <a:rPr lang="en-GB" dirty="0" smtClean="0"/>
            </a:br>
            <a:r>
              <a:rPr lang="en-GB" dirty="0" smtClean="0"/>
              <a:t>of each 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824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Having all the observed counts of the combinations of the categories  </a:t>
            </a:r>
            <a:r>
              <a:rPr lang="en-GB" i="1" dirty="0" smtClean="0"/>
              <a:t>A</a:t>
            </a:r>
            <a:r>
              <a:rPr lang="en-GB" i="1" baseline="-25000" dirty="0" smtClean="0"/>
              <a:t>i</a:t>
            </a:r>
            <a:r>
              <a:rPr lang="en-GB" dirty="0" smtClean="0"/>
              <a:t> &amp; </a:t>
            </a:r>
            <a:r>
              <a:rPr lang="en-GB" i="1" dirty="0" smtClean="0"/>
              <a:t>B</a:t>
            </a:r>
            <a:r>
              <a:rPr lang="en-GB" i="1" baseline="-25000" dirty="0" smtClean="0"/>
              <a:t>j</a:t>
            </a:r>
            <a:r>
              <a:rPr lang="en-GB" dirty="0" smtClean="0"/>
              <a:t>  summarized in the contingency table for  </a:t>
            </a:r>
            <a:r>
              <a:rPr lang="en-GB" i="1" dirty="0" smtClean="0"/>
              <a:t>i</a:t>
            </a:r>
            <a:r>
              <a:rPr lang="en-GB" dirty="0" smtClean="0"/>
              <a:t>=1,…,</a:t>
            </a:r>
            <a:r>
              <a:rPr lang="en-GB" i="1" dirty="0" smtClean="0"/>
              <a:t>r</a:t>
            </a:r>
            <a:r>
              <a:rPr lang="en-GB" dirty="0" smtClean="0"/>
              <a:t>  and for  </a:t>
            </a:r>
            <a:r>
              <a:rPr lang="en-GB" i="1" dirty="0" smtClean="0"/>
              <a:t>j</a:t>
            </a:r>
            <a:r>
              <a:rPr lang="en-GB" dirty="0" smtClean="0"/>
              <a:t>=1,…,</a:t>
            </a:r>
            <a:r>
              <a:rPr lang="en-GB" i="1" dirty="0" smtClean="0"/>
              <a:t>s</a:t>
            </a:r>
            <a:r>
              <a:rPr lang="en-GB" dirty="0" smtClean="0"/>
              <a:t>,  assume </a:t>
            </a:r>
            <a:br>
              <a:rPr lang="en-GB" dirty="0" smtClean="0"/>
            </a:br>
            <a:r>
              <a:rPr lang="en-GB" u="sng" dirty="0" smtClean="0"/>
              <a:t>the null hypothesis</a:t>
            </a:r>
            <a:r>
              <a:rPr lang="en-GB" dirty="0" smtClean="0"/>
              <a:t>  </a:t>
            </a:r>
            <a:r>
              <a:rPr lang="en-GB" i="1" dirty="0" smtClean="0"/>
              <a:t>H</a:t>
            </a:r>
            <a:r>
              <a:rPr lang="en-GB" i="1" baseline="-25000" dirty="0" smtClean="0"/>
              <a:t>0</a:t>
            </a:r>
            <a:r>
              <a:rPr lang="en-GB" dirty="0" smtClean="0"/>
              <a:t>  that the categories of both data items (variables)  </a:t>
            </a:r>
            <a:r>
              <a:rPr lang="en-GB" b="1" i="1" dirty="0" smtClean="0"/>
              <a:t>A</a:t>
            </a:r>
            <a:r>
              <a:rPr lang="en-GB" dirty="0" smtClean="0"/>
              <a:t>  and  </a:t>
            </a:r>
            <a:r>
              <a:rPr lang="en-GB" b="1" i="1" dirty="0" smtClean="0"/>
              <a:t>B</a:t>
            </a:r>
            <a:r>
              <a:rPr lang="en-GB" dirty="0" smtClean="0"/>
              <a:t>  are independent of each other.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Now – if we choose a data unit randomly: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What is the probability that the data item  </a:t>
            </a:r>
            <a:r>
              <a:rPr lang="en-GB" b="1" i="1" dirty="0" smtClean="0"/>
              <a:t>A</a:t>
            </a:r>
            <a:r>
              <a:rPr lang="en-GB" dirty="0" smtClean="0"/>
              <a:t>  of the chosen data unit is of category  </a:t>
            </a:r>
            <a:r>
              <a:rPr lang="en-GB" i="1" dirty="0" smtClean="0"/>
              <a:t>A</a:t>
            </a:r>
            <a:r>
              <a:rPr lang="en-GB" i="1" baseline="-25000" dirty="0" smtClean="0"/>
              <a:t>i</a:t>
            </a:r>
            <a:r>
              <a:rPr lang="en-GB" dirty="0" smtClean="0"/>
              <a:t>  for some  </a:t>
            </a:r>
            <a:r>
              <a:rPr lang="en-GB" i="1" dirty="0" smtClean="0"/>
              <a:t>i</a:t>
            </a:r>
            <a:r>
              <a:rPr lang="en-GB" dirty="0" smtClean="0"/>
              <a:t>=1,…,</a:t>
            </a:r>
            <a:r>
              <a:rPr lang="en-GB" i="1" dirty="0" smtClean="0"/>
              <a:t>r</a:t>
            </a:r>
            <a:r>
              <a:rPr lang="en-GB" dirty="0" smtClean="0"/>
              <a:t>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What is the probability that the data item  </a:t>
            </a:r>
            <a:r>
              <a:rPr lang="en-GB" b="1" i="1" dirty="0" smtClean="0"/>
              <a:t>B</a:t>
            </a:r>
            <a:r>
              <a:rPr lang="en-GB" dirty="0" smtClean="0"/>
              <a:t>  of the chosen data unit is of category  </a:t>
            </a:r>
            <a:r>
              <a:rPr lang="en-GB" i="1" dirty="0" smtClean="0"/>
              <a:t>B</a:t>
            </a:r>
            <a:r>
              <a:rPr lang="en-GB" i="1" baseline="-25000" dirty="0" smtClean="0"/>
              <a:t>j</a:t>
            </a:r>
            <a:r>
              <a:rPr lang="en-GB" dirty="0" smtClean="0"/>
              <a:t>  for some  </a:t>
            </a:r>
            <a:r>
              <a:rPr lang="en-GB" i="1" dirty="0" smtClean="0"/>
              <a:t>j</a:t>
            </a:r>
            <a:r>
              <a:rPr lang="en-GB" dirty="0" smtClean="0"/>
              <a:t>=1,…,</a:t>
            </a:r>
            <a:r>
              <a:rPr lang="en-GB" i="1" dirty="0" smtClean="0"/>
              <a:t>s</a:t>
            </a:r>
            <a:r>
              <a:rPr lang="en-GB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081256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total number of all data units is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The count of the data units of category  </a:t>
                </a:r>
                <a:r>
                  <a:rPr lang="en-GB" i="1" dirty="0" smtClean="0"/>
                  <a:t>A</a:t>
                </a:r>
                <a:r>
                  <a:rPr lang="en-GB" i="1" baseline="-25000" dirty="0" smtClean="0"/>
                  <a:t>i</a:t>
                </a:r>
                <a:r>
                  <a:rPr lang="en-GB" dirty="0" smtClean="0"/>
                  <a:t> 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dirty="0" smtClean="0"/>
                  <a:t>Therefore, the probability that a randomly selected data unit is of </a:t>
                </a:r>
                <a:r>
                  <a:rPr lang="en-GB" dirty="0"/>
                  <a:t>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</a:t>
                </a:r>
                <a:r>
                  <a:rPr lang="en-GB" dirty="0" smtClean="0"/>
                  <a:t>is</a:t>
                </a:r>
                <a:endParaRPr lang="en-GB" dirty="0"/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/>
                  <a:t>The count of the data units of category  </a:t>
                </a:r>
                <a:r>
                  <a:rPr lang="en-GB" i="1" dirty="0" smtClean="0"/>
                  <a:t>B</a:t>
                </a:r>
                <a:r>
                  <a:rPr lang="en-GB" i="1" baseline="-25000" dirty="0" smtClean="0"/>
                  <a:t>j</a:t>
                </a:r>
                <a:r>
                  <a:rPr lang="en-GB" dirty="0" smtClean="0"/>
                  <a:t>  </a:t>
                </a:r>
                <a:r>
                  <a:rPr lang="en-GB" dirty="0"/>
                  <a:t>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Therefore, the probability that a randomly selected data unit is of category  </a:t>
                </a:r>
                <a:r>
                  <a:rPr lang="en-GB" i="1" dirty="0" smtClean="0"/>
                  <a:t>B</a:t>
                </a:r>
                <a:r>
                  <a:rPr lang="en-GB" i="1" baseline="-25000" dirty="0" smtClean="0"/>
                  <a:t>j</a:t>
                </a:r>
                <a:r>
                  <a:rPr lang="en-GB" dirty="0" smtClean="0"/>
                  <a:t>  </a:t>
                </a:r>
                <a:r>
                  <a:rPr lang="en-GB" dirty="0"/>
                  <a:t>is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95582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that the probability </a:t>
                </a:r>
                <a:r>
                  <a:rPr lang="en-GB" dirty="0"/>
                  <a:t>that a randomly selected data unit </a:t>
                </a:r>
                <a:r>
                  <a:rPr lang="en-GB" dirty="0" smtClean="0"/>
                  <a:t>is of category  </a:t>
                </a:r>
                <a:br>
                  <a:rPr lang="en-GB" dirty="0" smtClean="0"/>
                </a:br>
                <a:r>
                  <a:rPr lang="en-GB" i="1" dirty="0" smtClean="0"/>
                  <a:t>A</a:t>
                </a:r>
                <a:r>
                  <a:rPr lang="en-GB" i="1" baseline="-25000" dirty="0" smtClean="0"/>
                  <a:t>i</a:t>
                </a:r>
                <a:r>
                  <a:rPr lang="en-GB" dirty="0" smtClean="0"/>
                  <a:t>  and  </a:t>
                </a:r>
                <a:r>
                  <a:rPr lang="en-GB" i="1" dirty="0" smtClean="0"/>
                  <a:t>B</a:t>
                </a:r>
                <a:r>
                  <a:rPr lang="en-GB" i="1" baseline="-25000" dirty="0" smtClean="0"/>
                  <a:t>j</a:t>
                </a:r>
                <a:r>
                  <a:rPr lang="en-GB" dirty="0" smtClean="0"/>
                  <a:t> 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respectively.  If the null hypothesis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(that </a:t>
                </a:r>
                <a:r>
                  <a:rPr lang="en-GB" dirty="0"/>
                  <a:t>the categories </a:t>
                </a:r>
                <a:r>
                  <a:rPr lang="en-GB" dirty="0" smtClean="0"/>
                  <a:t>of  </a:t>
                </a:r>
                <a:r>
                  <a:rPr lang="en-GB" b="1" i="1" dirty="0"/>
                  <a:t>A</a:t>
                </a:r>
                <a:r>
                  <a:rPr lang="en-GB" dirty="0"/>
                  <a:t>  and  </a:t>
                </a:r>
                <a:r>
                  <a:rPr lang="en-GB" b="1" i="1" dirty="0"/>
                  <a:t>B</a:t>
                </a:r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are </a:t>
                </a:r>
                <a:r>
                  <a:rPr lang="en-GB" dirty="0"/>
                  <a:t>independent </a:t>
                </a:r>
                <a:r>
                  <a:rPr lang="en-GB" dirty="0" smtClean="0"/>
                  <a:t>of </a:t>
                </a:r>
                <a:r>
                  <a:rPr lang="en-GB" dirty="0"/>
                  <a:t>each </a:t>
                </a:r>
                <a:r>
                  <a:rPr lang="en-GB" dirty="0" smtClean="0"/>
                  <a:t>other) is true, then the (cumulative) </a:t>
                </a:r>
                <a:r>
                  <a:rPr lang="en-GB" dirty="0"/>
                  <a:t>probability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that a </a:t>
                </a:r>
                <a:r>
                  <a:rPr lang="en-GB" dirty="0"/>
                  <a:t>randomly selected data unit </a:t>
                </a:r>
                <a:r>
                  <a:rPr lang="en-GB" dirty="0" smtClean="0"/>
                  <a:t>is </a:t>
                </a:r>
                <a:r>
                  <a:rPr lang="en-GB" dirty="0"/>
                  <a:t>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</a:t>
                </a:r>
                <a:r>
                  <a:rPr lang="en-GB" dirty="0" smtClean="0"/>
                  <a:t>and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</a:t>
                </a:r>
                <a:r>
                  <a:rPr lang="en-GB" dirty="0" smtClean="0"/>
                  <a:t>should be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  and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36425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Once the probability that </a:t>
                </a:r>
                <a:r>
                  <a:rPr lang="en-GB" dirty="0"/>
                  <a:t>a randomly selected data unit is 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and  </a:t>
                </a:r>
                <a:r>
                  <a:rPr lang="en-GB" i="1" dirty="0" smtClean="0"/>
                  <a:t>B</a:t>
                </a:r>
                <a:r>
                  <a:rPr lang="en-GB" i="1" baseline="-25000" dirty="0" smtClean="0"/>
                  <a:t>j</a:t>
                </a:r>
                <a:r>
                  <a:rPr lang="en-GB" dirty="0"/>
                  <a:t> 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then we should expect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data units </a:t>
                </a:r>
                <a:r>
                  <a:rPr lang="en-GB" dirty="0"/>
                  <a:t>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and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</a:t>
                </a:r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 and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if </a:t>
                </a:r>
                <a:r>
                  <a:rPr lang="en-GB" dirty="0"/>
                  <a:t>the null hypothesis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(that the categories of  </a:t>
                </a:r>
                <a:r>
                  <a:rPr lang="en-GB" b="1" i="1" dirty="0"/>
                  <a:t>A</a:t>
                </a:r>
                <a:r>
                  <a:rPr lang="en-GB" dirty="0"/>
                  <a:t>  and  </a:t>
                </a:r>
                <a:r>
                  <a:rPr lang="en-GB" b="1" i="1" dirty="0"/>
                  <a:t>B</a:t>
                </a:r>
                <a:r>
                  <a:rPr lang="en-GB" dirty="0"/>
                  <a:t>  </a:t>
                </a:r>
                <a:r>
                  <a:rPr lang="en-GB" dirty="0" smtClean="0"/>
                  <a:t>are </a:t>
                </a:r>
                <a:r>
                  <a:rPr lang="en-GB" dirty="0"/>
                  <a:t>independent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of </a:t>
                </a:r>
                <a:r>
                  <a:rPr lang="en-GB" dirty="0"/>
                  <a:t>each other) is </a:t>
                </a:r>
                <a:r>
                  <a:rPr lang="en-GB" dirty="0" smtClean="0"/>
                  <a:t>true.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67534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Expecting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and observing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data </a:t>
                </a:r>
                <a:r>
                  <a:rPr lang="en-GB" dirty="0"/>
                  <a:t>units of category  </a:t>
                </a:r>
                <a:r>
                  <a:rPr lang="en-GB" i="1" dirty="0"/>
                  <a:t>A</a:t>
                </a:r>
                <a:r>
                  <a:rPr lang="en-GB" i="1" baseline="-25000" dirty="0"/>
                  <a:t>i</a:t>
                </a:r>
                <a:r>
                  <a:rPr lang="en-GB" dirty="0"/>
                  <a:t>  and  </a:t>
                </a:r>
                <a:r>
                  <a:rPr lang="en-GB" i="1" dirty="0"/>
                  <a:t>B</a:t>
                </a:r>
                <a:r>
                  <a:rPr lang="en-GB" i="1" baseline="-25000" dirty="0"/>
                  <a:t>j</a:t>
                </a:r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 and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,</a:t>
                </a:r>
                <a:r>
                  <a:rPr lang="en-GB" dirty="0"/>
                  <a:t>  </a:t>
                </a: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apply </a:t>
                </a:r>
                <a:r>
                  <a:rPr lang="en-GB" dirty="0"/>
                  <a:t>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goodness of </a:t>
                </a:r>
                <a:r>
                  <a:rPr lang="en-GB" dirty="0" smtClean="0"/>
                  <a:t>fit to see if the observed counts agree with the expected counts, i.e. if </a:t>
                </a:r>
                <a:r>
                  <a:rPr lang="en-GB" dirty="0"/>
                  <a:t>the null hypothesis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(that the categories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of  </a:t>
                </a:r>
                <a:r>
                  <a:rPr lang="en-GB" b="1" i="1" dirty="0"/>
                  <a:t>A</a:t>
                </a:r>
                <a:r>
                  <a:rPr lang="en-GB" dirty="0"/>
                  <a:t>  and  </a:t>
                </a:r>
                <a:r>
                  <a:rPr lang="en-GB" b="1" i="1" dirty="0"/>
                  <a:t>B</a:t>
                </a:r>
                <a:r>
                  <a:rPr lang="en-GB" dirty="0"/>
                  <a:t>  are independent </a:t>
                </a:r>
                <a:r>
                  <a:rPr lang="en-GB" dirty="0" smtClean="0"/>
                  <a:t>of </a:t>
                </a:r>
                <a:r>
                  <a:rPr lang="en-GB" dirty="0"/>
                  <a:t>each other) is true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40165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Calculate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u="sng" dirty="0" smtClean="0"/>
                  <a:t>Theorem:</a:t>
                </a:r>
              </a:p>
              <a:p>
                <a:r>
                  <a:rPr lang="en-GB" dirty="0" smtClean="0"/>
                  <a:t>If the null hypothesis is true, then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1">
                          <a:latin typeface="Cambria Math" panose="02040503050406030204" pitchFamily="18" charset="0"/>
                        </a:rPr>
                        <m:t>approximately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Notice the number of the degrees of freedom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(see below)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48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</p:spPr>
            <p:txBody>
              <a:bodyPr/>
              <a:lstStyle/>
              <a:p>
                <a:r>
                  <a:rPr lang="en-GB" u="sng" dirty="0" smtClean="0"/>
                  <a:t>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</a:t>
                </a:r>
                <a:r>
                  <a:rPr lang="en-GB" dirty="0" smtClean="0"/>
                  <a:t>independent, </a:t>
                </a:r>
                <a:r>
                  <a:rPr lang="en-GB" dirty="0"/>
                  <a:t>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where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	is the sample </a:t>
                </a:r>
                <a:r>
                  <a:rPr lang="en-GB" dirty="0" smtClean="0"/>
                  <a:t>variance of </a:t>
                </a:r>
                <a:r>
                  <a:rPr lang="en-GB" dirty="0"/>
                  <a:t>the random </a:t>
                </a:r>
                <a:r>
                  <a:rPr lang="en-GB" dirty="0" smtClean="0"/>
                  <a:t>variables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GB"/>
                      <m:t>	</m:t>
                    </m:r>
                  </m:oMath>
                </a14:m>
                <a:r>
                  <a:rPr lang="en-GB" dirty="0"/>
                  <a:t>	is </a:t>
                </a:r>
                <a:r>
                  <a:rPr lang="en-GB" dirty="0" smtClean="0"/>
                  <a:t>Pearson’s </a:t>
                </a:r>
                <a:r>
                  <a:rPr lang="en-GB" i="1" dirty="0" smtClean="0"/>
                  <a:t>χ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-distribution</a:t>
                </a:r>
              </a:p>
              <a:p>
                <a:pPr>
                  <a:lnSpc>
                    <a:spcPct val="150000"/>
                  </a:lnSpc>
                  <a:tabLst>
                    <a:tab pos="4572000" algn="l"/>
                  </a:tabLst>
                </a:pPr>
                <a:r>
                  <a:rPr lang="en-GB" dirty="0"/>
                  <a:t>	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</a:t>
                </a:r>
                <a:r>
                  <a:rPr lang="en-GB" dirty="0" smtClean="0"/>
                  <a:t>freedom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  <a:blipFill>
                <a:blip r:embed="rId2"/>
                <a:stretch>
                  <a:fillRect l="-856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4068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The number of the degrees of freedom: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observed counts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  and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are bound by the system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  equations: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of which only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are linearly independent, i.e. one of the equations depends on the others.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6652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The number of the degrees of freedom: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thus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  observed counts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  and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bound by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linearly independent equations, i.e. only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+1 = 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of the observed counts are free.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Therefore, the number of the degrees of freedom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2049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Now, finish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of independence of qualitative data </a:t>
                </a:r>
                <a:r>
                  <a:rPr lang="en-GB" dirty="0" smtClean="0"/>
                  <a:t>items </a:t>
                </a:r>
                <a:br>
                  <a:rPr lang="en-GB" dirty="0" smtClean="0"/>
                </a:br>
                <a:r>
                  <a:rPr lang="en-GB" dirty="0" smtClean="0"/>
                  <a:t>(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: the </a:t>
                </a:r>
                <a:r>
                  <a:rPr lang="en-GB" dirty="0"/>
                  <a:t>categories </a:t>
                </a:r>
                <a:r>
                  <a:rPr lang="en-GB" dirty="0" smtClean="0"/>
                  <a:t>of  </a:t>
                </a:r>
                <a:r>
                  <a:rPr lang="en-GB" b="1" i="1" dirty="0" smtClean="0"/>
                  <a:t>A</a:t>
                </a:r>
                <a:r>
                  <a:rPr lang="en-GB" dirty="0" smtClean="0"/>
                  <a:t>  </a:t>
                </a:r>
                <a:r>
                  <a:rPr lang="en-GB" dirty="0"/>
                  <a:t>and  </a:t>
                </a:r>
                <a:r>
                  <a:rPr lang="en-GB" b="1" i="1" dirty="0"/>
                  <a:t>B</a:t>
                </a:r>
                <a:r>
                  <a:rPr lang="en-GB" dirty="0"/>
                  <a:t>  are independent of each other</a:t>
                </a:r>
                <a:r>
                  <a:rPr lang="en-GB" dirty="0" smtClean="0"/>
                  <a:t>) as follows: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</a:t>
                </a:r>
                <a:r>
                  <a:rPr lang="en-GB" dirty="0"/>
                  <a:t>the </a:t>
                </a:r>
                <a:r>
                  <a:rPr lang="en-GB" b="1" dirty="0"/>
                  <a:t>critical </a:t>
                </a:r>
                <a:r>
                  <a:rPr lang="en-GB" b="1" dirty="0" smtClean="0"/>
                  <a:t>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  <a:br>
                  <a:rPr lang="en-GB" dirty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d.f.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75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</p:spPr>
            <p:txBody>
              <a:bodyPr/>
              <a:lstStyle/>
              <a:p>
                <a:r>
                  <a:rPr lang="en-GB" u="sng" dirty="0" smtClean="0"/>
                  <a:t>Theorem – Corollary: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</a:t>
                </a:r>
                <a:r>
                  <a:rPr lang="en-GB" dirty="0" smtClean="0"/>
                  <a:t>independent, </a:t>
                </a:r>
                <a:r>
                  <a:rPr lang="en-GB" dirty="0"/>
                  <a:t>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2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</a:t>
                </a:r>
                <a:r>
                  <a:rPr lang="en-GB" dirty="0" smtClean="0"/>
                  <a:t>random variables</a:t>
                </a:r>
                <a:endParaRPr lang="en-GB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en-GB" dirty="0"/>
                  <a:t>	is the sample </a:t>
                </a:r>
                <a:r>
                  <a:rPr lang="en-GB" dirty="0" smtClean="0"/>
                  <a:t>standard deviation </a:t>
                </a:r>
                <a:r>
                  <a:rPr lang="en-GB" dirty="0"/>
                  <a:t>of the random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variables</a:t>
                </a:r>
              </a:p>
              <a:p>
                <a:pPr marL="342900" indent="-342900">
                  <a:lnSpc>
                    <a:spcPct val="16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GB"/>
                      <m:t>	</m:t>
                    </m:r>
                  </m:oMath>
                </a14:m>
                <a:r>
                  <a:rPr lang="en-GB" dirty="0"/>
                  <a:t>	is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</a:t>
                </a:r>
              </a:p>
              <a:p>
                <a:pPr>
                  <a:spcAft>
                    <a:spcPts val="600"/>
                  </a:spcAft>
                  <a:tabLst>
                    <a:tab pos="4572000" algn="l"/>
                  </a:tabLst>
                </a:pPr>
                <a:r>
                  <a:rPr lang="en-GB" dirty="0"/>
                  <a:t>	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</a:t>
                </a:r>
                <a:r>
                  <a:rPr lang="en-GB" dirty="0" smtClean="0"/>
                  <a:t>freedom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8056" y="1296000"/>
                <a:ext cx="11397600" cy="5040000"/>
              </a:xfrm>
              <a:blipFill>
                <a:blip r:embed="rId2"/>
                <a:stretch>
                  <a:fillRect l="-856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43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Theorem – Corollary – Proof: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are independent,  then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  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  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by the definition of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80000"/>
                  </a:lnSpc>
                </a:pPr>
                <a:r>
                  <a:rPr lang="en-GB" dirty="0" smtClean="0"/>
                  <a:t>(having used the </a:t>
                </a:r>
                <a:r>
                  <a:rPr lang="en-GB" dirty="0"/>
                  <a:t>preceding two Theorems </a:t>
                </a:r>
                <a:r>
                  <a:rPr lang="en-GB" dirty="0" smtClean="0"/>
                  <a:t>before).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657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Theorem – </a:t>
                </a:r>
                <a:r>
                  <a:rPr lang="en-GB" u="sng" dirty="0" smtClean="0"/>
                  <a:t>Corollary: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</a:t>
                </a:r>
                <a:r>
                  <a:rPr lang="en-GB" dirty="0" smtClean="0"/>
                  <a:t>independent, </a:t>
                </a:r>
                <a:r>
                  <a:rPr lang="en-GB" dirty="0"/>
                  <a:t>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Example or 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is a random variable following the normal probability distribution with some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with some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</a:t>
                </a:r>
                <a:r>
                  <a:rPr lang="en-GB" u="sng" dirty="0" smtClean="0"/>
                  <a:t>neither </a:t>
                </a:r>
                <a:r>
                  <a:rPr lang="en-GB" u="sng" dirty="0"/>
                  <a:t>the variance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</a:t>
                </a:r>
                <a:r>
                  <a:rPr lang="en-GB" u="sng" dirty="0" smtClean="0"/>
                  <a:t>nor the </a:t>
                </a:r>
                <a:r>
                  <a:rPr lang="en-GB" u="sng" dirty="0"/>
                  <a:t>true value of the population mean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we conjecture / we assume / we … / that the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,  i.e.  </a:t>
                </a:r>
                <a:br>
                  <a:rPr lang="en-GB" dirty="0" smtClean="0"/>
                </a:br>
                <a:r>
                  <a:rPr lang="en-GB" dirty="0" smtClean="0"/>
                  <a:t>the (unknown)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  is equal to some prescribed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8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Example:</a:t>
                </a:r>
                <a:r>
                  <a:rPr lang="en-GB" dirty="0"/>
                  <a:t>  </a:t>
                </a:r>
                <a:r>
                  <a:rPr lang="en-GB" dirty="0" smtClean="0"/>
                  <a:t>An archer shoots an arrow against the plane.  </a:t>
                </a:r>
                <a:br>
                  <a:rPr lang="en-GB" dirty="0" smtClean="0"/>
                </a:br>
                <a:r>
                  <a:rPr lang="en-GB" dirty="0" smtClean="0"/>
                  <a:t>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  is the set of all the points of </a:t>
                </a:r>
                <a:br>
                  <a:rPr lang="en-GB" dirty="0" smtClean="0"/>
                </a:br>
                <a:r>
                  <a:rPr lang="en-GB" dirty="0" smtClean="0"/>
                  <a:t>the plane. 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is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-coordinate of the hit, i.e.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do not know the archer’s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and we do not know the archer’s intention, i.e. we do not know the point which the archer intends to hit, </a:t>
                </a:r>
                <a:br>
                  <a:rPr lang="en-GB" dirty="0" smtClean="0"/>
                </a:br>
                <a:r>
                  <a:rPr lang="en-GB" dirty="0" smtClean="0"/>
                  <a:t>i.e. we do not know the archer’s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.</a:t>
                </a:r>
                <a:br>
                  <a:rPr lang="en-GB" dirty="0" smtClean="0"/>
                </a:br>
                <a:r>
                  <a:rPr lang="en-GB" dirty="0" smtClean="0"/>
                  <a:t>We conjecture that the archer’s intention is to hit the origin,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put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and we conjecture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kupina 13"/>
          <p:cNvGrpSpPr/>
          <p:nvPr/>
        </p:nvGrpSpPr>
        <p:grpSpPr>
          <a:xfrm>
            <a:off x="9972000" y="2210400"/>
            <a:ext cx="2160000" cy="2160000"/>
            <a:chOff x="7740000" y="2340000"/>
            <a:chExt cx="3960000" cy="3960000"/>
          </a:xfrm>
        </p:grpSpPr>
        <p:sp>
          <p:nvSpPr>
            <p:cNvPr id="4" name="Ovál 3"/>
            <p:cNvSpPr/>
            <p:nvPr/>
          </p:nvSpPr>
          <p:spPr>
            <a:xfrm>
              <a:off x="8280000" y="2880000"/>
              <a:ext cx="2880000" cy="28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ál 4"/>
            <p:cNvSpPr/>
            <p:nvPr/>
          </p:nvSpPr>
          <p:spPr>
            <a:xfrm>
              <a:off x="8820000" y="3420000"/>
              <a:ext cx="1800000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ál 5"/>
            <p:cNvSpPr/>
            <p:nvPr/>
          </p:nvSpPr>
          <p:spPr>
            <a:xfrm>
              <a:off x="9180000" y="3780000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9360000" y="3960000"/>
              <a:ext cx="720000" cy="7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ál 7"/>
            <p:cNvSpPr/>
            <p:nvPr/>
          </p:nvSpPr>
          <p:spPr>
            <a:xfrm>
              <a:off x="9540000" y="414000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684000" y="42840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7740000" y="4320000"/>
              <a:ext cx="3960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V="1">
              <a:off x="9720000" y="2340000"/>
              <a:ext cx="0" cy="39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517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be the numerical results </a:t>
                </a:r>
                <a:br>
                  <a:rPr lang="en-GB" dirty="0" smtClean="0"/>
                </a:br>
                <a:r>
                  <a:rPr lang="en-GB" dirty="0" smtClean="0"/>
                  <a:t>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trials of a random experiment,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such as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-coordinates of the archer’s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hits.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do not know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and </a:t>
                </a:r>
                <a:r>
                  <a:rPr lang="en-GB" u="sng" dirty="0" smtClean="0"/>
                  <a:t>we do not know the mean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state the </a:t>
                </a:r>
                <a:r>
                  <a:rPr lang="en-GB" b="1" dirty="0" smtClean="0"/>
                  <a:t>null hypothesis</a:t>
                </a:r>
                <a:r>
                  <a:rPr lang="en-GB" dirty="0"/>
                  <a:t> (</a:t>
                </a:r>
                <a:r>
                  <a:rPr lang="en-GB" u="sng" dirty="0"/>
                  <a:t>about the mean</a:t>
                </a:r>
                <a:r>
                  <a:rPr lang="en-GB" dirty="0"/>
                  <a:t>):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is some number such that we conjecture </a:t>
                </a:r>
                <a:br>
                  <a:rPr lang="en-GB" dirty="0" smtClean="0"/>
                </a:br>
                <a:r>
                  <a:rPr lang="en-GB" dirty="0" smtClean="0"/>
                  <a:t>that the true mean could equal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96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</a:t>
            </a:r>
            <a:r>
              <a:rPr lang="en-GB" dirty="0" smtClean="0"/>
              <a:t>-test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b="1" dirty="0" smtClean="0"/>
                  <a:t>meaning of the null hypothesis</a:t>
                </a:r>
                <a:r>
                  <a:rPr lang="en-GB" dirty="0" smtClean="0"/>
                  <a:t> (such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in our example) is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observed distinct values are caused by the randomness only </a:t>
                </a:r>
                <a:br>
                  <a:rPr lang="en-GB" dirty="0" smtClean="0"/>
                </a:br>
                <a:r>
                  <a:rPr lang="en-GB" dirty="0" smtClean="0"/>
                  <a:t>(according to the assumed distribution,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in our example)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there are no other factors causing the distinct values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everything </a:t>
                </a:r>
                <a:r>
                  <a:rPr lang="en-GB" dirty="0"/>
                  <a:t>is all right, no need to reconfigure anything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all factors under the consideration are equivalent (have the same effect)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52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About statistical hypothesis testing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PARAMETRIC TESTS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t</a:t>
            </a:r>
            <a:r>
              <a:rPr lang="en-GB" dirty="0" smtClean="0"/>
              <a:t>-tests for the means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Two 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NON-PARAMETRIC TESTS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Sign test for the median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27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stated the </a:t>
                </a:r>
                <a:r>
                  <a:rPr lang="en-GB" b="1" dirty="0" smtClean="0"/>
                  <a:t>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also state the </a:t>
                </a:r>
                <a:r>
                  <a:rPr lang="en-GB" b="1" dirty="0" smtClean="0"/>
                  <a:t>alternative hypothesis</a:t>
                </a:r>
                <a:r>
                  <a:rPr lang="en-GB" dirty="0" smtClean="0"/>
                  <a:t>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</a:t>
                </a:r>
                <a:r>
                  <a:rPr lang="en-GB" dirty="0" smtClean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</a:t>
                </a:r>
                <a:r>
                  <a:rPr lang="en-GB" dirty="0" smtClean="0"/>
                  <a:t>: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93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Which alternative hypothesis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 do we choose?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→  That depends upon our knowledge of the situation.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our example: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we suspect that the archer’s intention is to hit a point different </a:t>
                </a:r>
                <a:br>
                  <a:rPr lang="en-GB" dirty="0" smtClean="0"/>
                </a:br>
                <a:r>
                  <a:rPr lang="en-GB" dirty="0" smtClean="0"/>
                  <a:t>from the given point (such as the origin), we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we conjecture that the archer’s intention is to hit a point to the left </a:t>
                </a:r>
                <a:br>
                  <a:rPr lang="en-GB" dirty="0" smtClean="0"/>
                </a:br>
                <a:r>
                  <a:rPr lang="en-GB" dirty="0" smtClean="0"/>
                  <a:t>of the given point </a:t>
                </a:r>
                <a:r>
                  <a:rPr lang="en-GB" dirty="0"/>
                  <a:t>(such as the origin), we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we conjecture that the archer’s intention is to hit a point to the </a:t>
                </a:r>
                <a:r>
                  <a:rPr lang="en-GB" dirty="0" smtClean="0"/>
                  <a:t>right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of the given point (such as the origin), we choose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52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GB" dirty="0" smtClean="0"/>
                  <a:t>Under our assumptions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are </a:t>
                </a:r>
                <a:r>
                  <a:rPr lang="en-GB" dirty="0"/>
                  <a:t>independent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), </a:t>
                </a:r>
                <a:br>
                  <a:rPr lang="en-GB" dirty="0" smtClean="0"/>
                </a:br>
                <a:r>
                  <a:rPr lang="en-GB" dirty="0" smtClean="0"/>
                  <a:t>it follows by the Theorem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i="1" dirty="0" smtClean="0"/>
              </a:p>
              <a:p>
                <a:endParaRPr lang="en-GB" i="1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/>
                  <a:t>Thus, having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 we calculate the statistic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We 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447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GB" dirty="0" smtClean="0"/>
                  <a:t>,  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 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 is the density of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degrees of freedom.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78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gamma function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It is easy to calculate: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u="sng" dirty="0" smtClean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!  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91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gamma function – another definition (due to Euler)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b="0" i="0" dirty="0" smtClean="0">
                  <a:latin typeface="Cambria Math" panose="02040503050406030204" pitchFamily="18" charset="0"/>
                </a:endParaRPr>
              </a:p>
              <a:p>
                <a:endParaRPr lang="en-GB" b="0" i="0" dirty="0" smtClean="0">
                  <a:latin typeface="Cambria Math" panose="02040503050406030204" pitchFamily="18" charset="0"/>
                </a:endParaRPr>
              </a:p>
              <a:p>
                <a:endParaRPr lang="en-GB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chr m:val="∏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0,−1,−2,−3,…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62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 first.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,  the </a:t>
                </a:r>
                <a:r>
                  <a:rPr lang="en-GB" dirty="0"/>
                  <a:t>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algn="ctr">
                  <a:lnSpc>
                    <a:spcPct val="200000"/>
                  </a:lnSpc>
                </a:pPr>
                <a:r>
                  <a:rPr lang="en-GB" dirty="0"/>
                  <a:t>is quite high,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so having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 accords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</a:t>
                </a:r>
                <a:r>
                  <a:rPr lang="en-GB" dirty="0" smtClean="0"/>
                  <a:t>enough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5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 smtClean="0"/>
                  <a:t>On the other hand,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true, then it is quite improbable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.  Therefore, </a:t>
                </a:r>
                <a:r>
                  <a:rPr lang="en-GB" b="1" dirty="0" smtClean="0"/>
                  <a:t>if we observe that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b="1" dirty="0" smtClean="0"/>
                  <a:t>then we may conclude</a:t>
                </a:r>
                <a:r>
                  <a:rPr lang="en-GB" dirty="0" smtClean="0"/>
                  <a:t>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r>
                  <a:rPr lang="en-GB" b="1" dirty="0" smtClean="0"/>
                  <a:t>is </a:t>
                </a:r>
                <a:r>
                  <a:rPr lang="en-GB" b="1" u="sng" dirty="0" smtClean="0"/>
                  <a:t>probably not true</a:t>
                </a:r>
                <a:r>
                  <a:rPr lang="en-GB" dirty="0" smtClean="0"/>
                  <a:t>, </a:t>
                </a:r>
                <a:br>
                  <a:rPr lang="en-GB" dirty="0" smtClean="0"/>
                </a:br>
                <a:r>
                  <a:rPr lang="en-GB" dirty="0" smtClean="0"/>
                  <a:t>i.e. </a:t>
                </a:r>
                <a:r>
                  <a:rPr lang="en-GB" b="1" dirty="0" smtClean="0"/>
                  <a:t>we </a:t>
                </a:r>
                <a:r>
                  <a:rPr lang="en-GB" b="1" u="sng" dirty="0" smtClean="0"/>
                  <a:t>reject the null hypothesis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en-GB" dirty="0"/>
              </a:p>
              <a:p>
                <a:pPr>
                  <a:spcAft>
                    <a:spcPts val="600"/>
                  </a:spcAft>
                </a:pPr>
                <a:endParaRPr lang="en-GB" dirty="0" smtClean="0"/>
              </a:p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Therefore, the statistical test proceeds as follows: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GB" dirty="0" smtClean="0"/>
                  <a:t>(see below)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828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one-sample </a:t>
                </a:r>
                <a:r>
                  <a:rPr lang="en-GB" i="1" dirty="0" smtClean="0"/>
                  <a:t>t-</a:t>
                </a:r>
                <a:r>
                  <a:rPr lang="en-GB" dirty="0" smtClean="0"/>
                  <a:t>test with two-sided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a very </a:t>
                </a:r>
                <a:br>
                  <a:rPr lang="en-GB" dirty="0" smtClean="0"/>
                </a:br>
                <a:r>
                  <a:rPr lang="en-GB" dirty="0" smtClean="0"/>
                  <a:t>popular value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10 %</m:t>
                    </m:r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1 %</m:t>
                    </m:r>
                  </m:oMath>
                </a14:m>
                <a:r>
                  <a:rPr lang="en-GB" dirty="0" smtClean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0.1 %</m:t>
                    </m:r>
                  </m:oMath>
                </a14:m>
                <a:r>
                  <a:rPr lang="en-GB" dirty="0" smtClean="0"/>
                  <a:t>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  is the density of the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“do not reject” is </a:t>
                </a:r>
                <a:r>
                  <a:rPr lang="en-GB" dirty="0"/>
                  <a:t>sometimes </a:t>
                </a:r>
                <a:r>
                  <a:rPr lang="en-GB" dirty="0" smtClean="0"/>
                  <a:t> </a:t>
                </a:r>
                <a:r>
                  <a:rPr lang="en-GB" b="1" dirty="0" smtClean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</a:t>
                </a:r>
                <a:r>
                  <a:rPr lang="en-GB" dirty="0" smtClean="0"/>
                  <a:t> interpreted as “accept” the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845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I and Type II error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There are exactly four possibilities when testing the null hypothesis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: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</a:tabLst>
                </a:pPr>
                <a:r>
                  <a:rPr lang="en-GB" dirty="0" smtClean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is actually true	&amp; we do not reject it	— OK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  <a:tab pos="10360800" algn="ctr"/>
                    <a:tab pos="105300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</a:t>
                </a:r>
                <a:r>
                  <a:rPr lang="en-GB" dirty="0" smtClean="0"/>
                  <a:t>true	&amp; </a:t>
                </a:r>
                <a:r>
                  <a:rPr lang="en-GB" dirty="0"/>
                  <a:t>we </a:t>
                </a:r>
                <a:r>
                  <a:rPr lang="en-GB" dirty="0" smtClean="0"/>
                  <a:t>reject it	— type	I	error</a:t>
                </a:r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6129338" algn="l"/>
                    <a:tab pos="9228138" algn="l"/>
                    <a:tab pos="10361613" algn="ctr"/>
                    <a:tab pos="10531475" algn="l"/>
                  </a:tabLst>
                </a:pPr>
                <a:r>
                  <a:rPr lang="en-GB" dirty="0" smtClean="0"/>
                  <a:t>the null </a:t>
                </a:r>
                <a:r>
                  <a:rPr lang="en-GB" dirty="0"/>
                  <a:t>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</a:t>
                </a:r>
                <a:r>
                  <a:rPr lang="en-GB" dirty="0" smtClean="0"/>
                  <a:t>not true	&amp; </a:t>
                </a:r>
                <a:r>
                  <a:rPr lang="en-GB" dirty="0"/>
                  <a:t>we do not reject </a:t>
                </a:r>
                <a:r>
                  <a:rPr lang="en-GB" dirty="0" smtClean="0"/>
                  <a:t>it	— type	II	error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not </a:t>
                </a:r>
                <a:r>
                  <a:rPr lang="en-GB" dirty="0" smtClean="0"/>
                  <a:t>true	&amp; </a:t>
                </a:r>
                <a:r>
                  <a:rPr lang="en-GB" dirty="0"/>
                  <a:t>we </a:t>
                </a:r>
                <a:r>
                  <a:rPr lang="en-GB" dirty="0" smtClean="0"/>
                  <a:t>reject </a:t>
                </a:r>
                <a:r>
                  <a:rPr lang="en-GB" dirty="0"/>
                  <a:t>it	— </a:t>
                </a:r>
                <a:r>
                  <a:rPr lang="en-GB" dirty="0" smtClean="0"/>
                  <a:t>OK</a:t>
                </a:r>
              </a:p>
              <a:p>
                <a:pPr>
                  <a:tabLst>
                    <a:tab pos="6130800" algn="l"/>
                    <a:tab pos="9226800" algn="l"/>
                  </a:tabLst>
                </a:pPr>
                <a:endParaRPr lang="en-GB" dirty="0" smtClean="0"/>
              </a:p>
              <a:p>
                <a:pPr>
                  <a:lnSpc>
                    <a:spcPct val="140000"/>
                  </a:lnSpc>
                  <a:tabLst>
                    <a:tab pos="6130800" algn="l"/>
                    <a:tab pos="9226800" algn="l"/>
                  </a:tabLst>
                </a:pPr>
                <a:r>
                  <a:rPr lang="en-GB" dirty="0" smtClean="0"/>
                  <a:t>The purpose is that the probability of the type I error and that of the type II error </a:t>
                </a:r>
                <a:br>
                  <a:rPr lang="en-GB" dirty="0" smtClean="0"/>
                </a:br>
                <a:r>
                  <a:rPr lang="en-GB" dirty="0" smtClean="0"/>
                  <a:t>is as little as possible.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588" b="-3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43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statistical hypothesis testing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general outline </a:t>
            </a:r>
            <a:br>
              <a:rPr lang="en-GB" dirty="0" smtClean="0"/>
            </a:br>
            <a:r>
              <a:rPr lang="en-GB" dirty="0" smtClean="0"/>
              <a:t>of a statistical hypothesis test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i="1" dirty="0" smtClean="0"/>
              <a:t>p</a:t>
            </a:r>
            <a:r>
              <a:rPr lang="en-GB" dirty="0" smtClean="0"/>
              <a:t>-value of a test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Parametric and Non-parametric tests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672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I and Type II error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What is the probability of type I error </a:t>
                </a:r>
                <a:br>
                  <a:rPr lang="en-GB" dirty="0" smtClean="0"/>
                </a:br>
                <a:r>
                  <a:rPr lang="en-GB" dirty="0" smtClean="0"/>
                  <a:t>(the null </a:t>
                </a:r>
                <a:r>
                  <a:rPr lang="en-GB" dirty="0"/>
                  <a:t>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</a:t>
                </a:r>
                <a:r>
                  <a:rPr lang="en-GB" dirty="0" smtClean="0"/>
                  <a:t>true &amp; </a:t>
                </a:r>
                <a:r>
                  <a:rPr lang="en-GB" dirty="0"/>
                  <a:t>we </a:t>
                </a:r>
                <a:r>
                  <a:rPr lang="en-GB" dirty="0" smtClean="0"/>
                  <a:t>reject it)?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probability is equal to the significance level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,  usually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Recall:</a:t>
                </a:r>
                <a:r>
                  <a:rPr lang="en-GB" dirty="0" smtClean="0"/>
                  <a:t>  The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is rejected if and only if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i.e. if and only 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 smtClean="0"/>
                  <a:t>.  </a:t>
                </a:r>
                <a:br>
                  <a:rPr lang="en-GB" dirty="0" smtClean="0"/>
                </a:br>
                <a:r>
                  <a:rPr lang="en-GB" dirty="0" smtClean="0"/>
                  <a:t>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 smtClean="0"/>
                  <a:t>  is such that –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holds true –</a:t>
                </a:r>
                <a:r>
                  <a:rPr lang="en-GB" dirty="0"/>
                  <a:t> </a:t>
                </a:r>
                <a:r>
                  <a:rPr lang="en-GB" dirty="0" smtClean="0"/>
                  <a:t>then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i.e. the probability of the type I error (rejecting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when it is true)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897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I and Type II error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What is the probability of type II error </a:t>
                </a:r>
                <a:br>
                  <a:rPr lang="en-GB" dirty="0" smtClean="0"/>
                </a:br>
                <a:r>
                  <a:rPr lang="en-GB" dirty="0" smtClean="0"/>
                  <a:t>(the null </a:t>
                </a:r>
                <a:r>
                  <a:rPr lang="en-GB" dirty="0"/>
                  <a:t>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</a:t>
                </a:r>
                <a:r>
                  <a:rPr lang="en-GB" dirty="0" smtClean="0"/>
                  <a:t>false &amp; </a:t>
                </a:r>
                <a:r>
                  <a:rPr lang="en-GB" dirty="0"/>
                  <a:t>we </a:t>
                </a:r>
                <a:r>
                  <a:rPr lang="en-GB" dirty="0" smtClean="0"/>
                  <a:t>fail to reject it)?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probability of type II error is denoted by  </a:t>
                </a:r>
                <a:r>
                  <a:rPr lang="en-GB" i="1" dirty="0" smtClean="0"/>
                  <a:t>β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b="1" dirty="0"/>
                  <a:t>The power of the test</a:t>
                </a:r>
                <a:r>
                  <a:rPr lang="en-GB" dirty="0"/>
                  <a:t> is the </a:t>
                </a:r>
                <a:r>
                  <a:rPr lang="en-GB" dirty="0" smtClean="0"/>
                  <a:t>probability    1</a:t>
                </a:r>
                <a:r>
                  <a:rPr lang="en-GB" dirty="0"/>
                  <a:t> − </a:t>
                </a:r>
                <a:r>
                  <a:rPr lang="en-GB" i="1" dirty="0"/>
                  <a:t>β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is much more difficult to calculate the probability  </a:t>
                </a:r>
                <a:r>
                  <a:rPr lang="en-GB" i="1" dirty="0" smtClean="0"/>
                  <a:t>β</a:t>
                </a:r>
                <a:r>
                  <a:rPr lang="en-GB" dirty="0" smtClean="0"/>
                  <a:t>  of type II error.  </a:t>
                </a:r>
                <a:br>
                  <a:rPr lang="en-GB" dirty="0" smtClean="0"/>
                </a:br>
                <a:r>
                  <a:rPr lang="en-GB" dirty="0" smtClean="0"/>
                  <a:t>It must be calculated for each test separately.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188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I and Type II error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GB" dirty="0" smtClean="0"/>
                  <a:t>To calculate the probability  </a:t>
                </a:r>
                <a:r>
                  <a:rPr lang="en-GB" i="1" dirty="0" smtClean="0"/>
                  <a:t>β</a:t>
                </a:r>
                <a:r>
                  <a:rPr lang="en-GB" dirty="0" smtClean="0"/>
                  <a:t>  of type II error, consider that the null hypothesis  </a:t>
                </a:r>
                <a:br>
                  <a:rPr lang="en-GB" dirty="0" smtClean="0"/>
                </a:b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</a:t>
                </a:r>
                <a:r>
                  <a:rPr lang="en-GB" dirty="0"/>
                  <a:t>is not true </a:t>
                </a:r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 and </a:t>
                </a:r>
                <a:r>
                  <a:rPr lang="en-GB" dirty="0"/>
                  <a:t>we fail to reject it  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r>
                  <a:rPr lang="en-GB" dirty="0" smtClean="0"/>
                  <a:t>By the Theorem then, we have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the probability of the type II error (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not </a:t>
                </a:r>
                <a:r>
                  <a:rPr lang="en-GB" dirty="0"/>
                  <a:t>true </a:t>
                </a:r>
                <a:r>
                  <a:rPr lang="en-GB" dirty="0" smtClean="0"/>
                  <a:t>&amp; fail to reject it) is:</a:t>
                </a:r>
              </a:p>
              <a:p>
                <a:pPr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935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I and Type II error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Notice that, if the true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  is close to the hypothesized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), 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GB" dirty="0" smtClean="0"/>
                  <a:t>,  </a:t>
                </a:r>
              </a:p>
              <a:p>
                <a:r>
                  <a:rPr lang="en-GB" dirty="0" smtClean="0"/>
                  <a:t>hence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=95 %</m:t>
                      </m:r>
                    </m:oMath>
                  </m:oMathPara>
                </a14:m>
                <a:endParaRPr lang="en-GB" dirty="0" smtClean="0"/>
              </a:p>
              <a:p>
                <a:pPr algn="r">
                  <a:lnSpc>
                    <a:spcPct val="20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, say.</a:t>
                </a:r>
              </a:p>
              <a:p>
                <a:r>
                  <a:rPr lang="en-GB" dirty="0" smtClean="0"/>
                  <a:t>It is recommended that  </a:t>
                </a:r>
                <a:r>
                  <a:rPr lang="en-GB" i="1" dirty="0" smtClean="0"/>
                  <a:t>β</a:t>
                </a:r>
                <a:r>
                  <a:rPr lang="en-GB" dirty="0" smtClean="0"/>
                  <a:t>  should be  ≤ 20 %.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Therefore, if we wish to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≈20 %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≤20 %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then we must not consider the true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  close to the hypothesized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489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I and Type II error:  Summary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There are exactly four possibilities when testing the null hypothesis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: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</a:tabLst>
                </a:pPr>
                <a:r>
                  <a:rPr lang="en-GB" dirty="0" smtClean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is actually true	&amp; we do not reject it	— OK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  <a:tab pos="10360800" algn="ctr"/>
                    <a:tab pos="105300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</a:t>
                </a:r>
                <a:r>
                  <a:rPr lang="en-GB" dirty="0" smtClean="0"/>
                  <a:t>true	&amp; </a:t>
                </a:r>
                <a:r>
                  <a:rPr lang="en-GB" dirty="0"/>
                  <a:t>we </a:t>
                </a:r>
                <a:r>
                  <a:rPr lang="en-GB" dirty="0" smtClean="0"/>
                  <a:t>reject it	— type	I	error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129338" algn="l"/>
                    <a:tab pos="9228138" algn="l"/>
                    <a:tab pos="10361613" algn="ctr"/>
                    <a:tab pos="10531475" algn="l"/>
                  </a:tabLst>
                </a:pPr>
                <a:r>
                  <a:rPr lang="en-GB" dirty="0" smtClean="0"/>
                  <a:t>the null </a:t>
                </a:r>
                <a:r>
                  <a:rPr lang="en-GB" dirty="0"/>
                  <a:t>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</a:t>
                </a:r>
                <a:r>
                  <a:rPr lang="en-GB" dirty="0" smtClean="0"/>
                  <a:t>not true	&amp; </a:t>
                </a:r>
                <a:r>
                  <a:rPr lang="en-GB" dirty="0"/>
                  <a:t>we do not reject </a:t>
                </a:r>
                <a:r>
                  <a:rPr lang="en-GB" dirty="0" smtClean="0"/>
                  <a:t>it	— type	II	error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130800" algn="l"/>
                    <a:tab pos="9226800" algn="l"/>
                  </a:tabLst>
                </a:pPr>
                <a:r>
                  <a:rPr lang="en-GB" dirty="0"/>
                  <a:t>the 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is actually not </a:t>
                </a:r>
                <a:r>
                  <a:rPr lang="en-GB" dirty="0" smtClean="0"/>
                  <a:t>true	&amp; </a:t>
                </a:r>
                <a:r>
                  <a:rPr lang="en-GB" dirty="0"/>
                  <a:t>we </a:t>
                </a:r>
                <a:r>
                  <a:rPr lang="en-GB" dirty="0" smtClean="0"/>
                  <a:t>reject </a:t>
                </a:r>
                <a:r>
                  <a:rPr lang="en-GB" dirty="0"/>
                  <a:t>it	— </a:t>
                </a:r>
                <a:r>
                  <a:rPr lang="en-GB" dirty="0" smtClean="0"/>
                  <a:t>OK</a:t>
                </a:r>
              </a:p>
              <a:p>
                <a:pPr>
                  <a:tabLst>
                    <a:tab pos="6130800" algn="l"/>
                    <a:tab pos="9226800" algn="l"/>
                  </a:tabLst>
                </a:pPr>
                <a:endParaRPr lang="en-GB" dirty="0" smtClean="0"/>
              </a:p>
              <a:p>
                <a:pPr>
                  <a:lnSpc>
                    <a:spcPct val="150000"/>
                  </a:lnSpc>
                  <a:tabLst>
                    <a:tab pos="3675600" algn="ctr"/>
                    <a:tab pos="3844800" algn="l"/>
                  </a:tabLst>
                </a:pPr>
                <a:r>
                  <a:rPr lang="en-GB" dirty="0" smtClean="0"/>
                  <a:t>The probability of the type	I	error is the </a:t>
                </a:r>
                <a:r>
                  <a:rPr lang="en-GB" b="1" u="sng" dirty="0" smtClean="0"/>
                  <a:t>significance level</a:t>
                </a:r>
                <a:r>
                  <a:rPr lang="en-GB" dirty="0" smtClean="0"/>
                  <a:t>  </a:t>
                </a:r>
                <a:r>
                  <a:rPr lang="en-GB" i="1" dirty="0" smtClean="0"/>
                  <a:t>α</a:t>
                </a:r>
                <a:endParaRPr lang="en-GB" dirty="0" smtClean="0"/>
              </a:p>
              <a:p>
                <a:pPr>
                  <a:lnSpc>
                    <a:spcPct val="150000"/>
                  </a:lnSpc>
                  <a:tabLst>
                    <a:tab pos="3676650" algn="ctr"/>
                    <a:tab pos="3844925" algn="l"/>
                  </a:tabLst>
                </a:pPr>
                <a:r>
                  <a:rPr lang="en-GB" dirty="0" smtClean="0"/>
                  <a:t>The probability of the type	II	error is  </a:t>
                </a:r>
                <a:r>
                  <a:rPr lang="en-GB" i="1" dirty="0" smtClean="0"/>
                  <a:t>β</a:t>
                </a:r>
              </a:p>
              <a:p>
                <a:pPr>
                  <a:lnSpc>
                    <a:spcPct val="150000"/>
                  </a:lnSpc>
                  <a:tabLst>
                    <a:tab pos="6130800" algn="l"/>
                    <a:tab pos="9226800" algn="l"/>
                  </a:tabLst>
                </a:pPr>
                <a:r>
                  <a:rPr lang="en-GB" dirty="0" smtClean="0"/>
                  <a:t>The </a:t>
                </a:r>
                <a:r>
                  <a:rPr lang="en-GB" b="1" u="sng" dirty="0" smtClean="0"/>
                  <a:t>power of the test</a:t>
                </a:r>
                <a:r>
                  <a:rPr lang="en-GB" dirty="0" smtClean="0"/>
                  <a:t> is the probability  1</a:t>
                </a:r>
                <a:r>
                  <a:rPr lang="en-GB" dirty="0"/>
                  <a:t> − </a:t>
                </a:r>
                <a:r>
                  <a:rPr lang="en-GB" i="1" dirty="0" smtClean="0"/>
                  <a:t>β</a:t>
                </a:r>
                <a:endParaRPr lang="en-GB" i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588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366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and </a:t>
                </a:r>
                <a:r>
                  <a:rPr lang="en-GB" dirty="0"/>
                  <a:t>assuming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enough, </a:t>
                </a:r>
                <a:br>
                  <a:rPr lang="en-GB" dirty="0"/>
                </a:br>
                <a:r>
                  <a:rPr lang="en-GB" dirty="0"/>
                  <a:t>what is the probability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 ?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 smtClean="0"/>
                  <a:t>Therefore</a:t>
                </a:r>
                <a:r>
                  <a:rPr lang="en-GB" dirty="0"/>
                  <a:t>, </a:t>
                </a:r>
                <a:r>
                  <a:rPr lang="en-GB" b="1" dirty="0"/>
                  <a:t>if we observe </a:t>
                </a:r>
                <a:r>
                  <a:rPr lang="en-GB" b="1" dirty="0" smtClean="0"/>
                  <a:t>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then </a:t>
                </a:r>
                <a:r>
                  <a:rPr lang="en-GB" b="1" dirty="0"/>
                  <a:t>we may conclude</a:t>
                </a:r>
                <a:r>
                  <a:rPr lang="en-GB" dirty="0"/>
                  <a:t> that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</a:t>
                </a:r>
                <a:r>
                  <a:rPr lang="en-GB" dirty="0" smtClean="0"/>
                  <a:t>i.e</a:t>
                </a:r>
                <a:r>
                  <a:rPr lang="en-GB" dirty="0"/>
                  <a:t>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High values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 do not matter.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188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one-sample </a:t>
                </a:r>
                <a:r>
                  <a:rPr lang="en-GB" i="1" dirty="0" smtClean="0"/>
                  <a:t>t-</a:t>
                </a:r>
                <a:r>
                  <a:rPr lang="en-GB" dirty="0" smtClean="0"/>
                  <a:t>test with one-sided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 smtClean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</a:t>
                </a:r>
                <a:r>
                  <a:rPr lang="en-GB" dirty="0" smtClean="0"/>
                  <a:t>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810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).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 and assuming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large enough, </a:t>
                </a:r>
                <a:br>
                  <a:rPr lang="en-GB" dirty="0"/>
                </a:br>
                <a:r>
                  <a:rPr lang="en-GB" dirty="0"/>
                  <a:t>what is the probability that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&lt;+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 </a:t>
                </a:r>
                <a:r>
                  <a:rPr lang="en-GB" dirty="0" smtClean="0"/>
                  <a:t>?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true, then it is quite improbable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 smtClean="0"/>
                  <a:t>Therefore</a:t>
                </a:r>
                <a:r>
                  <a:rPr lang="en-GB" dirty="0"/>
                  <a:t>, </a:t>
                </a:r>
                <a:r>
                  <a:rPr lang="en-GB" b="1" dirty="0"/>
                  <a:t>if we observe </a:t>
                </a:r>
                <a:r>
                  <a:rPr lang="en-GB" b="1" dirty="0" smtClean="0"/>
                  <a:t>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then </a:t>
                </a:r>
                <a:r>
                  <a:rPr lang="en-GB" b="1" dirty="0"/>
                  <a:t>we may conclude</a:t>
                </a:r>
                <a:r>
                  <a:rPr lang="en-GB" dirty="0"/>
                  <a:t> that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is </a:t>
                </a:r>
                <a:r>
                  <a:rPr lang="en-GB" b="1" u="sng" dirty="0"/>
                  <a:t>probably not true</a:t>
                </a:r>
                <a:r>
                  <a:rPr lang="en-GB" dirty="0"/>
                  <a:t>, </a:t>
                </a:r>
                <a:r>
                  <a:rPr lang="en-GB" dirty="0" smtClean="0"/>
                  <a:t>i.e</a:t>
                </a:r>
                <a:r>
                  <a:rPr lang="en-GB" dirty="0"/>
                  <a:t>. </a:t>
                </a:r>
                <a:r>
                  <a:rPr lang="en-GB" b="1" dirty="0"/>
                  <a:t>we </a:t>
                </a:r>
                <a:r>
                  <a:rPr lang="en-GB" b="1" u="sng" dirty="0"/>
                  <a:t>reject the null hypothesis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Low values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 do not matter.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35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One-sample </a:t>
            </a:r>
            <a:r>
              <a:rPr lang="en-GB" i="1" dirty="0" smtClean="0"/>
              <a:t>t-</a:t>
            </a:r>
            <a:r>
              <a:rPr lang="en-GB" dirty="0" smtClean="0"/>
              <a:t>test for the population mean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one-sample </a:t>
                </a:r>
                <a:r>
                  <a:rPr lang="en-GB" i="1" dirty="0" smtClean="0"/>
                  <a:t>t-</a:t>
                </a:r>
                <a:r>
                  <a:rPr lang="en-GB" dirty="0" smtClean="0"/>
                  <a:t>test with one-sided alternative hypothesis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 smtClean="0"/>
                  <a:t>  etc.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</a:t>
                </a:r>
                <a:r>
                  <a:rPr lang="en-GB" dirty="0" smtClean="0"/>
                  <a:t>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352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Example </a:t>
                </a:r>
                <a:r>
                  <a:rPr lang="en-GB" u="sng" dirty="0"/>
                  <a:t>or 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us have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objects, e.g.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patients.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do two measurements with each of the objects (patients)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  before some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  after the treatment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purpose it to learn whether the treatment has any effect.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(Hence the null hypothesis:  “The treatment has no effect.”)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be the values measured before the treatment, and </a:t>
                </a:r>
                <a:br>
                  <a:rPr lang="en-GB" dirty="0"/>
                </a:b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be the values measured after the treatment.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3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outline of a statistical hypothesis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 statistical test consists in the study of the outcomes of a random experiment.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put down a hypothesis about the probability distribution of the outcomes </a:t>
                </a:r>
                <a:br>
                  <a:rPr lang="en-GB" dirty="0" smtClean="0"/>
                </a:br>
                <a:r>
                  <a:rPr lang="en-GB" dirty="0" smtClean="0"/>
                  <a:t>of the random experiment.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also make up a statistic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 smtClean="0"/>
                  <a:t>  – a formula, i.e. a mathematical expression – </a:t>
                </a:r>
                <a:br>
                  <a:rPr lang="en-GB" dirty="0" smtClean="0"/>
                </a:br>
                <a:r>
                  <a:rPr lang="en-GB" dirty="0" smtClean="0"/>
                  <a:t>and we </a:t>
                </a:r>
                <a:r>
                  <a:rPr lang="en-GB" b="1" dirty="0" smtClean="0"/>
                  <a:t>prove</a:t>
                </a:r>
                <a:r>
                  <a:rPr lang="en-GB" dirty="0"/>
                  <a:t> (!) </a:t>
                </a:r>
                <a:r>
                  <a:rPr lang="en-GB" dirty="0" smtClean="0"/>
                  <a:t> </a:t>
                </a:r>
                <a:r>
                  <a:rPr lang="en-GB" u="sng" dirty="0" smtClean="0"/>
                  <a:t>as a mathematical Theorem</a:t>
                </a:r>
                <a:r>
                  <a:rPr lang="en-GB" dirty="0" smtClean="0"/>
                  <a:t>  that, under our hypotheses, </a:t>
                </a:r>
                <a:br>
                  <a:rPr lang="en-GB" dirty="0" smtClean="0"/>
                </a:br>
                <a:r>
                  <a:rPr lang="en-GB" dirty="0" smtClean="0"/>
                  <a:t>the statistic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 smtClean="0"/>
                  <a:t>  follows a certain probability distribution.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carry out the random experiment several (or many) times.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put down the results of the experiment, i.e., count positive results, </a:t>
                </a:r>
                <a:br>
                  <a:rPr lang="en-GB" dirty="0"/>
                </a:br>
                <a:r>
                  <a:rPr lang="en-GB" dirty="0" smtClean="0"/>
                  <a:t>count the negative results, and so on.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11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the measurement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is done with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object (patient) </a:t>
                </a:r>
                <a:br>
                  <a:rPr lang="en-GB" dirty="0"/>
                </a:br>
                <a:r>
                  <a:rPr lang="en-GB" dirty="0"/>
                  <a:t>before and after the treatment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assume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before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i.e. the random variable of the measurement before the treatment follows the normal distribution, and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after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i.e. the random variable of the measurement after the treatment also follows the normal distribution,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for some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do not know the true values of the population means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and </a:t>
                </a:r>
                <a:r>
                  <a:rPr lang="en-GB" dirty="0"/>
                  <a:t>we do not know the true values of the variances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695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056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formulate the </a:t>
                </a:r>
                <a:r>
                  <a:rPr lang="en-GB" b="1" u="sng" dirty="0" smtClean="0"/>
                  <a:t>null hypothesis</a:t>
                </a:r>
                <a:r>
                  <a:rPr lang="en-GB" b="1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dirty="0" smtClean="0"/>
                  <a:t>the treatment has no effect, i.e. the population means are the same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that we do not know the true population means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.  </a:t>
                </a:r>
                <a:r>
                  <a:rPr lang="en-GB" u="sng" dirty="0" smtClean="0"/>
                  <a:t>We </a:t>
                </a:r>
                <a:br>
                  <a:rPr lang="en-GB" u="sng" dirty="0" smtClean="0"/>
                </a:br>
                <a:r>
                  <a:rPr lang="en-GB" u="sng" dirty="0" smtClean="0"/>
                  <a:t>only test the hypothesis</a:t>
                </a:r>
                <a:r>
                  <a:rPr lang="en-GB" dirty="0" smtClean="0"/>
                  <a:t> by having done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pairs of measurements.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Formulate the alternative hypothesis: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two-sided</a:t>
                </a:r>
                <a:r>
                  <a:rPr lang="en-GB" dirty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afer</m:t>
                        </m:r>
                      </m:sup>
                    </m:sSup>
                  </m:oMath>
                </a14:m>
                <a:r>
                  <a:rPr lang="en-GB" dirty="0" smtClean="0"/>
                  <a:t>		(the treatment has </a:t>
                </a:r>
                <a:r>
                  <a:rPr lang="en-GB" u="sng" dirty="0" smtClean="0"/>
                  <a:t>some effect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	(the treatment </a:t>
                </a:r>
                <a:r>
                  <a:rPr lang="en-GB" u="sng" dirty="0" smtClean="0"/>
                  <a:t>increases</a:t>
                </a:r>
                <a:r>
                  <a:rPr lang="en-GB" dirty="0" smtClean="0"/>
                  <a:t> / …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		… / </a:t>
                </a:r>
                <a:r>
                  <a:rPr lang="en-GB" u="sng" dirty="0" smtClean="0"/>
                  <a:t>decreases</a:t>
                </a:r>
                <a:r>
                  <a:rPr lang="en-GB" dirty="0" smtClean="0"/>
                  <a:t> the quantity)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256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Recall the theorem:</a:t>
                </a:r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</a:t>
                </a:r>
                <a:r>
                  <a:rPr lang="en-GB" dirty="0" smtClean="0"/>
                  <a:t>independent, </a:t>
                </a:r>
                <a:r>
                  <a:rPr lang="en-GB" dirty="0"/>
                  <a:t>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u="sng" dirty="0" smtClean="0"/>
                  <a:t>Notice also: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before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after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 smtClean="0"/>
                  <a:t>  are independent,  then the differences 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 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  …, 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∼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before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after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Now, the hypothesis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  is equivalent to that </a:t>
                </a:r>
                <a:br>
                  <a:rPr lang="en-GB" dirty="0" smtClean="0"/>
                </a:br>
                <a:r>
                  <a:rPr lang="en-GB" dirty="0" smtClean="0"/>
                  <a:t>the mean of the difference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</a:t>
                </a:r>
                <a:r>
                  <a:rPr lang="en-GB" u="sng" dirty="0" smtClean="0"/>
                  <a:t>Note:</a:t>
                </a:r>
                <a:r>
                  <a:rPr lang="en-GB" dirty="0" smtClean="0"/>
                  <a:t>  More generally, we can test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 smtClean="0"/>
                  <a:t>, 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551" b="-13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804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GB" dirty="0" smtClean="0"/>
              <a:t>We have thus </a:t>
            </a:r>
            <a:br>
              <a:rPr lang="en-GB" dirty="0" smtClean="0"/>
            </a:br>
            <a:r>
              <a:rPr lang="en-GB" dirty="0" smtClean="0"/>
              <a:t>reduced </a:t>
            </a:r>
            <a:br>
              <a:rPr lang="en-GB" dirty="0" smtClean="0"/>
            </a:br>
            <a:r>
              <a:rPr lang="en-GB" u="sng" dirty="0" smtClean="0"/>
              <a:t>the paired-sample </a:t>
            </a:r>
            <a:r>
              <a:rPr lang="en-GB" i="1" u="sng" dirty="0" smtClean="0"/>
              <a:t>t</a:t>
            </a:r>
            <a:r>
              <a:rPr lang="en-GB" u="sng" dirty="0" smtClean="0"/>
              <a:t>-test for the difference of the population means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to </a:t>
            </a:r>
            <a:br>
              <a:rPr lang="en-GB" dirty="0" smtClean="0"/>
            </a:br>
            <a:r>
              <a:rPr lang="en-GB" u="sng" dirty="0" smtClean="0"/>
              <a:t>the one-sample </a:t>
            </a:r>
            <a:r>
              <a:rPr lang="en-GB" i="1" u="sng" dirty="0" smtClean="0"/>
              <a:t>t</a:t>
            </a:r>
            <a:r>
              <a:rPr lang="en-GB" u="sng" dirty="0" smtClean="0"/>
              <a:t>-test for the population mean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which we already know.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91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 smtClean="0"/>
                  <a:t>Having </a:t>
                </a:r>
                <a:r>
                  <a:rPr lang="en-GB" dirty="0"/>
                  <a:t>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pairs of the 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, calculate </a:t>
                </a:r>
                <a:r>
                  <a:rPr lang="en-GB" dirty="0"/>
                  <a:t>the statistic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where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93168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</a:t>
                </a:r>
                <a:r>
                  <a:rPr lang="en-GB" dirty="0" smtClean="0"/>
                  <a:t>mean of the measurements </a:t>
                </a:r>
                <a:r>
                  <a:rPr lang="en-GB" u="sng" dirty="0" smtClean="0"/>
                  <a:t>before</a:t>
                </a:r>
                <a:r>
                  <a:rPr lang="en-GB" dirty="0" smtClean="0"/>
                  <a:t>	the treatment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93168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measurements </a:t>
                </a:r>
                <a:r>
                  <a:rPr lang="en-GB" u="sng" dirty="0" smtClean="0"/>
                  <a:t>after</a:t>
                </a:r>
                <a:r>
                  <a:rPr lang="en-GB" dirty="0" smtClean="0"/>
                  <a:t>	the treatment</a:t>
                </a:r>
                <a:endParaRPr lang="en-GB" dirty="0"/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9200" algn="l"/>
                    <a:tab pos="7833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for no difference of the </a:t>
                </a:r>
                <a:r>
                  <a:rPr lang="en-GB" dirty="0"/>
                  <a:t>means	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)</a:t>
                </a:r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  <a:tab pos="78327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 smtClean="0"/>
                  <a:t>	for a general difference of the means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pPr marL="342900" indent="-342900">
                  <a:lnSpc>
                    <a:spcPct val="105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68763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 smtClean="0"/>
                  <a:t>   is the sample variance of the differences</a:t>
                </a: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  <a:tabLst>
                    <a:tab pos="2687638" algn="l"/>
                  </a:tabLst>
                </a:pPr>
                <a:r>
                  <a:rPr lang="en-GB" dirty="0" smtClean="0"/>
                  <a:t>We </a:t>
                </a:r>
                <a:r>
                  <a:rPr lang="en-GB" dirty="0"/>
                  <a:t>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321" b="-13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702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</a:t>
                </a:r>
                <a:r>
                  <a:rPr lang="en-GB" u="sng" dirty="0" smtClean="0"/>
                  <a:t>fail to reject</a:t>
                </a:r>
                <a:r>
                  <a:rPr lang="en-GB" dirty="0"/>
                  <a:t>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iff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under the assumption </a:t>
                </a:r>
                <a:r>
                  <a:rPr lang="en-GB" dirty="0"/>
                  <a:t>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where the probability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484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308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paired-sample </a:t>
                </a:r>
                <a:r>
                  <a:rPr lang="en-GB" i="1" dirty="0" smtClean="0"/>
                  <a:t>t-</a:t>
                </a:r>
                <a:r>
                  <a:rPr lang="en-GB" dirty="0" smtClean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 two-sided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</a:t>
                </a:r>
                <a:r>
                  <a:rPr lang="en-GB" dirty="0" smtClean="0"/>
                  <a:t>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112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</a:t>
                </a:r>
                <a:r>
                  <a:rPr lang="en-GB" u="sng" dirty="0" smtClean="0"/>
                  <a:t>fail to reject</a:t>
                </a:r>
                <a:r>
                  <a:rPr lang="en-GB" dirty="0"/>
                  <a:t>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iff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under the assumption </a:t>
                </a:r>
                <a:r>
                  <a:rPr lang="en-GB" dirty="0"/>
                  <a:t>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where the probability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484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992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paired-sample </a:t>
                </a:r>
                <a:r>
                  <a:rPr lang="en-GB" i="1" dirty="0" smtClean="0"/>
                  <a:t>t-</a:t>
                </a:r>
                <a:r>
                  <a:rPr lang="en-GB" dirty="0" smtClean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8136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before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after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</a:t>
                </a:r>
                <a:r>
                  <a:rPr lang="en-GB" u="sng" dirty="0" smtClean="0"/>
                  <a:t>fail to reject</a:t>
                </a:r>
                <a:r>
                  <a:rPr lang="en-GB" dirty="0"/>
                  <a:t>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iff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under the assumption </a:t>
                </a:r>
                <a:r>
                  <a:rPr lang="en-GB" dirty="0"/>
                  <a:t>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where the probability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484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47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outline of a statistical hypothesis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substitute the results (the counts, and so on) into the mathematical expression-statistic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 smtClean="0"/>
                  <a:t>,  which is a random variable thus </a:t>
                </a:r>
                <a:br>
                  <a:rPr lang="en-GB" dirty="0" smtClean="0"/>
                </a:br>
                <a:r>
                  <a:rPr lang="en-GB" dirty="0" smtClean="0"/>
                  <a:t>(its value depends on the results of the random experiment).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then choose the </a:t>
                </a:r>
                <a:r>
                  <a:rPr lang="en-GB" b="1" dirty="0"/>
                  <a:t>significance level</a:t>
                </a:r>
                <a:r>
                  <a:rPr lang="en-GB" dirty="0"/>
                  <a:t>  </a:t>
                </a:r>
                <a:r>
                  <a:rPr lang="en-GB" i="1" dirty="0"/>
                  <a:t>α</a:t>
                </a:r>
                <a:r>
                  <a:rPr lang="en-GB" dirty="0"/>
                  <a:t>  – a </a:t>
                </a:r>
                <a:r>
                  <a:rPr lang="en-GB" dirty="0" smtClean="0"/>
                  <a:t>small </a:t>
                </a:r>
                <a:r>
                  <a:rPr lang="en-GB" dirty="0"/>
                  <a:t>probability – such as  </a:t>
                </a:r>
                <a:br>
                  <a:rPr lang="en-GB" dirty="0"/>
                </a:br>
                <a:r>
                  <a:rPr lang="en-GB" b="1" i="1" dirty="0"/>
                  <a:t>α</a:t>
                </a:r>
                <a:r>
                  <a:rPr lang="en-GB" b="1" dirty="0"/>
                  <a:t> = 5 % = 0.05</a:t>
                </a:r>
                <a:r>
                  <a:rPr lang="en-GB" dirty="0"/>
                  <a:t>  (i.e. “one error per twenty trials”).</a:t>
                </a:r>
                <a:br>
                  <a:rPr lang="en-GB" dirty="0"/>
                </a:br>
                <a:r>
                  <a:rPr lang="en-GB" dirty="0"/>
                  <a:t>(Other popular choices include  </a:t>
                </a:r>
                <a:r>
                  <a:rPr lang="en-GB" i="1" dirty="0"/>
                  <a:t>α</a:t>
                </a:r>
                <a:r>
                  <a:rPr lang="en-GB" dirty="0"/>
                  <a:t> = 10 % = 0.1  or  </a:t>
                </a:r>
                <a:r>
                  <a:rPr lang="en-GB" i="1" dirty="0"/>
                  <a:t>α</a:t>
                </a:r>
                <a:r>
                  <a:rPr lang="en-GB" dirty="0"/>
                  <a:t> = 1 % = 0.01</a:t>
                </a:r>
                <a:r>
                  <a:rPr lang="en-GB" dirty="0" smtClean="0"/>
                  <a:t>.)</a:t>
                </a:r>
                <a:endParaRPr lang="en-GB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By using the mathematical Theorem, which we proved (see above), </a:t>
                </a:r>
                <a:br>
                  <a:rPr lang="en-GB" dirty="0" smtClean="0"/>
                </a:br>
                <a:r>
                  <a:rPr lang="en-GB" dirty="0" smtClean="0"/>
                  <a:t>we find the </a:t>
                </a:r>
                <a:r>
                  <a:rPr lang="en-GB" b="1" dirty="0" smtClean="0"/>
                  <a:t>critical region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so that – if our hypotheses are true – </a:t>
                </a:r>
                <a:br>
                  <a:rPr lang="en-GB" dirty="0" smtClean="0"/>
                </a:br>
                <a:r>
                  <a:rPr lang="en-GB" dirty="0" smtClean="0"/>
                  <a:t>then </a:t>
                </a:r>
                <a:r>
                  <a:rPr lang="en-GB" b="1" dirty="0" smtClean="0"/>
                  <a:t>the probability of the event that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  is  </a:t>
                </a:r>
                <a:r>
                  <a:rPr lang="en-GB" b="1" dirty="0" smtClean="0"/>
                  <a:t>≤ </a:t>
                </a:r>
                <a:r>
                  <a:rPr lang="en-GB" b="1" i="1" dirty="0" smtClean="0"/>
                  <a:t>α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69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Paired-sample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pop.means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paired-sample </a:t>
                </a:r>
                <a:r>
                  <a:rPr lang="en-GB" i="1" dirty="0" smtClean="0"/>
                  <a:t>t-</a:t>
                </a:r>
                <a:r>
                  <a:rPr lang="en-GB" dirty="0" smtClean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 one-sided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p>
                    </m:sSup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4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have two unknown random variables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  We ask (test the hypothesis) whether the population means of both random variables are the same.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assume that both random variables are normal, i.e.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 smtClean="0"/>
                  <a:t>,  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for some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Although we do not know the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nor the variances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we assume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¡</m:t>
                      </m:r>
                      <m:r>
                        <m:rPr>
                          <m:nor/>
                        </m:rPr>
                        <a:rPr lang="en-GB" smtClean="0">
                          <a:latin typeface="Cambria Math" panose="02040503050406030204" pitchFamily="18" charset="0"/>
                        </a:rPr>
                        <m:t>¡¡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smtClean="0">
                          <a:latin typeface="Cambria Math" panose="02040503050406030204" pitchFamily="18" charset="0"/>
                        </a:rPr>
                        <m:t>¡¡¡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smtClean="0">
                          <a:latin typeface="Cambria Math" panose="02040503050406030204" pitchFamily="18" charset="0"/>
                        </a:rPr>
                        <m:t>¡¡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‼! !!! !!!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  <a:tabLst>
                    <a:tab pos="5607050" algn="ctr"/>
                    <a:tab pos="11217275" algn="r"/>
                  </a:tabLst>
                </a:pPr>
                <a:r>
                  <a:rPr lang="en-GB" dirty="0" smtClean="0"/>
                  <a:t>In the following, let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	denote the common variance.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 b="-122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4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5122863" algn="l"/>
                  </a:tabLst>
                </a:pPr>
                <a:r>
                  <a:rPr lang="en-GB" dirty="0" smtClean="0"/>
                  <a:t>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	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	of </a:t>
                </a:r>
                <a:r>
                  <a:rPr lang="en-GB" dirty="0"/>
                  <a:t>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and </a:t>
                </a:r>
                <a:br>
                  <a:rPr lang="en-GB" dirty="0" smtClean="0"/>
                </a:br>
                <a:r>
                  <a:rPr lang="en-GB" dirty="0" smtClean="0"/>
                  <a:t>	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	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	of </a:t>
                </a:r>
                <a:r>
                  <a:rPr lang="en-GB" dirty="0"/>
                  <a:t>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we formulate the </a:t>
                </a:r>
                <a:r>
                  <a:rPr lang="en-GB" b="1" u="sng" dirty="0" smtClean="0"/>
                  <a:t>null hypothesis</a:t>
                </a:r>
                <a:r>
                  <a:rPr lang="en-GB" b="1" dirty="0" smtClean="0"/>
                  <a:t>:</a:t>
                </a:r>
              </a:p>
              <a:p>
                <a:pPr algn="ctr"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 smtClean="0"/>
                  <a:t>both samples come from the same population:</a:t>
                </a:r>
              </a:p>
              <a:p>
                <a:pPr algn="ctr"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 smtClean="0"/>
                  <a:t>the values of the population means are the same</a:t>
                </a:r>
              </a:p>
              <a:p>
                <a:pPr algn="ctr">
                  <a:lnSpc>
                    <a:spcPct val="20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</a:t>
                </a:r>
                <a:r>
                  <a:rPr lang="en-GB" dirty="0"/>
                  <a:t>that we do not know the true population means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.  </a:t>
                </a:r>
                <a:r>
                  <a:rPr lang="en-GB" b="1" u="sng" dirty="0" smtClean="0"/>
                  <a:t>We only </a:t>
                </a:r>
                <a:br>
                  <a:rPr lang="en-GB" b="1" u="sng" dirty="0" smtClean="0"/>
                </a:br>
                <a:r>
                  <a:rPr lang="en-GB" b="1" u="sng" dirty="0" smtClean="0"/>
                  <a:t>test </a:t>
                </a:r>
                <a:r>
                  <a:rPr lang="en-GB" b="1" u="sng" dirty="0"/>
                  <a:t>the hypothesis</a:t>
                </a:r>
                <a:r>
                  <a:rPr lang="en-GB" b="1" dirty="0"/>
                  <a:t> by </a:t>
                </a:r>
                <a:r>
                  <a:rPr lang="en-GB" b="1" dirty="0" smtClean="0"/>
                  <a:t>the means of</a:t>
                </a:r>
                <a:r>
                  <a:rPr lang="en-GB" dirty="0" smtClean="0"/>
                  <a:t> two samples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</a:t>
                </a:r>
                <a:r>
                  <a:rPr lang="en-GB" b="1" dirty="0" smtClean="0"/>
                  <a:t>measurements </a:t>
                </a:r>
                <a:br>
                  <a:rPr lang="en-GB" b="1" dirty="0" smtClean="0"/>
                </a:br>
                <a:r>
                  <a:rPr lang="en-GB" b="1" u="sng" dirty="0" smtClean="0"/>
                  <a:t>with the same variance</a:t>
                </a:r>
                <a:r>
                  <a:rPr lang="en-GB" b="1" dirty="0" smtClean="0"/>
                  <a:t>.</a:t>
                </a:r>
                <a:endParaRPr lang="en-GB" b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374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1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 smtClean="0"/>
                  <a:t>Having the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	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	the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	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,  and</a:t>
                </a:r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/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/>
              </a:p>
              <a:p>
                <a:r>
                  <a:rPr lang="en-GB" dirty="0"/>
                  <a:t>formulate the alternative hypothesis: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	(the means are different)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	(the first mean </a:t>
                </a:r>
                <a:r>
                  <a:rPr lang="en-GB" dirty="0" smtClean="0"/>
                  <a:t>&lt; the </a:t>
                </a:r>
                <a:r>
                  <a:rPr lang="en-GB" dirty="0"/>
                  <a:t>second mean)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(</a:t>
                </a:r>
                <a:r>
                  <a:rPr lang="en-GB" dirty="0"/>
                  <a:t>the first mean </a:t>
                </a:r>
                <a:r>
                  <a:rPr lang="en-GB" dirty="0" smtClean="0"/>
                  <a:t>&gt; the </a:t>
                </a:r>
                <a:r>
                  <a:rPr lang="en-GB" dirty="0"/>
                  <a:t>second mean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9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By the Theorem:</a:t>
                </a:r>
                <a:endParaRPr lang="en-GB" u="sng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are independent</a:t>
                </a:r>
                <a:r>
                  <a:rPr lang="en-GB" dirty="0"/>
                  <a:t>, </a:t>
                </a:r>
                <a:r>
                  <a:rPr lang="en-GB" dirty="0" smtClean="0"/>
                  <a:t>then 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equivalently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We have shown:</a:t>
                </a:r>
                <a:endParaRPr lang="en-GB" u="sng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are independent</a:t>
                </a:r>
                <a:r>
                  <a:rPr lang="en-GB" dirty="0"/>
                  <a:t>, </a:t>
                </a:r>
                <a:r>
                  <a:rPr lang="en-GB" dirty="0" smtClean="0"/>
                  <a:t>then 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equivalently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6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The above Theorem says:</a:t>
                </a:r>
                <a:endParaRPr lang="en-GB" u="sng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are independent</a:t>
                </a:r>
                <a:r>
                  <a:rPr lang="en-GB" dirty="0"/>
                  <a:t>, </a:t>
                </a:r>
                <a:r>
                  <a:rPr lang="en-GB" dirty="0" smtClean="0"/>
                  <a:t>then 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u="sng" dirty="0" smtClean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1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 also that, if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−2 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by the definition of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-distribution.</a:t>
                </a:r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Putting all the facts together, we obtain:   (see below)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3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2925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Therefore:</a:t>
                </a:r>
                <a:endParaRPr lang="en-GB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rad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are the sample </a:t>
                </a:r>
                <a:r>
                  <a:rPr lang="en-GB" dirty="0" smtClean="0"/>
                  <a:t>variances.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</a:t>
                </a:r>
                <a:r>
                  <a:rPr lang="en-GB" dirty="0"/>
                  <a:t>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 and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recall that</a:t>
                </a:r>
              </a:p>
              <a:p>
                <a:endParaRPr lang="en-GB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216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dirty="0"/>
                  <a:t>	is the sample mean of the </a:t>
                </a:r>
                <a:r>
                  <a:rPr lang="en-GB" u="sng" dirty="0" smtClean="0"/>
                  <a:t>first</a:t>
                </a:r>
                <a:r>
                  <a:rPr lang="en-GB" dirty="0" smtClean="0"/>
                  <a:t>	sample</a:t>
                </a:r>
                <a:endParaRPr lang="en-GB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21702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</a:t>
                </a:r>
                <a:r>
                  <a:rPr lang="en-GB" u="sng" dirty="0" smtClean="0"/>
                  <a:t>second</a:t>
                </a:r>
                <a:r>
                  <a:rPr lang="en-GB" dirty="0" smtClean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6084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 smtClean="0"/>
                  <a:t>	is the sample variance of the </a:t>
                </a:r>
                <a:r>
                  <a:rPr lang="en-GB" u="sng" dirty="0" smtClean="0"/>
                  <a:t>first</a:t>
                </a:r>
                <a:r>
                  <a:rPr lang="en-GB" dirty="0" smtClean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60755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 smtClean="0"/>
                  <a:t>	is </a:t>
                </a:r>
                <a:r>
                  <a:rPr lang="en-GB" dirty="0"/>
                  <a:t>the sample variance of the </a:t>
                </a:r>
                <a:r>
                  <a:rPr lang="en-GB" u="sng" dirty="0" smtClean="0"/>
                  <a:t>second</a:t>
                </a:r>
                <a:r>
                  <a:rPr lang="en-GB" dirty="0" smtClean="0"/>
                  <a:t>	sample</a:t>
                </a:r>
                <a:endParaRPr lang="en-GB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7927200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is the size of the </a:t>
                </a:r>
                <a:r>
                  <a:rPr lang="en-GB" u="sng" dirty="0" smtClean="0"/>
                  <a:t>first</a:t>
                </a:r>
                <a:r>
                  <a:rPr lang="en-GB" dirty="0" smtClean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792638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	is </a:t>
                </a:r>
                <a:r>
                  <a:rPr lang="en-GB" dirty="0"/>
                  <a:t>the size of the </a:t>
                </a:r>
                <a:r>
                  <a:rPr lang="en-GB" u="sng" dirty="0" smtClean="0"/>
                  <a:t>second</a:t>
                </a:r>
                <a:r>
                  <a:rPr lang="en-GB" dirty="0" smtClean="0"/>
                  <a:t>	sample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0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outline of a statistical hypothesis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critical region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  is usually a closed interval or the union of two closed intervals.</a:t>
                </a:r>
              </a:p>
              <a:p>
                <a:pPr marL="457200" indent="-4572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Finally, </a:t>
                </a:r>
                <a:r>
                  <a:rPr lang="en-GB" u="sng" dirty="0" smtClean="0"/>
                  <a:t>make a statistical conclusion</a:t>
                </a:r>
                <a:r>
                  <a:rPr lang="en-GB" dirty="0" smtClean="0"/>
                  <a:t>:</a:t>
                </a:r>
              </a:p>
              <a:p>
                <a:endParaRPr lang="en-GB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,  then </a:t>
                </a:r>
                <a:r>
                  <a:rPr lang="en-GB" b="1" dirty="0" smtClean="0"/>
                  <a:t>reject</a:t>
                </a:r>
                <a:r>
                  <a:rPr lang="en-GB" dirty="0" smtClean="0"/>
                  <a:t> the hypothesis.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the hypotheses are true, then it is quite improbable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 ; </a:t>
                </a:r>
                <a:br>
                  <a:rPr lang="en-GB" dirty="0" smtClean="0"/>
                </a:br>
                <a:r>
                  <a:rPr lang="en-GB" dirty="0" smtClean="0"/>
                  <a:t>the probability is  ≤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.  So we are making a mistake – type I error, </a:t>
                </a:r>
                <a:br>
                  <a:rPr lang="en-GB" dirty="0" smtClean="0"/>
                </a:br>
                <a:r>
                  <a:rPr lang="en-GB" dirty="0" smtClean="0"/>
                  <a:t>i.e. rejecting a hypothesis which is true – about once per twenty trials, </a:t>
                </a:r>
                <a:br>
                  <a:rPr lang="en-GB" dirty="0" smtClean="0"/>
                </a:br>
                <a:r>
                  <a:rPr lang="en-GB" dirty="0" smtClean="0"/>
                  <a:t>if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= 5 %.</a:t>
                </a:r>
                <a:endParaRPr lang="en-GB" i="1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4953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</a:t>
                </a:r>
                <a:r>
                  <a:rPr lang="en-GB" dirty="0"/>
                  <a:t>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 and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calculate the </a:t>
                </a:r>
                <a:r>
                  <a:rPr lang="en-GB" dirty="0" smtClean="0"/>
                  <a:t>statistic</a:t>
                </a:r>
              </a:p>
              <a:p>
                <a:endParaRPr lang="en-GB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spcAft>
                    <a:spcPts val="600"/>
                  </a:spcAft>
                </a:pPr>
                <a:endParaRPr lang="en-GB" dirty="0" smtClean="0"/>
              </a:p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for no difference of the means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  <a:p>
                <a:pPr>
                  <a:spcAft>
                    <a:spcPts val="600"/>
                  </a:spcAft>
                </a:pPr>
                <a:endParaRPr lang="en-GB" dirty="0" smtClean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 smtClean="0"/>
                  <a:t>We 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194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Or, having </a:t>
                </a:r>
                <a:r>
                  <a:rPr lang="en-GB" dirty="0"/>
                  <a:t>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 and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calculate the </a:t>
                </a:r>
                <a:r>
                  <a:rPr lang="en-GB" dirty="0" smtClean="0"/>
                  <a:t>statistic</a:t>
                </a:r>
              </a:p>
              <a:p>
                <a:endParaRPr lang="en-GB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spcAft>
                    <a:spcPts val="600"/>
                  </a:spcAft>
                </a:pPr>
                <a:endParaRPr lang="en-GB" dirty="0" smtClean="0"/>
              </a:p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for a general difference of the means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  <a:p>
                <a:pPr>
                  <a:spcAft>
                    <a:spcPts val="600"/>
                  </a:spcAft>
                </a:pPr>
                <a:endParaRPr lang="en-GB" dirty="0" smtClean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 smtClean="0"/>
                  <a:t>We 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283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7693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</a:t>
                </a:r>
                <a:r>
                  <a:rPr lang="en-GB" u="sng" dirty="0" smtClean="0"/>
                  <a:t>fail to reject</a:t>
                </a:r>
                <a:r>
                  <a:rPr lang="en-GB" dirty="0"/>
                  <a:t>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iff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under the assumption </a:t>
                </a:r>
                <a:r>
                  <a:rPr lang="en-GB" dirty="0"/>
                  <a:t>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where the probability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6379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two-sample </a:t>
                </a:r>
                <a:r>
                  <a:rPr lang="en-GB" i="1" dirty="0" smtClean="0"/>
                  <a:t>t-</a:t>
                </a:r>
                <a:r>
                  <a:rPr lang="en-GB" dirty="0" smtClean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 two-sided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) and with the same variances: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</a:t>
                </a:r>
                <a:r>
                  <a:rPr lang="en-GB" dirty="0" smtClean="0"/>
                  <a:t>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0136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</a:t>
                </a:r>
                <a:r>
                  <a:rPr lang="en-GB" u="sng" dirty="0" smtClean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iff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under the assumption </a:t>
                </a:r>
                <a:r>
                  <a:rPr lang="en-GB" dirty="0"/>
                  <a:t>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where the probability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9580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two-sample </a:t>
                </a:r>
                <a:r>
                  <a:rPr lang="en-GB" i="1" dirty="0" smtClean="0"/>
                  <a:t>t-</a:t>
                </a:r>
                <a:r>
                  <a:rPr lang="en-GB" dirty="0" smtClean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 one-sided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/>
                  <a:t>) and with the same variances :</a:t>
                </a: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5908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</a:t>
                </a:r>
                <a:r>
                  <a:rPr lang="en-GB" u="sng" dirty="0" smtClean="0"/>
                  <a:t>fail to reject</a:t>
                </a:r>
                <a:r>
                  <a:rPr lang="en-GB" dirty="0"/>
                  <a:t>  </a:t>
                </a:r>
                <a:r>
                  <a:rPr lang="en-GB" i="1" dirty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iff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under the assumption </a:t>
                </a:r>
                <a:r>
                  <a:rPr lang="en-GB" dirty="0"/>
                  <a:t>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where the probability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4414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two-sample </a:t>
                </a:r>
                <a:r>
                  <a:rPr lang="en-GB" i="1" dirty="0" smtClean="0"/>
                  <a:t>t-</a:t>
                </a:r>
                <a:r>
                  <a:rPr lang="en-GB" dirty="0" smtClean="0"/>
                  <a:t>test for the difference of the population means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 one-sided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</a:t>
                </a: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0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≠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Consider two normal random variables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for some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</a:t>
                </a:r>
                <a:r>
                  <a:rPr lang="en-GB" dirty="0"/>
                  <a:t>ask (test the hypothesis) whether the population means of both random variables are the same.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  is not assumed, the things get complicated.  </a:t>
                </a:r>
                <a:br>
                  <a:rPr lang="en-GB" dirty="0" smtClean="0"/>
                </a:br>
                <a:r>
                  <a:rPr lang="en-GB" dirty="0" smtClean="0"/>
                  <a:t>We have an approximate result only.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3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Theorem (Satterthwaite’s approximation):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are independent, </a:t>
                </a:r>
                <a:r>
                  <a:rPr lang="en-GB" dirty="0" smtClean="0"/>
                  <a:t>then the statistic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m:rPr>
                          <m:nor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approximately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10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outline of a statistical hypothesis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,  then </a:t>
                </a:r>
                <a:r>
                  <a:rPr lang="en-GB" b="1" dirty="0" smtClean="0"/>
                  <a:t>do not reject</a:t>
                </a:r>
                <a:r>
                  <a:rPr lang="en-GB" dirty="0" smtClean="0"/>
                  <a:t>  (or  </a:t>
                </a:r>
                <a:r>
                  <a:rPr lang="en-GB" b="1" dirty="0" smtClean="0"/>
                  <a:t>fail to reject</a:t>
                </a:r>
                <a:r>
                  <a:rPr lang="en-GB" dirty="0" smtClean="0"/>
                  <a:t>)  the hypothesis.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fact that we fail to reject the hypothesis is </a:t>
                </a:r>
                <a:r>
                  <a:rPr lang="en-GB" u="sng" dirty="0" smtClean="0"/>
                  <a:t>not</a:t>
                </a:r>
                <a:r>
                  <a:rPr lang="en-GB" dirty="0" smtClean="0"/>
                  <a:t> a confirmation </a:t>
                </a:r>
                <a:br>
                  <a:rPr lang="en-GB" dirty="0" smtClean="0"/>
                </a:br>
                <a:r>
                  <a:rPr lang="en-GB" dirty="0" smtClean="0"/>
                  <a:t>that the hypothesis is true!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Since the statistic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 smtClean="0"/>
                  <a:t>  is a random variable, it may happen by chance </a:t>
                </a:r>
                <a:br>
                  <a:rPr lang="en-GB" dirty="0" smtClean="0"/>
                </a:br>
                <a:r>
                  <a:rPr lang="en-GB" dirty="0" smtClean="0"/>
                  <a:t>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  even if the hypothesis is false.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This situation – failing to reject a false hypothesis – is a type II error.  </a:t>
                </a:r>
                <a:br>
                  <a:rPr lang="en-GB" dirty="0" smtClean="0"/>
                </a:br>
                <a:r>
                  <a:rPr lang="en-GB" dirty="0" smtClean="0"/>
                  <a:t>The probability of type II error is  </a:t>
                </a:r>
                <a:r>
                  <a:rPr lang="en-GB" i="1" dirty="0" smtClean="0"/>
                  <a:t>β</a:t>
                </a:r>
                <a:r>
                  <a:rPr lang="en-GB" dirty="0" smtClean="0"/>
                  <a:t>,  and this probability is difficult to calculate…  </a:t>
                </a:r>
                <a:br>
                  <a:rPr lang="en-GB" dirty="0" smtClean="0"/>
                </a:br>
                <a:r>
                  <a:rPr lang="en-GB" dirty="0" smtClean="0"/>
                  <a:t>If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</a:t>
                </a:r>
                <a:r>
                  <a:rPr lang="en-GB" dirty="0"/>
                  <a:t>= 5 </a:t>
                </a:r>
                <a:r>
                  <a:rPr lang="en-GB" dirty="0" smtClean="0"/>
                  <a:t>%,  then the probability  </a:t>
                </a:r>
                <a:r>
                  <a:rPr lang="en-GB" i="1" dirty="0" smtClean="0"/>
                  <a:t>β</a:t>
                </a:r>
                <a:r>
                  <a:rPr lang="en-GB" dirty="0" smtClean="0"/>
                  <a:t>  should be  ≤ 20 %.   (Is it ≤ </a:t>
                </a:r>
                <a:r>
                  <a:rPr lang="en-GB" dirty="0"/>
                  <a:t>20 %</a:t>
                </a:r>
                <a:r>
                  <a:rPr lang="en-GB" dirty="0" smtClean="0"/>
                  <a:t>?)</a:t>
                </a:r>
                <a:br>
                  <a:rPr lang="en-GB" dirty="0" smtClean="0"/>
                </a:br>
                <a:r>
                  <a:rPr lang="en-GB" dirty="0" smtClean="0"/>
                  <a:t>The probability  1 − </a:t>
                </a:r>
                <a:r>
                  <a:rPr lang="en-GB" i="1" dirty="0" smtClean="0"/>
                  <a:t>β</a:t>
                </a:r>
                <a:r>
                  <a:rPr lang="en-GB" dirty="0" smtClean="0"/>
                  <a:t>  is the </a:t>
                </a:r>
                <a:r>
                  <a:rPr lang="en-GB" b="1" dirty="0" smtClean="0"/>
                  <a:t>power of the test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176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1381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diff. of the pop.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≠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Exercise:</a:t>
            </a:r>
          </a:p>
          <a:p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Use the last Theorem (Satterthwaite’s approximation) to formulate </a:t>
            </a:r>
            <a:br>
              <a:rPr lang="en-GB" dirty="0" smtClean="0"/>
            </a:br>
            <a:r>
              <a:rPr lang="en-GB" dirty="0" smtClean="0"/>
              <a:t>a statistical two-sample </a:t>
            </a:r>
            <a:r>
              <a:rPr lang="en-GB" i="1" dirty="0" smtClean="0"/>
              <a:t>t</a:t>
            </a:r>
            <a:r>
              <a:rPr lang="en-GB" dirty="0" smtClean="0"/>
              <a:t>-test for the difference of the population means </a:t>
            </a:r>
            <a:br>
              <a:rPr lang="en-GB" dirty="0" smtClean="0"/>
            </a:br>
            <a:r>
              <a:rPr lang="en-GB" dirty="0" smtClean="0"/>
              <a:t>with two-sided / one-sided alternative hypothesis </a:t>
            </a:r>
            <a:br>
              <a:rPr lang="en-GB" dirty="0" smtClean="0"/>
            </a:br>
            <a:r>
              <a:rPr lang="en-GB" dirty="0" smtClean="0"/>
              <a:t>(not assuming the same variance).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0145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</a:t>
            </a:r>
            <a:br>
              <a:rPr lang="en-GB" dirty="0" smtClean="0"/>
            </a:br>
            <a:r>
              <a:rPr lang="en-GB" dirty="0" smtClean="0"/>
              <a:t>of variances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5911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have two unknown random variables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  We ask (test the hypothesis) whether the population variances of both random variables are the same.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assume that both random variables are normal, i.e.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and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 smtClean="0"/>
                  <a:t>,  for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for some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ask (test the hypothesis) </a:t>
                </a:r>
                <a:r>
                  <a:rPr lang="en-GB" dirty="0" smtClean="0"/>
                  <a:t>whether</a:t>
                </a:r>
                <a:endParaRPr lang="en-GB" dirty="0"/>
              </a:p>
              <a:p>
                <a:pPr algn="ctr"/>
                <a:r>
                  <a:rPr lang="en-GB" dirty="0" smtClean="0"/>
                  <a:t>¿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   ?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5122863" algn="l"/>
                  </a:tabLst>
                </a:pPr>
                <a:r>
                  <a:rPr lang="en-GB" dirty="0" smtClean="0"/>
                  <a:t>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	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	of </a:t>
                </a:r>
                <a:r>
                  <a:rPr lang="en-GB" dirty="0"/>
                  <a:t>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 smtClean="0"/>
                  <a:t>  and </a:t>
                </a:r>
                <a:br>
                  <a:rPr lang="en-GB" dirty="0" smtClean="0"/>
                </a:br>
                <a:r>
                  <a:rPr lang="en-GB" dirty="0" smtClean="0"/>
                  <a:t>	having the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	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	of </a:t>
                </a:r>
                <a:r>
                  <a:rPr lang="en-GB" dirty="0"/>
                  <a:t>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we formulate the </a:t>
                </a:r>
                <a:r>
                  <a:rPr lang="en-GB" b="1" u="sng" dirty="0" smtClean="0"/>
                  <a:t>null hypothesis</a:t>
                </a:r>
                <a:r>
                  <a:rPr lang="en-GB" b="1" dirty="0" smtClean="0"/>
                  <a:t>:</a:t>
                </a:r>
              </a:p>
              <a:p>
                <a:pPr algn="ctr"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r>
                  <a:rPr lang="en-GB" dirty="0" smtClean="0"/>
                  <a:t>both samples come from populations with the same variances:</a:t>
                </a:r>
              </a:p>
              <a:p>
                <a:pPr algn="ctr"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 algn="ctr">
                  <a:lnSpc>
                    <a:spcPct val="150000"/>
                  </a:lnSpc>
                  <a:tabLst>
                    <a:tab pos="1457325" algn="r"/>
                    <a:tab pos="1627188" algn="l"/>
                    <a:tab pos="2054225" algn="l"/>
                    <a:tab pos="3660775" algn="r"/>
                    <a:tab pos="3676650" algn="dec"/>
                    <a:tab pos="5122863" algn="l"/>
                  </a:tabLst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</a:t>
                </a:r>
                <a:r>
                  <a:rPr lang="en-GB" dirty="0"/>
                  <a:t>that we do not know the true population </a:t>
                </a:r>
                <a:r>
                  <a:rPr lang="en-GB" dirty="0" smtClean="0"/>
                  <a:t>variances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.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b="1" u="sng" dirty="0" smtClean="0"/>
                  <a:t>We only test </a:t>
                </a:r>
                <a:r>
                  <a:rPr lang="en-GB" b="1" u="sng" dirty="0"/>
                  <a:t>the hypothesis</a:t>
                </a:r>
                <a:r>
                  <a:rPr lang="en-GB" b="1" dirty="0"/>
                  <a:t> by </a:t>
                </a:r>
                <a:r>
                  <a:rPr lang="en-GB" b="1" dirty="0" smtClean="0"/>
                  <a:t>the means of</a:t>
                </a:r>
                <a:r>
                  <a:rPr lang="en-GB" dirty="0" smtClean="0"/>
                  <a:t> the two samples </a:t>
                </a:r>
                <a:br>
                  <a:rPr lang="en-GB" dirty="0" smtClean="0"/>
                </a:br>
                <a:r>
                  <a:rPr lang="en-GB" dirty="0" smtClean="0"/>
                  <a:t>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</a:t>
                </a:r>
                <a:r>
                  <a:rPr lang="en-GB" b="1" dirty="0" smtClean="0"/>
                  <a:t>independent measurements.</a:t>
                </a:r>
                <a:endParaRPr lang="en-GB" b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meaning of the null hypothesis</a:t>
                </a:r>
                <a:r>
                  <a:rPr lang="en-GB" dirty="0" smtClean="0"/>
                  <a:t> (such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  in our example) </a:t>
                </a:r>
                <a:br>
                  <a:rPr lang="en-GB" dirty="0" smtClean="0"/>
                </a:br>
                <a:r>
                  <a:rPr lang="en-GB" dirty="0" smtClean="0"/>
                  <a:t>is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observed distinct values are caused by the randomness only </a:t>
                </a:r>
                <a:br>
                  <a:rPr lang="en-GB" dirty="0" smtClean="0"/>
                </a:br>
                <a:r>
                  <a:rPr lang="en-GB" dirty="0" smtClean="0"/>
                  <a:t>(according to the assumed distribution, such as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</a:t>
                </a:r>
                <a:r>
                  <a:rPr lang="en-GB" dirty="0"/>
                  <a:t>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,  where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,  in our example)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there are no other factors causing the distinct values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everything </a:t>
                </a:r>
                <a:r>
                  <a:rPr lang="en-GB" dirty="0"/>
                  <a:t>is all right, no need to reconfigure anything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all factors under the consideration are equivalent (have the same effect)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3527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stated the </a:t>
                </a:r>
                <a:r>
                  <a:rPr lang="en-GB" b="1" dirty="0" smtClean="0"/>
                  <a:t>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also state the </a:t>
                </a:r>
                <a:r>
                  <a:rPr lang="en-GB" b="1" dirty="0" smtClean="0"/>
                  <a:t>alternative hypothesis</a:t>
                </a:r>
                <a:r>
                  <a:rPr lang="en-GB" dirty="0" smtClean="0"/>
                  <a:t>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</a:t>
                </a:r>
                <a:r>
                  <a:rPr lang="en-GB" dirty="0" smtClean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</a:t>
                </a:r>
                <a:r>
                  <a:rPr lang="en-GB" dirty="0" smtClean="0"/>
                  <a:t>: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061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u="sng" dirty="0" smtClean="0"/>
                  <a:t>are independent</a:t>
                </a:r>
                <a:r>
                  <a:rPr lang="en-GB" dirty="0" smtClean="0"/>
                  <a:t>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	is Fisher’s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degrees of freedom</a:t>
                </a:r>
              </a:p>
              <a:p>
                <a:pPr>
                  <a:lnSpc>
                    <a:spcPct val="170000"/>
                  </a:lnSpc>
                  <a:tabLst>
                    <a:tab pos="4572000" algn="l"/>
                    <a:tab pos="9608400" algn="l"/>
                  </a:tabLst>
                </a:pPr>
                <a:r>
                  <a:rPr lang="en-GB" b="0" dirty="0" smtClean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 smtClean="0"/>
                  <a:t>	is the sample variance of the first	sample</a:t>
                </a:r>
              </a:p>
              <a:p>
                <a:pPr>
                  <a:lnSpc>
                    <a:spcPct val="130000"/>
                  </a:lnSpc>
                  <a:tabLst>
                    <a:tab pos="4572000" algn="l"/>
                    <a:tab pos="9609138" algn="l"/>
                  </a:tabLst>
                </a:pPr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	is the sample variance of the </a:t>
                </a:r>
                <a:r>
                  <a:rPr lang="en-GB" dirty="0" smtClean="0"/>
                  <a:t>second	sample</a:t>
                </a:r>
              </a:p>
              <a:p>
                <a:pPr>
                  <a:lnSpc>
                    <a:spcPct val="140000"/>
                  </a:lnSpc>
                </a:pPr>
                <a:r>
                  <a:rPr lang="en-GB" b="0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dirty="0" smtClean="0"/>
                  <a:t>   and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 smtClean="0"/>
                  <a:t>      are the sample means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4737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F-</a:t>
            </a:r>
            <a:r>
              <a:rPr lang="en-GB" dirty="0" smtClean="0"/>
              <a:t>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</a:t>
                </a:r>
                <a:r>
                  <a:rPr lang="en-GB" dirty="0"/>
                  <a:t>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measurements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 and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calculate the </a:t>
                </a:r>
                <a:r>
                  <a:rPr lang="en-GB" dirty="0" smtClean="0"/>
                  <a:t>statistic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where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60840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	is the sample variance of the </a:t>
                </a:r>
                <a:r>
                  <a:rPr lang="en-GB" u="sng" dirty="0"/>
                  <a:t>first</a:t>
                </a:r>
                <a:r>
                  <a:rPr lang="en-GB" dirty="0"/>
                  <a:t>	sample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60755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	is the sample variance of the </a:t>
                </a:r>
                <a:r>
                  <a:rPr lang="en-GB" u="sng" dirty="0" smtClean="0"/>
                  <a:t>second</a:t>
                </a:r>
                <a:r>
                  <a:rPr lang="en-GB" dirty="0" smtClean="0"/>
                  <a:t>	sample</a:t>
                </a: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216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dirty="0"/>
                  <a:t>	is the sample mean of the </a:t>
                </a:r>
                <a:r>
                  <a:rPr lang="en-GB" u="sng" dirty="0"/>
                  <a:t>first</a:t>
                </a:r>
                <a:r>
                  <a:rPr lang="en-GB" dirty="0"/>
                  <a:t>	</a:t>
                </a:r>
                <a:r>
                  <a:rPr lang="en-GB" dirty="0" smtClean="0"/>
                  <a:t>sample</a:t>
                </a:r>
                <a:endParaRPr lang="en-GB" dirty="0"/>
              </a:p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0" algn="l"/>
                    <a:tab pos="921702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is the sample mean of the </a:t>
                </a:r>
                <a:r>
                  <a:rPr lang="en-GB" u="sng" dirty="0" smtClean="0"/>
                  <a:t>second</a:t>
                </a:r>
                <a:r>
                  <a:rPr lang="en-GB" dirty="0" smtClean="0"/>
                  <a:t> sample</a:t>
                </a:r>
              </a:p>
              <a:p>
                <a:pPr marL="342900" indent="-3429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		is </a:t>
                </a:r>
                <a:r>
                  <a:rPr lang="en-GB" dirty="0"/>
                  <a:t>the size of the first and second, respectively, </a:t>
                </a:r>
                <a:r>
                  <a:rPr lang="en-GB" dirty="0" smtClean="0"/>
                  <a:t>sample</a:t>
                </a: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GB" dirty="0" smtClean="0"/>
                  <a:t>We </a:t>
                </a:r>
                <a:r>
                  <a:rPr lang="en-GB" dirty="0"/>
                  <a:t>know (or assume)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1901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</a:t>
                </a:r>
                <a:r>
                  <a:rPr lang="en-GB" u="sng" dirty="0" smtClean="0"/>
                  <a:t>fail to reject</a:t>
                </a:r>
                <a:r>
                  <a:rPr lang="en-GB" dirty="0"/>
                  <a:t>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iff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under the assumption </a:t>
                </a:r>
                <a:r>
                  <a:rPr lang="en-GB" dirty="0"/>
                  <a:t>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is true,  are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where the probability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r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4253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two-sample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-test for the equality of the population variances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 two-sided alternative hypothesis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values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d.f.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77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i="1" dirty="0" smtClean="0"/>
              <a:t>p</a:t>
            </a:r>
            <a:r>
              <a:rPr lang="en-GB" dirty="0" smtClean="0"/>
              <a:t>-value of the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above outline of the test is as follows: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the significance level  </a:t>
                </a:r>
                <a:r>
                  <a:rPr lang="en-GB" i="1" dirty="0"/>
                  <a:t>α</a:t>
                </a:r>
                <a:r>
                  <a:rPr lang="en-GB" dirty="0"/>
                  <a:t>  (such </a:t>
                </a:r>
                <a:r>
                  <a:rPr lang="en-GB" dirty="0" smtClean="0"/>
                  <a:t>as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</a:t>
                </a:r>
                <a:r>
                  <a:rPr lang="en-GB" dirty="0"/>
                  <a:t>= 5 </a:t>
                </a:r>
                <a:r>
                  <a:rPr lang="en-GB" dirty="0" smtClean="0"/>
                  <a:t>%).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Depending upon the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,  find the critical region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so that – </a:t>
                </a:r>
                <a:br>
                  <a:rPr lang="en-GB" dirty="0" smtClean="0"/>
                </a:br>
                <a:r>
                  <a:rPr lang="en-GB" dirty="0"/>
                  <a:t>if the hypothesis is true – then the probability that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is  ≤ </a:t>
                </a:r>
                <a:r>
                  <a:rPr lang="en-GB" i="1" dirty="0"/>
                  <a:t>α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Carry out the experiment, enumerate the expression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 smtClean="0"/>
                  <a:t>,  and see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u="sng" dirty="0" smtClean="0"/>
                  <a:t>Another procedure: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Carry out the </a:t>
                </a:r>
                <a:r>
                  <a:rPr lang="en-GB" dirty="0" smtClean="0"/>
                  <a:t>experiment and </a:t>
                </a:r>
                <a:r>
                  <a:rPr lang="en-GB" dirty="0"/>
                  <a:t>enumerate the expression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least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 smtClean="0"/>
                  <a:t> 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This value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  is the </a:t>
                </a:r>
                <a:r>
                  <a:rPr lang="en-GB" b="1" i="1" dirty="0" smtClean="0"/>
                  <a:t>p</a:t>
                </a:r>
                <a:r>
                  <a:rPr lang="en-GB" b="1" dirty="0" smtClean="0"/>
                  <a:t>-value of the test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(If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,  then </a:t>
                </a:r>
                <a:r>
                  <a:rPr lang="en-GB" b="1" dirty="0" smtClean="0"/>
                  <a:t>reject</a:t>
                </a:r>
                <a:r>
                  <a:rPr lang="en-GB" dirty="0" smtClean="0"/>
                  <a:t> the hypothesis. 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,  then </a:t>
                </a:r>
                <a:r>
                  <a:rPr lang="en-GB" b="1" dirty="0" smtClean="0"/>
                  <a:t>fail to reject</a:t>
                </a:r>
                <a:r>
                  <a:rPr lang="en-GB" dirty="0" smtClean="0"/>
                  <a:t> the 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3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0383234" y="6435328"/>
            <a:ext cx="166071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hypothesis.)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11621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</a:t>
                </a:r>
                <a:r>
                  <a:rPr lang="en-GB" u="sng" dirty="0" smtClean="0"/>
                  <a:t>fail to reject</a:t>
                </a:r>
                <a:r>
                  <a:rPr lang="en-GB" dirty="0"/>
                  <a:t>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iff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under the assumption </a:t>
                </a:r>
                <a:r>
                  <a:rPr lang="en-GB" dirty="0"/>
                  <a:t>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&lt;+∞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where the probability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0252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two-sample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-test for the equality of the population variances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 one-sided alternative hypothesis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F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d.f.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2449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),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Knowing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</a:t>
                </a:r>
                <a:r>
                  <a:rPr lang="en-GB" u="sng" dirty="0" smtClean="0"/>
                  <a:t>fail to reject</a:t>
                </a:r>
                <a:r>
                  <a:rPr lang="en-GB" dirty="0"/>
                  <a:t>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iff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where the critical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under the assumption </a:t>
                </a:r>
                <a:r>
                  <a:rPr lang="en-GB" dirty="0"/>
                  <a:t>that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</a:t>
                </a:r>
                <a:r>
                  <a:rPr lang="en-GB" dirty="0" smtClean="0"/>
                  <a:t>is true,  is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  where the probability  </a:t>
                </a:r>
                <a:r>
                  <a:rPr lang="en-GB" i="1" dirty="0" smtClean="0"/>
                  <a:t>α</a:t>
                </a:r>
                <a:r>
                  <a:rPr lang="en-GB" dirty="0" smtClean="0"/>
                  <a:t>  of type I error is small.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3905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Two-sample </a:t>
            </a:r>
            <a:r>
              <a:rPr lang="en-GB" i="1" dirty="0" smtClean="0"/>
              <a:t>F</a:t>
            </a:r>
            <a:r>
              <a:rPr lang="en-GB" dirty="0" smtClean="0"/>
              <a:t>-test for the equality of variances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Statistical two-sample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-test for the difference of the population variances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 one-sided alternative hypothesis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the density of the </a:t>
                </a:r>
                <a:r>
                  <a:rPr lang="en-GB" i="1" dirty="0"/>
                  <a:t>F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d.f.</a:t>
                </a: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</a:t>
                </a:r>
                <a:endParaRPr lang="en-GB" baseline="-2500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0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NON-PARAMETRIC TESTS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Sign test for the median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Pearson’s </a:t>
            </a: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goodness of fit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of independence of qualitative data items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52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test </a:t>
            </a:r>
            <a:br>
              <a:rPr lang="en-GB" dirty="0" smtClean="0"/>
            </a:br>
            <a:r>
              <a:rPr lang="en-GB" dirty="0" smtClean="0"/>
              <a:t>for the median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Sign test for the median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Paired sign test for </a:t>
            </a:r>
            <a:br>
              <a:rPr lang="en-GB" dirty="0" smtClean="0"/>
            </a:br>
            <a:r>
              <a:rPr lang="en-GB" dirty="0" smtClean="0"/>
              <a:t>the difference of the medians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83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be a random variable (of any distribution), but assume that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its cumulative distribution function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</a:t>
                </a:r>
                <a:r>
                  <a:rPr lang="en-GB" dirty="0" smtClean="0"/>
                  <a:t> </a:t>
                </a:r>
                <a:r>
                  <a:rPr lang="en-GB" u="sng" dirty="0" smtClean="0"/>
                  <a:t>continuous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that the </a:t>
                </a:r>
                <a:r>
                  <a:rPr lang="en-GB" dirty="0"/>
                  <a:t>median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the value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̃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conjecture / we assume / we speculate / we … / that the mean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equal to some given </a:t>
                </a:r>
                <a:r>
                  <a:rPr lang="en-GB" dirty="0" smtClean="0"/>
                  <a:t>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thus formulate the </a:t>
                </a:r>
                <a:r>
                  <a:rPr lang="en-GB" u="sng" dirty="0" smtClean="0"/>
                  <a:t>null hypothesis</a:t>
                </a:r>
                <a:r>
                  <a:rPr lang="en-GB" dirty="0" smtClean="0"/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6894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</p:spPr>
            <p:txBody>
              <a:bodyPr/>
              <a:lstStyle/>
              <a:p>
                <a:r>
                  <a:rPr lang="en-GB" u="sng" dirty="0" smtClean="0"/>
                  <a:t>The sign test proceeds as follows</a:t>
                </a:r>
                <a:r>
                  <a:rPr lang="en-GB" dirty="0" smtClean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Let us have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whose cumulative distribution function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 smtClean="0"/>
                  <a:t>  is continuous.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Considering the null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 about the median, </a:t>
                </a:r>
                <a:br>
                  <a:rPr lang="en-GB" dirty="0" smtClean="0"/>
                </a:br>
                <a:r>
                  <a:rPr lang="en-GB" dirty="0" smtClean="0"/>
                  <a:t>calculate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differences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, 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, …, 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Drop any zero differences (i.e.,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,  then drop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from the sample).</a:t>
                </a:r>
              </a:p>
              <a:p>
                <a:pPr marL="342900" indent="-342900">
                  <a:lnSpc>
                    <a:spcPct val="155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have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  non-zero differences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, 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, …, 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thus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  <a:blipFill>
                <a:blip r:embed="rId2"/>
                <a:stretch>
                  <a:fillRect l="-802" t="-847" b="-10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4552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Let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&lt;0 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be the number of the negative differences.</a:t>
                </a:r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u="sng" dirty="0" smtClean="0"/>
                  <a:t>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Under the null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 that the median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 smtClean="0"/>
                  <a:t>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Bi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box>
                            <m:box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box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i.e.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 smtClean="0"/>
                  <a:t>  follows the binomial probability distribution.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0244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</p:spPr>
            <p:txBody>
              <a:bodyPr/>
              <a:lstStyle/>
              <a:p>
                <a:r>
                  <a:rPr lang="en-GB" b="1" u="sng" dirty="0" smtClean="0"/>
                  <a:t>Remark:</a:t>
                </a:r>
                <a:r>
                  <a:rPr lang="en-GB" dirty="0"/>
                  <a:t>  We actually test the hypothesis that the </a:t>
                </a:r>
                <a:r>
                  <a:rPr lang="en-GB" dirty="0" smtClean="0"/>
                  <a:t>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dirty="0" smtClean="0"/>
                  <a:t>(We have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because we assume that the cumulative distribution function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 smtClean="0"/>
                  <a:t>  is continuous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Therefore, we could test in the same manner the null hypothesis that 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the first quartile 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/>
                  <a:t>,  whence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),  or that  </a:t>
                </a:r>
                <a:endParaRPr lang="en-GB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 is the </a:t>
                </a:r>
                <a:r>
                  <a:rPr lang="en-GB" dirty="0" smtClean="0"/>
                  <a:t>third decile 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,  whence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),  </a:t>
                </a:r>
                <a:r>
                  <a:rPr lang="en-GB" dirty="0" smtClean="0"/>
                  <a:t>etc.</a:t>
                </a:r>
              </a:p>
              <a:p>
                <a:pPr>
                  <a:lnSpc>
                    <a:spcPct val="300000"/>
                  </a:lnSpc>
                </a:pPr>
                <a:r>
                  <a:rPr lang="en-GB" dirty="0" smtClean="0"/>
                  <a:t>Let us keep considering the case of the median, say, in the following.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8912" y="1296000"/>
                <a:ext cx="11397600" cy="5040000"/>
              </a:xfrm>
              <a:blipFill>
                <a:blip r:embed="rId2"/>
                <a:stretch>
                  <a:fillRect l="-802" t="-847" r="-2139" b="-10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67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Parametric and Non-parametric tests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There are two large classes of statistical tests:  </a:t>
            </a:r>
            <a:r>
              <a:rPr lang="en-GB" b="1" dirty="0" smtClean="0"/>
              <a:t>parametric</a:t>
            </a:r>
            <a:r>
              <a:rPr lang="en-GB" dirty="0" smtClean="0"/>
              <a:t>  and  </a:t>
            </a:r>
            <a:r>
              <a:rPr lang="en-GB" b="1" dirty="0" smtClean="0"/>
              <a:t>non-parametric</a:t>
            </a:r>
            <a:r>
              <a:rPr lang="en-GB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b="1" dirty="0" smtClean="0"/>
              <a:t>parametric</a:t>
            </a:r>
            <a:r>
              <a:rPr lang="en-GB" dirty="0" smtClean="0"/>
              <a:t> tests make assumptions about the probability distributions </a:t>
            </a:r>
            <a:br>
              <a:rPr lang="en-GB" dirty="0" smtClean="0"/>
            </a:br>
            <a:r>
              <a:rPr lang="en-GB" dirty="0" smtClean="0"/>
              <a:t>of the random variables that are subject to the test.  It is often assumed that </a:t>
            </a:r>
            <a:br>
              <a:rPr lang="en-GB" dirty="0" smtClean="0"/>
            </a:br>
            <a:r>
              <a:rPr lang="en-GB" dirty="0" smtClean="0"/>
              <a:t>the underlying distribution is normal (Gaussian).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b="1" dirty="0" smtClean="0"/>
              <a:t>non-parametric</a:t>
            </a:r>
            <a:r>
              <a:rPr lang="en-GB" dirty="0" smtClean="0"/>
              <a:t> tests do not make such assumptions.  The non-parametric tests can be used if the random variables are not normally distributed.</a:t>
            </a:r>
          </a:p>
        </p:txBody>
      </p:sp>
    </p:spTree>
    <p:extLst>
      <p:ext uri="{BB962C8B-B14F-4D97-AF65-F5344CB8AC3E}">
        <p14:creationId xmlns:p14="http://schemas.microsoft.com/office/powerpoint/2010/main" val="4800650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Having stated the </a:t>
                </a:r>
                <a:r>
                  <a:rPr lang="en-GB" b="1" dirty="0" smtClean="0"/>
                  <a:t>null hypothesis</a:t>
                </a:r>
                <a:r>
                  <a:rPr lang="en-GB" dirty="0"/>
                  <a:t> about the median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also state the </a:t>
                </a:r>
                <a:r>
                  <a:rPr lang="en-GB" b="1" dirty="0" smtClean="0"/>
                  <a:t>alternative hypothesis</a:t>
                </a:r>
                <a:r>
                  <a:rPr lang="en-GB" dirty="0" smtClean="0"/>
                  <a:t>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  or   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</a:t>
                </a:r>
                <a:r>
                  <a:rPr lang="en-GB" dirty="0" smtClean="0"/>
                  <a:t>:	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  or </a:t>
                </a:r>
                <a:r>
                  <a:rPr lang="en-GB" dirty="0" smtClean="0"/>
                  <a:t> </a:t>
                </a:r>
                <a:r>
                  <a:rPr lang="en-GB" dirty="0"/>
                  <a:t>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</a:t>
                </a:r>
                <a:r>
                  <a:rPr lang="en-GB" dirty="0" smtClean="0"/>
                  <a:t>: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  or </a:t>
                </a:r>
                <a:r>
                  <a:rPr lang="en-GB" dirty="0" smtClean="0"/>
                  <a:t> </a:t>
                </a:r>
                <a:r>
                  <a:rPr lang="en-GB" dirty="0"/>
                  <a:t>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>
                  <a:spcBef>
                    <a:spcPts val="2000"/>
                  </a:spcBef>
                </a:pPr>
                <a:r>
                  <a:rPr lang="en-GB" dirty="0" smtClean="0"/>
                  <a:t>The test then proceeds as the binomial test (or </a:t>
                </a:r>
                <a:r>
                  <a:rPr lang="en-GB" i="1" dirty="0" smtClean="0"/>
                  <a:t>z</a:t>
                </a:r>
                <a:r>
                  <a:rPr lang="en-GB" dirty="0" smtClean="0"/>
                  <a:t>-test</a:t>
                </a:r>
                <a:r>
                  <a:rPr lang="en-GB" dirty="0"/>
                  <a:t> approximately</a:t>
                </a:r>
                <a:r>
                  <a:rPr lang="en-GB" dirty="0" smtClean="0"/>
                  <a:t>) for the population proportion, see the end of the last lecture.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(binomial)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 smtClean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  first.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i="1" dirty="0" smtClean="0">
                    <a:latin typeface="Cambria Math" panose="02040503050406030204" pitchFamily="18" charset="0"/>
                  </a:rPr>
                </a:br>
                <a:r>
                  <a:rPr lang="en-GB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values</a:t>
                </a:r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/>
                  <a:t>  so </a:t>
                </a:r>
                <a:r>
                  <a:rPr lang="en-GB" dirty="0" smtClean="0"/>
                  <a:t>that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  is the largest number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 smtClean="0"/>
                  <a:t>  is the least number such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</a:t>
                </a:r>
                <a:r>
                  <a:rPr lang="en-GB" dirty="0" smtClean="0"/>
                  <a:t>hypothesis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256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5080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(binomial)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 smtClean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i="1" dirty="0" smtClean="0">
                    <a:latin typeface="Cambria Math" panose="02040503050406030204" pitchFamily="18" charset="0"/>
                  </a:rPr>
                </a:br>
                <a:r>
                  <a:rPr lang="en-GB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</a:t>
                </a:r>
                <a:r>
                  <a:rPr lang="en-GB" b="1" dirty="0" smtClean="0"/>
                  <a:t>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/>
                  <a:t>  so </a:t>
                </a:r>
                <a:r>
                  <a:rPr lang="en-GB" dirty="0" smtClean="0"/>
                  <a:t>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  is the largest number such 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</a:t>
                </a:r>
                <a:r>
                  <a:rPr lang="en-GB" dirty="0" smtClean="0"/>
                  <a:t>hypothesis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27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181715" y="2735580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that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74162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(binomial)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 smtClean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i="1" dirty="0" smtClean="0">
                    <a:latin typeface="Cambria Math" panose="02040503050406030204" pitchFamily="18" charset="0"/>
                  </a:rPr>
                </a:br>
                <a:r>
                  <a:rPr lang="en-GB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the </a:t>
                </a:r>
                <a:r>
                  <a:rPr lang="en-GB" b="1" dirty="0"/>
                  <a:t>critical </a:t>
                </a:r>
                <a:r>
                  <a:rPr lang="en-GB" b="1" dirty="0" smtClean="0"/>
                  <a:t>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/>
                  <a:t>  so </a:t>
                </a:r>
                <a:r>
                  <a:rPr lang="en-GB" dirty="0" smtClean="0"/>
                  <a:t>that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 smtClean="0"/>
                  <a:t>  is the least number such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</a:t>
                </a:r>
                <a:r>
                  <a:rPr lang="en-GB" dirty="0" smtClean="0"/>
                  <a:t>hypothesis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26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9954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(</a:t>
            </a:r>
            <a:r>
              <a:rPr lang="en-GB" i="1" dirty="0" smtClean="0"/>
              <a:t>z</a:t>
            </a:r>
            <a:r>
              <a:rPr lang="en-GB" dirty="0" smtClean="0"/>
              <a:t>-)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5000"/>
                  </a:lnSpc>
                </a:pPr>
                <a:r>
                  <a:rPr lang="en-GB" dirty="0" smtClean="0"/>
                  <a:t>It is inconvenient to calculate the sums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  is large.  It is more convenient then to approximate the sums by using </a:t>
                </a:r>
                <a:br>
                  <a:rPr lang="en-GB" dirty="0" smtClean="0"/>
                </a:br>
                <a:r>
                  <a:rPr lang="en-GB" u="sng" dirty="0" smtClean="0"/>
                  <a:t>the de Moivre-Laplace Central Limit Theorem</a:t>
                </a:r>
                <a:r>
                  <a:rPr lang="en-GB" dirty="0"/>
                  <a:t> (for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):</a:t>
                </a:r>
              </a:p>
              <a:p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It holds, whenever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eqAr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limLow>
                        <m:limLow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lim>
                      </m:limLow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endChr m:val="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smtClean="0"/>
                  <a:t> </a:t>
                </a:r>
                <a:r>
                  <a:rPr lang="en-GB" sz="2000" dirty="0"/>
                  <a:t>if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GB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Moreover, the convergence is uniform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5923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(</a:t>
            </a:r>
            <a:r>
              <a:rPr lang="en-GB" i="1" dirty="0" smtClean="0"/>
              <a:t>z</a:t>
            </a:r>
            <a:r>
              <a:rPr lang="en-GB" dirty="0" smtClean="0"/>
              <a:t>-)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De Moivre-Laplace Central Limit Theorem</a:t>
                </a:r>
                <a:r>
                  <a:rPr lang="en-GB" u="sng" dirty="0"/>
                  <a:t> </a:t>
                </a:r>
                <a:r>
                  <a:rPr lang="en-GB" u="sng" dirty="0" smtClean="0"/>
                  <a:t>(reformulated):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,  whenever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GB" dirty="0" smtClean="0"/>
                  <a:t>,  it then holds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limLow>
                        <m:limLow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lim>
                      </m:limLow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300000"/>
                  </a:lnSpc>
                </a:pPr>
                <a:r>
                  <a:rPr lang="en-GB" dirty="0" smtClean="0"/>
                  <a:t>and the convergence is uniform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0368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(</a:t>
            </a:r>
            <a:r>
              <a:rPr lang="en-GB" i="1" dirty="0" smtClean="0"/>
              <a:t>z</a:t>
            </a:r>
            <a:r>
              <a:rPr lang="en-GB" dirty="0" smtClean="0"/>
              <a:t>-)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 smtClean="0"/>
                  <a:t>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  first.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 so </a:t>
                </a:r>
                <a:r>
                  <a:rPr lang="en-GB" dirty="0" smtClean="0"/>
                  <a:t>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</a:t>
                </a:r>
                <a:r>
                  <a:rPr lang="en-GB" b="1" dirty="0"/>
                  <a:t>critical region</a:t>
                </a:r>
                <a:r>
                  <a:rPr lang="en-GB" dirty="0"/>
                  <a:t>, </a:t>
                </a:r>
                <a:r>
                  <a:rPr lang="en-GB" dirty="0" smtClean="0"/>
                  <a:t>then </a:t>
                </a:r>
                <a:r>
                  <a:rPr lang="en-GB" b="1" u="sng" dirty="0"/>
                  <a:t>reject</a:t>
                </a:r>
                <a:r>
                  <a:rPr lang="en-GB" dirty="0"/>
                  <a:t>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dirty="0"/>
                  <a:t>null </a:t>
                </a:r>
                <a:r>
                  <a:rPr lang="en-GB" dirty="0" smtClean="0"/>
                  <a:t>hypothesis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dirty="0"/>
                  <a:t>null </a:t>
                </a:r>
                <a:r>
                  <a:rPr lang="en-GB" dirty="0" smtClean="0"/>
                  <a:t>hypothesis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</a:t>
                </a:r>
                <a:r>
                  <a:rPr lang="en-GB" dirty="0"/>
                  <a:t>the sample is sufficiently large,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10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3773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(</a:t>
            </a:r>
            <a:r>
              <a:rPr lang="en-GB" i="1" dirty="0" smtClean="0"/>
              <a:t>z</a:t>
            </a:r>
            <a:r>
              <a:rPr lang="en-GB" dirty="0" smtClean="0"/>
              <a:t>-)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 smtClean="0"/>
                  <a:t>Consider now the second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the sample is sufficiently large, i.e.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10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5619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(</a:t>
            </a:r>
            <a:r>
              <a:rPr lang="en-GB" i="1" dirty="0" smtClean="0"/>
              <a:t>z</a:t>
            </a:r>
            <a:r>
              <a:rPr lang="en-GB" dirty="0" smtClean="0"/>
              <a:t>-)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tabLst>
                    <a:tab pos="7626350" algn="l"/>
                  </a:tabLst>
                </a:pPr>
                <a:r>
                  <a:rPr lang="en-GB" dirty="0" smtClean="0"/>
                  <a:t>Consider finally the third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).  We have: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r>
                  <a:rPr lang="en-GB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find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the sample is sufficiently large, i.e.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259" r="-6203" b="-10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5472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test for the median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Remarks: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 •  By using another probability (such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GB" dirty="0" smtClean="0"/>
                  <a:t>, etc.) we can test </a:t>
                </a:r>
                <a:br>
                  <a:rPr lang="en-GB" dirty="0" smtClean="0"/>
                </a:br>
                <a:r>
                  <a:rPr lang="en-GB" dirty="0" smtClean="0"/>
                  <a:t>the null hypothesis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is, e.g., the first quartile, the third decile, etc.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 •  If we know that the distribution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is symmetric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 smtClean="0"/>
                  <a:t>),  then the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 smtClean="0"/>
                  <a:t>  and the median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 smtClean="0"/>
                  <a:t> 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coincide 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).</a:t>
                </a:r>
                <a:r>
                  <a:rPr lang="en-GB" dirty="0"/>
                  <a:t> </a:t>
                </a:r>
                <a:r>
                  <a:rPr lang="en-GB" dirty="0" smtClean="0"/>
                  <a:t> Then the sign test for the median can also be used as another test for the mean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814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EN.potx" id="{1770B770-60E4-4A30-B7BA-47839EC946AA}" vid="{5E3653EB-A487-4E0D-8028-4058D5783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Vzor_EN</Template>
  <TotalTime>1625</TotalTime>
  <Words>21594</Words>
  <Application>Microsoft Office PowerPoint</Application>
  <PresentationFormat>Širokoúhlá obrazovka</PresentationFormat>
  <Paragraphs>988</Paragraphs>
  <Slides>132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132</vt:i4>
      </vt:variant>
    </vt:vector>
  </HeadingPairs>
  <TitlesOfParts>
    <vt:vector size="135" baseType="lpstr">
      <vt:lpstr>Arial</vt:lpstr>
      <vt:lpstr>Cambria Math</vt:lpstr>
      <vt:lpstr>Motiv Office</vt:lpstr>
      <vt:lpstr>Statistical Methods  for Economists  Lecture 2 &amp; 3</vt:lpstr>
      <vt:lpstr>Prezentace aplikace PowerPoint</vt:lpstr>
      <vt:lpstr>About statistical hypothesis testing</vt:lpstr>
      <vt:lpstr>The general outline of a statistical hypothesis test</vt:lpstr>
      <vt:lpstr>The general outline of a statistical hypothesis test</vt:lpstr>
      <vt:lpstr>The general outline of a statistical hypothesis test</vt:lpstr>
      <vt:lpstr>The general outline of a statistical hypothesis test</vt:lpstr>
      <vt:lpstr>The p-value of the test</vt:lpstr>
      <vt:lpstr>Parametric and Non-parametric tests</vt:lpstr>
      <vt:lpstr>PARAMETRIC TESTS</vt:lpstr>
      <vt:lpstr>t-tests  for the means</vt:lpstr>
      <vt:lpstr>One-sample t-test for the population mean</vt:lpstr>
      <vt:lpstr>One-sample t-test for the population mean</vt:lpstr>
      <vt:lpstr>One-sample t-test for the population mean</vt:lpstr>
      <vt:lpstr>Theorem – Corollary – Proof: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The gamma function</vt:lpstr>
      <vt:lpstr>The gamma function – another definition (due to Euler)</vt:lpstr>
      <vt:lpstr>One-sample t-test for the population mean</vt:lpstr>
      <vt:lpstr>One-sample t-test for the population mean</vt:lpstr>
      <vt:lpstr>One-sample t-test for the population mean</vt:lpstr>
      <vt:lpstr>Type I and Type II error</vt:lpstr>
      <vt:lpstr>Type I and Type II error</vt:lpstr>
      <vt:lpstr>Type I and Type II error</vt:lpstr>
      <vt:lpstr>Type I and Type II error</vt:lpstr>
      <vt:lpstr>Type I and Type II error</vt:lpstr>
      <vt:lpstr>Type I and Type II error:  Summary</vt:lpstr>
      <vt:lpstr>One-sample t-test for the population mean</vt:lpstr>
      <vt:lpstr>One-sample t-test for the population mean</vt:lpstr>
      <vt:lpstr>One-sample t-test for the population mean</vt:lpstr>
      <vt:lpstr>One-sample t-test for the population mean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Paired-sample t-test for the difference of the pop.means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σX=σY</vt:lpstr>
      <vt:lpstr>Two-sample t-test for the diff. of the pop. means // σX≠σY</vt:lpstr>
      <vt:lpstr>Theorem (Satterthwaite’s approximation):</vt:lpstr>
      <vt:lpstr>Two-sample t-test for the diff. of the pop. means // σX≠σY</vt:lpstr>
      <vt:lpstr>Two sample F-test for the equality  of variances</vt:lpstr>
      <vt:lpstr>Motivation</vt:lpstr>
      <vt:lpstr>Two sample F-test for the equality of variances</vt:lpstr>
      <vt:lpstr>Two sample F-test for the equality of variances</vt:lpstr>
      <vt:lpstr>Two sample F-test for the equality of variances</vt:lpstr>
      <vt:lpstr>Theorem</vt:lpstr>
      <vt:lpstr>Two-sample F-test for the equality of variances</vt:lpstr>
      <vt:lpstr>Two-sample F-test for the equality of variances</vt:lpstr>
      <vt:lpstr>Two-sample F-test for the equality of variances</vt:lpstr>
      <vt:lpstr>Two-sample F-test for the equality of variances</vt:lpstr>
      <vt:lpstr>Two-sample F-test for the equality of variances</vt:lpstr>
      <vt:lpstr>Two-sample F-test for the equality of variances</vt:lpstr>
      <vt:lpstr>Two-sample F-test for the equality of variances</vt:lpstr>
      <vt:lpstr>NON-PARAMETRIC TESTS</vt:lpstr>
      <vt:lpstr>Sign test  for the median</vt:lpstr>
      <vt:lpstr>Sign test for the median</vt:lpstr>
      <vt:lpstr>Sign test for the median</vt:lpstr>
      <vt:lpstr>Sign test for the median</vt:lpstr>
      <vt:lpstr>Sign test for the median</vt:lpstr>
      <vt:lpstr>Sign test for the median</vt:lpstr>
      <vt:lpstr>Sign (binomial) test for the median</vt:lpstr>
      <vt:lpstr>Sign (binomial) test for the median</vt:lpstr>
      <vt:lpstr>Sign (binomial) test for the median</vt:lpstr>
      <vt:lpstr>Sign (z-) test for the median</vt:lpstr>
      <vt:lpstr>Sign (z-) test for the median</vt:lpstr>
      <vt:lpstr>Sign (z-) test for the median</vt:lpstr>
      <vt:lpstr>Sign (z-) test for the median</vt:lpstr>
      <vt:lpstr>Sign (z-) test for the median</vt:lpstr>
      <vt:lpstr>Sign test for the median</vt:lpstr>
      <vt:lpstr>Sign test for the median</vt:lpstr>
      <vt:lpstr>Paired sign test for the difference of the medians</vt:lpstr>
      <vt:lpstr>Paired sign test for the difference of the medians</vt:lpstr>
      <vt:lpstr>Paired sign test for the difference of the medians</vt:lpstr>
      <vt:lpstr>Paired sign test for the difference of the medians</vt:lpstr>
      <vt:lpstr>χ2-test  for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Pearson’s χ2-test for the goodness of fit</vt:lpstr>
      <vt:lpstr>Example:  Tests for population proportion</vt:lpstr>
      <vt:lpstr>Example:  Tests for population proportion</vt:lpstr>
      <vt:lpstr>Example:  Tests for population proportion</vt:lpstr>
      <vt:lpstr>Pearson’s χ2-test for the goodness of fit</vt:lpstr>
      <vt:lpstr>χ2-test  of independence  of qualitative  data items</vt:lpstr>
      <vt:lpstr>χ2-test of independence of qualitative data items</vt:lpstr>
      <vt:lpstr>Contingency table</vt:lpstr>
      <vt:lpstr>2 × 2 contingency table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  <vt:lpstr>χ2-test of independence of qualitative data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 for Economists  Lecture 2 &amp; 3</dc:title>
  <dc:creator>bar0245</dc:creator>
  <cp:lastModifiedBy>bar0245</cp:lastModifiedBy>
  <cp:revision>81</cp:revision>
  <dcterms:created xsi:type="dcterms:W3CDTF">2020-06-27T22:36:36Z</dcterms:created>
  <dcterms:modified xsi:type="dcterms:W3CDTF">2020-11-02T08:33:03Z</dcterms:modified>
</cp:coreProperties>
</file>