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74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62" r:id="rId16"/>
    <p:sldId id="263" r:id="rId17"/>
    <p:sldId id="264" r:id="rId18"/>
    <p:sldId id="276" r:id="rId19"/>
    <p:sldId id="277" r:id="rId20"/>
    <p:sldId id="278" r:id="rId21"/>
    <p:sldId id="279" r:id="rId22"/>
    <p:sldId id="280" r:id="rId23"/>
    <p:sldId id="283" r:id="rId24"/>
    <p:sldId id="285" r:id="rId25"/>
    <p:sldId id="286" r:id="rId26"/>
    <p:sldId id="287" r:id="rId27"/>
    <p:sldId id="288" r:id="rId28"/>
    <p:sldId id="284" r:id="rId29"/>
    <p:sldId id="289" r:id="rId30"/>
    <p:sldId id="290" r:id="rId31"/>
    <p:sldId id="265" r:id="rId32"/>
    <p:sldId id="266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  <p:sldId id="304" r:id="rId44"/>
    <p:sldId id="300" r:id="rId45"/>
    <p:sldId id="303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4" r:id="rId65"/>
    <p:sldId id="323" r:id="rId66"/>
    <p:sldId id="325" r:id="rId67"/>
    <p:sldId id="326" r:id="rId68"/>
    <p:sldId id="327" r:id="rId69"/>
    <p:sldId id="329" r:id="rId70"/>
    <p:sldId id="330" r:id="rId71"/>
    <p:sldId id="331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1" r:id="rId80"/>
    <p:sldId id="342" r:id="rId81"/>
    <p:sldId id="343" r:id="rId82"/>
    <p:sldId id="344" r:id="rId83"/>
    <p:sldId id="345" r:id="rId84"/>
    <p:sldId id="348" r:id="rId85"/>
    <p:sldId id="347" r:id="rId86"/>
    <p:sldId id="349" r:id="rId87"/>
    <p:sldId id="350" r:id="rId88"/>
    <p:sldId id="346" r:id="rId89"/>
    <p:sldId id="351" r:id="rId90"/>
    <p:sldId id="352" r:id="rId91"/>
    <p:sldId id="353" r:id="rId92"/>
    <p:sldId id="354" r:id="rId93"/>
    <p:sldId id="355" r:id="rId94"/>
    <p:sldId id="356" r:id="rId95"/>
    <p:sldId id="358" r:id="rId96"/>
    <p:sldId id="357" r:id="rId97"/>
    <p:sldId id="359" r:id="rId98"/>
    <p:sldId id="360" r:id="rId99"/>
    <p:sldId id="361" r:id="rId100"/>
    <p:sldId id="362" r:id="rId101"/>
    <p:sldId id="363" r:id="rId102"/>
    <p:sldId id="365" r:id="rId103"/>
    <p:sldId id="364" r:id="rId104"/>
    <p:sldId id="366" r:id="rId105"/>
    <p:sldId id="367" r:id="rId106"/>
    <p:sldId id="368" r:id="rId10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211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52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Presentation subtitle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David </a:t>
            </a:r>
            <a:r>
              <a:rPr lang="en-GB" noProof="0" dirty="0" err="1" smtClean="0"/>
              <a:t>Bartl</a:t>
            </a:r>
            <a:endParaRPr lang="en-GB" noProof="0" dirty="0" smtClean="0"/>
          </a:p>
          <a:p>
            <a:pPr lvl="0"/>
            <a:r>
              <a:rPr lang="en-GB" noProof="0" dirty="0" smtClean="0"/>
              <a:t>Subject title</a:t>
            </a:r>
          </a:p>
          <a:p>
            <a:pPr lvl="0"/>
            <a:r>
              <a:rPr lang="en-GB" noProof="0" dirty="0" smtClean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noProof="0" dirty="0" smtClean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Chapter title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 smtClean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 smtClean="0"/>
              <a:t>Upravte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0.png"/><Relationship Id="rId4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55.png"/><Relationship Id="rId7" Type="http://schemas.openxmlformats.org/officeDocument/2006/relationships/image" Target="../media/image148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7.png"/><Relationship Id="rId11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51.png"/><Relationship Id="rId4" Type="http://schemas.openxmlformats.org/officeDocument/2006/relationships/image" Target="../media/image156.png"/><Relationship Id="rId9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Statistical Methods </a:t>
            </a:r>
            <a:br>
              <a:rPr lang="en-GB" dirty="0" smtClean="0"/>
            </a:br>
            <a:r>
              <a:rPr lang="en-GB" dirty="0" smtClean="0"/>
              <a:t>for Economists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Lecture 5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Correlation Analysis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Statistical Methods for Economists</a:t>
            </a:r>
          </a:p>
          <a:p>
            <a:r>
              <a:rPr lang="en-GB" dirty="0" smtClean="0"/>
              <a:t>INM/BASTE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4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Scalar Product:  Geometrical interpretation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two vectors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,  we have:</a:t>
                </a:r>
              </a:p>
              <a:p>
                <a:endParaRPr lang="en-GB" dirty="0"/>
              </a:p>
              <a:p>
                <a:pPr marL="16097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dirty="0" smtClean="0"/>
                  <a:t>The (absolute value of the) scalar product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‖"/>
                        <m:endChr m:val="‖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is also </a:t>
                </a:r>
                <a:r>
                  <a:rPr lang="en-GB" u="sng" dirty="0" smtClean="0"/>
                  <a:t>the area of the parallelogram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Kosoúhelník 3"/>
          <p:cNvSpPr/>
          <p:nvPr/>
        </p:nvSpPr>
        <p:spPr>
          <a:xfrm>
            <a:off x="1080000" y="3420000"/>
            <a:ext cx="4680000" cy="1080000"/>
          </a:xfrm>
          <a:prstGeom prst="parallelogram">
            <a:avLst>
              <a:gd name="adj" fmla="val 199885"/>
            </a:avLst>
          </a:prstGeom>
          <a:solidFill>
            <a:schemeClr val="accent1">
              <a:lumMod val="40000"/>
              <a:lumOff val="60000"/>
            </a:schemeClr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1080000" y="3422594"/>
            <a:ext cx="2160000" cy="1080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1080000" y="4500000"/>
            <a:ext cx="2520000" cy="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louk 13"/>
          <p:cNvSpPr/>
          <p:nvPr/>
        </p:nvSpPr>
        <p:spPr>
          <a:xfrm>
            <a:off x="360000" y="3780000"/>
            <a:ext cx="1440000" cy="1440000"/>
          </a:xfrm>
          <a:prstGeom prst="arc">
            <a:avLst>
              <a:gd name="adj1" fmla="val 20012042"/>
              <a:gd name="adj2" fmla="val 1834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3501416" y="4443204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416" y="4443204"/>
                <a:ext cx="197169" cy="276999"/>
              </a:xfrm>
              <a:prstGeom prst="rect">
                <a:avLst/>
              </a:prstGeom>
              <a:blipFill>
                <a:blip r:embed="rId3"/>
                <a:stretch>
                  <a:fillRect l="-15152" r="-12121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087314" y="3141704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14" y="3141704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6471" r="-23529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874422" y="4443204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22" y="4443204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3529" r="-2352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541424" y="4181501"/>
                <a:ext cx="226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24" y="4181501"/>
                <a:ext cx="226151" cy="276999"/>
              </a:xfrm>
              <a:prstGeom prst="rect">
                <a:avLst/>
              </a:prstGeom>
              <a:blipFill>
                <a:blip r:embed="rId6"/>
                <a:stretch>
                  <a:fillRect l="-24324" r="-216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20"/>
          <p:cNvCxnSpPr/>
          <p:nvPr/>
        </p:nvCxnSpPr>
        <p:spPr>
          <a:xfrm>
            <a:off x="3240000" y="3420000"/>
            <a:ext cx="0" cy="1080000"/>
          </a:xfrm>
          <a:prstGeom prst="line">
            <a:avLst/>
          </a:prstGeom>
          <a:ln w="25400" cap="rnd">
            <a:solidFill>
              <a:srgbClr val="0070C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3114000" y="4374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blouk 22"/>
          <p:cNvSpPr/>
          <p:nvPr/>
        </p:nvSpPr>
        <p:spPr>
          <a:xfrm>
            <a:off x="2988000" y="4248000"/>
            <a:ext cx="504000" cy="504000"/>
          </a:xfrm>
          <a:prstGeom prst="arc">
            <a:avLst>
              <a:gd name="adj1" fmla="val 10789184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115730" y="4500000"/>
                <a:ext cx="4413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730" y="4500000"/>
                <a:ext cx="44133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 rot="19977515">
                <a:off x="1936927" y="3641500"/>
                <a:ext cx="446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77515">
                <a:off x="1936927" y="3641500"/>
                <a:ext cx="446148" cy="276999"/>
              </a:xfrm>
              <a:prstGeom prst="rect">
                <a:avLst/>
              </a:prstGeom>
              <a:blipFill>
                <a:blip r:embed="rId8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3088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Hyp. testing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may assume without loss of generality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assuming that </a:t>
                </a:r>
                <a:r>
                  <a:rPr lang="en-GB" dirty="0"/>
                  <a:t>every permutation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of  the numbers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is </a:t>
                </a:r>
                <a:r>
                  <a:rPr lang="en-GB" dirty="0"/>
                  <a:t>equally </a:t>
                </a:r>
                <a:r>
                  <a:rPr lang="en-GB" dirty="0" smtClean="0"/>
                  <a:t>probable (which is true if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holds), we shall evaluate the expression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over all the permutations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of the numbers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get the values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dirty="0" smtClean="0"/>
                  <a:t>  and their probabilities.  If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</a:t>
                </a:r>
                <a:r>
                  <a:rPr lang="en-GB" dirty="0"/>
                  <a:t>holds </a:t>
                </a:r>
                <a:r>
                  <a:rPr lang="en-GB" dirty="0" smtClean="0"/>
                  <a:t>true, then large values </a:t>
                </a:r>
                <a:br>
                  <a:rPr lang="en-GB" dirty="0" smtClean="0"/>
                </a:br>
                <a:r>
                  <a:rPr lang="en-GB" dirty="0" smtClean="0"/>
                  <a:t>of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GB" dirty="0" smtClean="0"/>
                  <a:t>  are improbable.  That is, if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 smtClean="0"/>
                  <a:t>,  the critical value, we reject the null hyp.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9383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Hyp. testing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above procedure (to evaluate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 smtClean="0"/>
                  <a:t>  over all the permutations) is practically hardly feasible.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Special statistical tables of the critical values  (for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≤30</m:t>
                    </m:r>
                  </m:oMath>
                </a14:m>
                <a:r>
                  <a:rPr lang="en-GB" dirty="0" smtClean="0"/>
                  <a:t>)  exists.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Or, we can use approximation: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Theorem:</a:t>
                </a:r>
                <a:r>
                  <a:rPr lang="en-GB" dirty="0" smtClean="0"/>
                  <a:t>  If the null hypothesis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holds true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is large, then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−1 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m:rPr>
                          <m:nor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approximately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endParaRPr lang="en-GB" dirty="0"/>
              </a:p>
              <a:p>
                <a:r>
                  <a:rPr lang="en-GB" u="sng" dirty="0" smtClean="0"/>
                  <a:t>Remark:</a:t>
                </a:r>
                <a:r>
                  <a:rPr lang="en-GB" dirty="0" smtClean="0"/>
                  <a:t>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is large 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n-GB" dirty="0"/>
                  <a:t>,  say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9322" b="-11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795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</a:t>
            </a:r>
            <a:r>
              <a:rPr lang="en-GB" u="sng" dirty="0" smtClean="0"/>
              <a:t>Theorems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GB" u="sng" dirty="0" smtClean="0"/>
                  <a:t>Theorem:</a:t>
                </a:r>
                <a:r>
                  <a:rPr lang="en-GB" dirty="0" smtClean="0"/>
                  <a:t>  If the null hypothesis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holds true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is large, then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m:rPr>
                          <m:nor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approximately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u="sng" dirty="0" smtClean="0"/>
                  <a:t>Another Theorem:</a:t>
                </a:r>
                <a:r>
                  <a:rPr lang="en-GB" dirty="0" smtClean="0"/>
                  <a:t>  </a:t>
                </a:r>
                <a:r>
                  <a:rPr lang="en-GB" dirty="0"/>
                  <a:t>If the null hypothesis 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  <a:r>
                  <a:rPr lang="en-GB" dirty="0"/>
                  <a:t>  holds true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is large, then</a:t>
                </a:r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−2 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 ∼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m:rPr>
                          <m:nor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approximately</m:t>
                      </m:r>
                    </m:oMath>
                  </m:oMathPara>
                </a14:m>
                <a:endParaRPr lang="en-GB" i="1" dirty="0" smtClean="0"/>
              </a:p>
              <a:p>
                <a:pPr>
                  <a:lnSpc>
                    <a:spcPct val="2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is large 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n-GB" dirty="0"/>
                  <a:t>,  say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0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8179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</a:t>
            </a:r>
            <a:r>
              <a:rPr lang="en-GB" u="sng" dirty="0" smtClean="0"/>
              <a:t>Hyp. test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35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null hypothesis is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that the values in the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…,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of the sample are monotonically independent.</a:t>
                </a:r>
              </a:p>
              <a:p>
                <a:pPr marL="342900" indent="-342900">
                  <a:lnSpc>
                    <a:spcPct val="135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alternative hypothesis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1</a:t>
                </a:r>
                <a:r>
                  <a:rPr lang="en-GB" dirty="0" smtClean="0"/>
                  <a:t>  is  ¬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(two-sided).  </a:t>
                </a:r>
                <a:br>
                  <a:rPr lang="en-GB" dirty="0" smtClean="0"/>
                </a:br>
                <a:r>
                  <a:rPr lang="en-GB" dirty="0" smtClean="0"/>
                  <a:t>(One-sided alternative hypotheses can also be considered.)</a:t>
                </a:r>
              </a:p>
              <a:p>
                <a:pPr marL="342900" indent="-342900">
                  <a:lnSpc>
                    <a:spcPct val="135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  <a:endParaRPr lang="en-GB" dirty="0" smtClean="0"/>
              </a:p>
              <a:p>
                <a:pPr marL="342900" indent="-342900">
                  <a:lnSpc>
                    <a:spcPct val="135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Calculate the ranks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1, 2,…,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 smtClean="0"/>
              </a:p>
              <a:p>
                <a:pPr marL="357188"/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1, 2,…,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5078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</a:t>
            </a:r>
            <a:r>
              <a:rPr lang="en-GB" u="sng" dirty="0" smtClean="0"/>
              <a:t>Hyp. test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Calculate </a:t>
                </a:r>
                <a:r>
                  <a:rPr lang="en-GB" dirty="0"/>
                  <a:t>Spearman’s rank correlation </a:t>
                </a:r>
                <a:r>
                  <a:rPr lang="en-GB" dirty="0" smtClean="0"/>
                  <a:t>coefficient: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 = 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Calculate </a:t>
                </a:r>
                <a:r>
                  <a:rPr lang="en-GB" dirty="0"/>
                  <a:t>the statistic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−2 </m:t>
                          </m:r>
                        </m:e>
                      </m:ra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4909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</a:t>
            </a:r>
            <a:r>
              <a:rPr lang="en-GB" u="sng" dirty="0" smtClean="0"/>
              <a:t>Hyp. test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critical value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 smtClean="0"/>
                  <a:t>  is the quantile function of Student’s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 smtClean="0"/>
                  <a:t>  degrees of freedom  or  the quantile </a:t>
                </a:r>
                <a:r>
                  <a:rPr lang="en-GB" dirty="0"/>
                  <a:t>function </a:t>
                </a:r>
                <a:r>
                  <a:rPr lang="en-GB" dirty="0" smtClean="0"/>
                  <a:t>of the normalized normal distribution, respectively.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b="1" dirty="0"/>
                  <a:t>critical region</a:t>
                </a:r>
                <a:r>
                  <a:rPr lang="en-GB" dirty="0"/>
                  <a:t>, </a:t>
                </a:r>
                <a:r>
                  <a:rPr lang="en-GB" dirty="0" smtClean="0"/>
                  <a:t>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or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dirty="0"/>
                  <a:t>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</a:t>
                </a:r>
                <a:r>
                  <a:rPr lang="en-GB" dirty="0" smtClean="0"/>
                  <a:t>(or </a:t>
                </a:r>
                <a:r>
                  <a:rPr lang="en-GB" u="sng" dirty="0" smtClean="0"/>
                  <a:t>fail </a:t>
                </a:r>
                <a:r>
                  <a:rPr lang="en-GB" u="sng" dirty="0"/>
                  <a:t>to reject</a:t>
                </a:r>
                <a:r>
                  <a:rPr lang="en-GB" dirty="0"/>
                  <a:t>) the null hypothesis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2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8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</a:t>
            </a:r>
            <a:r>
              <a:rPr lang="en-GB" u="sng" dirty="0" smtClean="0"/>
              <a:t>Remarks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statistical test by using</a:t>
                </a:r>
                <a:r>
                  <a:rPr lang="en-GB" dirty="0"/>
                  <a:t> Spearman’s rank correlation </a:t>
                </a:r>
                <a:r>
                  <a:rPr lang="en-GB" dirty="0" smtClean="0"/>
                  <a:t>coefficient is suitable whenever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cannot assume the normal distribution of the observed random variables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);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sample is small (the number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is small) </a:t>
                </a:r>
                <a:br>
                  <a:rPr lang="en-GB" dirty="0" smtClean="0"/>
                </a:br>
                <a:r>
                  <a:rPr lang="en-GB" dirty="0" smtClean="0"/>
                  <a:t>— special statistical tables are necessary then;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5515200" algn="ctr"/>
                  </a:tabLst>
                </a:pPr>
                <a:r>
                  <a:rPr lang="en-GB" dirty="0" smtClean="0"/>
                  <a:t>the random variables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are not numerical (quantitative), but take on qualitative values from linearly ordered scales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 smtClean="0"/>
                  <a:t>  (possibly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 smtClean="0"/>
                  <a:t>),  that is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tabLst>
                    <a:tab pos="5590800" algn="ctr"/>
                  </a:tabLst>
                </a:pPr>
                <a:r>
                  <a:rPr lang="en-GB" dirty="0" smtClean="0"/>
                  <a:t>c.d.f.: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8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Přímá spojnice 32"/>
          <p:cNvCxnSpPr/>
          <p:nvPr/>
        </p:nvCxnSpPr>
        <p:spPr>
          <a:xfrm>
            <a:off x="3600000" y="2905200"/>
            <a:ext cx="1440000" cy="0"/>
          </a:xfrm>
          <a:prstGeom prst="line">
            <a:avLst/>
          </a:prstGeom>
          <a:ln w="12700" cap="rnd">
            <a:solidFill>
              <a:srgbClr val="00B0F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6094800" y="3960000"/>
            <a:ext cx="0" cy="1440000"/>
          </a:xfrm>
          <a:prstGeom prst="line">
            <a:avLst/>
          </a:prstGeom>
          <a:ln w="12700" cap="rnd">
            <a:solidFill>
              <a:srgbClr val="00B0F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3600000" y="3960000"/>
            <a:ext cx="2494800" cy="0"/>
          </a:xfrm>
          <a:prstGeom prst="line">
            <a:avLst/>
          </a:prstGeom>
          <a:ln w="12700" cap="rnd">
            <a:solidFill>
              <a:srgbClr val="00B0F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5040000" y="2905199"/>
            <a:ext cx="0" cy="2494800"/>
          </a:xfrm>
          <a:prstGeom prst="line">
            <a:avLst/>
          </a:prstGeom>
          <a:ln w="12700" cap="rnd">
            <a:solidFill>
              <a:srgbClr val="00B0F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600000" y="1980000"/>
            <a:ext cx="0" cy="4140000"/>
          </a:xfrm>
          <a:prstGeom prst="line">
            <a:avLst/>
          </a:prstGeom>
          <a:ln w="127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180000" y="5400000"/>
            <a:ext cx="7092000" cy="0"/>
          </a:xfrm>
          <a:prstGeom prst="line">
            <a:avLst/>
          </a:prstGeom>
          <a:ln w="127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Scalar Product:   Why  cos </a:t>
            </a:r>
            <a:r>
              <a:rPr lang="en-GB" i="1" dirty="0" smtClean="0"/>
              <a:t>φ  </a:t>
            </a:r>
            <a:r>
              <a:rPr lang="en-GB" dirty="0" smtClean="0"/>
              <a:t>?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be such that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040000" y="2628201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2628201"/>
                <a:ext cx="197169" cy="276999"/>
              </a:xfrm>
              <a:prstGeom prst="rect">
                <a:avLst/>
              </a:prstGeom>
              <a:blipFill>
                <a:blip r:embed="rId3"/>
                <a:stretch>
                  <a:fillRect l="-15625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092131" y="36830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131" y="3683001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7273" r="-27273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398022" y="540000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022" y="5400000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3529" r="-2352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4428000" y="4300425"/>
                <a:ext cx="226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000" y="4300425"/>
                <a:ext cx="226151" cy="276999"/>
              </a:xfrm>
              <a:prstGeom prst="rect">
                <a:avLst/>
              </a:prstGeom>
              <a:blipFill>
                <a:blip r:embed="rId6"/>
                <a:stretch>
                  <a:fillRect l="-24324" r="-21622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955210" y="5400000"/>
                <a:ext cx="288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10" y="5400000"/>
                <a:ext cx="288990" cy="276999"/>
              </a:xfrm>
              <a:prstGeom prst="rect">
                <a:avLst/>
              </a:prstGeom>
              <a:blipFill>
                <a:blip r:embed="rId7"/>
                <a:stretch>
                  <a:fillRect l="-19149" r="-4255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4892267" y="5400000"/>
                <a:ext cx="287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267" y="5400000"/>
                <a:ext cx="287323" cy="276999"/>
              </a:xfrm>
              <a:prstGeom prst="rect">
                <a:avLst/>
              </a:prstGeom>
              <a:blipFill>
                <a:blip r:embed="rId8"/>
                <a:stretch>
                  <a:fillRect l="-10638" r="-425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louk 19"/>
          <p:cNvSpPr/>
          <p:nvPr/>
        </p:nvSpPr>
        <p:spPr>
          <a:xfrm>
            <a:off x="720000" y="2520000"/>
            <a:ext cx="5760000" cy="5760000"/>
          </a:xfrm>
          <a:prstGeom prst="arc">
            <a:avLst>
              <a:gd name="adj1" fmla="val 10151577"/>
              <a:gd name="adj2" fmla="val 649354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3600000" y="3960000"/>
            <a:ext cx="2494800" cy="1440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3600000" y="2905200"/>
            <a:ext cx="1440000" cy="24948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6958800" y="5400000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1</a:t>
            </a:r>
            <a:endParaRPr lang="en-GB" dirty="0"/>
          </a:p>
        </p:txBody>
      </p:sp>
      <p:sp>
        <p:nvSpPr>
          <p:cNvPr id="29" name="TextovéPole 28"/>
          <p:cNvSpPr txBox="1"/>
          <p:nvPr/>
        </p:nvSpPr>
        <p:spPr>
          <a:xfrm rot="16200000">
            <a:off x="3154834" y="1854100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2</a:t>
            </a:r>
            <a:endParaRPr lang="en-GB" dirty="0"/>
          </a:p>
        </p:txBody>
      </p:sp>
      <p:sp>
        <p:nvSpPr>
          <p:cNvPr id="23" name="Oblouk 22"/>
          <p:cNvSpPr/>
          <p:nvPr/>
        </p:nvSpPr>
        <p:spPr>
          <a:xfrm>
            <a:off x="2160000" y="3960000"/>
            <a:ext cx="2880000" cy="2880000"/>
          </a:xfrm>
          <a:prstGeom prst="arc">
            <a:avLst>
              <a:gd name="adj1" fmla="val 18004473"/>
              <a:gd name="adj2" fmla="val 1980407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4332108" y="4757461"/>
                <a:ext cx="20896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108" y="4757461"/>
                <a:ext cx="208967" cy="276999"/>
              </a:xfrm>
              <a:prstGeom prst="rect">
                <a:avLst/>
              </a:prstGeom>
              <a:blipFill>
                <a:blip r:embed="rId9"/>
                <a:stretch>
                  <a:fillRect l="-14706" r="-11765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louk 13"/>
          <p:cNvSpPr/>
          <p:nvPr/>
        </p:nvSpPr>
        <p:spPr>
          <a:xfrm>
            <a:off x="2520000" y="4320000"/>
            <a:ext cx="2160000" cy="2160000"/>
          </a:xfrm>
          <a:prstGeom prst="arc">
            <a:avLst>
              <a:gd name="adj1" fmla="val 18010440"/>
              <a:gd name="adj2" fmla="val 441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blouk 35"/>
          <p:cNvSpPr/>
          <p:nvPr/>
        </p:nvSpPr>
        <p:spPr>
          <a:xfrm>
            <a:off x="2880000" y="4680000"/>
            <a:ext cx="1440000" cy="1440000"/>
          </a:xfrm>
          <a:prstGeom prst="arc">
            <a:avLst>
              <a:gd name="adj1" fmla="val 19800583"/>
              <a:gd name="adj2" fmla="val 441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4075435" y="5081501"/>
                <a:ext cx="2105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435" y="5081501"/>
                <a:ext cx="210570" cy="276999"/>
              </a:xfrm>
              <a:prstGeom prst="rect">
                <a:avLst/>
              </a:prstGeom>
              <a:blipFill>
                <a:blip r:embed="rId10"/>
                <a:stretch>
                  <a:fillRect l="-38235" r="-35294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2530260" y="2761200"/>
                <a:ext cx="1069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60" y="2761200"/>
                <a:ext cx="1069074" cy="276999"/>
              </a:xfrm>
              <a:prstGeom prst="rect">
                <a:avLst/>
              </a:prstGeom>
              <a:blipFill>
                <a:blip r:embed="rId11"/>
                <a:stretch>
                  <a:fillRect l="-2286" r="-2286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2526989" y="3825632"/>
                <a:ext cx="1072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89" y="3825632"/>
                <a:ext cx="1072345" cy="276999"/>
              </a:xfrm>
              <a:prstGeom prst="rect">
                <a:avLst/>
              </a:prstGeom>
              <a:blipFill>
                <a:blip r:embed="rId12"/>
                <a:stretch>
                  <a:fillRect l="-4571" r="-6857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6120000" y="1620000"/>
                <a:ext cx="5400000" cy="1883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1620000"/>
                <a:ext cx="5400000" cy="18835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4755178" y="5672867"/>
                <a:ext cx="5696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178" y="5672867"/>
                <a:ext cx="569643" cy="276999"/>
              </a:xfrm>
              <a:prstGeom prst="rect">
                <a:avLst/>
              </a:prstGeom>
              <a:blipFill>
                <a:blip r:embed="rId14"/>
                <a:stretch>
                  <a:fillRect l="-4301" r="-4301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5809177" y="5672867"/>
                <a:ext cx="571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177" y="5672867"/>
                <a:ext cx="571247" cy="276999"/>
              </a:xfrm>
              <a:prstGeom prst="rect">
                <a:avLst/>
              </a:prstGeom>
              <a:blipFill>
                <a:blip r:embed="rId15"/>
                <a:stretch>
                  <a:fillRect l="-4255" r="-11702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18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Scalar Product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be non-zero vectors  (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 smtClean="0"/>
                  <a:t>).  Since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‖"/>
                        <m:endChr m:val="‖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en-GB" dirty="0" smtClean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follows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Therefore, it always holds: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−1≤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≤+1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Recall: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=+1   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=  0°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−1&lt;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&lt;+1   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            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481" b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4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Scalar Product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be non-zero vectors  (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It then holds</a:t>
                </a:r>
                <a:r>
                  <a:rPr lang="en-GB" dirty="0" smtClean="0"/>
                  <a:t>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=+1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   −1&lt;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             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>
          <a:xfrm flipV="1">
            <a:off x="9900000" y="1800000"/>
            <a:ext cx="1800000" cy="720000"/>
          </a:xfrm>
          <a:prstGeom prst="straightConnector1">
            <a:avLst/>
          </a:prstGeom>
          <a:ln w="508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9900000" y="2088000"/>
            <a:ext cx="1080000" cy="432000"/>
          </a:xfrm>
          <a:prstGeom prst="straightConnector1">
            <a:avLst/>
          </a:prstGeom>
          <a:ln w="25400" cap="rnd">
            <a:solidFill>
              <a:srgbClr val="00B0F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0782831" y="1811001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831" y="1811001"/>
                <a:ext cx="197169" cy="276999"/>
              </a:xfrm>
              <a:prstGeom prst="rect">
                <a:avLst/>
              </a:prstGeom>
              <a:blipFill>
                <a:blip r:embed="rId3"/>
                <a:stretch>
                  <a:fillRect l="-15625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1494233" y="15230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233" y="1523001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7273" r="-2727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9698022" y="22430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022" y="2243001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7273" r="-2424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se šipkou 10"/>
          <p:cNvCxnSpPr/>
          <p:nvPr/>
        </p:nvCxnSpPr>
        <p:spPr>
          <a:xfrm flipV="1">
            <a:off x="9900000" y="4320000"/>
            <a:ext cx="1800000" cy="720000"/>
          </a:xfrm>
          <a:prstGeom prst="straightConnector1">
            <a:avLst/>
          </a:prstGeom>
          <a:ln w="508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8820000" y="5040000"/>
            <a:ext cx="1080000" cy="432000"/>
          </a:xfrm>
          <a:prstGeom prst="straightConnector1">
            <a:avLst/>
          </a:prstGeom>
          <a:ln w="25400" cap="rnd">
            <a:solidFill>
              <a:srgbClr val="00B0F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629031" y="5195001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031" y="5195001"/>
                <a:ext cx="197169" cy="276999"/>
              </a:xfrm>
              <a:prstGeom prst="rect">
                <a:avLst/>
              </a:prstGeom>
              <a:blipFill>
                <a:blip r:embed="rId6"/>
                <a:stretch>
                  <a:fillRect l="-15625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1494233" y="40430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233" y="4043001"/>
                <a:ext cx="201978" cy="276999"/>
              </a:xfrm>
              <a:prstGeom prst="rect">
                <a:avLst/>
              </a:prstGeom>
              <a:blipFill>
                <a:blip r:embed="rId7"/>
                <a:stretch>
                  <a:fillRect l="-27273" r="-27273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9698022" y="47630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022" y="4763001"/>
                <a:ext cx="201978" cy="276999"/>
              </a:xfrm>
              <a:prstGeom prst="rect">
                <a:avLst/>
              </a:prstGeom>
              <a:blipFill>
                <a:blip r:embed="rId8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4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</a:t>
            </a:r>
            <a:br>
              <a:rPr lang="en-GB" dirty="0" smtClean="0"/>
            </a:br>
            <a:r>
              <a:rPr lang="en-GB" dirty="0" smtClean="0"/>
              <a:t>Expected value, Covariance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Expected value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Covariance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Variance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Standard deviation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Geometrical interpretation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Uncorrelated random variables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7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Expected value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an underlying </a:t>
                </a:r>
                <a:r>
                  <a:rPr lang="en-GB" dirty="0"/>
                  <a:t>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and a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be given.</a:t>
                </a:r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  is finite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 smtClean="0"/>
                  <a:t>)  or countable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 3,…</m:t>
                        </m:r>
                      </m:e>
                    </m:d>
                  </m:oMath>
                </a14:m>
                <a:r>
                  <a:rPr lang="en-GB" dirty="0" smtClean="0"/>
                  <a:t>)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is the probability mass function of the probability measure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 smtClean="0"/>
                  <a:t>,  then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7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Expected value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an underlying </a:t>
                </a:r>
                <a:r>
                  <a:rPr lang="en-GB" dirty="0"/>
                  <a:t>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and a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be given.</a:t>
                </a:r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is the probability density function </a:t>
                </a:r>
                <a:br>
                  <a:rPr lang="en-GB" dirty="0" smtClean="0"/>
                </a:br>
                <a:r>
                  <a:rPr lang="en-GB" dirty="0" smtClean="0"/>
                  <a:t>of the probability measure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 smtClean="0"/>
                  <a:t>, 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, 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2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Covariance &amp; Variance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an underlying </a:t>
                </a:r>
                <a:r>
                  <a:rPr lang="en-GB" dirty="0"/>
                  <a:t>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and two random variables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be given.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The </a:t>
                </a:r>
                <a:r>
                  <a:rPr lang="en-GB" b="1" u="sng" dirty="0" smtClean="0"/>
                  <a:t>co</a:t>
                </a:r>
                <a:r>
                  <a:rPr lang="en-GB" b="1" dirty="0" smtClean="0"/>
                  <a:t>variance</a:t>
                </a:r>
                <a:r>
                  <a:rPr lang="en-GB" dirty="0" smtClean="0"/>
                  <a:t> of the random variables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is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7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variance</a:t>
                </a:r>
                <a:r>
                  <a:rPr lang="en-GB" dirty="0" smtClean="0"/>
                  <a:t>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is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0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Variance:  Geometrical interpretation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Assume for simplicity that the sample space is finite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 smtClean="0"/>
                  <a:t>)  and </a:t>
                </a:r>
                <a:br>
                  <a:rPr lang="en-GB" dirty="0" smtClean="0"/>
                </a:br>
                <a:r>
                  <a:rPr lang="en-GB" dirty="0" smtClean="0"/>
                  <a:t>that the probability mass function is uniform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dirty="0" smtClean="0"/>
                  <a:t>  for every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given a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we have: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64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Variance:  Geometrical interpretation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r>
                  <a:rPr lang="en-GB" dirty="0" smtClean="0"/>
                  <a:t>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can be seen as a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vector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ones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}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 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81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Revision:  Scalar product,  Expected value,  Covariance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Pearson’s Correlation Coefficient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Regression Coefficient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Multiple Correlation Coefficient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Coefficient of Partial Correlation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Hypothesis Testing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Non-parametric and robust methods:  </a:t>
            </a:r>
            <a:br>
              <a:rPr lang="en-GB" dirty="0" smtClean="0"/>
            </a:br>
            <a:r>
              <a:rPr lang="en-GB" dirty="0" smtClean="0"/>
              <a:t>Spearman’s Rank Correlation Coefficient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6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Variance:  Geometrical interpretation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then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          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The standard deviation: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 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 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9645309" y="3145678"/>
            <a:ext cx="211949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scalar product</a:t>
            </a:r>
            <a:endParaRPr lang="en-GB" sz="2400" dirty="0"/>
          </a:p>
        </p:txBody>
      </p:sp>
      <p:cxnSp>
        <p:nvCxnSpPr>
          <p:cNvPr id="5" name="Přímá spojnice se šipkou 4"/>
          <p:cNvCxnSpPr>
            <a:stCxn id="4" idx="1"/>
          </p:cNvCxnSpPr>
          <p:nvPr/>
        </p:nvCxnSpPr>
        <p:spPr>
          <a:xfrm flipH="1" flipV="1">
            <a:off x="8925309" y="3376157"/>
            <a:ext cx="720000" cy="354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9704481" y="4632795"/>
                <a:ext cx="1999329" cy="14219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FF0000"/>
                </a:solidFill>
                <a:miter lim="800000"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GB" sz="2400" dirty="0" smtClean="0"/>
                  <a:t>the </a:t>
                </a:r>
                <a:r>
                  <a:rPr lang="en-GB" sz="2400" b="1" dirty="0" smtClean="0"/>
                  <a:t>length</a:t>
                </a:r>
                <a:r>
                  <a:rPr lang="en-GB" sz="2400" dirty="0" smtClean="0"/>
                  <a:t> </a:t>
                </a:r>
                <a:br>
                  <a:rPr lang="en-GB" sz="2400" dirty="0" smtClean="0"/>
                </a:br>
                <a:r>
                  <a:rPr lang="en-GB" sz="2400" dirty="0" smtClean="0"/>
                  <a:t>of the vector </a:t>
                </a:r>
                <a:br>
                  <a:rPr lang="en-GB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481" y="4632795"/>
                <a:ext cx="1999329" cy="1421928"/>
              </a:xfrm>
              <a:prstGeom prst="rect">
                <a:avLst/>
              </a:prstGeom>
              <a:blipFill>
                <a:blip r:embed="rId3"/>
                <a:stretch>
                  <a:fillRect l="-4242" t="-426" r="-1818"/>
                </a:stretch>
              </a:blipFill>
              <a:ln w="12700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/>
          <p:cNvCxnSpPr/>
          <p:nvPr/>
        </p:nvCxnSpPr>
        <p:spPr>
          <a:xfrm flipH="1" flipV="1">
            <a:off x="8925309" y="4921217"/>
            <a:ext cx="720000" cy="354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87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deviation:  Geometrical interpretation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The standard deviation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 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ra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is </a:t>
                </a:r>
                <a:r>
                  <a:rPr lang="en-GB" b="1" dirty="0" smtClean="0"/>
                  <a:t>the length of the vector</a:t>
                </a:r>
                <a:r>
                  <a:rPr lang="en-GB" dirty="0" smtClean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r>
                  <a:rPr lang="en-GB" dirty="0" smtClean="0"/>
                  <a:t>that is the Euclidean length of the vector divided by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 flipH="1">
            <a:off x="1440000" y="1080000"/>
            <a:ext cx="4320000" cy="4320000"/>
          </a:xfrm>
          <a:prstGeom prst="line">
            <a:avLst/>
          </a:prstGeom>
          <a:ln w="12700" cap="rnd">
            <a:solidFill>
              <a:srgbClr val="0070C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ál 30"/>
          <p:cNvSpPr/>
          <p:nvPr/>
        </p:nvSpPr>
        <p:spPr>
          <a:xfrm>
            <a:off x="4086000" y="2646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ál 31"/>
          <p:cNvSpPr/>
          <p:nvPr/>
        </p:nvSpPr>
        <p:spPr>
          <a:xfrm>
            <a:off x="5346000" y="3906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deviation:  Geometrical interpretation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1440000" y="1620000"/>
            <a:ext cx="0" cy="4320000"/>
          </a:xfrm>
          <a:prstGeom prst="line">
            <a:avLst/>
          </a:prstGeom>
          <a:ln w="254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628694" y="2418861"/>
                <a:ext cx="457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694" y="2418861"/>
                <a:ext cx="457305" cy="276999"/>
              </a:xfrm>
              <a:prstGeom prst="rect">
                <a:avLst/>
              </a:prstGeom>
              <a:blipFill>
                <a:blip r:embed="rId2"/>
                <a:stretch>
                  <a:fillRect l="-9333" r="-4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454000" y="4014000"/>
                <a:ext cx="224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000" y="4014000"/>
                <a:ext cx="224420" cy="276999"/>
              </a:xfrm>
              <a:prstGeom prst="rect">
                <a:avLst/>
              </a:prstGeom>
              <a:blipFill>
                <a:blip r:embed="rId3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233008" y="540000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08" y="5400000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4242" r="-2727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se šipkou 14"/>
          <p:cNvCxnSpPr/>
          <p:nvPr/>
        </p:nvCxnSpPr>
        <p:spPr>
          <a:xfrm>
            <a:off x="4140000" y="2700000"/>
            <a:ext cx="1260000" cy="1260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8748000" y="5429848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1</a:t>
            </a:r>
            <a:endParaRPr lang="en-GB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74000" y="1619999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2</a:t>
            </a:r>
            <a:endParaRPr lang="en-GB" dirty="0"/>
          </a:p>
        </p:txBody>
      </p:sp>
      <p:cxnSp>
        <p:nvCxnSpPr>
          <p:cNvPr id="25" name="Přímá spojnice 24"/>
          <p:cNvCxnSpPr/>
          <p:nvPr/>
        </p:nvCxnSpPr>
        <p:spPr>
          <a:xfrm flipH="1">
            <a:off x="720000" y="5400000"/>
            <a:ext cx="8640000" cy="0"/>
          </a:xfrm>
          <a:prstGeom prst="line">
            <a:avLst/>
          </a:prstGeom>
          <a:ln w="254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064959" y="936000"/>
                <a:ext cx="232198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400" dirty="0"/>
                  <a:t>We assume </a:t>
                </a:r>
                <a:r>
                  <a:rPr lang="en-GB" sz="2400" dirty="0" smtClean="0"/>
                  <a:t>here</a:t>
                </a:r>
                <a:br>
                  <a:rPr lang="en-GB" sz="2400" dirty="0" smtClean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1, 2,…,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959" y="936000"/>
                <a:ext cx="2321982" cy="738664"/>
              </a:xfrm>
              <a:prstGeom prst="rect">
                <a:avLst/>
              </a:prstGeom>
              <a:blipFill>
                <a:blip r:embed="rId5"/>
                <a:stretch>
                  <a:fillRect l="-7874" t="-12397" r="-7349" b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5760000" y="1079999"/>
                <a:ext cx="3542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 }</m:t>
                    </m:r>
                  </m:oMath>
                </a14:m>
                <a:r>
                  <a:rPr lang="en-GB" dirty="0" smtClean="0"/>
                  <a:t>  — the “diagonal” line</a:t>
                </a:r>
                <a:endParaRPr lang="en-GB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1079999"/>
                <a:ext cx="3542573" cy="276999"/>
              </a:xfrm>
              <a:prstGeom prst="rect">
                <a:avLst/>
              </a:prstGeom>
              <a:blipFill>
                <a:blip r:embed="rId6"/>
                <a:stretch>
                  <a:fillRect l="-3270" t="-28261" r="-3098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ál 35"/>
          <p:cNvSpPr/>
          <p:nvPr/>
        </p:nvSpPr>
        <p:spPr>
          <a:xfrm>
            <a:off x="4112999" y="2826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blouk 36"/>
          <p:cNvSpPr/>
          <p:nvPr/>
        </p:nvSpPr>
        <p:spPr>
          <a:xfrm>
            <a:off x="3888000" y="2448000"/>
            <a:ext cx="504000" cy="504000"/>
          </a:xfrm>
          <a:prstGeom prst="arc">
            <a:avLst>
              <a:gd name="adj1" fmla="val 2695526"/>
              <a:gd name="adj2" fmla="val 807810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 rot="2700000">
                <a:off x="4672800" y="3067200"/>
                <a:ext cx="4413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4672800" y="3067200"/>
                <a:ext cx="44133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7020000" y="2052000"/>
                <a:ext cx="4978351" cy="1938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100" b="1" u="sng" dirty="0" smtClean="0"/>
                  <a:t>Notice: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100" dirty="0"/>
                  <a:t>The point  </a:t>
                </a:r>
                <a14:m>
                  <m:oMath xmlns:m="http://schemas.openxmlformats.org/officeDocument/2006/math">
                    <m:r>
                      <a:rPr lang="en-GB" sz="2100" b="1" i="1"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sz="2100" dirty="0"/>
                  <a:t>  is always </a:t>
                </a:r>
                <a:r>
                  <a:rPr lang="en-GB" sz="2100" dirty="0" smtClean="0"/>
                  <a:t>the </a:t>
                </a:r>
                <a:r>
                  <a:rPr lang="en-GB" sz="2100" b="1" dirty="0" smtClean="0"/>
                  <a:t>orthogonal </a:t>
                </a:r>
                <a:br>
                  <a:rPr lang="en-GB" sz="2100" b="1" dirty="0" smtClean="0"/>
                </a:br>
                <a:r>
                  <a:rPr lang="en-GB" sz="2100" b="1" dirty="0" smtClean="0"/>
                  <a:t>projection</a:t>
                </a:r>
                <a:r>
                  <a:rPr lang="en-GB" sz="2100" dirty="0" smtClean="0"/>
                  <a:t> of </a:t>
                </a:r>
                <a:r>
                  <a:rPr lang="en-GB" sz="2100" dirty="0"/>
                  <a:t>the </a:t>
                </a:r>
                <a:r>
                  <a:rPr lang="en-GB" sz="2100" dirty="0" smtClean="0"/>
                  <a:t>random </a:t>
                </a:r>
                <a:r>
                  <a:rPr lang="en-GB" sz="2100" dirty="0"/>
                  <a:t>variable 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/>
                  <a:t>  </a:t>
                </a:r>
                <a:r>
                  <a:rPr lang="en-GB" sz="2100" dirty="0" smtClean="0"/>
                  <a:t/>
                </a:r>
                <a:br>
                  <a:rPr lang="en-GB" sz="2100" dirty="0" smtClean="0"/>
                </a:br>
                <a:r>
                  <a:rPr lang="en-GB" sz="2100" dirty="0" smtClean="0"/>
                  <a:t>onto </a:t>
                </a:r>
                <a:r>
                  <a:rPr lang="en-GB" sz="2100" dirty="0"/>
                  <a:t>the </a:t>
                </a:r>
                <a:r>
                  <a:rPr lang="en-GB" sz="2100" dirty="0" smtClean="0"/>
                  <a:t>“</a:t>
                </a:r>
                <a:r>
                  <a:rPr lang="en-GB" sz="2100" dirty="0"/>
                  <a:t>diagonal” </a:t>
                </a:r>
                <a:r>
                  <a:rPr lang="en-GB" sz="2100" dirty="0" smtClean="0"/>
                  <a:t>line 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{ </m:t>
                    </m:r>
                    <m:r>
                      <a:rPr lang="en-GB" sz="21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 }</m:t>
                    </m:r>
                  </m:oMath>
                </a14:m>
                <a:r>
                  <a:rPr lang="en-GB" sz="2100" dirty="0"/>
                  <a:t>.</a:t>
                </a: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2052000"/>
                <a:ext cx="4978351" cy="1938992"/>
              </a:xfrm>
              <a:prstGeom prst="rect">
                <a:avLst/>
              </a:prstGeom>
              <a:blipFill>
                <a:blip r:embed="rId8"/>
                <a:stretch>
                  <a:fillRect l="-3309" r="-2328" b="-4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031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 flipH="1">
            <a:off x="1440000" y="1080000"/>
            <a:ext cx="4320000" cy="4320000"/>
          </a:xfrm>
          <a:prstGeom prst="line">
            <a:avLst/>
          </a:prstGeom>
          <a:ln w="12700" cap="rnd">
            <a:solidFill>
              <a:srgbClr val="0070C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ál 30"/>
          <p:cNvSpPr/>
          <p:nvPr/>
        </p:nvSpPr>
        <p:spPr>
          <a:xfrm>
            <a:off x="4086000" y="2646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ál 31"/>
          <p:cNvSpPr/>
          <p:nvPr/>
        </p:nvSpPr>
        <p:spPr>
          <a:xfrm>
            <a:off x="5346000" y="3906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deviation:  Geometrical interpretation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1440000" y="1620000"/>
            <a:ext cx="0" cy="4320000"/>
          </a:xfrm>
          <a:prstGeom prst="line">
            <a:avLst/>
          </a:prstGeom>
          <a:ln w="254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628694" y="2418861"/>
                <a:ext cx="457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694" y="2418861"/>
                <a:ext cx="457305" cy="276999"/>
              </a:xfrm>
              <a:prstGeom prst="rect">
                <a:avLst/>
              </a:prstGeom>
              <a:blipFill>
                <a:blip r:embed="rId2"/>
                <a:stretch>
                  <a:fillRect l="-9333" r="-4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454000" y="4014000"/>
                <a:ext cx="224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000" y="4014000"/>
                <a:ext cx="224420" cy="276999"/>
              </a:xfrm>
              <a:prstGeom prst="rect">
                <a:avLst/>
              </a:prstGeom>
              <a:blipFill>
                <a:blip r:embed="rId3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233008" y="540000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08" y="5400000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4242" r="-2727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se šipkou 14"/>
          <p:cNvCxnSpPr/>
          <p:nvPr/>
        </p:nvCxnSpPr>
        <p:spPr>
          <a:xfrm>
            <a:off x="4140000" y="2700000"/>
            <a:ext cx="1260000" cy="1260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8748000" y="5429848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1</a:t>
            </a:r>
            <a:endParaRPr lang="en-GB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74000" y="1619999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2</a:t>
            </a:r>
            <a:endParaRPr lang="en-GB" dirty="0"/>
          </a:p>
        </p:txBody>
      </p:sp>
      <p:cxnSp>
        <p:nvCxnSpPr>
          <p:cNvPr id="25" name="Přímá spojnice 24"/>
          <p:cNvCxnSpPr/>
          <p:nvPr/>
        </p:nvCxnSpPr>
        <p:spPr>
          <a:xfrm flipH="1">
            <a:off x="720000" y="5400000"/>
            <a:ext cx="8640000" cy="0"/>
          </a:xfrm>
          <a:prstGeom prst="line">
            <a:avLst/>
          </a:prstGeom>
          <a:ln w="254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064959" y="936000"/>
                <a:ext cx="232198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400" dirty="0"/>
                  <a:t>We assume </a:t>
                </a:r>
                <a:r>
                  <a:rPr lang="en-GB" sz="2400" dirty="0" smtClean="0"/>
                  <a:t>here</a:t>
                </a:r>
                <a:br>
                  <a:rPr lang="en-GB" sz="2400" dirty="0" smtClean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1, 2,…,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959" y="936000"/>
                <a:ext cx="2321982" cy="738664"/>
              </a:xfrm>
              <a:prstGeom prst="rect">
                <a:avLst/>
              </a:prstGeom>
              <a:blipFill>
                <a:blip r:embed="rId5"/>
                <a:stretch>
                  <a:fillRect l="-7874" t="-12397" r="-7349" b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5760000" y="1079999"/>
                <a:ext cx="3542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 }</m:t>
                    </m:r>
                  </m:oMath>
                </a14:m>
                <a:r>
                  <a:rPr lang="en-GB" dirty="0" smtClean="0"/>
                  <a:t>  — the “diagonal” line</a:t>
                </a:r>
                <a:endParaRPr lang="en-GB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1079999"/>
                <a:ext cx="3542573" cy="276999"/>
              </a:xfrm>
              <a:prstGeom prst="rect">
                <a:avLst/>
              </a:prstGeom>
              <a:blipFill>
                <a:blip r:embed="rId6"/>
                <a:stretch>
                  <a:fillRect l="-3270" t="-28261" r="-3098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ál 35"/>
          <p:cNvSpPr/>
          <p:nvPr/>
        </p:nvSpPr>
        <p:spPr>
          <a:xfrm>
            <a:off x="4112999" y="2826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blouk 36"/>
          <p:cNvSpPr/>
          <p:nvPr/>
        </p:nvSpPr>
        <p:spPr>
          <a:xfrm>
            <a:off x="3888000" y="2448000"/>
            <a:ext cx="504000" cy="504000"/>
          </a:xfrm>
          <a:prstGeom prst="arc">
            <a:avLst>
              <a:gd name="adj1" fmla="val 2695526"/>
              <a:gd name="adj2" fmla="val 807810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 rot="2700000">
                <a:off x="4672800" y="3067200"/>
                <a:ext cx="4413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4672800" y="3067200"/>
                <a:ext cx="44133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7020000" y="2052000"/>
                <a:ext cx="4985532" cy="301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100" b="1" u="sng" dirty="0" smtClean="0"/>
                  <a:t>Notice: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100" dirty="0"/>
                  <a:t>The </a:t>
                </a:r>
                <a:r>
                  <a:rPr lang="en-GB" sz="2100" b="1" dirty="0"/>
                  <a:t>standard deviation</a:t>
                </a:r>
                <a:r>
                  <a:rPr lang="en-GB" sz="2100" dirty="0"/>
                  <a:t> </a:t>
                </a:r>
                <a:r>
                  <a:rPr lang="en-GB" sz="2100" dirty="0" smtClean="0"/>
                  <a:t> </a:t>
                </a:r>
                <a:br>
                  <a:rPr lang="en-GB" sz="21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sz="2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GB" sz="21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GB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GB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) </m:t>
                        </m:r>
                      </m:e>
                    </m:rad>
                  </m:oMath>
                </a14:m>
                <a:r>
                  <a:rPr lang="en-GB" sz="2100" dirty="0"/>
                  <a:t>  is the length </a:t>
                </a:r>
                <a:br>
                  <a:rPr lang="en-GB" sz="2100" dirty="0"/>
                </a:br>
                <a:r>
                  <a:rPr lang="en-GB" sz="2100" dirty="0"/>
                  <a:t>of the vector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GB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100" b="1" i="1"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sz="2100" dirty="0"/>
                  <a:t>,  that is </a:t>
                </a:r>
                <a:r>
                  <a:rPr lang="en-GB" sz="2100" dirty="0" smtClean="0"/>
                  <a:t/>
                </a:r>
                <a:br>
                  <a:rPr lang="en-GB" sz="2100" dirty="0" smtClean="0"/>
                </a:br>
                <a:r>
                  <a:rPr lang="en-GB" sz="2100" dirty="0" smtClean="0"/>
                  <a:t>the </a:t>
                </a:r>
                <a:r>
                  <a:rPr lang="en-GB" sz="2100" b="1" dirty="0" smtClean="0"/>
                  <a:t>distance of the random variable</a:t>
                </a:r>
                <a:r>
                  <a:rPr lang="en-GB" sz="2100" dirty="0" smtClean="0"/>
                  <a:t>  </a:t>
                </a:r>
                <a14:m>
                  <m:oMath xmlns:m="http://schemas.openxmlformats.org/officeDocument/2006/math">
                    <m:r>
                      <a:rPr lang="en-GB" sz="210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 smtClean="0"/>
                  <a:t>  </a:t>
                </a:r>
                <a:br>
                  <a:rPr lang="en-GB" sz="2100" dirty="0" smtClean="0"/>
                </a:br>
                <a:r>
                  <a:rPr lang="en-GB" sz="2100" b="1" dirty="0" smtClean="0"/>
                  <a:t>from the “</a:t>
                </a:r>
                <a:r>
                  <a:rPr lang="en-GB" sz="2100" b="1" dirty="0"/>
                  <a:t>diagonal” </a:t>
                </a:r>
                <a:r>
                  <a:rPr lang="en-GB" sz="2100" b="1" dirty="0" smtClean="0"/>
                  <a:t>line</a:t>
                </a:r>
                <a:r>
                  <a:rPr lang="en-GB" sz="2100" dirty="0" smtClean="0"/>
                  <a:t>  </a:t>
                </a:r>
                <a14:m>
                  <m:oMath xmlns:m="http://schemas.openxmlformats.org/officeDocument/2006/math">
                    <m:r>
                      <a:rPr lang="en-GB" sz="2100" i="1">
                        <a:latin typeface="Cambria Math" panose="02040503050406030204" pitchFamily="18" charset="0"/>
                      </a:rPr>
                      <m:t>{ </m:t>
                    </m:r>
                    <m:r>
                      <a:rPr lang="en-GB" sz="21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 }</m:t>
                    </m:r>
                  </m:oMath>
                </a14:m>
                <a:r>
                  <a:rPr lang="en-GB" sz="2100" dirty="0"/>
                  <a:t>.</a:t>
                </a: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2052000"/>
                <a:ext cx="4985532" cy="3010761"/>
              </a:xfrm>
              <a:prstGeom prst="rect">
                <a:avLst/>
              </a:prstGeom>
              <a:blipFill>
                <a:blip r:embed="rId8"/>
                <a:stretch>
                  <a:fillRect l="-3305" b="-2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71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Covariance:  Geometrical interpretation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Assume for simplicity that the sample space is finite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 smtClean="0"/>
                  <a:t>)  and </a:t>
                </a:r>
                <a:br>
                  <a:rPr lang="en-GB" dirty="0" smtClean="0"/>
                </a:br>
                <a:r>
                  <a:rPr lang="en-GB" dirty="0" smtClean="0"/>
                  <a:t>that the probability mass function is uniform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dirty="0" smtClean="0"/>
                  <a:t>  for every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given two random variables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we have: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also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1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Covariance:  Geometrical interpretation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covariance is the scalar product of the vectors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 smtClean="0"/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en-GB" dirty="0" smtClean="0"/>
                  <a:t>(It is the Euclidean scalar product divided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GB" dirty="0" smtClean="0"/>
                  <a:t>.)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0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367200" y="1296000"/>
            <a:ext cx="197894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We then have: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17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 flipH="1">
            <a:off x="1440000" y="1080000"/>
            <a:ext cx="4320000" cy="4320000"/>
          </a:xfrm>
          <a:prstGeom prst="line">
            <a:avLst/>
          </a:prstGeom>
          <a:ln w="12700" cap="rnd">
            <a:solidFill>
              <a:srgbClr val="0070C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ál 30"/>
          <p:cNvSpPr/>
          <p:nvPr/>
        </p:nvSpPr>
        <p:spPr>
          <a:xfrm>
            <a:off x="4446000" y="2286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ál 31"/>
          <p:cNvSpPr/>
          <p:nvPr/>
        </p:nvSpPr>
        <p:spPr>
          <a:xfrm>
            <a:off x="5706000" y="3546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Covariance:  Geometrical interpretation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1440000" y="1620000"/>
            <a:ext cx="0" cy="4320000"/>
          </a:xfrm>
          <a:prstGeom prst="line">
            <a:avLst/>
          </a:prstGeom>
          <a:ln w="254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988800" y="2059200"/>
                <a:ext cx="457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800" y="2059200"/>
                <a:ext cx="457305" cy="276999"/>
              </a:xfrm>
              <a:prstGeom prst="rect">
                <a:avLst/>
              </a:prstGeom>
              <a:blipFill>
                <a:blip r:embed="rId2"/>
                <a:stretch>
                  <a:fillRect l="-9333" r="-4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814000" y="3654000"/>
                <a:ext cx="224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00" y="3654000"/>
                <a:ext cx="224420" cy="276999"/>
              </a:xfrm>
              <a:prstGeom prst="rect">
                <a:avLst/>
              </a:prstGeom>
              <a:blipFill>
                <a:blip r:embed="rId3"/>
                <a:stretch>
                  <a:fillRect l="-24324" r="-1891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440000" y="540000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5400000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4242" r="-2727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se šipkou 14"/>
          <p:cNvCxnSpPr/>
          <p:nvPr/>
        </p:nvCxnSpPr>
        <p:spPr>
          <a:xfrm>
            <a:off x="4500000" y="2340000"/>
            <a:ext cx="1260000" cy="1260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8748000" y="5429848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1</a:t>
            </a:r>
            <a:endParaRPr lang="en-GB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74000" y="1619999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3</a:t>
            </a:r>
            <a:endParaRPr lang="en-GB" dirty="0"/>
          </a:p>
        </p:txBody>
      </p:sp>
      <p:cxnSp>
        <p:nvCxnSpPr>
          <p:cNvPr id="25" name="Přímá spojnice 24"/>
          <p:cNvCxnSpPr/>
          <p:nvPr/>
        </p:nvCxnSpPr>
        <p:spPr>
          <a:xfrm flipH="1">
            <a:off x="720000" y="5400000"/>
            <a:ext cx="8640000" cy="0"/>
          </a:xfrm>
          <a:prstGeom prst="line">
            <a:avLst/>
          </a:prstGeom>
          <a:ln w="254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064959" y="936000"/>
                <a:ext cx="232198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400" dirty="0"/>
                  <a:t>We assume </a:t>
                </a:r>
                <a:r>
                  <a:rPr lang="en-GB" sz="2400" dirty="0" smtClean="0"/>
                  <a:t>here</a:t>
                </a:r>
                <a:br>
                  <a:rPr lang="en-GB" sz="2400" dirty="0" smtClean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1, 2,…,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959" y="936000"/>
                <a:ext cx="2321982" cy="738664"/>
              </a:xfrm>
              <a:prstGeom prst="rect">
                <a:avLst/>
              </a:prstGeom>
              <a:blipFill>
                <a:blip r:embed="rId5"/>
                <a:stretch>
                  <a:fillRect l="-7874" t="-12397" r="-7349" b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5760000" y="1079999"/>
                <a:ext cx="3542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 }</m:t>
                    </m:r>
                  </m:oMath>
                </a14:m>
                <a:r>
                  <a:rPr lang="en-GB" dirty="0" smtClean="0"/>
                  <a:t>  — the “diagonal” line</a:t>
                </a:r>
                <a:endParaRPr lang="en-GB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1079999"/>
                <a:ext cx="3542573" cy="276999"/>
              </a:xfrm>
              <a:prstGeom prst="rect">
                <a:avLst/>
              </a:prstGeom>
              <a:blipFill>
                <a:blip r:embed="rId6"/>
                <a:stretch>
                  <a:fillRect l="-3270" t="-28261" r="-3098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ál 35"/>
          <p:cNvSpPr/>
          <p:nvPr/>
        </p:nvSpPr>
        <p:spPr>
          <a:xfrm>
            <a:off x="4473000" y="2466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blouk 36"/>
          <p:cNvSpPr/>
          <p:nvPr/>
        </p:nvSpPr>
        <p:spPr>
          <a:xfrm>
            <a:off x="4248000" y="2088000"/>
            <a:ext cx="504000" cy="504000"/>
          </a:xfrm>
          <a:prstGeom prst="arc">
            <a:avLst>
              <a:gd name="adj1" fmla="val 2695526"/>
              <a:gd name="adj2" fmla="val 807810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 rot="2700000">
                <a:off x="5032801" y="2707201"/>
                <a:ext cx="4413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5032801" y="2707201"/>
                <a:ext cx="44133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Přímá spojnice 19"/>
          <p:cNvCxnSpPr/>
          <p:nvPr/>
        </p:nvCxnSpPr>
        <p:spPr>
          <a:xfrm flipH="1">
            <a:off x="1296000" y="3528000"/>
            <a:ext cx="1080000" cy="2160000"/>
          </a:xfrm>
          <a:prstGeom prst="line">
            <a:avLst/>
          </a:prstGeom>
          <a:ln w="254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687499" y="3396867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2</a:t>
            </a:r>
            <a:endParaRPr lang="en-GB" dirty="0"/>
          </a:p>
        </p:txBody>
      </p:sp>
      <p:sp>
        <p:nvSpPr>
          <p:cNvPr id="22" name="Ovál 21"/>
          <p:cNvSpPr/>
          <p:nvPr/>
        </p:nvSpPr>
        <p:spPr>
          <a:xfrm>
            <a:off x="3474000" y="3258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ál 22"/>
          <p:cNvSpPr/>
          <p:nvPr/>
        </p:nvSpPr>
        <p:spPr>
          <a:xfrm>
            <a:off x="4554000" y="4338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3015504" y="3031824"/>
                <a:ext cx="457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04" y="3031824"/>
                <a:ext cx="457305" cy="276999"/>
              </a:xfrm>
              <a:prstGeom prst="rect">
                <a:avLst/>
              </a:prstGeom>
              <a:blipFill>
                <a:blip r:embed="rId8"/>
                <a:stretch>
                  <a:fillRect l="-10667" r="-1333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4662000" y="4446000"/>
                <a:ext cx="209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00" y="4446000"/>
                <a:ext cx="209993" cy="276999"/>
              </a:xfrm>
              <a:prstGeom prst="rect">
                <a:avLst/>
              </a:prstGeom>
              <a:blipFill>
                <a:blip r:embed="rId9"/>
                <a:stretch>
                  <a:fillRect l="-26471" r="-2352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Přímá spojnice se šipkou 26"/>
          <p:cNvCxnSpPr/>
          <p:nvPr/>
        </p:nvCxnSpPr>
        <p:spPr>
          <a:xfrm>
            <a:off x="3528000" y="3312000"/>
            <a:ext cx="1080000" cy="1080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/>
          <p:cNvSpPr/>
          <p:nvPr/>
        </p:nvSpPr>
        <p:spPr>
          <a:xfrm>
            <a:off x="3500999" y="3438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blouk 32"/>
          <p:cNvSpPr/>
          <p:nvPr/>
        </p:nvSpPr>
        <p:spPr>
          <a:xfrm>
            <a:off x="3276000" y="3060000"/>
            <a:ext cx="504000" cy="504000"/>
          </a:xfrm>
          <a:prstGeom prst="arc">
            <a:avLst>
              <a:gd name="adj1" fmla="val 2695526"/>
              <a:gd name="adj2" fmla="val 807810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 rot="2700000">
                <a:off x="3952926" y="3578935"/>
                <a:ext cx="446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3952926" y="3578935"/>
                <a:ext cx="446148" cy="276999"/>
              </a:xfrm>
              <a:prstGeom prst="rect">
                <a:avLst/>
              </a:prstGeom>
              <a:blipFill>
                <a:blip r:embed="rId10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1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Přímá spojnice se šipkou 44"/>
          <p:cNvCxnSpPr/>
          <p:nvPr/>
        </p:nvCxnSpPr>
        <p:spPr>
          <a:xfrm flipV="1">
            <a:off x="4383405" y="4338003"/>
            <a:ext cx="1664971" cy="42756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Covariance:  Geometrical interpretation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6120000" y="1440000"/>
            <a:ext cx="0" cy="2880000"/>
          </a:xfrm>
          <a:prstGeom prst="line">
            <a:avLst/>
          </a:prstGeom>
          <a:ln w="127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6300000" y="419040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00" y="4190400"/>
                <a:ext cx="201978" cy="276999"/>
              </a:xfrm>
              <a:prstGeom prst="rect">
                <a:avLst/>
              </a:prstGeom>
              <a:blipFill>
                <a:blip r:embed="rId2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/>
          <p:nvPr/>
        </p:nvSpPr>
        <p:spPr>
          <a:xfrm>
            <a:off x="8614800" y="5760000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1</a:t>
            </a:r>
            <a:endParaRPr lang="en-GB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013200" y="5759999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3</a:t>
            </a:r>
            <a:endParaRPr lang="en-GB" dirty="0"/>
          </a:p>
        </p:txBody>
      </p:sp>
      <p:cxnSp>
        <p:nvCxnSpPr>
          <p:cNvPr id="25" name="Přímá spojnice 24"/>
          <p:cNvCxnSpPr/>
          <p:nvPr/>
        </p:nvCxnSpPr>
        <p:spPr>
          <a:xfrm flipH="1" flipV="1">
            <a:off x="6120000" y="4320000"/>
            <a:ext cx="2494800" cy="1440000"/>
          </a:xfrm>
          <a:prstGeom prst="line">
            <a:avLst/>
          </a:prstGeom>
          <a:ln w="127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360000" y="936000"/>
                <a:ext cx="232198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400" dirty="0"/>
                  <a:t>We assume </a:t>
                </a:r>
                <a:r>
                  <a:rPr lang="en-GB" sz="2400" dirty="0" smtClean="0"/>
                  <a:t>here</a:t>
                </a:r>
                <a:br>
                  <a:rPr lang="en-GB" sz="2400" dirty="0" smtClean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1, 2,…,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936000"/>
                <a:ext cx="2321982" cy="738664"/>
              </a:xfrm>
              <a:prstGeom prst="rect">
                <a:avLst/>
              </a:prstGeom>
              <a:blipFill>
                <a:blip r:embed="rId3"/>
                <a:stretch>
                  <a:fillRect l="-7612" t="-12397" r="-7612" b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9720000" y="2243001"/>
                <a:ext cx="132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0" y="2243001"/>
                <a:ext cx="1327735" cy="276999"/>
              </a:xfrm>
              <a:prstGeom prst="rect">
                <a:avLst/>
              </a:prstGeom>
              <a:blipFill>
                <a:blip r:embed="rId4"/>
                <a:stretch>
                  <a:fillRect l="-1835" r="-917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Přímá spojnice 19"/>
          <p:cNvCxnSpPr/>
          <p:nvPr/>
        </p:nvCxnSpPr>
        <p:spPr>
          <a:xfrm flipV="1">
            <a:off x="3625200" y="4320000"/>
            <a:ext cx="2494800" cy="1440000"/>
          </a:xfrm>
          <a:prstGeom prst="line">
            <a:avLst/>
          </a:prstGeom>
          <a:ln w="127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814000" y="1166832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662695" y="4044284"/>
                <a:ext cx="457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695" y="4044284"/>
                <a:ext cx="457305" cy="276999"/>
              </a:xfrm>
              <a:prstGeom prst="rect">
                <a:avLst/>
              </a:prstGeom>
              <a:blipFill>
                <a:blip r:embed="rId5"/>
                <a:stretch>
                  <a:fillRect l="-10667" r="-1333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7020000" y="2241010"/>
                <a:ext cx="1298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2241010"/>
                <a:ext cx="1298111" cy="276999"/>
              </a:xfrm>
              <a:prstGeom prst="rect">
                <a:avLst/>
              </a:prstGeom>
              <a:blipFill>
                <a:blip r:embed="rId6"/>
                <a:stretch>
                  <a:fillRect l="-4225" r="-93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ál 30"/>
          <p:cNvSpPr/>
          <p:nvPr/>
        </p:nvSpPr>
        <p:spPr>
          <a:xfrm>
            <a:off x="6066000" y="4266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5943600" y="4372989"/>
                <a:ext cx="457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372989"/>
                <a:ext cx="457305" cy="276999"/>
              </a:xfrm>
              <a:prstGeom prst="rect">
                <a:avLst/>
              </a:prstGeom>
              <a:blipFill>
                <a:blip r:embed="rId7"/>
                <a:stretch>
                  <a:fillRect l="-9333" r="-2667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se šipkou 14"/>
          <p:cNvCxnSpPr/>
          <p:nvPr/>
        </p:nvCxnSpPr>
        <p:spPr>
          <a:xfrm flipV="1">
            <a:off x="6120000" y="2520000"/>
            <a:ext cx="3600000" cy="1800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6120000" y="2520000"/>
            <a:ext cx="900000" cy="1800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472190" y="1966150"/>
                <a:ext cx="4690387" cy="12630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GB" sz="2400" dirty="0" smtClean="0"/>
                  <a:t>This view is onto the (hyper)plane </a:t>
                </a:r>
                <a:br>
                  <a:rPr lang="en-GB" sz="2400" dirty="0" smtClean="0"/>
                </a:br>
                <a:r>
                  <a:rPr lang="en-GB" sz="2400" dirty="0" smtClean="0"/>
                  <a:t>perpendicular (orthogonal) to the </a:t>
                </a:r>
                <a:br>
                  <a:rPr lang="en-GB" sz="2400" dirty="0" smtClean="0"/>
                </a:br>
                <a:r>
                  <a:rPr lang="en-GB" sz="2400" dirty="0" smtClean="0"/>
                  <a:t>“diagonal” line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sz="2400" dirty="0" smtClean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90" y="1966150"/>
                <a:ext cx="4690387" cy="1263038"/>
              </a:xfrm>
              <a:prstGeom prst="rect">
                <a:avLst/>
              </a:prstGeom>
              <a:blipFill>
                <a:blip r:embed="rId8"/>
                <a:stretch>
                  <a:fillRect l="-3506" t="-6280" r="-337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967165" y="3648790"/>
                <a:ext cx="3682867" cy="1246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dirty="0"/>
                  <a:t>The “diagonal” line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  is </a:t>
                </a:r>
                <a:br>
                  <a:rPr lang="en-GB" dirty="0"/>
                </a:br>
                <a:r>
                  <a:rPr lang="en-GB" dirty="0"/>
                  <a:t>orthogonal to this hyperplane.  </a:t>
                </a:r>
                <a:br>
                  <a:rPr lang="en-GB" dirty="0"/>
                </a:br>
                <a:r>
                  <a:rPr lang="en-GB" dirty="0"/>
                  <a:t>It is seen as a single point now.</a:t>
                </a: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65" y="3648790"/>
                <a:ext cx="3682867" cy="1246495"/>
              </a:xfrm>
              <a:prstGeom prst="rect">
                <a:avLst/>
              </a:prstGeom>
              <a:blipFill>
                <a:blip r:embed="rId9"/>
                <a:stretch>
                  <a:fillRect l="-3642" r="-3311" b="-6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 rot="17791071">
                <a:off x="6257718" y="3071879"/>
                <a:ext cx="446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91071">
                <a:off x="6257718" y="3071879"/>
                <a:ext cx="446148" cy="276999"/>
              </a:xfrm>
              <a:prstGeom prst="rect">
                <a:avLst/>
              </a:prstGeom>
              <a:blipFill>
                <a:blip r:embed="rId10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 rot="19988722">
                <a:off x="8003413" y="3281500"/>
                <a:ext cx="446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88722">
                <a:off x="8003413" y="3281500"/>
                <a:ext cx="446148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6423705" y="3727995"/>
                <a:ext cx="226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05" y="3727995"/>
                <a:ext cx="226151" cy="276999"/>
              </a:xfrm>
              <a:prstGeom prst="rect">
                <a:avLst/>
              </a:prstGeom>
              <a:blipFill>
                <a:blip r:embed="rId12"/>
                <a:stretch>
                  <a:fillRect l="-24324" r="-21622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blouk 59"/>
          <p:cNvSpPr/>
          <p:nvPr/>
        </p:nvSpPr>
        <p:spPr>
          <a:xfrm>
            <a:off x="5400000" y="3600000"/>
            <a:ext cx="1440000" cy="1440000"/>
          </a:xfrm>
          <a:prstGeom prst="arc">
            <a:avLst>
              <a:gd name="adj1" fmla="val 17792816"/>
              <a:gd name="adj2" fmla="val 2000758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8318111" y="3745124"/>
                <a:ext cx="3788538" cy="15327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begChr m:val="‖"/>
                          <m:endChr m:val="‖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111" y="3745124"/>
                <a:ext cx="3788538" cy="15327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4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 flipH="1">
            <a:off x="1440000" y="1080000"/>
            <a:ext cx="4320000" cy="4320000"/>
          </a:xfrm>
          <a:prstGeom prst="line">
            <a:avLst/>
          </a:prstGeom>
          <a:ln w="12700" cap="rnd">
            <a:solidFill>
              <a:srgbClr val="0070C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ál 30"/>
          <p:cNvSpPr/>
          <p:nvPr/>
        </p:nvSpPr>
        <p:spPr>
          <a:xfrm>
            <a:off x="4086000" y="2646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ál 31"/>
          <p:cNvSpPr/>
          <p:nvPr/>
        </p:nvSpPr>
        <p:spPr>
          <a:xfrm>
            <a:off x="5346000" y="3906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¡¡¡ Notice !!!</a:t>
            </a:r>
            <a:endParaRPr lang="en-GB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1440000" y="1620000"/>
            <a:ext cx="0" cy="4320000"/>
          </a:xfrm>
          <a:prstGeom prst="line">
            <a:avLst/>
          </a:prstGeom>
          <a:ln w="254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628694" y="2418861"/>
                <a:ext cx="457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694" y="2418861"/>
                <a:ext cx="457305" cy="276999"/>
              </a:xfrm>
              <a:prstGeom prst="rect">
                <a:avLst/>
              </a:prstGeom>
              <a:blipFill>
                <a:blip r:embed="rId2"/>
                <a:stretch>
                  <a:fillRect l="-9333" r="-4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454000" y="4014000"/>
                <a:ext cx="224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000" y="4014000"/>
                <a:ext cx="224420" cy="276999"/>
              </a:xfrm>
              <a:prstGeom prst="rect">
                <a:avLst/>
              </a:prstGeom>
              <a:blipFill>
                <a:blip r:embed="rId3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233008" y="540000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08" y="5400000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4242" r="-2727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se šipkou 14"/>
          <p:cNvCxnSpPr/>
          <p:nvPr/>
        </p:nvCxnSpPr>
        <p:spPr>
          <a:xfrm>
            <a:off x="4140000" y="2700000"/>
            <a:ext cx="1260000" cy="1260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8748000" y="5429848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1</a:t>
            </a:r>
            <a:endParaRPr lang="en-GB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74000" y="1619999"/>
            <a:ext cx="612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 smtClean="0"/>
              <a:t>axis 2</a:t>
            </a:r>
            <a:endParaRPr lang="en-GB" dirty="0"/>
          </a:p>
        </p:txBody>
      </p:sp>
      <p:cxnSp>
        <p:nvCxnSpPr>
          <p:cNvPr id="25" name="Přímá spojnice 24"/>
          <p:cNvCxnSpPr/>
          <p:nvPr/>
        </p:nvCxnSpPr>
        <p:spPr>
          <a:xfrm flipH="1">
            <a:off x="720000" y="5400000"/>
            <a:ext cx="8640000" cy="0"/>
          </a:xfrm>
          <a:prstGeom prst="line">
            <a:avLst/>
          </a:prstGeom>
          <a:ln w="25400" cap="rnd">
            <a:solidFill>
              <a:srgbClr val="0070C0"/>
            </a:solidFill>
            <a:prstDash val="solid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064959" y="936000"/>
                <a:ext cx="232198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400" dirty="0"/>
                  <a:t>We assume </a:t>
                </a:r>
                <a:r>
                  <a:rPr lang="en-GB" sz="2400" dirty="0" smtClean="0"/>
                  <a:t>here</a:t>
                </a:r>
                <a:br>
                  <a:rPr lang="en-GB" sz="2400" dirty="0" smtClean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1, 2,…,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959" y="936000"/>
                <a:ext cx="2321982" cy="738664"/>
              </a:xfrm>
              <a:prstGeom prst="rect">
                <a:avLst/>
              </a:prstGeom>
              <a:blipFill>
                <a:blip r:embed="rId5"/>
                <a:stretch>
                  <a:fillRect l="-7874" t="-12397" r="-7349" b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5760000" y="1079999"/>
                <a:ext cx="3542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 }</m:t>
                    </m:r>
                  </m:oMath>
                </a14:m>
                <a:r>
                  <a:rPr lang="en-GB" dirty="0" smtClean="0"/>
                  <a:t>  — the “diagonal” line</a:t>
                </a:r>
                <a:endParaRPr lang="en-GB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1079999"/>
                <a:ext cx="3542573" cy="276999"/>
              </a:xfrm>
              <a:prstGeom prst="rect">
                <a:avLst/>
              </a:prstGeom>
              <a:blipFill>
                <a:blip r:embed="rId6"/>
                <a:stretch>
                  <a:fillRect l="-3270" t="-28261" r="-3098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ál 35"/>
          <p:cNvSpPr/>
          <p:nvPr/>
        </p:nvSpPr>
        <p:spPr>
          <a:xfrm>
            <a:off x="4112999" y="2826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blouk 36"/>
          <p:cNvSpPr/>
          <p:nvPr/>
        </p:nvSpPr>
        <p:spPr>
          <a:xfrm>
            <a:off x="3888000" y="2448000"/>
            <a:ext cx="504000" cy="504000"/>
          </a:xfrm>
          <a:prstGeom prst="arc">
            <a:avLst>
              <a:gd name="adj1" fmla="val 2695526"/>
              <a:gd name="adj2" fmla="val 807810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 rot="2700000">
                <a:off x="4672800" y="3067200"/>
                <a:ext cx="4413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4672800" y="3067200"/>
                <a:ext cx="44133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7020000" y="1758498"/>
                <a:ext cx="4589398" cy="339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100" b="1" u="sng" dirty="0" smtClean="0"/>
                  <a:t>Notice: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100" dirty="0" smtClean="0"/>
                  <a:t>We have assumed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1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sz="2100" dirty="0" smtClean="0"/>
                  <a:t>  </a:t>
                </a:r>
                <a:br>
                  <a:rPr lang="en-GB" sz="2100" dirty="0" smtClean="0"/>
                </a:br>
                <a:r>
                  <a:rPr lang="en-GB" sz="2100" dirty="0" smtClean="0"/>
                  <a:t>and 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100" dirty="0" smtClean="0"/>
                  <a:t>  for simplicity here.  </a:t>
                </a:r>
                <a:br>
                  <a:rPr lang="en-GB" sz="2100" dirty="0" smtClean="0"/>
                </a:br>
                <a:r>
                  <a:rPr lang="en-GB" sz="2100" dirty="0" smtClean="0"/>
                  <a:t>¡¡¡ </a:t>
                </a:r>
                <a:r>
                  <a:rPr lang="en-GB" sz="2100" b="1" dirty="0" smtClean="0"/>
                  <a:t>The interpretation is analogous </a:t>
                </a:r>
                <a:br>
                  <a:rPr lang="en-GB" sz="2100" b="1" dirty="0" smtClean="0"/>
                </a:br>
                <a:r>
                  <a:rPr lang="en-GB" sz="2100" b="1" dirty="0" smtClean="0"/>
                  <a:t>in the more general cases</a:t>
                </a:r>
                <a:r>
                  <a:rPr lang="en-GB" sz="2100" dirty="0" smtClean="0"/>
                  <a:t>, including </a:t>
                </a:r>
                <a:br>
                  <a:rPr lang="en-GB" sz="2100" dirty="0" smtClean="0"/>
                </a:br>
                <a:r>
                  <a:rPr lang="en-GB" sz="2100" dirty="0" smtClean="0"/>
                  <a:t>the cases when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1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1, 2, 3,…</m:t>
                        </m:r>
                      </m:e>
                    </m:d>
                  </m:oMath>
                </a14:m>
                <a:r>
                  <a:rPr lang="en-GB" sz="2100" dirty="0"/>
                  <a:t> </a:t>
                </a:r>
                <a:r>
                  <a:rPr lang="en-GB" sz="2100" dirty="0" smtClean="0"/>
                  <a:t> and   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1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100" dirty="0" smtClean="0"/>
                  <a:t>   !!!</a:t>
                </a: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1758498"/>
                <a:ext cx="4589398" cy="3393237"/>
              </a:xfrm>
              <a:prstGeom prst="rect">
                <a:avLst/>
              </a:prstGeom>
              <a:blipFill>
                <a:blip r:embed="rId8"/>
                <a:stretch>
                  <a:fillRect l="-3590" r="-3723" b="-2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3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geometrical interpretations:   ¡¡¡ Notice !!!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simplicity, we have assumed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2,…,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dirty="0" smtClean="0"/>
                  <a:t>,</a:t>
                </a:r>
              </a:p>
              <a:p>
                <a:r>
                  <a:rPr lang="en-GB" dirty="0" smtClean="0"/>
                  <a:t>so the expected value has been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In the more general cases, when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2,…,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3,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and</a:t>
                </a:r>
              </a:p>
              <a:p>
                <a:r>
                  <a:rPr lang="en-GB" dirty="0" smtClean="0"/>
                  <a:t>the expected value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the geometrical interpretations are analogous !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959" b="-11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06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Summary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</a:t>
                </a:r>
                <a:r>
                  <a:rPr lang="en-GB" dirty="0"/>
                  <a:t>are given </a:t>
                </a:r>
                <a:r>
                  <a:rPr lang="en-GB" dirty="0" smtClean="0"/>
                  <a:t>an </a:t>
                </a:r>
                <a:r>
                  <a:rPr lang="en-GB" dirty="0"/>
                  <a:t>underlying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</a:t>
                </a:r>
                <a:r>
                  <a:rPr lang="en-GB" u="sng" dirty="0" smtClean="0"/>
                  <a:t>independent</a:t>
                </a:r>
                <a:r>
                  <a:rPr lang="en-GB" dirty="0" smtClean="0"/>
                  <a:t> random </a:t>
                </a:r>
                <a:r>
                  <a:rPr lang="en-GB" dirty="0"/>
                  <a:t>variables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then perform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random experiments and obtain the outcomes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  as well as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numerical outcomes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of the random experiments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).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purpose is to estimate the regression coefficients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537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Correlation Coefficient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Covariance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Independent random variables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Uncorrelated random variables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Pearson’s Correlation Coefficient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514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Covariance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Recall that, </a:t>
                </a:r>
                <a:r>
                  <a:rPr lang="en-GB" b="1" u="sng" dirty="0" smtClean="0"/>
                  <a:t>if</a:t>
                </a:r>
                <a:r>
                  <a:rPr lang="en-GB" dirty="0" smtClean="0"/>
                  <a:t> the random variables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are </a:t>
                </a:r>
                <a:r>
                  <a:rPr lang="en-GB" b="1" u="sng" dirty="0" smtClean="0"/>
                  <a:t>independent</a:t>
                </a:r>
                <a:r>
                  <a:rPr lang="en-GB" dirty="0" smtClean="0"/>
                  <a:t>, that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d>
                              <m:r>
                                <a:rPr lang="en-GB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eqArr>
                        <m:eqArr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d>
                            </m:e>
                          </m:d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d>
                            </m:e>
                          </m:d>
                          <m: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</m:eqArr>
                    </m:oMath>
                  </m:oMathPara>
                </a14:m>
                <a:endParaRPr lang="en-GB" dirty="0" smtClean="0"/>
              </a:p>
              <a:p>
                <a:pPr algn="ctr">
                  <a:lnSpc>
                    <a:spcPct val="200000"/>
                  </a:lnSpc>
                </a:pPr>
                <a:r>
                  <a:rPr lang="en-GB" dirty="0" smtClean="0"/>
                  <a:t>for every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±∞</m:t>
                        </m:r>
                      </m:e>
                    </m:d>
                  </m:oMath>
                </a14:m>
                <a:r>
                  <a:rPr lang="en-GB" dirty="0" smtClean="0"/>
                  <a:t> 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dirty="0" smtClean="0"/>
              </a:p>
              <a:p>
                <a:r>
                  <a:rPr lang="en-GB" b="1" u="sng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random variables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are </a:t>
                </a:r>
                <a:r>
                  <a:rPr lang="en-GB" b="1" u="sng" dirty="0" smtClean="0"/>
                  <a:t>uncorrelated</a:t>
                </a:r>
                <a:r>
                  <a:rPr lang="en-GB" dirty="0" smtClean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0588665" y="3967620"/>
                <a:ext cx="132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665" y="3967620"/>
                <a:ext cx="1327735" cy="276999"/>
              </a:xfrm>
              <a:prstGeom prst="rect">
                <a:avLst/>
              </a:prstGeom>
              <a:blipFill>
                <a:blip r:embed="rId3"/>
                <a:stretch>
                  <a:fillRect l="-1835" r="-459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7595220" y="4655001"/>
                <a:ext cx="1298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220" y="4655001"/>
                <a:ext cx="1298111" cy="276999"/>
              </a:xfrm>
              <a:prstGeom prst="rect">
                <a:avLst/>
              </a:prstGeom>
              <a:blipFill>
                <a:blip r:embed="rId4"/>
                <a:stretch>
                  <a:fillRect l="-4225" r="-93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>
          <a:xfrm flipV="1">
            <a:off x="8820000" y="4212000"/>
            <a:ext cx="1800000" cy="1800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7740000" y="4932000"/>
            <a:ext cx="1080000" cy="1080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/>
          <p:cNvSpPr/>
          <p:nvPr/>
        </p:nvSpPr>
        <p:spPr>
          <a:xfrm>
            <a:off x="8460000" y="5652000"/>
            <a:ext cx="720000" cy="720000"/>
          </a:xfrm>
          <a:prstGeom prst="arc">
            <a:avLst>
              <a:gd name="adj1" fmla="val 13501545"/>
              <a:gd name="adj2" fmla="val 1892992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ál 9"/>
          <p:cNvSpPr/>
          <p:nvPr/>
        </p:nvSpPr>
        <p:spPr>
          <a:xfrm>
            <a:off x="8793000" y="5805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8719011" y="601200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011" y="6012000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4242" r="-2727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the underlying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and two random variables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be given.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Pearson’s Correlation Coefficient</a:t>
                </a:r>
                <a:r>
                  <a:rPr lang="en-GB" dirty="0" smtClean="0"/>
                  <a:t> between the two random variables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endParaRPr lang="en-GB" dirty="0" smtClean="0"/>
              </a:p>
              <a:p>
                <a:pPr marL="2962275"/>
                <a:r>
                  <a:rPr lang="en-GB" u="sng" dirty="0" smtClean="0"/>
                  <a:t>Actually: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 = 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  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864000" y="3982002"/>
                <a:ext cx="132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" y="3982002"/>
                <a:ext cx="1327735" cy="276999"/>
              </a:xfrm>
              <a:prstGeom prst="rect">
                <a:avLst/>
              </a:prstGeom>
              <a:blipFill>
                <a:blip r:embed="rId3"/>
                <a:stretch>
                  <a:fillRect l="-1835" r="-459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548000" y="4871001"/>
                <a:ext cx="1298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000" y="4871001"/>
                <a:ext cx="1298111" cy="276999"/>
              </a:xfrm>
              <a:prstGeom prst="rect">
                <a:avLst/>
              </a:prstGeom>
              <a:blipFill>
                <a:blip r:embed="rId4"/>
                <a:stretch>
                  <a:fillRect l="-4225" r="-93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>
          <a:xfrm flipV="1">
            <a:off x="540000" y="4248000"/>
            <a:ext cx="324000" cy="1800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40000" y="5148000"/>
            <a:ext cx="1008000" cy="900001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/>
          <p:cNvSpPr/>
          <p:nvPr/>
        </p:nvSpPr>
        <p:spPr>
          <a:xfrm>
            <a:off x="-360000" y="5148000"/>
            <a:ext cx="1800000" cy="1800000"/>
          </a:xfrm>
          <a:prstGeom prst="arc">
            <a:avLst>
              <a:gd name="adj1" fmla="val 16821822"/>
              <a:gd name="adj2" fmla="val 1910536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38022" y="604800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2" y="6048000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50924" y="5279540"/>
                <a:ext cx="226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24" y="5279540"/>
                <a:ext cx="226151" cy="276999"/>
              </a:xfrm>
              <a:prstGeom prst="rect">
                <a:avLst/>
              </a:prstGeom>
              <a:blipFill>
                <a:blip r:embed="rId6"/>
                <a:stretch>
                  <a:fillRect l="-24324" r="-21622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8920800" y="3631334"/>
                <a:ext cx="32242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≠0≠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800" y="3631334"/>
                <a:ext cx="3224216" cy="369332"/>
              </a:xfrm>
              <a:prstGeom prst="rect">
                <a:avLst/>
              </a:prstGeom>
              <a:blipFill>
                <a:blip r:embed="rId7"/>
                <a:stretch>
                  <a:fillRect l="-1701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47"/>
          <p:cNvSpPr txBox="1"/>
          <p:nvPr/>
        </p:nvSpPr>
        <p:spPr>
          <a:xfrm>
            <a:off x="11592573" y="2552687"/>
            <a:ext cx="2228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91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have:</a:t>
                </a:r>
              </a:p>
              <a:p>
                <a:pPr marL="14319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Notice: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5557838" algn="ctr"/>
                  </a:tabLst>
                </a:pPr>
                <a:r>
                  <a:rPr lang="en-GB" dirty="0"/>
                  <a:t>It holds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𝑌𝑋</m:t>
                        </m:r>
                      </m:sub>
                    </m:sSub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5557838" algn="ctr"/>
                  </a:tabLst>
                </a:pPr>
                <a:r>
                  <a:rPr lang="en-GB" dirty="0"/>
                  <a:t>It holds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−1≤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≤+1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5557838" algn="ctr"/>
                    <a:tab pos="11212513" algn="r"/>
                  </a:tabLst>
                </a:pPr>
                <a:r>
                  <a:rPr lang="en-GB" dirty="0"/>
                  <a:t>It holds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𝑑𝑌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sgn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𝑏𝑑</m:t>
                            </m:r>
                          </m:e>
                        </m: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GB" dirty="0"/>
                  <a:t>	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≠0≠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		for every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07" b="-1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0512000" y="3242919"/>
                <a:ext cx="132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000" y="3242919"/>
                <a:ext cx="1327735" cy="276999"/>
              </a:xfrm>
              <a:prstGeom prst="rect">
                <a:avLst/>
              </a:prstGeom>
              <a:blipFill>
                <a:blip r:embed="rId3"/>
                <a:stretch>
                  <a:fillRect l="-1835" r="-917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9143714" y="3816000"/>
                <a:ext cx="1298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714" y="3816000"/>
                <a:ext cx="1298111" cy="276999"/>
              </a:xfrm>
              <a:prstGeom prst="rect">
                <a:avLst/>
              </a:prstGeom>
              <a:blipFill>
                <a:blip r:embed="rId4"/>
                <a:stretch>
                  <a:fillRect l="-4225" r="-93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>
          <a:xfrm flipH="1">
            <a:off x="9144000" y="1800000"/>
            <a:ext cx="2159714" cy="2016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10512000" y="1800000"/>
            <a:ext cx="792000" cy="1440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/>
          <p:cNvSpPr/>
          <p:nvPr/>
        </p:nvSpPr>
        <p:spPr>
          <a:xfrm>
            <a:off x="10116000" y="612000"/>
            <a:ext cx="2376000" cy="2376000"/>
          </a:xfrm>
          <a:prstGeom prst="arc">
            <a:avLst>
              <a:gd name="adj1" fmla="val 7123931"/>
              <a:gd name="adj2" fmla="val 821062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1306968" y="166004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968" y="1660041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0587760" y="2423001"/>
                <a:ext cx="226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760" y="2423001"/>
                <a:ext cx="226151" cy="276999"/>
              </a:xfrm>
              <a:prstGeom prst="rect">
                <a:avLst/>
              </a:prstGeom>
              <a:blipFill>
                <a:blip r:embed="rId6"/>
                <a:stretch>
                  <a:fillRect l="-24324" r="-21622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3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We have:</a:t>
                </a:r>
              </a:p>
              <a:p>
                <a:pPr marL="14319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spcAft>
                    <a:spcPts val="1200"/>
                  </a:spcAft>
                </a:pPr>
                <a:r>
                  <a:rPr lang="en-GB" dirty="0" smtClean="0"/>
                  <a:t>It holds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=+1   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that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se šipkou 10"/>
          <p:cNvCxnSpPr/>
          <p:nvPr/>
        </p:nvCxnSpPr>
        <p:spPr>
          <a:xfrm flipV="1">
            <a:off x="9972000" y="4428000"/>
            <a:ext cx="1800000" cy="720000"/>
          </a:xfrm>
          <a:prstGeom prst="straightConnector1">
            <a:avLst/>
          </a:prstGeom>
          <a:ln w="508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9972000" y="4716000"/>
            <a:ext cx="1080000" cy="432000"/>
          </a:xfrm>
          <a:prstGeom prst="straightConnector1">
            <a:avLst/>
          </a:prstGeom>
          <a:ln w="25400" cap="rnd">
            <a:solidFill>
              <a:srgbClr val="00B0F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0854831" y="4439001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4831" y="4439001"/>
                <a:ext cx="197169" cy="276999"/>
              </a:xfrm>
              <a:prstGeom prst="rect">
                <a:avLst/>
              </a:prstGeom>
              <a:blipFill>
                <a:blip r:embed="rId3"/>
                <a:stretch>
                  <a:fillRect l="-15625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1570022" y="41510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022" y="4151001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7273" r="-2727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9770022" y="48710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022" y="4871001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7273" r="-2424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7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We have:</a:t>
                </a:r>
              </a:p>
              <a:p>
                <a:pPr marL="14319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spcAft>
                    <a:spcPts val="1200"/>
                  </a:spcAft>
                </a:pPr>
                <a:r>
                  <a:rPr lang="en-GB" dirty="0" smtClean="0"/>
                  <a:t>It holds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1   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that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se šipkou 10"/>
          <p:cNvCxnSpPr/>
          <p:nvPr/>
        </p:nvCxnSpPr>
        <p:spPr>
          <a:xfrm flipV="1">
            <a:off x="9972000" y="4428000"/>
            <a:ext cx="1800000" cy="720000"/>
          </a:xfrm>
          <a:prstGeom prst="straightConnector1">
            <a:avLst/>
          </a:prstGeom>
          <a:ln w="508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8892000" y="5148000"/>
            <a:ext cx="1080000" cy="432000"/>
          </a:xfrm>
          <a:prstGeom prst="straightConnector1">
            <a:avLst/>
          </a:prstGeom>
          <a:ln w="25400" cap="rnd">
            <a:solidFill>
              <a:srgbClr val="00B0F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694831" y="5303001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831" y="5303001"/>
                <a:ext cx="197169" cy="276999"/>
              </a:xfrm>
              <a:prstGeom prst="rect">
                <a:avLst/>
              </a:prstGeom>
              <a:blipFill>
                <a:blip r:embed="rId3"/>
                <a:stretch>
                  <a:fillRect l="-15152" r="-12121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1566233" y="41510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233" y="4151001"/>
                <a:ext cx="201978" cy="276999"/>
              </a:xfrm>
              <a:prstGeom prst="rect">
                <a:avLst/>
              </a:prstGeom>
              <a:blipFill>
                <a:blip r:embed="rId4"/>
                <a:stretch>
                  <a:fillRect l="-27273" r="-2727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9770022" y="48710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022" y="4871001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7273" r="-2424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7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We have:</a:t>
                </a:r>
              </a:p>
              <a:p>
                <a:pPr marL="14319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It holds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−1&lt;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otherwise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124000" y="4151001"/>
                <a:ext cx="132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4151001"/>
                <a:ext cx="1327735" cy="276999"/>
              </a:xfrm>
              <a:prstGeom prst="rect">
                <a:avLst/>
              </a:prstGeom>
              <a:blipFill>
                <a:blip r:embed="rId3"/>
                <a:stretch>
                  <a:fillRect l="-1835" r="-917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8604000" y="4511001"/>
                <a:ext cx="1298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000" y="4511001"/>
                <a:ext cx="1298111" cy="276999"/>
              </a:xfrm>
              <a:prstGeom prst="rect">
                <a:avLst/>
              </a:prstGeom>
              <a:blipFill>
                <a:blip r:embed="rId4"/>
                <a:stretch>
                  <a:fillRect l="-4225" r="-1408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se šipkou 13"/>
          <p:cNvCxnSpPr/>
          <p:nvPr/>
        </p:nvCxnSpPr>
        <p:spPr>
          <a:xfrm flipH="1" flipV="1">
            <a:off x="2124000" y="4428000"/>
            <a:ext cx="3960000" cy="1440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6084000" y="4788000"/>
            <a:ext cx="2520000" cy="1080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983011" y="586800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11" y="5868000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3529" r="-2352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970924" y="5400000"/>
                <a:ext cx="226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924" y="5400000"/>
                <a:ext cx="226151" cy="276999"/>
              </a:xfrm>
              <a:prstGeom prst="rect">
                <a:avLst/>
              </a:prstGeom>
              <a:blipFill>
                <a:blip r:embed="rId6"/>
                <a:stretch>
                  <a:fillRect l="-23684" r="-18421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louk 19"/>
          <p:cNvSpPr/>
          <p:nvPr/>
        </p:nvSpPr>
        <p:spPr>
          <a:xfrm>
            <a:off x="5544000" y="5328000"/>
            <a:ext cx="1080000" cy="1080000"/>
          </a:xfrm>
          <a:prstGeom prst="arc">
            <a:avLst>
              <a:gd name="adj1" fmla="val 11996836"/>
              <a:gd name="adj2" fmla="val 2020141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8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 Coefficient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Regression Coefficient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Regression Lines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Coefficients of Regression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087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the </a:t>
                </a:r>
                <a:r>
                  <a:rPr lang="en-GB" dirty="0"/>
                  <a:t>underlying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and </a:t>
                </a:r>
                <a:r>
                  <a:rPr lang="en-GB" dirty="0"/>
                  <a:t>two random variables  </a:t>
                </a:r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spcAft>
                    <a:spcPts val="1200"/>
                  </a:spcAft>
                </a:pPr>
                <a:r>
                  <a:rPr lang="en-GB" dirty="0" smtClean="0"/>
                  <a:t>be </a:t>
                </a:r>
                <a:r>
                  <a:rPr lang="en-GB" dirty="0"/>
                  <a:t>given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us find the best (linear) approximation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by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,  that is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in such a way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the</a:t>
                </a:r>
                <a:r>
                  <a:rPr lang="en-GB" dirty="0" smtClean="0"/>
                  <a:t> (square of the) </a:t>
                </a:r>
                <a:r>
                  <a:rPr lang="en-GB" b="1" dirty="0" smtClean="0"/>
                  <a:t>length of the vector </a:t>
                </a:r>
                <a:r>
                  <a:rPr lang="en-GB" b="1" u="sng" dirty="0" smtClean="0"/>
                  <a:t>is minimal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se šipkou 3"/>
          <p:cNvCxnSpPr/>
          <p:nvPr/>
        </p:nvCxnSpPr>
        <p:spPr>
          <a:xfrm>
            <a:off x="7920000" y="6336000"/>
            <a:ext cx="4032000" cy="0"/>
          </a:xfrm>
          <a:prstGeom prst="straightConnector1">
            <a:avLst/>
          </a:prstGeom>
          <a:ln w="25400" cap="rnd">
            <a:solidFill>
              <a:srgbClr val="0070C0"/>
            </a:solidFill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812630" y="6336000"/>
                <a:ext cx="4246740" cy="349702"/>
              </a:xfrm>
              <a:prstGeom prst="rect">
                <a:avLst/>
              </a:prstGeom>
              <a:noFill/>
            </p:spPr>
            <p:txBody>
              <a:bodyPr wrap="none" lIns="0" tIns="72000" rIns="0" bIns="0" rtlCol="0">
                <a:spAutoFit/>
              </a:bodyPr>
              <a:lstStyle/>
              <a:p>
                <a:r>
                  <a:rPr lang="en-GB" dirty="0" smtClean="0"/>
                  <a:t>the linear subspace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630" y="6336000"/>
                <a:ext cx="4246740" cy="349702"/>
              </a:xfrm>
              <a:prstGeom prst="rect">
                <a:avLst/>
              </a:prstGeom>
              <a:blipFill>
                <a:blip r:embed="rId3"/>
                <a:stretch>
                  <a:fillRect l="-3448" t="-1724" b="-39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9666000" y="4565001"/>
                <a:ext cx="2092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000" y="4565001"/>
                <a:ext cx="209224" cy="276999"/>
              </a:xfrm>
              <a:prstGeom prst="rect">
                <a:avLst/>
              </a:prstGeom>
              <a:blipFill>
                <a:blip r:embed="rId4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se šipkou 10"/>
          <p:cNvCxnSpPr/>
          <p:nvPr/>
        </p:nvCxnSpPr>
        <p:spPr>
          <a:xfrm>
            <a:off x="9612000" y="4896000"/>
            <a:ext cx="0" cy="1440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louk 11"/>
          <p:cNvSpPr/>
          <p:nvPr/>
        </p:nvSpPr>
        <p:spPr>
          <a:xfrm>
            <a:off x="9252000" y="5976000"/>
            <a:ext cx="720000" cy="720000"/>
          </a:xfrm>
          <a:prstGeom prst="arc">
            <a:avLst>
              <a:gd name="adj1" fmla="val 10797967"/>
              <a:gd name="adj2" fmla="val 1621043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ál 12"/>
          <p:cNvSpPr/>
          <p:nvPr/>
        </p:nvSpPr>
        <p:spPr>
          <a:xfrm>
            <a:off x="9432000" y="6174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ál 7"/>
          <p:cNvSpPr/>
          <p:nvPr/>
        </p:nvSpPr>
        <p:spPr>
          <a:xfrm>
            <a:off x="9558000" y="484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9612000" y="5452300"/>
                <a:ext cx="2548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000" y="5452300"/>
                <a:ext cx="2548518" cy="276999"/>
              </a:xfrm>
              <a:prstGeom prst="rect">
                <a:avLst/>
              </a:prstGeom>
              <a:blipFill>
                <a:blip r:embed="rId5"/>
                <a:stretch>
                  <a:fillRect r="-1914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1592000" y="6005001"/>
                <a:ext cx="224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2000" y="6005001"/>
                <a:ext cx="224420" cy="276999"/>
              </a:xfrm>
              <a:prstGeom prst="rect">
                <a:avLst/>
              </a:prstGeom>
              <a:blipFill>
                <a:blip r:embed="rId6"/>
                <a:stretch>
                  <a:fillRect l="-25000" r="-2222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ál 15"/>
          <p:cNvSpPr/>
          <p:nvPr/>
        </p:nvSpPr>
        <p:spPr>
          <a:xfrm>
            <a:off x="11484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ál 16"/>
          <p:cNvSpPr/>
          <p:nvPr/>
        </p:nvSpPr>
        <p:spPr>
          <a:xfrm>
            <a:off x="8280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8388000" y="600500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000" y="6005001"/>
                <a:ext cx="201978" cy="276999"/>
              </a:xfrm>
              <a:prstGeom prst="rect">
                <a:avLst/>
              </a:prstGeom>
              <a:blipFill>
                <a:blip r:embed="rId7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325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Denote and calculate: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𝑋𝑌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𝛼𝛽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𝛼𝛽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To find the minimum, calculate: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𝜕𝛼</m:t>
                          </m:r>
                        </m:den>
                      </m:f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𝜕𝛽</m:t>
                          </m:r>
                        </m:den>
                      </m:f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put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𝜕𝛼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𝜕𝛽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5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60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Correlation:  Motivation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are given the underlying </a:t>
                </a:r>
                <a:r>
                  <a:rPr lang="en-GB" dirty="0"/>
                  <a:t>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 and </a:t>
                </a:r>
                <a:br>
                  <a:rPr lang="en-GB" dirty="0" smtClean="0"/>
                </a:br>
                <a:r>
                  <a:rPr lang="en-GB" u="sng" dirty="0" smtClean="0"/>
                  <a:t>two</a:t>
                </a:r>
                <a:r>
                  <a:rPr lang="en-GB" dirty="0" smtClean="0"/>
                  <a:t> </a:t>
                </a:r>
                <a:r>
                  <a:rPr lang="en-GB" dirty="0"/>
                  <a:t>random variables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then perform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random </a:t>
                </a:r>
                <a:r>
                  <a:rPr lang="en-GB" dirty="0" smtClean="0"/>
                  <a:t>experiments and obtain </a:t>
                </a:r>
                <a:r>
                  <a:rPr lang="en-GB" dirty="0"/>
                  <a:t>the outcomes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  as well as the corresponding numerical outcomes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 smtClean="0"/>
                  <a:t>The purpose is to decide whether there is (linear) correlation between </a:t>
                </a:r>
                <a:br>
                  <a:rPr lang="en-GB" dirty="0" smtClean="0"/>
                </a:br>
                <a:r>
                  <a:rPr lang="en-GB" dirty="0" smtClean="0"/>
                  <a:t>the values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the values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457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thus have: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Hence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sty m:val="p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391478" y="5419565"/>
                <a:ext cx="4860000" cy="768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400" i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 sz="2400" i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78" y="5419565"/>
                <a:ext cx="4860000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966226" y="6336000"/>
                <a:ext cx="7971349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FF0000"/>
                </a:solidFill>
                <a:miter lim="800000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the regression coefficient of the random variable 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400" dirty="0" smtClean="0"/>
                  <a:t>  on 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226" y="6336000"/>
                <a:ext cx="7971349" cy="461665"/>
              </a:xfrm>
              <a:prstGeom prst="rect">
                <a:avLst/>
              </a:prstGeom>
              <a:blipFill>
                <a:blip r:embed="rId4"/>
                <a:stretch>
                  <a:fillRect l="-1146" t="-7692" b="-28205"/>
                </a:stretch>
              </a:blipFill>
              <a:ln w="12700">
                <a:solidFill>
                  <a:srgbClr val="FF0000"/>
                </a:solidFill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>
          <a:xfrm flipH="1" flipV="1">
            <a:off x="3821478" y="6240780"/>
            <a:ext cx="144748" cy="95220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483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Our purpose has been to approximate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by using </a:t>
                </a:r>
                <a:br>
                  <a:rPr lang="en-GB" dirty="0" smtClean="0"/>
                </a:br>
                <a:r>
                  <a:rPr lang="en-GB" dirty="0" smtClean="0"/>
                  <a:t>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linearly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for some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to be found).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have found the </a:t>
                </a:r>
                <a:r>
                  <a:rPr lang="en-GB" b="1" dirty="0" smtClean="0"/>
                  <a:t>coefficient of regression</a:t>
                </a:r>
                <a:r>
                  <a:rPr lang="en-GB" dirty="0" smtClean="0"/>
                  <a:t>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as follows: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739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Similarly</a:t>
                </a:r>
                <a:r>
                  <a:rPr lang="en-GB" dirty="0"/>
                  <a:t>, we can define the coefficient of regression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We observe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cov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Var</m:t>
                                      </m:r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</m:e>
                                  </m:rad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Var</m:t>
                                      </m:r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d>
                                    </m:e>
                                  </m:ra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8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Regression Lines</a:t>
            </a:r>
            <a:endParaRPr lang="en-GB" dirty="0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2160000" y="2736000"/>
            <a:ext cx="0" cy="396000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>
            <a:off x="216000" y="6336001"/>
            <a:ext cx="1177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2052000" y="4896000"/>
            <a:ext cx="6153216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V="1">
            <a:off x="5760000" y="2952000"/>
            <a:ext cx="0" cy="349200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1827253" y="6336000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7253" y="6336000"/>
                <a:ext cx="194540" cy="276999"/>
              </a:xfrm>
              <a:prstGeom prst="rect">
                <a:avLst/>
              </a:prstGeom>
              <a:blipFill>
                <a:blip r:embed="rId2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962061" y="2639001"/>
                <a:ext cx="197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061" y="2639001"/>
                <a:ext cx="197939" cy="276999"/>
              </a:xfrm>
              <a:prstGeom prst="rect">
                <a:avLst/>
              </a:prstGeom>
              <a:blipFill>
                <a:blip r:embed="rId3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600277" y="6440299"/>
                <a:ext cx="3194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277" y="6440299"/>
                <a:ext cx="319446" cy="276999"/>
              </a:xfrm>
              <a:prstGeom prst="rect">
                <a:avLst/>
              </a:prstGeom>
              <a:blipFill>
                <a:blip r:embed="rId4"/>
                <a:stretch>
                  <a:fillRect l="-17308" r="-3846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732555" y="4757500"/>
                <a:ext cx="3194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55" y="4757500"/>
                <a:ext cx="319446" cy="276999"/>
              </a:xfrm>
              <a:prstGeom prst="rect">
                <a:avLst/>
              </a:prstGeom>
              <a:blipFill>
                <a:blip r:embed="rId5"/>
                <a:stretch>
                  <a:fillRect l="-13208" r="-1887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10"/>
          <p:cNvCxnSpPr/>
          <p:nvPr/>
        </p:nvCxnSpPr>
        <p:spPr>
          <a:xfrm flipV="1">
            <a:off x="416526" y="3963559"/>
            <a:ext cx="8805375" cy="2372441"/>
          </a:xfrm>
          <a:prstGeom prst="line">
            <a:avLst/>
          </a:prstGeom>
          <a:ln w="25400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4835938" y="3226814"/>
            <a:ext cx="1995192" cy="3109186"/>
          </a:xfrm>
          <a:prstGeom prst="line">
            <a:avLst/>
          </a:prstGeom>
          <a:ln w="25400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9221901" y="3963559"/>
                <a:ext cx="2233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901" y="3963559"/>
                <a:ext cx="2233047" cy="276999"/>
              </a:xfrm>
              <a:prstGeom prst="rect">
                <a:avLst/>
              </a:prstGeom>
              <a:blipFill>
                <a:blip r:embed="rId6"/>
                <a:stretch>
                  <a:fillRect l="-1913" t="-21739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831130" y="3225682"/>
                <a:ext cx="2235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30" y="3225682"/>
                <a:ext cx="2235164" cy="276999"/>
              </a:xfrm>
              <a:prstGeom prst="rect">
                <a:avLst/>
              </a:prstGeom>
              <a:blipFill>
                <a:blip r:embed="rId7"/>
                <a:stretch>
                  <a:fillRect l="-820" t="-21739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louk 14"/>
          <p:cNvSpPr/>
          <p:nvPr/>
        </p:nvSpPr>
        <p:spPr>
          <a:xfrm>
            <a:off x="4860000" y="3996000"/>
            <a:ext cx="1800000" cy="1800000"/>
          </a:xfrm>
          <a:prstGeom prst="arc">
            <a:avLst>
              <a:gd name="adj1" fmla="val 18176453"/>
              <a:gd name="adj2" fmla="val 2070879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204362" y="4317808"/>
                <a:ext cx="2294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362" y="4317808"/>
                <a:ext cx="229422" cy="276999"/>
              </a:xfrm>
              <a:prstGeom prst="rect">
                <a:avLst/>
              </a:prstGeom>
              <a:blipFill>
                <a:blip r:embed="rId8"/>
                <a:stretch>
                  <a:fillRect l="-35135" r="-35135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957052" y="3317622"/>
                <a:ext cx="4564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52" y="3317622"/>
                <a:ext cx="456407" cy="276999"/>
              </a:xfrm>
              <a:prstGeom prst="rect">
                <a:avLst/>
              </a:prstGeom>
              <a:blipFill>
                <a:blip r:embed="rId9"/>
                <a:stretch>
                  <a:fillRect l="-16000" r="-4000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942104" y="4577500"/>
                <a:ext cx="460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104" y="4577500"/>
                <a:ext cx="460511" cy="276999"/>
              </a:xfrm>
              <a:prstGeom prst="rect">
                <a:avLst/>
              </a:prstGeom>
              <a:blipFill>
                <a:blip r:embed="rId10"/>
                <a:stretch>
                  <a:fillRect l="-16000" r="-4000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louk 18"/>
          <p:cNvSpPr/>
          <p:nvPr/>
        </p:nvSpPr>
        <p:spPr>
          <a:xfrm>
            <a:off x="4032000" y="3168000"/>
            <a:ext cx="3456000" cy="3456000"/>
          </a:xfrm>
          <a:prstGeom prst="arc">
            <a:avLst>
              <a:gd name="adj1" fmla="val 20699555"/>
              <a:gd name="adj2" fmla="val 542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blouk 19"/>
          <p:cNvSpPr/>
          <p:nvPr/>
        </p:nvSpPr>
        <p:spPr>
          <a:xfrm>
            <a:off x="4032000" y="3168000"/>
            <a:ext cx="3456000" cy="3456000"/>
          </a:xfrm>
          <a:prstGeom prst="arc">
            <a:avLst>
              <a:gd name="adj1" fmla="val 16202706"/>
              <a:gd name="adj2" fmla="val 1816618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9373413" y="5034499"/>
                <a:ext cx="1495776" cy="903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72000" tIns="0" rIns="72000" bIns="7200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𝑌𝑋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fName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𝑌𝑋</m:t>
                              </m:r>
                            </m:sub>
                          </m:sSub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413" y="5034499"/>
                <a:ext cx="1495776" cy="9037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394406" y="1512000"/>
                <a:ext cx="11479663" cy="100120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72000" tIns="144000" rIns="72000" bIns="144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100" b="0" i="0" smtClean="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100" b="0" i="0" smtClean="0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𝑋𝑌</m:t>
                                  </m:r>
                                </m:sub>
                              </m:sSub>
                              <m: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𝑌𝑋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100" b="0" i="0" smtClean="0">
                              <a:latin typeface="Cambria Math" panose="02040503050406030204" pitchFamily="18" charset="0"/>
                            </a:rPr>
                            <m:t>cotg</m:t>
                          </m:r>
                        </m:fName>
                        <m:e>
                          <m:d>
                            <m:dPr>
                              <m:ctrl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𝑋𝑌</m:t>
                                  </m:r>
                                </m:sub>
                              </m:sSub>
                              <m: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𝑌𝑋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100" b="0" i="0" smtClean="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1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GB" sz="2100" i="1">
                                          <a:latin typeface="Cambria Math" panose="02040503050406030204" pitchFamily="18" charset="0"/>
                                        </a:rPr>
                                        <m:t>𝑋𝑌</m:t>
                                      </m:r>
                                    </m:sub>
                                  </m:sSub>
                                  <m:r>
                                    <a:rPr lang="en-GB" sz="2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1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GB" sz="2100" i="1">
                                          <a:latin typeface="Cambria Math" panose="02040503050406030204" pitchFamily="18" charset="0"/>
                                        </a:rPr>
                                        <m:t>𝑌𝑋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𝑋𝑌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𝑌𝑋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𝑋𝑌</m:t>
                                  </m:r>
                                </m:sub>
                              </m:sSub>
                            </m:e>
                          </m:func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sz="2100" b="0" i="1" smtClean="0">
                                      <a:latin typeface="Cambria Math" panose="02040503050406030204" pitchFamily="18" charset="0"/>
                                    </a:rPr>
                                    <m:t>𝑌𝑋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  <m:sup>
                              <m: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100" b="0" i="1" smtClean="0">
                                  <a:latin typeface="Cambria Math" panose="02040503050406030204" pitchFamily="18" charset="0"/>
                                </a:rPr>
                                <m:t>𝑌𝑋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100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6" y="1512000"/>
                <a:ext cx="11479663" cy="1001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2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Coefficients of Regression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More generally, 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 random variables</a:t>
                </a:r>
                <a:endParaRPr lang="en-GB" dirty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be given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us find the best (linear) approximation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by the random </a:t>
                </a:r>
                <a:r>
                  <a:rPr lang="en-GB" dirty="0" smtClean="0"/>
                  <a:t>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,  </a:t>
                </a:r>
                <a:r>
                  <a:rPr lang="en-GB" dirty="0"/>
                  <a:t>that is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in such a way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+⋯+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9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Coefficients of Regression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GB" dirty="0" smtClean="0"/>
                  <a:t>We stack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into a random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And we rewrite the problem:   find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so that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b="0" i="0" smtClean="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se šipkou 3"/>
          <p:cNvCxnSpPr/>
          <p:nvPr/>
        </p:nvCxnSpPr>
        <p:spPr>
          <a:xfrm>
            <a:off x="251999" y="6336000"/>
            <a:ext cx="11700000" cy="0"/>
          </a:xfrm>
          <a:prstGeom prst="straightConnector1">
            <a:avLst/>
          </a:prstGeom>
          <a:ln w="25400" cap="rnd">
            <a:solidFill>
              <a:srgbClr val="0070C0"/>
            </a:solidFill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52000" y="6336000"/>
                <a:ext cx="7506222" cy="349702"/>
              </a:xfrm>
              <a:prstGeom prst="rect">
                <a:avLst/>
              </a:prstGeom>
              <a:noFill/>
            </p:spPr>
            <p:txBody>
              <a:bodyPr wrap="none" lIns="0" tIns="72000" rIns="0" bIns="0" rtlCol="0">
                <a:spAutoFit/>
              </a:bodyPr>
              <a:lstStyle/>
              <a:p>
                <a:r>
                  <a:rPr lang="en-GB" dirty="0" smtClean="0"/>
                  <a:t>the linear subspace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6336000"/>
                <a:ext cx="7506222" cy="349702"/>
              </a:xfrm>
              <a:prstGeom prst="rect">
                <a:avLst/>
              </a:prstGeom>
              <a:blipFill>
                <a:blip r:embed="rId3"/>
                <a:stretch>
                  <a:fillRect l="-1867" t="-1724" b="-39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314000" y="4565001"/>
                <a:ext cx="2092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000" y="4565001"/>
                <a:ext cx="209224" cy="276999"/>
              </a:xfrm>
              <a:prstGeom prst="rect">
                <a:avLst/>
              </a:prstGeom>
              <a:blipFill>
                <a:blip r:embed="rId4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se šipkou 6"/>
          <p:cNvCxnSpPr/>
          <p:nvPr/>
        </p:nvCxnSpPr>
        <p:spPr>
          <a:xfrm>
            <a:off x="1260000" y="4896000"/>
            <a:ext cx="0" cy="1440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/>
          <p:cNvSpPr/>
          <p:nvPr/>
        </p:nvSpPr>
        <p:spPr>
          <a:xfrm>
            <a:off x="900000" y="5976000"/>
            <a:ext cx="720000" cy="720000"/>
          </a:xfrm>
          <a:prstGeom prst="arc">
            <a:avLst>
              <a:gd name="adj1" fmla="val 10797967"/>
              <a:gd name="adj2" fmla="val 1621043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ál 8"/>
          <p:cNvSpPr/>
          <p:nvPr/>
        </p:nvSpPr>
        <p:spPr>
          <a:xfrm>
            <a:off x="1080000" y="6174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`</a:t>
            </a:r>
            <a:endParaRPr lang="en-GB" dirty="0"/>
          </a:p>
        </p:txBody>
      </p:sp>
      <p:sp>
        <p:nvSpPr>
          <p:cNvPr id="10" name="Ovál 9"/>
          <p:cNvSpPr/>
          <p:nvPr/>
        </p:nvSpPr>
        <p:spPr>
          <a:xfrm>
            <a:off x="1206000" y="484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260000" y="5699001"/>
                <a:ext cx="50079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⟶ 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0" y="5699001"/>
                <a:ext cx="5007909" cy="276999"/>
              </a:xfrm>
              <a:prstGeom prst="rect">
                <a:avLst/>
              </a:prstGeom>
              <a:blipFill>
                <a:blip r:embed="rId5"/>
                <a:stretch>
                  <a:fillRect r="-731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9000000" y="6001501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0" y="6001501"/>
                <a:ext cx="326436" cy="276999"/>
              </a:xfrm>
              <a:prstGeom prst="rect">
                <a:avLst/>
              </a:prstGeom>
              <a:blipFill>
                <a:blip r:embed="rId6"/>
                <a:stretch>
                  <a:fillRect l="-14815" r="-3704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ál 12"/>
          <p:cNvSpPr/>
          <p:nvPr/>
        </p:nvSpPr>
        <p:spPr>
          <a:xfrm>
            <a:off x="8172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9720000" y="6001500"/>
                <a:ext cx="331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0" y="6001500"/>
                <a:ext cx="331757" cy="276999"/>
              </a:xfrm>
              <a:prstGeom prst="rect">
                <a:avLst/>
              </a:prstGeom>
              <a:blipFill>
                <a:blip r:embed="rId7"/>
                <a:stretch>
                  <a:fillRect l="-14545" r="-3636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ál 15"/>
          <p:cNvSpPr/>
          <p:nvPr/>
        </p:nvSpPr>
        <p:spPr>
          <a:xfrm>
            <a:off x="8892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1160000" y="6000460"/>
                <a:ext cx="3458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000" y="6000460"/>
                <a:ext cx="345864" cy="276999"/>
              </a:xfrm>
              <a:prstGeom prst="rect">
                <a:avLst/>
              </a:prstGeom>
              <a:blipFill>
                <a:blip r:embed="rId8"/>
                <a:stretch>
                  <a:fillRect l="-16071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ál 17"/>
          <p:cNvSpPr/>
          <p:nvPr/>
        </p:nvSpPr>
        <p:spPr>
          <a:xfrm>
            <a:off x="9612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0440000" y="6001200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0" y="6001200"/>
                <a:ext cx="237244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ál 23"/>
          <p:cNvSpPr/>
          <p:nvPr/>
        </p:nvSpPr>
        <p:spPr>
          <a:xfrm>
            <a:off x="11052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8280000" y="600046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000" y="6000460"/>
                <a:ext cx="201978" cy="276999"/>
              </a:xfrm>
              <a:prstGeom prst="rect">
                <a:avLst/>
              </a:prstGeom>
              <a:blipFill>
                <a:blip r:embed="rId10"/>
                <a:stretch>
                  <a:fillRect l="-24242" r="-2727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468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Coefficients of Regression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Denoting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 letting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𝜕𝛼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…  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we obtain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if the variance-covariance matrix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GB" b="0" dirty="0" smtClean="0"/>
                  <a:t>   is non-singular.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985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Correlation Coefficient </a:t>
            </a:r>
            <a:br>
              <a:rPr lang="en-GB" dirty="0" smtClean="0"/>
            </a:br>
            <a:r>
              <a:rPr lang="en-GB" dirty="0" smtClean="0"/>
              <a:t>&amp; </a:t>
            </a:r>
            <a:br>
              <a:rPr lang="en-GB" dirty="0" smtClean="0"/>
            </a:br>
            <a:r>
              <a:rPr lang="en-GB" dirty="0" smtClean="0"/>
              <a:t>Coefficient of Partial Correlation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Multiple Correlation Coefficient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Coefficient of Partial Correlation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056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the </a:t>
                </a:r>
                <a:r>
                  <a:rPr lang="en-GB" dirty="0"/>
                  <a:t>underlying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and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 </a:t>
                </a:r>
                <a:r>
                  <a:rPr lang="en-GB" dirty="0"/>
                  <a:t>random variables  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be </a:t>
                </a:r>
                <a:r>
                  <a:rPr lang="en-GB" dirty="0" smtClean="0"/>
                  <a:t>given, and stack </a:t>
                </a:r>
                <a:r>
                  <a:rPr lang="en-GB" dirty="0"/>
                  <a:t>the random </a:t>
                </a:r>
                <a:r>
                  <a:rPr lang="en-GB" dirty="0" smtClean="0"/>
                  <a:t>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into </a:t>
                </a:r>
                <a:r>
                  <a:rPr lang="en-GB" dirty="0" smtClean="0"/>
                  <a:t>the </a:t>
                </a:r>
                <a:r>
                  <a:rPr lang="en-GB" dirty="0"/>
                  <a:t>random </a:t>
                </a:r>
                <a:r>
                  <a:rPr lang="en-GB" dirty="0" smtClean="0"/>
                  <a:t>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dirty="0" smtClean="0"/>
                  <a:t>Assume that the variance-covariance matrix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GB" dirty="0"/>
                  <a:t>   is </a:t>
                </a:r>
                <a:r>
                  <a:rPr lang="en-GB" dirty="0" smtClean="0"/>
                  <a:t>non-singular and calculate the regression coefficients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 </a:t>
                </a:r>
                <a:r>
                  <a:rPr lang="en-GB" b="1" dirty="0" smtClean="0"/>
                  <a:t>multiple correlation coefficient</a:t>
                </a:r>
                <a:r>
                  <a:rPr lang="en-GB" dirty="0" smtClean="0"/>
                  <a:t>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291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other words, the </a:t>
                </a:r>
                <a:r>
                  <a:rPr lang="en-GB" b="1" dirty="0"/>
                  <a:t>multiple correlation </a:t>
                </a:r>
                <a:r>
                  <a:rPr lang="en-GB" b="1" dirty="0" smtClean="0"/>
                  <a:t>coefficient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is </a:t>
                </a:r>
                <a:r>
                  <a:rPr lang="en-GB" b="1" dirty="0" smtClean="0"/>
                  <a:t>Pearson’s Correlation Coefficient</a:t>
                </a:r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and its best linear approximation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GB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Notice that the multiple correlation coefficient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dirty="0" smtClean="0"/>
                  <a:t>  is </a:t>
                </a:r>
                <a:r>
                  <a:rPr lang="en-GB" u="sng" dirty="0" smtClean="0"/>
                  <a:t>always non-negative</a:t>
                </a:r>
                <a:r>
                  <a:rPr lang="en-GB" dirty="0" smtClean="0"/>
                  <a:t>:</a:t>
                </a:r>
              </a:p>
              <a:p>
                <a:pPr marL="893763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30000"/>
                  </a:lnSpc>
                </a:pPr>
                <a:r>
                  <a:rPr lang="en-GB" dirty="0"/>
                  <a:t>(</a:t>
                </a:r>
                <a:r>
                  <a:rPr lang="en-GB" dirty="0" smtClean="0"/>
                  <a:t>because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≤90°</m:t>
                    </m:r>
                  </m:oMath>
                </a14:m>
                <a:r>
                  <a:rPr lang="en-GB" dirty="0" smtClean="0"/>
                  <a:t>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930000" y="502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51999" y="6336000"/>
            <a:ext cx="11700000" cy="0"/>
          </a:xfrm>
          <a:prstGeom prst="straightConnector1">
            <a:avLst/>
          </a:prstGeom>
          <a:ln w="25400" cap="rnd">
            <a:solidFill>
              <a:srgbClr val="0070C0"/>
            </a:solidFill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ál 20"/>
          <p:cNvSpPr/>
          <p:nvPr/>
        </p:nvSpPr>
        <p:spPr>
          <a:xfrm>
            <a:off x="6930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445777" y="6336000"/>
                <a:ext cx="7506222" cy="349702"/>
              </a:xfrm>
              <a:prstGeom prst="rect">
                <a:avLst/>
              </a:prstGeom>
              <a:noFill/>
            </p:spPr>
            <p:txBody>
              <a:bodyPr wrap="none" lIns="0" tIns="72000" rIns="0" bIns="0" rtlCol="0">
                <a:spAutoFit/>
              </a:bodyPr>
              <a:lstStyle/>
              <a:p>
                <a:r>
                  <a:rPr lang="en-GB" dirty="0" smtClean="0"/>
                  <a:t>the linear subspace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77" y="6336000"/>
                <a:ext cx="7506222" cy="349702"/>
              </a:xfrm>
              <a:prstGeom prst="rect">
                <a:avLst/>
              </a:prstGeom>
              <a:blipFill>
                <a:blip r:embed="rId3"/>
                <a:stretch>
                  <a:fillRect l="-1867" t="-1724" b="-39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7038000" y="4741501"/>
                <a:ext cx="2092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000" y="4741501"/>
                <a:ext cx="209224" cy="276999"/>
              </a:xfrm>
              <a:prstGeom prst="rect">
                <a:avLst/>
              </a:prstGeom>
              <a:blipFill>
                <a:blip r:embed="rId4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>
          <a:xfrm>
            <a:off x="6984000" y="5076000"/>
            <a:ext cx="0" cy="1260000"/>
          </a:xfrm>
          <a:prstGeom prst="straightConnector1">
            <a:avLst/>
          </a:prstGeom>
          <a:ln w="19050" cap="rnd">
            <a:solidFill>
              <a:srgbClr val="FF0000"/>
            </a:solidFill>
            <a:prstDash val="sysDash"/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louk 6"/>
          <p:cNvSpPr/>
          <p:nvPr/>
        </p:nvSpPr>
        <p:spPr>
          <a:xfrm>
            <a:off x="6624000" y="5976000"/>
            <a:ext cx="720000" cy="720000"/>
          </a:xfrm>
          <a:prstGeom prst="arc">
            <a:avLst>
              <a:gd name="adj1" fmla="val 10797967"/>
              <a:gd name="adj2" fmla="val 1621043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ál 7"/>
          <p:cNvSpPr/>
          <p:nvPr/>
        </p:nvSpPr>
        <p:spPr>
          <a:xfrm>
            <a:off x="6804000" y="6174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`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002000" y="5418000"/>
                <a:ext cx="50079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⟶ 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00" y="5418000"/>
                <a:ext cx="5007909" cy="276999"/>
              </a:xfrm>
              <a:prstGeom prst="rect">
                <a:avLst/>
              </a:prstGeom>
              <a:blipFill>
                <a:blip r:embed="rId5"/>
                <a:stretch>
                  <a:fillRect r="-731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9000000" y="6001501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0" y="6001501"/>
                <a:ext cx="326436" cy="276999"/>
              </a:xfrm>
              <a:prstGeom prst="rect">
                <a:avLst/>
              </a:prstGeom>
              <a:blipFill>
                <a:blip r:embed="rId6"/>
                <a:stretch>
                  <a:fillRect l="-14815" r="-3704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ál 11"/>
          <p:cNvSpPr/>
          <p:nvPr/>
        </p:nvSpPr>
        <p:spPr>
          <a:xfrm>
            <a:off x="8172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9720000" y="6001500"/>
                <a:ext cx="331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0" y="6001500"/>
                <a:ext cx="331757" cy="276999"/>
              </a:xfrm>
              <a:prstGeom prst="rect">
                <a:avLst/>
              </a:prstGeom>
              <a:blipFill>
                <a:blip r:embed="rId7"/>
                <a:stretch>
                  <a:fillRect l="-14545" r="-3636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ál 13"/>
          <p:cNvSpPr/>
          <p:nvPr/>
        </p:nvSpPr>
        <p:spPr>
          <a:xfrm>
            <a:off x="8892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1160000" y="6000460"/>
                <a:ext cx="3458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000" y="6000460"/>
                <a:ext cx="345864" cy="276999"/>
              </a:xfrm>
              <a:prstGeom prst="rect">
                <a:avLst/>
              </a:prstGeom>
              <a:blipFill>
                <a:blip r:embed="rId8"/>
                <a:stretch>
                  <a:fillRect l="-16071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ál 15"/>
          <p:cNvSpPr/>
          <p:nvPr/>
        </p:nvSpPr>
        <p:spPr>
          <a:xfrm>
            <a:off x="9612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0440000" y="6001200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0" y="6001200"/>
                <a:ext cx="237244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ál 17"/>
          <p:cNvSpPr/>
          <p:nvPr/>
        </p:nvSpPr>
        <p:spPr>
          <a:xfrm>
            <a:off x="11052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8280000" y="600046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000" y="6000460"/>
                <a:ext cx="201978" cy="276999"/>
              </a:xfrm>
              <a:prstGeom prst="rect">
                <a:avLst/>
              </a:prstGeom>
              <a:blipFill>
                <a:blip r:embed="rId10"/>
                <a:stretch>
                  <a:fillRect l="-24242" r="-2727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ál 21"/>
          <p:cNvSpPr/>
          <p:nvPr/>
        </p:nvSpPr>
        <p:spPr>
          <a:xfrm>
            <a:off x="2682000" y="628200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Přímá spojnice se šipkou 22"/>
          <p:cNvCxnSpPr/>
          <p:nvPr/>
        </p:nvCxnSpPr>
        <p:spPr>
          <a:xfrm flipV="1">
            <a:off x="2736000" y="5076000"/>
            <a:ext cx="4248000" cy="1260000"/>
          </a:xfrm>
          <a:prstGeom prst="straightConnector1">
            <a:avLst/>
          </a:prstGeom>
          <a:ln w="25400" cap="rnd">
            <a:solidFill>
              <a:srgbClr val="FF0000"/>
            </a:solidFill>
            <a:prstDash val="solid"/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louk 26"/>
          <p:cNvSpPr/>
          <p:nvPr/>
        </p:nvSpPr>
        <p:spPr>
          <a:xfrm>
            <a:off x="936000" y="4536000"/>
            <a:ext cx="3600000" cy="3600000"/>
          </a:xfrm>
          <a:prstGeom prst="arc">
            <a:avLst>
              <a:gd name="adj1" fmla="val 20609483"/>
              <a:gd name="adj2" fmla="val 2159891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4185636" y="5950800"/>
                <a:ext cx="226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36" y="5950800"/>
                <a:ext cx="226152" cy="276999"/>
              </a:xfrm>
              <a:prstGeom prst="rect">
                <a:avLst/>
              </a:prstGeom>
              <a:blipFill>
                <a:blip r:embed="rId11"/>
                <a:stretch>
                  <a:fillRect l="-24324" r="-21622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5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Summary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</a:t>
                </a:r>
                <a:r>
                  <a:rPr lang="en-GB" dirty="0"/>
                  <a:t>are given </a:t>
                </a:r>
                <a:r>
                  <a:rPr lang="en-GB" dirty="0" smtClean="0"/>
                  <a:t>the </a:t>
                </a:r>
                <a:r>
                  <a:rPr lang="en-GB" dirty="0"/>
                  <a:t>underlying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</a:t>
                </a:r>
                <a:r>
                  <a:rPr lang="en-GB" u="sng" dirty="0" smtClean="0"/>
                  <a:t>independent</a:t>
                </a:r>
                <a:r>
                  <a:rPr lang="en-GB" dirty="0" smtClean="0"/>
                  <a:t> random </a:t>
                </a:r>
                <a:r>
                  <a:rPr lang="en-GB" dirty="0"/>
                  <a:t>variables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then perform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random experiments and obtain the outcomes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  as well as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numerical outcomes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of the random experiments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).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purpose is to estimate the regression coefficients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537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other words, the </a:t>
                </a:r>
                <a:r>
                  <a:rPr lang="en-GB" b="1" dirty="0"/>
                  <a:t>multiple correlation </a:t>
                </a:r>
                <a:r>
                  <a:rPr lang="en-GB" b="1" dirty="0" smtClean="0"/>
                  <a:t>coefficient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is </a:t>
                </a:r>
                <a:r>
                  <a:rPr lang="en-GB" b="1" dirty="0" smtClean="0"/>
                  <a:t>Pearson’s Correlation Coefficient</a:t>
                </a:r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and its best linear approximation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GB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Substituting and calculating, we obtain: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Var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provided that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GB" dirty="0"/>
                  <a:t>   is </a:t>
                </a:r>
                <a:r>
                  <a:rPr lang="en-GB" dirty="0" smtClean="0"/>
                  <a:t>non-singular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0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Coefficient of Partial Correlation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Consider two random variables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It happens sometimes that the random variables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are highly correlated (that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GB" dirty="0"/>
                  <a:t>  is close to ±1</a:t>
                </a:r>
                <a:r>
                  <a:rPr lang="en-GB" dirty="0" smtClean="0"/>
                  <a:t>), but there is no statistical dependence between them actually.  For example: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857250" algn="r"/>
                    <a:tab pos="1028700" algn="l"/>
                  </a:tabLst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/>
                  <a:t>	the birth-rate  (i.e. natality)  in some region in Germany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857250" algn="r"/>
                    <a:tab pos="1028700" algn="l"/>
                  </a:tabLst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/>
                  <a:t>	the size of the population of stork in the region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correlation may be caused by the effect of some other factors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 smtClean="0"/>
                  <a:t>  behind.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Our purpose is to eliminate the effect of the factors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 smtClean="0"/>
                  <a:t>  (the controlling variables).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858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Coefficient of Partial Correlation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the </a:t>
                </a:r>
                <a:r>
                  <a:rPr lang="en-GB" dirty="0"/>
                  <a:t>underlying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,  the two random </a:t>
                </a:r>
                <a:r>
                  <a:rPr lang="en-GB" dirty="0"/>
                  <a:t>variables  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 a random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be given.</a:t>
                </a:r>
              </a:p>
              <a:p>
                <a:endParaRPr lang="en-GB" dirty="0"/>
              </a:p>
              <a:p>
                <a:pPr>
                  <a:lnSpc>
                    <a:spcPct val="140000"/>
                  </a:lnSpc>
                </a:pPr>
                <a:r>
                  <a:rPr lang="en-GB" dirty="0" smtClean="0"/>
                  <a:t>Assuming that the variance-covariance matrix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GB" dirty="0" smtClean="0"/>
                  <a:t>  is non-singular, </a:t>
                </a:r>
                <a:br>
                  <a:rPr lang="en-GB" dirty="0" smtClean="0"/>
                </a:br>
                <a:r>
                  <a:rPr lang="en-GB" dirty="0" smtClean="0"/>
                  <a:t>find the best linear approximations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based on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 smtClean="0"/>
                  <a:t>.  That is, </a:t>
                </a:r>
                <a:br>
                  <a:rPr lang="en-GB" dirty="0" smtClean="0"/>
                </a:br>
                <a:r>
                  <a:rPr lang="en-GB" dirty="0" smtClean="0"/>
                  <a:t>calculate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GB" b="0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>
                          <a:latin typeface="Cambria Math" panose="02040503050406030204" pitchFamily="18" charset="0"/>
                        </a:rPr>
                        <m:t>  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8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859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Coefficient of Partial Correlation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GB" b="1" i="1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bSup>
                      <m:r>
                        <a:rPr lang="en-GB" b="1" i="1"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dirty="0"/>
                  <a:t>is the </a:t>
                </a:r>
                <a:r>
                  <a:rPr lang="en-GB" dirty="0" smtClean="0"/>
                  <a:t>best linear approximation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based on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 smtClean="0"/>
                  <a:t>,  respectively.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Coefficient of Partial Correlation</a:t>
                </a:r>
                <a:r>
                  <a:rPr lang="en-GB" dirty="0" smtClean="0"/>
                  <a:t> between the random variables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with the </a:t>
                </a:r>
                <a:r>
                  <a:rPr lang="en-GB" dirty="0"/>
                  <a:t>effect of </a:t>
                </a:r>
                <a:r>
                  <a:rPr lang="en-GB" dirty="0" smtClean="0"/>
                  <a:t>the </a:t>
                </a:r>
                <a:r>
                  <a:rPr lang="en-GB" dirty="0"/>
                  <a:t>controlling random variables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 smtClean="0"/>
                  <a:t>  removed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In words, it is Pearson’s Correlation Coefficient between the residuals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4856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Coefficient of Partial Correlation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that is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 smtClean="0"/>
                  <a:t>,  then </a:t>
                </a:r>
                <a:r>
                  <a:rPr lang="en-GB" dirty="0"/>
                  <a:t>the Coefficient of Partial Correlation between </a:t>
                </a:r>
                <a:r>
                  <a:rPr lang="en-GB" dirty="0" smtClean="0"/>
                  <a:t>the random variables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subject to a fixed value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 smtClean="0"/>
                  <a:t>  takes the form</a:t>
                </a:r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𝑌𝑍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𝑋𝑍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𝑌𝑍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2815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Hypothesis Testing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Pearson’s sample correlation coefficient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Sample multiple correlation coefficient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Sample coefficient of partial correlation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251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Hypothesis Testing:  Motivation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Until now, we have presented the theoretical correlation coefficients: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Pearson’s correlation coefficient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Multiple correlation coefficient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Partial correlation coefficient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Notice that</a:t>
                </a:r>
                <a:r>
                  <a:rPr lang="en-GB" dirty="0" smtClean="0"/>
                  <a:t> these coefficients are defined by the intrinsic properties of the random variables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(or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 smtClean="0"/>
                  <a:t>)  themselves.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</a:t>
                </a:r>
                <a:r>
                  <a:rPr lang="en-GB" b="1" dirty="0" smtClean="0"/>
                  <a:t>no random experiments were necessary to define their values.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5155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Hypothesis Testing:  Motivation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true values of the coefficients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</m:sSub>
                  </m:oMath>
                </a14:m>
                <a:r>
                  <a:rPr lang="en-GB" dirty="0" smtClean="0"/>
                  <a:t>   do exist in theory, </a:t>
                </a:r>
                <a:br>
                  <a:rPr lang="en-GB" dirty="0" smtClean="0"/>
                </a:br>
                <a:r>
                  <a:rPr lang="en-GB" dirty="0" smtClean="0"/>
                  <a:t>but are often unknown to us in practice.  This is because we do not know </a:t>
                </a:r>
                <a:br>
                  <a:rPr lang="en-GB" dirty="0" smtClean="0"/>
                </a:br>
                <a:r>
                  <a:rPr lang="en-GB" dirty="0" smtClean="0"/>
                  <a:t>the true functions (random variables)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perhaps not even the underlying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,  very well.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This is the reason why we explore the properties of the random variables </a:t>
                </a:r>
                <a:br>
                  <a:rPr lang="en-GB" dirty="0" smtClean="0"/>
                </a:br>
                <a:r>
                  <a:rPr lang="en-GB" dirty="0" smtClean="0"/>
                  <a:t>by the means of doing random experiments.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wish to test the null hypotheses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respectively.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221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sample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Consider </a:t>
                </a:r>
                <a:r>
                  <a:rPr lang="en-GB" dirty="0"/>
                  <a:t>the underlying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 and the </a:t>
                </a:r>
                <a:r>
                  <a:rPr lang="en-GB" dirty="0"/>
                  <a:t>two random variables  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Perform the underlying random experiment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-times, 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  be the outcomes of the trials.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(It is assumed that each trial is independent of the others.)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  …  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  …  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be the numerical outcomes of the trials; that is, we have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pairs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of the observations of the random variables:</a:t>
                </a:r>
                <a:r>
                  <a:rPr lang="en-GB" dirty="0"/>
                  <a:t>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56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57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sample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the sample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the observations </a:t>
                </a:r>
                <a:br>
                  <a:rPr lang="en-GB" dirty="0"/>
                </a:br>
                <a:r>
                  <a:rPr lang="en-GB" dirty="0"/>
                  <a:t>of the random variables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,  we define </a:t>
                </a:r>
                <a:r>
                  <a:rPr lang="en-GB" i="1" dirty="0"/>
                  <a:t>Pearson’s sample correlation coefficient</a:t>
                </a:r>
                <a:r>
                  <a:rPr lang="en-GB" dirty="0"/>
                  <a:t> </a:t>
                </a:r>
                <a:r>
                  <a:rPr lang="en-GB" u="sng" dirty="0"/>
                  <a:t>like</a:t>
                </a:r>
                <a:r>
                  <a:rPr lang="en-GB" dirty="0"/>
                  <a:t> </a:t>
                </a:r>
                <a:r>
                  <a:rPr lang="en-GB" i="1" dirty="0"/>
                  <a:t>Pearson’s correlation coefficient</a:t>
                </a:r>
                <a:r>
                  <a:rPr lang="en-GB" dirty="0" smtClean="0"/>
                  <a:t>, but the sample variance and the sample covariance is used instead of the variance and the covariance, respectively.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b="1" dirty="0"/>
                  <a:t>Pearson’s sample correlation </a:t>
                </a:r>
                <a:r>
                  <a:rPr lang="en-GB" b="1" dirty="0" smtClean="0"/>
                  <a:t>coefficient</a:t>
                </a:r>
                <a:r>
                  <a:rPr lang="en-GB" dirty="0" smtClean="0"/>
                  <a:t> is: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where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 smtClean="0"/>
                  <a:t>  and  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6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13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Correlation:  Motivation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are given the underlying </a:t>
                </a:r>
                <a:r>
                  <a:rPr lang="en-GB" dirty="0"/>
                  <a:t>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 and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 smtClean="0"/>
                  <a:t>  random </a:t>
                </a:r>
                <a:r>
                  <a:rPr lang="en-GB" dirty="0"/>
                  <a:t>variables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       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then perform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random </a:t>
                </a:r>
                <a:r>
                  <a:rPr lang="en-GB" dirty="0" smtClean="0"/>
                  <a:t>experiments and </a:t>
                </a:r>
                <a:r>
                  <a:rPr lang="en-GB" dirty="0"/>
                  <a:t>obtain the outcomes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as well as the corresponding numerical outcomes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, …, 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purpose is to decide whether there is (linear) correlation between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dirty="0"/>
                  <a:t>values </a:t>
                </a:r>
                <a:r>
                  <a:rPr lang="en-GB" dirty="0" smtClean="0"/>
                  <a:t>of </a:t>
                </a:r>
                <a:r>
                  <a:rPr lang="en-GB" dirty="0"/>
                  <a:t>the </a:t>
                </a:r>
                <a:r>
                  <a:rPr lang="en-GB" dirty="0" smtClean="0"/>
                  <a:t>group of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and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the values of the </a:t>
                </a:r>
                <a:r>
                  <a:rPr lang="en-GB" dirty="0"/>
                  <a:t>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51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sample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Equivalently, </a:t>
                </a:r>
                <a:r>
                  <a:rPr lang="en-GB" b="1" dirty="0" smtClean="0"/>
                  <a:t>Pearson’s </a:t>
                </a:r>
                <a:r>
                  <a:rPr lang="en-GB" b="1" dirty="0"/>
                  <a:t>sample correlation </a:t>
                </a:r>
                <a:r>
                  <a:rPr lang="en-GB" b="1" dirty="0" smtClean="0"/>
                  <a:t>coefficient</a:t>
                </a:r>
                <a:r>
                  <a:rPr lang="en-GB" dirty="0" smtClean="0"/>
                  <a:t> is:</a:t>
                </a:r>
              </a:p>
              <a:p>
                <a:pPr>
                  <a:lnSpc>
                    <a:spcPct val="14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3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sample correlation coefficient:  </a:t>
            </a:r>
            <a:r>
              <a:rPr lang="en-GB" u="sng" dirty="0" smtClean="0"/>
              <a:t>Theorem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the random vector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  follow a bivariate normal (Gaussian) distribution, </a:t>
                </a:r>
              </a:p>
              <a:p>
                <a:r>
                  <a:rPr lang="en-GB" dirty="0" smtClean="0"/>
                  <a:t>that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, 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𝑋𝑌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𝑋𝑌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be 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observations of the random vector.  If the null hypothesis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holds true,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𝑋𝑌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−2 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GB" dirty="0" smtClean="0"/>
                  <a:t>  is Student’s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 smtClean="0"/>
                  <a:t>  degrees of freedom.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363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4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Pearson’s sample correlation coefficient:  </a:t>
            </a:r>
            <a:r>
              <a:rPr lang="en-GB" u="sng" dirty="0" smtClean="0"/>
              <a:t>Hyp. Test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7078" y="1296000"/>
                <a:ext cx="11397600" cy="5040000"/>
              </a:xfrm>
            </p:spPr>
            <p:txBody>
              <a:bodyPr/>
              <a:lstStyle/>
              <a:p>
                <a:pPr>
                  <a:lnSpc>
                    <a:spcPct val="135000"/>
                  </a:lnSpc>
                </a:pPr>
                <a:r>
                  <a:rPr lang="en-GB" dirty="0" smtClean="0"/>
                  <a:t>The null hypothesis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and the alternative hypothesis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Calculate 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𝑋𝑌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−2 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 critical value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 smtClean="0"/>
                  <a:t>  is the quantile function of Student’s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 smtClean="0"/>
                  <a:t>  d.f.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the </a:t>
                </a:r>
                <a:r>
                  <a:rPr lang="en-GB" b="1" dirty="0" smtClean="0"/>
                  <a:t>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</a:t>
                </a:r>
                <a:r>
                  <a:rPr lang="en-GB" dirty="0"/>
                  <a:t>the null </a:t>
                </a:r>
                <a:r>
                  <a:rPr lang="en-GB" dirty="0" smtClean="0"/>
                  <a:t>hypothesis.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7078" y="1296000"/>
                <a:ext cx="11397600" cy="5040000"/>
              </a:xfrm>
              <a:blipFill>
                <a:blip r:embed="rId2"/>
                <a:stretch>
                  <a:fillRect l="-802" b="-3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8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Multiple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Consider </a:t>
                </a:r>
                <a:r>
                  <a:rPr lang="en-GB" dirty="0"/>
                  <a:t>the underlying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,  the random vector</a:t>
                </a:r>
                <a:endParaRPr lang="en-GB" dirty="0"/>
              </a:p>
              <a:p>
                <a:pPr>
                  <a:lnSpc>
                    <a:spcPct val="20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Perform the underlying random experiment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-times</a:t>
                </a:r>
                <a:r>
                  <a:rPr lang="en-GB" dirty="0" smtClean="0"/>
                  <a:t>. 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 be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dirty="0"/>
                  <a:t>outcomes of the </a:t>
                </a:r>
                <a:r>
                  <a:rPr lang="en-GB" dirty="0" smtClean="0"/>
                  <a:t>trials.  Assume that each trial is independent of the others.</a:t>
                </a:r>
                <a:endParaRPr lang="en-GB" dirty="0"/>
              </a:p>
              <a:p>
                <a:r>
                  <a:rPr lang="en-GB" dirty="0" smtClean="0"/>
                  <a:t>Then</a:t>
                </a:r>
                <a:r>
                  <a:rPr lang="en-GB" dirty="0"/>
                  <a:t>, </a:t>
                </a:r>
                <a:r>
                  <a:rPr lang="en-GB" dirty="0" smtClean="0"/>
                  <a:t>let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  …  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  …  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be the numerical outcomes of the trials; that is, we have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pairs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of the observations of the random variables: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367200" y="2304000"/>
            <a:ext cx="3415359" cy="369332"/>
          </a:xfrm>
          <a:prstGeom prst="rect">
            <a:avLst/>
          </a:prstGeom>
          <a:noFill/>
        </p:spPr>
        <p:txBody>
          <a:bodyPr wrap="none" tIns="0" rIns="0" bIns="0" rtlCol="0">
            <a:spAutoFit/>
          </a:bodyPr>
          <a:lstStyle/>
          <a:p>
            <a:r>
              <a:rPr lang="en-GB" sz="2400" dirty="0" smtClean="0"/>
              <a:t>and the random variable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9456604" y="2844000"/>
                <a:ext cx="23081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where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04" y="2844000"/>
                <a:ext cx="2308196" cy="369332"/>
              </a:xfrm>
              <a:prstGeom prst="rect">
                <a:avLst/>
              </a:prstGeom>
              <a:blipFill>
                <a:blip r:embed="rId3"/>
                <a:stretch>
                  <a:fillRect l="-7916" t="-25000" r="-3694" b="-5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8900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Multiple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</a:t>
                </a:r>
                <a:r>
                  <a:rPr lang="en-GB" dirty="0"/>
                  <a:t>the sample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of the observations </a:t>
                </a:r>
                <a:br>
                  <a:rPr lang="en-GB" dirty="0"/>
                </a:br>
                <a:r>
                  <a:rPr lang="en-GB" dirty="0"/>
                  <a:t>of the random </a:t>
                </a:r>
                <a:r>
                  <a:rPr lang="en-GB" dirty="0" smtClean="0"/>
                  <a:t>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and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calculate the </a:t>
                </a:r>
                <a:r>
                  <a:rPr lang="en-GB" b="1" dirty="0" smtClean="0"/>
                  <a:t>sample correlation vectors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 smtClean="0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i="1" smtClean="0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is Pearson’s sample correlation coefficient</a:t>
                </a:r>
              </a:p>
              <a:p>
                <a:pPr>
                  <a:tabLst>
                    <a:tab pos="5558400" algn="ctr"/>
                  </a:tabLst>
                </a:pPr>
                <a:r>
                  <a:rPr lang="en-GB" dirty="0"/>
                  <a:t>with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  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7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6952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Multiple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the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of the observations </a:t>
                </a:r>
                <a:r>
                  <a:rPr lang="en-GB" dirty="0" smtClean="0"/>
                  <a:t>of </a:t>
                </a:r>
                <a:r>
                  <a:rPr lang="en-GB" dirty="0"/>
                  <a:t>the random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,  calculate also the </a:t>
                </a:r>
                <a:r>
                  <a:rPr lang="en-GB" b="1" dirty="0" smtClean="0"/>
                  <a:t>sample correlation matrix</a:t>
                </a:r>
                <a:endParaRPr lang="en-GB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𝑿𝑿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75000"/>
                  </a:lnSpc>
                </a:pPr>
                <a:r>
                  <a:rPr lang="en-GB" dirty="0" smtClean="0"/>
                  <a:t>is Pearson’s sample correlation coefficient</a:t>
                </a:r>
              </a:p>
              <a:p>
                <a:pPr>
                  <a:tabLst>
                    <a:tab pos="5558400" algn="ctr"/>
                  </a:tabLst>
                </a:pPr>
                <a:r>
                  <a:rPr lang="en-GB" dirty="0" smtClean="0"/>
                  <a:t>with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𝑞𝑖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7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2648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Multiple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If the sample correlation 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𝑿𝑿</m:t>
                        </m:r>
                      </m:sub>
                    </m:sSub>
                  </m:oMath>
                </a14:m>
                <a:r>
                  <a:rPr lang="en-GB" dirty="0" smtClean="0"/>
                  <a:t>  is </a:t>
                </a:r>
                <a:r>
                  <a:rPr lang="en-GB" u="sng" dirty="0" smtClean="0"/>
                  <a:t>non-singular</a:t>
                </a:r>
                <a:r>
                  <a:rPr lang="en-GB" dirty="0" smtClean="0"/>
                  <a:t>, 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sample multiple correlation coefficient</a:t>
                </a:r>
                <a:r>
                  <a:rPr lang="en-GB" dirty="0" smtClean="0"/>
                  <a:t> </a:t>
                </a:r>
                <a:r>
                  <a:rPr lang="en-GB" u="sng" dirty="0" smtClean="0"/>
                  <a:t>squared</a:t>
                </a:r>
                <a:r>
                  <a:rPr lang="en-GB" dirty="0" smtClean="0"/>
                  <a:t> is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𝑿𝑿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We know that the multiple correlation coefficient is always non-negative.  So we can define the </a:t>
                </a:r>
                <a:r>
                  <a:rPr lang="en-GB" b="1" dirty="0" smtClean="0"/>
                  <a:t>sample multiple correlation coefficient</a:t>
                </a:r>
                <a:r>
                  <a:rPr lang="en-GB" dirty="0" smtClean="0"/>
                  <a:t>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2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Multiple Correlation Coefficient:  </a:t>
            </a:r>
            <a:r>
              <a:rPr lang="en-GB" u="sng" dirty="0" smtClean="0"/>
              <a:t>Theorem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the random vector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 follow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 smtClean="0"/>
                  <a:t>-dimensional </a:t>
                </a:r>
                <a:r>
                  <a:rPr lang="en-GB" dirty="0"/>
                  <a:t>normal (Gaussian) distribution, </a:t>
                </a:r>
                <a:r>
                  <a:rPr lang="en-GB" dirty="0" smtClean="0"/>
                  <a:t>that is</a:t>
                </a:r>
                <a:endParaRPr lang="en-GB" dirty="0"/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 ∼ 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, 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ar</m:t>
                                    </m:r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cov</m:t>
                                    </m:r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cov</m:t>
                                    </m:r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Var</m:t>
                                    </m:r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algn="r"/>
                <a:r>
                  <a:rPr lang="en-GB" u="sng" dirty="0" smtClean="0"/>
                  <a:t>non-singular</a:t>
                </a:r>
                <a:r>
                  <a:rPr lang="en-GB" dirty="0" smtClean="0"/>
                  <a:t>.</a:t>
                </a:r>
              </a:p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be a sample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observations </a:t>
                </a: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of </a:t>
                </a:r>
                <a:r>
                  <a:rPr lang="en-GB" dirty="0"/>
                  <a:t>the random vector.  If the null </a:t>
                </a:r>
                <a:r>
                  <a:rPr lang="en-GB" dirty="0" smtClean="0"/>
                  <a:t>hypothesis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</m:d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holds true,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1−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  is Fisher’s </a:t>
                </a:r>
                <a:r>
                  <a:rPr lang="en-GB" i="1" dirty="0"/>
                  <a:t>F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 d.f.</a:t>
                </a:r>
              </a:p>
              <a:p>
                <a:pPr algn="r"/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21" r="-856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4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Multiple Correlation Coefficient:  </a:t>
            </a:r>
            <a:r>
              <a:rPr lang="en-GB" u="sng" dirty="0" smtClean="0"/>
              <a:t>Hyp. Test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null hypothesis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and the alternative hypothesis is  </a:t>
                </a: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 smtClean="0"/>
                  <a:t>.  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such </a:t>
                </a:r>
                <a:r>
                  <a:rPr lang="en-GB" dirty="0"/>
                  <a:t>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  <a:r>
                  <a:rPr lang="en-GB" dirty="0" smtClean="0"/>
                  <a:t>  Calculate </a:t>
                </a:r>
                <a:r>
                  <a:rPr lang="en-GB" dirty="0"/>
                  <a:t>the </a:t>
                </a:r>
                <a:r>
                  <a:rPr lang="en-GB" dirty="0" smtClean="0"/>
                  <a:t>statistic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1−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critical value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  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/>
                  <a:t>  is the quantile function of </a:t>
                </a:r>
                <a:r>
                  <a:rPr lang="en-GB" dirty="0" smtClean="0"/>
                  <a:t>Fisher’s </a:t>
                </a:r>
                <a:r>
                  <a:rPr lang="en-GB" i="1" dirty="0" smtClean="0"/>
                  <a:t>F</a:t>
                </a:r>
                <a:r>
                  <a:rPr lang="en-GB" dirty="0" smtClean="0"/>
                  <a:t>-distribution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 </a:t>
                </a:r>
                <a:r>
                  <a:rPr lang="en-GB" b="1" dirty="0"/>
                  <a:t>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</a:t>
                </a:r>
                <a:r>
                  <a:rPr lang="en-GB" dirty="0" smtClean="0"/>
                  <a:t>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hypothesis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969" b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8406219" y="4287089"/>
                <a:ext cx="36104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b="0" dirty="0" smtClean="0"/>
                  <a:t>with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b="0" dirty="0" smtClean="0"/>
                  <a:t>  and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 smtClean="0"/>
                  <a:t>  d.f.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19" y="4287089"/>
                <a:ext cx="3610412" cy="369332"/>
              </a:xfrm>
              <a:prstGeom prst="rect">
                <a:avLst/>
              </a:prstGeom>
              <a:blipFill>
                <a:blip r:embed="rId3"/>
                <a:stretch>
                  <a:fillRect l="-5236" t="-22951" r="-4223" b="-508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5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Coefficient of Partial Correlation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Consider </a:t>
                </a:r>
                <a:r>
                  <a:rPr lang="en-GB" dirty="0"/>
                  <a:t>the underlying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 the </a:t>
                </a:r>
                <a:r>
                  <a:rPr lang="en-GB" dirty="0" smtClean="0"/>
                  <a:t>two random variables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</a:t>
                </a:r>
                <a:r>
                  <a:rPr lang="en-GB" dirty="0" smtClean="0"/>
                  <a:t>the </a:t>
                </a:r>
                <a:r>
                  <a:rPr lang="en-GB" dirty="0"/>
                  <a:t>random </a:t>
                </a:r>
                <a:r>
                  <a:rPr lang="en-GB" dirty="0" smtClean="0"/>
                  <a:t>vector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Perform the underlying random experiment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-times. 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 be </a:t>
                </a:r>
                <a:br>
                  <a:rPr lang="en-GB" dirty="0"/>
                </a:br>
                <a:r>
                  <a:rPr lang="en-GB" dirty="0"/>
                  <a:t>the outcomes of the trials.  Assume that each trial is independent of the </a:t>
                </a:r>
                <a:r>
                  <a:rPr lang="en-GB" dirty="0" smtClean="0"/>
                  <a:t>others.</a:t>
                </a:r>
              </a:p>
              <a:p>
                <a:r>
                  <a:rPr lang="en-GB" dirty="0" smtClean="0"/>
                  <a:t>Then</a:t>
                </a:r>
                <a:r>
                  <a:rPr lang="en-GB" dirty="0"/>
                  <a:t>, </a:t>
                </a:r>
                <a:r>
                  <a:rPr lang="en-GB" dirty="0" smtClean="0"/>
                  <a:t>let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  …  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  …  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  …  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be the numerical outcomes of the </a:t>
                </a:r>
                <a:r>
                  <a:rPr lang="en-GB" dirty="0" smtClean="0"/>
                  <a:t>trials.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9456604" y="3096000"/>
                <a:ext cx="23081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where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04" y="3096000"/>
                <a:ext cx="2308196" cy="369332"/>
              </a:xfrm>
              <a:prstGeom prst="rect">
                <a:avLst/>
              </a:prstGeom>
              <a:blipFill>
                <a:blip r:embed="rId3"/>
                <a:stretch>
                  <a:fillRect l="-7916" t="-25000" r="-3694" b="-5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22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</a:t>
            </a:r>
            <a:br>
              <a:rPr lang="en-GB" dirty="0" smtClean="0"/>
            </a:br>
            <a:r>
              <a:rPr lang="en-GB" dirty="0" smtClean="0"/>
              <a:t>Scalar Product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Scalar Product &amp; the Length of a vector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Geometrical interpretation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Useful conclusions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1160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Coefficient of Partial Correlation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That </a:t>
                </a:r>
                <a:r>
                  <a:rPr lang="en-GB" dirty="0"/>
                  <a:t>is, we have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triples of </a:t>
                </a:r>
                <a:r>
                  <a:rPr lang="en-GB" dirty="0"/>
                  <a:t>the observations of the random </a:t>
                </a:r>
                <a:r>
                  <a:rPr lang="en-GB" dirty="0" smtClean="0"/>
                  <a:t>variables and vector: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  …  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Then, calculate the </a:t>
                </a:r>
                <a:r>
                  <a:rPr lang="en-GB" b="1" dirty="0"/>
                  <a:t>sample correlation vectors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is Pearson’s sample correlation coefficient</a:t>
                </a:r>
              </a:p>
              <a:p>
                <a:pPr>
                  <a:tabLst>
                    <a:tab pos="5558400" algn="ctr"/>
                  </a:tabLst>
                </a:pPr>
                <a:r>
                  <a:rPr lang="en-GB" dirty="0"/>
                  <a:t>with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6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8992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Coefficient of Partial Correlation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Having 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triples of </a:t>
                </a:r>
                <a:r>
                  <a:rPr lang="en-GB" dirty="0"/>
                  <a:t>the observations of the random </a:t>
                </a:r>
                <a:r>
                  <a:rPr lang="en-GB" dirty="0" smtClean="0"/>
                  <a:t>variables and vector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  …  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calculate also the </a:t>
                </a:r>
                <a:r>
                  <a:rPr lang="en-GB" b="1" dirty="0"/>
                  <a:t>sample correlation vectors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is Pearson’s sample correlation coefficient</a:t>
                </a:r>
              </a:p>
              <a:p>
                <a:pPr>
                  <a:tabLst>
                    <a:tab pos="5558400" algn="ctr"/>
                  </a:tabLst>
                </a:pPr>
                <a:r>
                  <a:rPr lang="en-GB" dirty="0"/>
                  <a:t>with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6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619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Coefficient of Partial Correlation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And, having the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of the observations </a:t>
                </a:r>
                <a:r>
                  <a:rPr lang="en-GB" dirty="0" smtClean="0"/>
                  <a:t>of </a:t>
                </a:r>
                <a:r>
                  <a:rPr lang="en-GB" dirty="0"/>
                  <a:t>the random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,  calculate the </a:t>
                </a:r>
                <a:r>
                  <a:rPr lang="en-GB" b="1" dirty="0" smtClean="0"/>
                  <a:t>sample correlation matrix</a:t>
                </a:r>
                <a:endParaRPr lang="en-GB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𝒁𝒁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75000"/>
                  </a:lnSpc>
                </a:pPr>
                <a:r>
                  <a:rPr lang="en-GB" dirty="0" smtClean="0"/>
                  <a:t>is Pearson’s sample correlation coefficient</a:t>
                </a:r>
              </a:p>
              <a:p>
                <a:pPr>
                  <a:tabLst>
                    <a:tab pos="5558400" algn="ctr"/>
                  </a:tabLst>
                </a:pPr>
                <a:r>
                  <a:rPr lang="en-GB" dirty="0" smtClean="0"/>
                  <a:t>with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𝑞𝑖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7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4919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Coefficient of Partial Correlation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If the sample correlation 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𝒁𝒁</m:t>
                        </m:r>
                      </m:sub>
                    </m:sSub>
                  </m:oMath>
                </a14:m>
                <a:r>
                  <a:rPr lang="en-GB" dirty="0" smtClean="0"/>
                  <a:t>  is </a:t>
                </a:r>
                <a:r>
                  <a:rPr lang="en-GB" u="sng" dirty="0" smtClean="0"/>
                  <a:t>non-singular</a:t>
                </a:r>
                <a:r>
                  <a:rPr lang="en-GB" dirty="0" smtClean="0"/>
                  <a:t>, 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sample coefficient of partial correlation</a:t>
                </a:r>
                <a:r>
                  <a:rPr lang="en-GB" dirty="0"/>
                  <a:t>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𝑋𝑌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𝒁𝒁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𝒁𝒁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𝒁𝒁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3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Coefficient of Partial Correlation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that is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 smtClean="0"/>
                  <a:t>,  then the </a:t>
                </a:r>
                <a:r>
                  <a:rPr lang="en-GB" b="1" dirty="0" smtClean="0"/>
                  <a:t>sample coefficient of partial correlation</a:t>
                </a:r>
                <a:r>
                  <a:rPr lang="en-GB" dirty="0"/>
                  <a:t> </a:t>
                </a:r>
                <a:r>
                  <a:rPr lang="en-GB" dirty="0" smtClean="0"/>
                  <a:t>takes the form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𝑋𝑌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𝑌𝑍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  <m:t>𝑋𝑍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7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Coefficient of Partial Correlation:  </a:t>
            </a:r>
            <a:r>
              <a:rPr lang="en-GB" u="sng" dirty="0" smtClean="0"/>
              <a:t>Theorem…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the random vector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/>
                  <a:t>  follow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dirty="0"/>
                  <a:t>-dimensional normal (Gaussian) distribution, that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eqAr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 ∼ 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  <m:t>𝝁</m:t>
                                            </m:r>
                                          </m:e>
                                          <m:sub>
                                            <m:r>
                                              <a:rPr lang="en-GB" b="1" i="1">
                                                <a:latin typeface="Cambria Math" panose="02040503050406030204" pitchFamily="18" charset="0"/>
                                              </a:rPr>
                                              <m:t>𝒁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, 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ar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cov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cov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cov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Var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cov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cov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cov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Var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with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being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non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singular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3843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Coefficient of Partial Correlation:  </a:t>
            </a:r>
            <a:r>
              <a:rPr lang="en-GB" u="sng" dirty="0" smtClean="0"/>
              <a:t>…Theorem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the random vector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 smtClean="0"/>
                  <a:t>  </a:t>
                </a:r>
                <a:r>
                  <a:rPr lang="en-GB" dirty="0"/>
                  <a:t>follow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dirty="0"/>
                  <a:t>-dimensional normal (Gaussian) </a:t>
                </a:r>
                <a:r>
                  <a:rPr lang="en-GB" dirty="0" smtClean="0"/>
                  <a:t>distribution with a </a:t>
                </a:r>
                <a:r>
                  <a:rPr lang="en-GB" u="sng" dirty="0" smtClean="0"/>
                  <a:t>non-singular</a:t>
                </a:r>
                <a:r>
                  <a:rPr lang="en-GB" dirty="0" smtClean="0"/>
                  <a:t> variance-covariance matrix.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be a sample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observations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of the random vector.  If the null hypothesis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holds true, </a:t>
                </a:r>
                <a:r>
                  <a:rPr lang="en-GB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𝑋𝑌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−2 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75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GB" dirty="0"/>
                  <a:t>  is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degrees of freedom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0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5809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Coefficient of Partial Correlation:  </a:t>
            </a:r>
            <a:r>
              <a:rPr lang="en-GB" u="sng" dirty="0" smtClean="0"/>
              <a:t>Hyp. Test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35000"/>
                  </a:lnSpc>
                </a:pPr>
                <a:r>
                  <a:rPr lang="en-GB" dirty="0" smtClean="0"/>
                  <a:t>The null hypothesis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and the alt. hypothesis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Calculate 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𝑋𝑌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−2 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 critical value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 smtClean="0"/>
                  <a:t>  is the quantile function of Student’s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-distrib.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 smtClean="0"/>
                  <a:t>  d.f.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the </a:t>
                </a:r>
                <a:r>
                  <a:rPr lang="en-GB" b="1" dirty="0" smtClean="0"/>
                  <a:t>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</a:t>
                </a:r>
                <a:r>
                  <a:rPr lang="en-GB" dirty="0"/>
                  <a:t>the null </a:t>
                </a:r>
                <a:r>
                  <a:rPr lang="en-GB" dirty="0" smtClean="0"/>
                  <a:t>hypothesis.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3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Non-parametric and robust methods:</a:t>
            </a:r>
            <a:br>
              <a:rPr lang="en-GB" dirty="0" smtClean="0"/>
            </a:br>
            <a:r>
              <a:rPr lang="en-GB" dirty="0" smtClean="0"/>
              <a:t>Spearman’s </a:t>
            </a:r>
            <a:br>
              <a:rPr lang="en-GB" dirty="0" smtClean="0"/>
            </a:br>
            <a:r>
              <a:rPr lang="en-GB" dirty="0" smtClean="0"/>
              <a:t>Rank Correlation Coefficient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Definition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Simplification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Theorems &amp; Hypothesis Testing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Remarks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0215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Spearman’s rank correlation </a:t>
            </a:r>
            <a:r>
              <a:rPr lang="en-GB" dirty="0" smtClean="0"/>
              <a:t>coefficient:  Introduction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</a:t>
                </a:r>
                <a:r>
                  <a:rPr lang="en-GB" dirty="0"/>
                  <a:t>the underlying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and </a:t>
                </a:r>
                <a:r>
                  <a:rPr lang="en-GB" dirty="0"/>
                  <a:t>two random variables  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asking whether there is a (</a:t>
                </a:r>
                <a:r>
                  <a:rPr lang="en-GB" u="sng" dirty="0" smtClean="0"/>
                  <a:t>linear</a:t>
                </a:r>
                <a:r>
                  <a:rPr lang="en-GB" dirty="0" smtClean="0"/>
                  <a:t>) correlation between the variables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can use Pearson’s sample correlation coefficient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under the assumption that the vector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follows </a:t>
                </a:r>
                <a:r>
                  <a:rPr lang="en-GB" dirty="0"/>
                  <a:t>a bivariate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normal </a:t>
                </a:r>
                <a:r>
                  <a:rPr lang="en-GB" dirty="0"/>
                  <a:t>(Gaussian) </a:t>
                </a:r>
                <a:r>
                  <a:rPr lang="en-GB" dirty="0" smtClean="0"/>
                  <a:t>distribution with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we are not sure whether the distribution of the random </a:t>
                </a:r>
                <a:r>
                  <a:rPr lang="en-GB" dirty="0"/>
                  <a:t>vector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is normal, </a:t>
                </a:r>
                <a:br>
                  <a:rPr lang="en-GB" dirty="0" smtClean="0"/>
                </a:br>
                <a:r>
                  <a:rPr lang="en-GB" dirty="0" smtClean="0"/>
                  <a:t>then the use of Pearson’s sample correlation coefficient is questionable, </a:t>
                </a:r>
                <a:br>
                  <a:rPr lang="en-GB" dirty="0" smtClean="0"/>
                </a:br>
                <a:r>
                  <a:rPr lang="en-GB" dirty="0" smtClean="0"/>
                  <a:t>and we should use other methods.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3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31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délník 64"/>
          <p:cNvSpPr/>
          <p:nvPr/>
        </p:nvSpPr>
        <p:spPr>
          <a:xfrm>
            <a:off x="4320000" y="6300000"/>
            <a:ext cx="7632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Scalar Product &amp; the Length of a vector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scalar product</a:t>
                </a:r>
                <a:r>
                  <a:rPr lang="en-GB" dirty="0" smtClean="0"/>
                  <a:t> of two vectors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 (Euclidean) </a:t>
                </a:r>
                <a:r>
                  <a:rPr lang="en-GB" b="1" dirty="0" smtClean="0"/>
                  <a:t>length</a:t>
                </a:r>
                <a:r>
                  <a:rPr lang="en-GB" dirty="0" smtClean="0"/>
                  <a:t> of the vector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By the Pythagoras Theorem:</a:t>
                </a:r>
              </a:p>
              <a:p>
                <a:endParaRPr lang="en-GB" dirty="0"/>
              </a:p>
              <a:p>
                <a:r>
                  <a:rPr lang="en-GB" dirty="0" smtClean="0"/>
                  <a:t>  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/>
          <p:cNvCxnSpPr/>
          <p:nvPr/>
        </p:nvCxnSpPr>
        <p:spPr>
          <a:xfrm flipH="1">
            <a:off x="5400000" y="5076000"/>
            <a:ext cx="4320000" cy="1260000"/>
          </a:xfrm>
          <a:prstGeom prst="line">
            <a:avLst/>
          </a:prstGeom>
          <a:ln w="25400" cap="rnd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ál 34"/>
          <p:cNvSpPr/>
          <p:nvPr/>
        </p:nvSpPr>
        <p:spPr>
          <a:xfrm>
            <a:off x="9594000" y="6210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 rot="20637272">
                <a:off x="7365045" y="5416784"/>
                <a:ext cx="3899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37272">
                <a:off x="7365045" y="5416784"/>
                <a:ext cx="389914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9792000" y="5580626"/>
                <a:ext cx="324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000" y="5580626"/>
                <a:ext cx="324000" cy="246221"/>
              </a:xfrm>
              <a:prstGeom prst="rect">
                <a:avLst/>
              </a:prstGeom>
              <a:blipFill>
                <a:blip r:embed="rId4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9720000" y="4795379"/>
                <a:ext cx="1197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0" y="4795379"/>
                <a:ext cx="1197123" cy="276999"/>
              </a:xfrm>
              <a:prstGeom prst="rect">
                <a:avLst/>
              </a:prstGeom>
              <a:blipFill>
                <a:blip r:embed="rId5"/>
                <a:stretch>
                  <a:fillRect l="-2030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Přímá spojnice se šipkou 43"/>
          <p:cNvCxnSpPr/>
          <p:nvPr/>
        </p:nvCxnSpPr>
        <p:spPr>
          <a:xfrm>
            <a:off x="5040000" y="6336000"/>
            <a:ext cx="5580000" cy="0"/>
          </a:xfrm>
          <a:prstGeom prst="straightConnector1">
            <a:avLst/>
          </a:prstGeom>
          <a:ln w="25400" cap="rnd">
            <a:solidFill>
              <a:schemeClr val="accent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5400000" y="4644000"/>
            <a:ext cx="0" cy="2052000"/>
          </a:xfrm>
          <a:prstGeom prst="straightConnector1">
            <a:avLst/>
          </a:prstGeom>
          <a:ln w="25400" cap="rnd">
            <a:solidFill>
              <a:schemeClr val="accent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V="1">
            <a:off x="5400000" y="5076000"/>
            <a:ext cx="4320000" cy="0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flipH="1">
            <a:off x="9720000" y="5076000"/>
            <a:ext cx="0" cy="1260000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5050800" y="4960800"/>
                <a:ext cx="2926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800" y="4960800"/>
                <a:ext cx="292644" cy="276999"/>
              </a:xfrm>
              <a:prstGeom prst="rect">
                <a:avLst/>
              </a:prstGeom>
              <a:blipFill>
                <a:blip r:embed="rId6"/>
                <a:stretch>
                  <a:fillRect l="-10417" r="-4167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9576339" y="6372000"/>
                <a:ext cx="287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339" y="6372000"/>
                <a:ext cx="287323" cy="276999"/>
              </a:xfrm>
              <a:prstGeom prst="rect">
                <a:avLst/>
              </a:prstGeom>
              <a:blipFill>
                <a:blip r:embed="rId7"/>
                <a:stretch>
                  <a:fillRect l="-10638" r="-4255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7398000" y="6408000"/>
                <a:ext cx="3240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000" y="6408000"/>
                <a:ext cx="324000" cy="246221"/>
              </a:xfrm>
              <a:prstGeom prst="rect">
                <a:avLst/>
              </a:prstGeom>
              <a:blipFill>
                <a:blip r:embed="rId8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5158800" y="636120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00" y="6361200"/>
                <a:ext cx="201978" cy="276999"/>
              </a:xfrm>
              <a:prstGeom prst="rect">
                <a:avLst/>
              </a:prstGeom>
              <a:blipFill>
                <a:blip r:embed="rId9"/>
                <a:stretch>
                  <a:fillRect l="-24242" r="-2727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blouk 60"/>
          <p:cNvSpPr/>
          <p:nvPr/>
        </p:nvSpPr>
        <p:spPr>
          <a:xfrm>
            <a:off x="9468000" y="6084000"/>
            <a:ext cx="504000" cy="504000"/>
          </a:xfrm>
          <a:prstGeom prst="arc">
            <a:avLst>
              <a:gd name="adj1" fmla="val 10789184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3" name="Přímá spojnice 62"/>
          <p:cNvCxnSpPr/>
          <p:nvPr/>
        </p:nvCxnSpPr>
        <p:spPr>
          <a:xfrm flipH="1">
            <a:off x="9720000" y="6336000"/>
            <a:ext cx="0" cy="7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>
            <a:off x="5328000" y="5076000"/>
            <a:ext cx="7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Introduction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also that Pearson’s sample correlation coefficient is an estimate of the cosine of the angle between the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Therefore, </a:t>
                </a:r>
                <a:r>
                  <a:rPr lang="en-GB" dirty="0"/>
                  <a:t>Pearson’s </a:t>
                </a:r>
                <a:r>
                  <a:rPr lang="en-GB" dirty="0" smtClean="0"/>
                  <a:t>(sample) </a:t>
                </a:r>
                <a:r>
                  <a:rPr lang="en-GB" dirty="0"/>
                  <a:t>correlation coefficient </a:t>
                </a:r>
                <a:r>
                  <a:rPr lang="en-GB" dirty="0" smtClean="0"/>
                  <a:t>can detect </a:t>
                </a:r>
                <a:br>
                  <a:rPr lang="en-GB" dirty="0" smtClean="0"/>
                </a:br>
                <a:r>
                  <a:rPr lang="en-GB" dirty="0" smtClean="0"/>
                  <a:t>only the linear dependence between the variables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idea behind Spearman’s rank correlation coefficient is different.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0512000" y="3242919"/>
                <a:ext cx="132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000" y="3242919"/>
                <a:ext cx="1327735" cy="276999"/>
              </a:xfrm>
              <a:prstGeom prst="rect">
                <a:avLst/>
              </a:prstGeom>
              <a:blipFill>
                <a:blip r:embed="rId3"/>
                <a:stretch>
                  <a:fillRect l="-1835" r="-917" b="-2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9143714" y="3816000"/>
                <a:ext cx="1298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714" y="3816000"/>
                <a:ext cx="1298111" cy="276999"/>
              </a:xfrm>
              <a:prstGeom prst="rect">
                <a:avLst/>
              </a:prstGeom>
              <a:blipFill>
                <a:blip r:embed="rId4"/>
                <a:stretch>
                  <a:fillRect l="-4225" r="-93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se šipkou 11"/>
          <p:cNvCxnSpPr/>
          <p:nvPr/>
        </p:nvCxnSpPr>
        <p:spPr>
          <a:xfrm flipH="1">
            <a:off x="9144000" y="1800000"/>
            <a:ext cx="2159714" cy="2016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10512000" y="1800000"/>
            <a:ext cx="792000" cy="1440000"/>
          </a:xfrm>
          <a:prstGeom prst="straightConnector1">
            <a:avLst/>
          </a:prstGeom>
          <a:ln w="254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louk 13"/>
          <p:cNvSpPr/>
          <p:nvPr/>
        </p:nvSpPr>
        <p:spPr>
          <a:xfrm>
            <a:off x="10116000" y="612000"/>
            <a:ext cx="2376000" cy="2376000"/>
          </a:xfrm>
          <a:prstGeom prst="arc">
            <a:avLst>
              <a:gd name="adj1" fmla="val 7123931"/>
              <a:gd name="adj2" fmla="val 821062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1306968" y="1660041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968" y="1660041"/>
                <a:ext cx="201978" cy="276999"/>
              </a:xfrm>
              <a:prstGeom prst="rect">
                <a:avLst/>
              </a:prstGeom>
              <a:blipFill>
                <a:blip r:embed="rId5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0587760" y="2423001"/>
                <a:ext cx="2261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760" y="2423001"/>
                <a:ext cx="226151" cy="276999"/>
              </a:xfrm>
              <a:prstGeom prst="rect">
                <a:avLst/>
              </a:prstGeom>
              <a:blipFill>
                <a:blip r:embed="rId6"/>
                <a:stretch>
                  <a:fillRect l="-24324" r="-21622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2084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Introduction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905250" algn="l"/>
                    <a:tab pos="8516938" algn="l"/>
                  </a:tabLst>
                </a:pPr>
                <a:r>
                  <a:rPr lang="en-GB" dirty="0" smtClean="0"/>
                  <a:t>Spearman’s </a:t>
                </a:r>
                <a:r>
                  <a:rPr lang="en-GB" dirty="0"/>
                  <a:t>rank correlation </a:t>
                </a:r>
                <a:r>
                  <a:rPr lang="en-GB" dirty="0" smtClean="0"/>
                  <a:t>coefficient detects whether there is any monotonic dependence between the variables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,  which means:</a:t>
                </a:r>
                <a:br>
                  <a:rPr lang="en-GB" dirty="0" smtClean="0"/>
                </a:br>
                <a:r>
                  <a:rPr lang="en-GB" dirty="0" smtClean="0"/>
                  <a:t>if one variable increases,	then the other variable increases	too (linearly or not);</a:t>
                </a:r>
                <a:br>
                  <a:rPr lang="en-GB" dirty="0" smtClean="0"/>
                </a:br>
                <a:r>
                  <a:rPr lang="en-GB" dirty="0" smtClean="0"/>
                  <a:t>if one variable decreases,	then the other variable decreases	too (linearly or not).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905250" algn="l"/>
                    <a:tab pos="8516938" algn="l"/>
                  </a:tabLst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905250" algn="l"/>
                    <a:tab pos="8516938" algn="l"/>
                  </a:tabLst>
                </a:pPr>
                <a:r>
                  <a:rPr lang="en-GB" dirty="0" smtClean="0"/>
                  <a:t>That is, Spearman’s rank correlation coefficient is more general </a:t>
                </a:r>
                <a:br>
                  <a:rPr lang="en-GB" dirty="0" smtClean="0"/>
                </a:br>
                <a:r>
                  <a:rPr lang="en-GB" dirty="0" smtClean="0"/>
                  <a:t>than Pearson’s sample correlation coefficient (in the above sense).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607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the underlying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  and random variables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be given.  We test the following </a:t>
                </a:r>
                <a:r>
                  <a:rPr lang="en-GB" b="1" dirty="0" smtClean="0"/>
                  <a:t>null hypothesis </a:t>
                </a:r>
                <a:r>
                  <a:rPr lang="en-GB" b="1" i="1" dirty="0" smtClean="0"/>
                  <a:t>H</a:t>
                </a:r>
                <a:r>
                  <a:rPr lang="en-GB" b="1" baseline="-25000" dirty="0" smtClean="0"/>
                  <a:t>0</a:t>
                </a:r>
                <a:r>
                  <a:rPr lang="en-GB" dirty="0" smtClean="0"/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are mutually independent and </a:t>
                </a:r>
                <a:br>
                  <a:rPr lang="en-GB" dirty="0" smtClean="0"/>
                </a:br>
                <a:r>
                  <a:rPr lang="en-GB" dirty="0" smtClean="0"/>
                  <a:t>their cumulative distribution functions are all the same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and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dirty="0"/>
                  <a:t>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mutually independent and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their </a:t>
                </a:r>
                <a:r>
                  <a:rPr lang="en-GB" dirty="0"/>
                  <a:t>cumulative distribution </a:t>
                </a:r>
                <a:r>
                  <a:rPr lang="en-GB" dirty="0" smtClean="0"/>
                  <a:t>functions are all the same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and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random vectors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GB" dirty="0" smtClean="0"/>
                  <a:t>  are </a:t>
                </a:r>
                <a:br>
                  <a:rPr lang="en-GB" dirty="0" smtClean="0"/>
                </a:br>
                <a:r>
                  <a:rPr lang="en-GB" dirty="0" smtClean="0"/>
                  <a:t>mutually independent.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8326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define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new random variables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 follows: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1, 2,…,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is the </a:t>
                </a:r>
                <a:r>
                  <a:rPr lang="en-GB" b="1" dirty="0" smtClean="0"/>
                  <a:t>rank</a:t>
                </a:r>
                <a:r>
                  <a:rPr lang="en-GB" dirty="0" smtClean="0"/>
                  <a:t> of 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is the number of the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  that are less than or equal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(at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0467915" y="3816000"/>
                <a:ext cx="14857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and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915" y="3816000"/>
                <a:ext cx="1485728" cy="369332"/>
              </a:xfrm>
              <a:prstGeom prst="rect">
                <a:avLst/>
              </a:prstGeom>
              <a:blipFill>
                <a:blip r:embed="rId3"/>
                <a:stretch>
                  <a:fillRect l="-12295" t="-24590" r="-6557" b="-49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4906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define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new random variables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 follows: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1, 2,…,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is the </a:t>
                </a:r>
                <a:r>
                  <a:rPr lang="en-GB" b="1" dirty="0" smtClean="0"/>
                  <a:t>rank</a:t>
                </a:r>
                <a:r>
                  <a:rPr lang="en-GB" dirty="0" smtClean="0"/>
                  <a:t> of the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is the number of the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  that are less than or equal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(at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0467915" y="3816000"/>
                <a:ext cx="14857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and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915" y="3816000"/>
                <a:ext cx="1485728" cy="369332"/>
              </a:xfrm>
              <a:prstGeom prst="rect">
                <a:avLst/>
              </a:prstGeom>
              <a:blipFill>
                <a:blip r:embed="rId3"/>
                <a:stretch>
                  <a:fillRect l="-12295" t="-24590" r="-6557" b="-49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2140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</a:t>
                </a:r>
                <a:r>
                  <a:rPr lang="en-GB" dirty="0"/>
                  <a:t>the underlying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,  the random </a:t>
                </a:r>
                <a:r>
                  <a:rPr lang="en-GB" dirty="0"/>
                  <a:t>variables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with their ranks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perform the underlying random experiment.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be the outcome of </a:t>
                </a:r>
                <a:r>
                  <a:rPr lang="en-GB" dirty="0"/>
                  <a:t>the random </a:t>
                </a:r>
                <a:r>
                  <a:rPr lang="en-GB" dirty="0" smtClean="0"/>
                  <a:t>experiment.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the ranks</a:t>
                </a:r>
                <a:r>
                  <a:rPr lang="en-GB" dirty="0"/>
                  <a:t>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can be seen as </a:t>
                </a:r>
                <a:r>
                  <a:rPr lang="en-GB" dirty="0" smtClean="0"/>
                  <a:t>random </a:t>
                </a:r>
                <a:r>
                  <a:rPr lang="en-GB" dirty="0"/>
                  <a:t>variables </a:t>
                </a:r>
                <a:r>
                  <a:rPr lang="en-GB" dirty="0" smtClean="0"/>
                  <a:t>on the set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 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 2,…,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 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 2,…,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8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152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 </a:t>
                </a:r>
                <a:r>
                  <a:rPr lang="en-GB" b="1" dirty="0"/>
                  <a:t>Spearman’s rank correlation coefficient</a:t>
                </a:r>
                <a:r>
                  <a:rPr lang="en-GB" dirty="0"/>
                  <a:t> </a:t>
                </a:r>
                <a:r>
                  <a:rPr lang="en-GB" dirty="0" smtClean="0"/>
                  <a:t> (at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)  is simply </a:t>
                </a:r>
                <a:br>
                  <a:rPr lang="en-GB" dirty="0" smtClean="0"/>
                </a:br>
                <a:r>
                  <a:rPr lang="en-GB" dirty="0" smtClean="0"/>
                  <a:t>Pearson’s correlation coefficient of the new random variables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: 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2,…,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: 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2,…,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/>
                  <a:t>Then  </a:t>
                </a:r>
                <a:r>
                  <a:rPr lang="en-GB" b="1" dirty="0"/>
                  <a:t>Spearman’s rank correlation coefficient</a:t>
                </a:r>
                <a:r>
                  <a:rPr lang="en-GB" dirty="0"/>
                  <a:t>  (at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)  </a:t>
                </a:r>
                <a:r>
                  <a:rPr lang="en-GB" dirty="0" smtClean="0"/>
                  <a:t>is</a:t>
                </a: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35000"/>
                  </a:lnSpc>
                </a:pPr>
                <a:endParaRPr lang="en-GB" dirty="0"/>
              </a:p>
              <a:p>
                <a:pPr>
                  <a:lnSpc>
                    <a:spcPct val="135000"/>
                  </a:lnSpc>
                </a:pPr>
                <a:r>
                  <a:rPr lang="en-GB" dirty="0" smtClean="0"/>
                  <a:t>(The probability mass function is assumed uniform: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5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6396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other words,  </a:t>
                </a:r>
                <a:r>
                  <a:rPr lang="en-GB" b="1" dirty="0" smtClean="0"/>
                  <a:t>Spearman’s </a:t>
                </a:r>
                <a:r>
                  <a:rPr lang="en-GB" b="1" dirty="0"/>
                  <a:t>rank correlation coefficient</a:t>
                </a:r>
                <a:r>
                  <a:rPr lang="en-GB" dirty="0"/>
                  <a:t>  (at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)  </a:t>
                </a:r>
                <a:r>
                  <a:rPr lang="en-GB" dirty="0" smtClean="0"/>
                  <a:t>is</a:t>
                </a:r>
              </a:p>
              <a:p>
                <a:endParaRPr lang="en-GB" dirty="0" smtClean="0"/>
              </a:p>
              <a:p>
                <a:pPr marL="447675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</m:d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</m:d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1614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Simplification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From now on, </a:t>
                </a:r>
                <a:r>
                  <a:rPr lang="en-GB" b="1" dirty="0" smtClean="0"/>
                  <a:t>assume for simplicity</a:t>
                </a:r>
                <a:r>
                  <a:rPr lang="en-GB" dirty="0" smtClean="0"/>
                  <a:t> that </a:t>
                </a:r>
                <a:r>
                  <a:rPr lang="en-GB" b="1" dirty="0" smtClean="0"/>
                  <a:t>the random variables</a:t>
                </a:r>
                <a:r>
                  <a:rPr lang="en-GB" dirty="0" smtClean="0"/>
                  <a:t>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</a:t>
                </a:r>
                <a:r>
                  <a:rPr lang="en-GB" b="1" dirty="0" smtClean="0"/>
                  <a:t>are continuous</a:t>
                </a:r>
                <a:r>
                  <a:rPr lang="en-GB" dirty="0" smtClean="0"/>
                  <a:t> — that is, </a:t>
                </a:r>
                <a:br>
                  <a:rPr lang="en-GB" dirty="0" smtClean="0"/>
                </a:br>
                <a:r>
                  <a:rPr lang="en-GB" dirty="0" smtClean="0"/>
                  <a:t>their cumulative distribution functions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are </a:t>
                </a:r>
                <a:r>
                  <a:rPr lang="en-GB" u="sng" dirty="0" smtClean="0"/>
                  <a:t>continuous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the probability that the values of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and those of the random </a:t>
                </a:r>
                <a:r>
                  <a:rPr lang="en-GB" dirty="0"/>
                  <a:t>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are </a:t>
                </a:r>
                <a:r>
                  <a:rPr lang="en-GB" dirty="0"/>
                  <a:t>pairwise distinct is equal to </a:t>
                </a:r>
                <a:r>
                  <a:rPr lang="en-GB" dirty="0" smtClean="0"/>
                  <a:t>one: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 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 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 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 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=1, 2,…,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 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 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 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 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=1, 2,…,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2407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Simplification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we may assume (further) for simplicity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  is such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  are pairwise distinct and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dirty="0" smtClean="0"/>
                  <a:t>values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 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 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 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 are pairwise </a:t>
                </a:r>
                <a:r>
                  <a:rPr lang="en-GB" dirty="0" smtClean="0"/>
                  <a:t>distinct.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  is the </a:t>
                </a:r>
                <a:r>
                  <a:rPr lang="en-GB" u="sng" dirty="0" smtClean="0"/>
                  <a:t>rank</a:t>
                </a:r>
                <a:r>
                  <a:rPr lang="en-GB" dirty="0" smtClean="0"/>
                  <a:t> of the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,  respectively, that is </a:t>
                </a:r>
                <a:r>
                  <a:rPr lang="en-GB" u="sng" dirty="0" smtClean="0"/>
                  <a:t>the number of</a:t>
                </a:r>
                <a:r>
                  <a:rPr lang="en-GB" dirty="0"/>
                  <a:t>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that are </a:t>
                </a:r>
                <a:r>
                  <a:rPr lang="en-GB" u="sng" dirty="0" smtClean="0"/>
                  <a:t>less than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respectively.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Observe then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  as well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are </a:t>
                </a:r>
                <a:r>
                  <a:rPr lang="en-GB" b="1" dirty="0" smtClean="0"/>
                  <a:t>permutations</a:t>
                </a:r>
                <a:r>
                  <a:rPr lang="en-GB" dirty="0" smtClean="0"/>
                  <a:t>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230" b="-2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7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Přímá spojnice 40"/>
          <p:cNvCxnSpPr/>
          <p:nvPr/>
        </p:nvCxnSpPr>
        <p:spPr>
          <a:xfrm flipV="1">
            <a:off x="9000000" y="5400000"/>
            <a:ext cx="2160000" cy="0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H="1">
            <a:off x="8640000" y="5400000"/>
            <a:ext cx="2520000" cy="360000"/>
          </a:xfrm>
          <a:prstGeom prst="line">
            <a:avLst/>
          </a:prstGeom>
          <a:ln w="25400" cap="rnd">
            <a:solidFill>
              <a:srgbClr val="002060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Revision:  Scalar Product &amp; the Length of a vector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2400"/>
                  </a:spcAft>
                </a:pPr>
                <a:r>
                  <a:rPr lang="en-GB" dirty="0" smtClean="0"/>
                  <a:t>The (Euclidean) </a:t>
                </a:r>
                <a:r>
                  <a:rPr lang="en-GB" b="1" dirty="0" smtClean="0"/>
                  <a:t>length</a:t>
                </a:r>
                <a:r>
                  <a:rPr lang="en-GB" dirty="0" smtClean="0"/>
                  <a:t> of the vector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            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r>
                  <a:rPr lang="en-GB" dirty="0" smtClean="0"/>
                  <a:t>By the Pythagoras Theorem: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  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12"/>
          <p:cNvCxnSpPr/>
          <p:nvPr/>
        </p:nvCxnSpPr>
        <p:spPr>
          <a:xfrm flipV="1">
            <a:off x="8640000" y="2520000"/>
            <a:ext cx="2160000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9000000" y="2160000"/>
            <a:ext cx="2160000" cy="0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9000000" y="2160000"/>
            <a:ext cx="0" cy="3240000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11160000" y="2160000"/>
            <a:ext cx="0" cy="3240000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V="1">
            <a:off x="8640000" y="2160000"/>
            <a:ext cx="360001" cy="36000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V="1">
            <a:off x="10800000" y="5400000"/>
            <a:ext cx="360001" cy="36000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 flipV="1">
            <a:off x="8640000" y="5400000"/>
            <a:ext cx="360001" cy="360000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>
            <a:off x="8640000" y="2160000"/>
            <a:ext cx="2520000" cy="3600000"/>
          </a:xfrm>
          <a:prstGeom prst="line">
            <a:avLst/>
          </a:prstGeom>
          <a:ln w="25400" cap="rnd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8438024" y="5760000"/>
                <a:ext cx="201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024" y="5760000"/>
                <a:ext cx="201978" cy="276999"/>
              </a:xfrm>
              <a:prstGeom prst="rect">
                <a:avLst/>
              </a:prstGeom>
              <a:blipFill>
                <a:blip r:embed="rId3"/>
                <a:stretch>
                  <a:fillRect l="-24242" r="-2727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10533345" y="1782000"/>
                <a:ext cx="1513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345" y="1782000"/>
                <a:ext cx="1513491" cy="276999"/>
              </a:xfrm>
              <a:prstGeom prst="rect">
                <a:avLst/>
              </a:prstGeom>
              <a:blipFill>
                <a:blip r:embed="rId4"/>
                <a:stretch>
                  <a:fillRect l="-1613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Přímá spojnice 48"/>
          <p:cNvCxnSpPr/>
          <p:nvPr/>
        </p:nvCxnSpPr>
        <p:spPr>
          <a:xfrm flipV="1">
            <a:off x="10800000" y="2160000"/>
            <a:ext cx="360001" cy="36000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8640000" y="5760000"/>
            <a:ext cx="2160000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640000" y="2520000"/>
            <a:ext cx="0" cy="324000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10630800" y="5760000"/>
                <a:ext cx="840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,0,0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800" y="5760000"/>
                <a:ext cx="840038" cy="276999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11160000" y="5123001"/>
                <a:ext cx="213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000" y="5123001"/>
                <a:ext cx="213199" cy="276999"/>
              </a:xfrm>
              <a:prstGeom prst="rect">
                <a:avLst/>
              </a:prstGeom>
              <a:blipFill>
                <a:blip r:embed="rId6"/>
                <a:stretch>
                  <a:fillRect l="-28571" r="-22857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/>
              <p:cNvSpPr txBox="1"/>
              <p:nvPr/>
            </p:nvSpPr>
            <p:spPr>
              <a:xfrm>
                <a:off x="9504000" y="5759999"/>
                <a:ext cx="433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2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000" y="5759999"/>
                <a:ext cx="433387" cy="276999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62"/>
              <p:cNvSpPr txBox="1"/>
              <p:nvPr/>
            </p:nvSpPr>
            <p:spPr>
              <a:xfrm rot="18903594">
                <a:off x="10900800" y="5441501"/>
                <a:ext cx="438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3" name="TextovéPol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3594">
                <a:off x="10900800" y="5441501"/>
                <a:ext cx="438710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ovéPole 63"/>
              <p:cNvSpPr txBox="1"/>
              <p:nvPr/>
            </p:nvSpPr>
            <p:spPr>
              <a:xfrm>
                <a:off x="11160000" y="3641500"/>
                <a:ext cx="438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4" name="TextovéPol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000" y="3641500"/>
                <a:ext cx="438710" cy="276999"/>
              </a:xfrm>
              <a:prstGeom prst="rect">
                <a:avLst/>
              </a:prstGeom>
              <a:blipFill>
                <a:blip r:embed="rId9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ovéPole 64"/>
              <p:cNvSpPr txBox="1"/>
              <p:nvPr/>
            </p:nvSpPr>
            <p:spPr>
              <a:xfrm rot="21123892">
                <a:off x="9673200" y="5291745"/>
                <a:ext cx="45736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5" name="TextovéPole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23892">
                <a:off x="9673200" y="5291745"/>
                <a:ext cx="457368" cy="276999"/>
              </a:xfrm>
              <a:prstGeom prst="rect">
                <a:avLst/>
              </a:prstGeom>
              <a:blipFill>
                <a:blip r:embed="rId10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 rot="18308295">
                <a:off x="9493200" y="3821499"/>
                <a:ext cx="4573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08295">
                <a:off x="9493200" y="3821499"/>
                <a:ext cx="457368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ál 66"/>
          <p:cNvSpPr/>
          <p:nvPr/>
        </p:nvSpPr>
        <p:spPr>
          <a:xfrm>
            <a:off x="10749600" y="566189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blouk 67"/>
          <p:cNvSpPr/>
          <p:nvPr/>
        </p:nvSpPr>
        <p:spPr>
          <a:xfrm>
            <a:off x="10620000" y="5582368"/>
            <a:ext cx="360000" cy="360000"/>
          </a:xfrm>
          <a:prstGeom prst="arc">
            <a:avLst>
              <a:gd name="adj1" fmla="val 10789184"/>
              <a:gd name="adj2" fmla="val 1890314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Přímá spojnice 37"/>
          <p:cNvCxnSpPr/>
          <p:nvPr/>
        </p:nvCxnSpPr>
        <p:spPr>
          <a:xfrm>
            <a:off x="10800000" y="2520000"/>
            <a:ext cx="0" cy="324000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ál 68"/>
          <p:cNvSpPr/>
          <p:nvPr/>
        </p:nvSpPr>
        <p:spPr>
          <a:xfrm>
            <a:off x="11026800" y="5291018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blouk 69"/>
          <p:cNvSpPr/>
          <p:nvPr/>
        </p:nvSpPr>
        <p:spPr>
          <a:xfrm>
            <a:off x="10908000" y="5148000"/>
            <a:ext cx="504000" cy="504000"/>
          </a:xfrm>
          <a:prstGeom prst="arc">
            <a:avLst>
              <a:gd name="adj1" fmla="val 10271425"/>
              <a:gd name="adj2" fmla="val 1617570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Simplification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 as well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 are permutations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,  we can simplify the formula for Spearman’s rank correlation coefficient: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</m:d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</m:d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Firstly,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analogously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4693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Simplification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4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414000" y="1296000"/>
            <a:ext cx="133010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Secondly,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089078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Simplification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</m:d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</m:d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414000" y="1296000"/>
            <a:ext cx="95340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Finally,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36040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Simplification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71596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14000" y="1296000"/>
                <a:ext cx="2099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Finally,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" y="1296000"/>
                <a:ext cx="2099934" cy="369332"/>
              </a:xfrm>
              <a:prstGeom prst="rect">
                <a:avLst/>
              </a:prstGeom>
              <a:blipFill>
                <a:blip r:embed="rId3"/>
                <a:stretch>
                  <a:fillRect l="-9012" t="-25000" r="-2616" b="-5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8138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Simplification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71596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14000" y="1296000"/>
                <a:ext cx="2099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Finally,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" y="1296000"/>
                <a:ext cx="2099934" cy="369332"/>
              </a:xfrm>
              <a:prstGeom prst="rect">
                <a:avLst/>
              </a:prstGeom>
              <a:blipFill>
                <a:blip r:embed="rId3"/>
                <a:stretch>
                  <a:fillRect l="-9012" t="-25000" r="-2616" b="-5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9782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Simplification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71596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14000" y="1296000"/>
                <a:ext cx="2099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Finally,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" y="1296000"/>
                <a:ext cx="2099934" cy="369332"/>
              </a:xfrm>
              <a:prstGeom prst="rect">
                <a:avLst/>
              </a:prstGeom>
              <a:blipFill>
                <a:blip r:embed="rId3"/>
                <a:stretch>
                  <a:fillRect l="-9012" t="-25000" r="-2616" b="-5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563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Simplification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71596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14000" y="1296000"/>
                <a:ext cx="2099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Finally,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" y="1296000"/>
                <a:ext cx="2099934" cy="369332"/>
              </a:xfrm>
              <a:prstGeom prst="rect">
                <a:avLst/>
              </a:prstGeom>
              <a:blipFill>
                <a:blip r:embed="rId3"/>
                <a:stretch>
                  <a:fillRect l="-9012" t="-25000" r="-2616" b="-5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4703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In practice, we </a:t>
                </a:r>
                <a:r>
                  <a:rPr lang="en-GB" dirty="0"/>
                  <a:t>often </a:t>
                </a:r>
                <a:r>
                  <a:rPr lang="en-GB" dirty="0" smtClean="0"/>
                  <a:t>do not know the underlying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This is the reason why we shall omit the symbol 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 smtClean="0"/>
                  <a:t>”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)  from now 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In practice, we only have the numerical outcomes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  …  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  …  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of the random experiment.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Moreover, </a:t>
                </a:r>
                <a:r>
                  <a:rPr lang="en-GB" b="1" dirty="0" smtClean="0"/>
                  <a:t>we do assume</a:t>
                </a:r>
                <a:r>
                  <a:rPr lang="en-GB" dirty="0" smtClean="0"/>
                  <a:t> that the values are </a:t>
                </a:r>
                <a:r>
                  <a:rPr lang="en-GB" u="sng" dirty="0" smtClean="0"/>
                  <a:t>pairwise distinct</a:t>
                </a:r>
                <a:r>
                  <a:rPr lang="en-GB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77082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then calculate the </a:t>
                </a:r>
                <a:r>
                  <a:rPr lang="en-GB" b="1" dirty="0" smtClean="0"/>
                  <a:t>ranks</a:t>
                </a:r>
                <a:r>
                  <a:rPr lang="en-GB" dirty="0" smtClean="0"/>
                  <a:t>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1, 2,…,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1, 2,…,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And calculate </a:t>
                </a:r>
                <a:r>
                  <a:rPr lang="en-GB" b="1" dirty="0" smtClean="0"/>
                  <a:t>Spearman’s rank </a:t>
                </a:r>
                <a:r>
                  <a:rPr lang="en-GB" b="1" dirty="0"/>
                  <a:t>correlation </a:t>
                </a:r>
                <a:r>
                  <a:rPr lang="en-GB" b="1" dirty="0" smtClean="0"/>
                  <a:t>coefficient</a:t>
                </a:r>
                <a:r>
                  <a:rPr lang="en-GB" dirty="0" smtClean="0"/>
                  <a:t>: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 = 1−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= 1−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b="0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3069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Spearman’s rank correlation coefficient:  Hyp. testing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Assume that the null hypothesis  </a:t>
                </a:r>
                <a:r>
                  <a:rPr lang="en-GB" b="1" i="1" dirty="0" smtClean="0"/>
                  <a:t>H</a:t>
                </a:r>
                <a:r>
                  <a:rPr lang="en-GB" b="1" baseline="-25000" dirty="0" smtClean="0"/>
                  <a:t>0</a:t>
                </a:r>
                <a:r>
                  <a:rPr lang="en-GB" dirty="0" smtClean="0"/>
                  <a:t>  (</a:t>
                </a:r>
                <a:r>
                  <a:rPr lang="en-GB" dirty="0"/>
                  <a:t>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have the same (continuous) cumulative distributive function, </a:t>
                </a:r>
                <a:r>
                  <a:rPr lang="en-GB" dirty="0"/>
                  <a:t>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also have </a:t>
                </a:r>
                <a:r>
                  <a:rPr lang="en-GB" dirty="0"/>
                  <a:t>the same (continuous) cumulative distributive </a:t>
                </a:r>
                <a:r>
                  <a:rPr lang="en-GB" dirty="0" smtClean="0"/>
                  <a:t>function, </a:t>
                </a:r>
                <a:br>
                  <a:rPr lang="en-GB" dirty="0" smtClean="0"/>
                </a:br>
                <a:r>
                  <a:rPr lang="en-GB" dirty="0" smtClean="0"/>
                  <a:t>and the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are mutually independent)  </a:t>
                </a:r>
                <a:br>
                  <a:rPr lang="en-GB" dirty="0" smtClean="0"/>
                </a:br>
                <a:r>
                  <a:rPr lang="en-GB" b="1" dirty="0" smtClean="0"/>
                  <a:t>holds true.</a:t>
                </a:r>
                <a:endParaRPr lang="en-GB" dirty="0"/>
              </a:p>
              <a:p>
                <a:pPr algn="ctr">
                  <a:lnSpc>
                    <a:spcPct val="150000"/>
                  </a:lnSpc>
                </a:pPr>
                <a:r>
                  <a:rPr lang="en-GB" dirty="0" smtClean="0"/>
                  <a:t>¿ </a:t>
                </a:r>
                <a:r>
                  <a:rPr lang="en-GB" dirty="0"/>
                  <a:t>What is the </a:t>
                </a:r>
                <a:r>
                  <a:rPr lang="en-GB" dirty="0" smtClean="0"/>
                  <a:t>distribution of </a:t>
                </a:r>
                <a:r>
                  <a:rPr lang="en-GB" dirty="0"/>
                  <a:t>Spearman’s rank correlation </a:t>
                </a:r>
                <a:r>
                  <a:rPr lang="en-GB" dirty="0" smtClean="0"/>
                  <a:t>coefficient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dirty="0" smtClean="0"/>
                  <a:t> ?</a:t>
                </a:r>
              </a:p>
              <a:p>
                <a:endParaRPr lang="en-GB" dirty="0" smtClean="0"/>
              </a:p>
              <a:p>
                <a:pPr marL="536575" indent="-536575"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→	If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holds true, then every permutation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of  the numbers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is equally probable.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0948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EN.potx" id="{1770B770-60E4-4A30-B7BA-47839EC946AA}" vid="{5E3653EB-A487-4E0D-8028-4058D57838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Vzor_EN</Template>
  <TotalTime>10317</TotalTime>
  <Words>19496</Words>
  <Application>Microsoft Office PowerPoint</Application>
  <PresentationFormat>Širokoúhlá obrazovka</PresentationFormat>
  <Paragraphs>900</Paragraphs>
  <Slides>106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09" baseType="lpstr">
      <vt:lpstr>Arial</vt:lpstr>
      <vt:lpstr>Cambria Math</vt:lpstr>
      <vt:lpstr>Motiv Office</vt:lpstr>
      <vt:lpstr>Statistical Methods  for Economists  Lecture 5</vt:lpstr>
      <vt:lpstr>Prezentace aplikace PowerPoint</vt:lpstr>
      <vt:lpstr>Simple Linear Regression:  Summary</vt:lpstr>
      <vt:lpstr>Simple Linear Correlation:  Motivation</vt:lpstr>
      <vt:lpstr>Multiple Linear Regression:  Summary</vt:lpstr>
      <vt:lpstr>Multiple Linear Correlation:  Motivation</vt:lpstr>
      <vt:lpstr>Revision:   Scalar Product</vt:lpstr>
      <vt:lpstr>Revision:  Scalar Product &amp; the Length of a vector</vt:lpstr>
      <vt:lpstr>Revision:  Scalar Product &amp; the Length of a vector</vt:lpstr>
      <vt:lpstr>Revision:  Scalar Product:  Geometrical interpretation</vt:lpstr>
      <vt:lpstr>Revision:  Scalar Product:   Why  cos φ  ?</vt:lpstr>
      <vt:lpstr>Revision:  Scalar Product</vt:lpstr>
      <vt:lpstr>Revision:  Scalar Product</vt:lpstr>
      <vt:lpstr>Revision:   Expected value, Covariance</vt:lpstr>
      <vt:lpstr>Revision:  Expected value</vt:lpstr>
      <vt:lpstr>Revision:  Expected value</vt:lpstr>
      <vt:lpstr>Revision:  Covariance &amp; Variance</vt:lpstr>
      <vt:lpstr>Variance:  Geometrical interpretation</vt:lpstr>
      <vt:lpstr>Variance:  Geometrical interpretation</vt:lpstr>
      <vt:lpstr>Variance:  Geometrical interpretation</vt:lpstr>
      <vt:lpstr>Standard deviation:  Geometrical interpretation</vt:lpstr>
      <vt:lpstr>Standard deviation:  Geometrical interpretation</vt:lpstr>
      <vt:lpstr>Standard deviation:  Geometrical interpretation</vt:lpstr>
      <vt:lpstr>Covariance:  Geometrical interpretation</vt:lpstr>
      <vt:lpstr>Covariance:  Geometrical interpretation</vt:lpstr>
      <vt:lpstr>Covariance:  Geometrical interpretation</vt:lpstr>
      <vt:lpstr>Covariance:  Geometrical interpretation</vt:lpstr>
      <vt:lpstr>¡¡¡ Notice !!!</vt:lpstr>
      <vt:lpstr>The geometrical interpretations:   ¡¡¡ Notice !!!</vt:lpstr>
      <vt:lpstr>Pearson’s Correlation Coefficient</vt:lpstr>
      <vt:lpstr>Revision:  Covariance</vt:lpstr>
      <vt:lpstr>Pearson’s Correlation Coefficient</vt:lpstr>
      <vt:lpstr>Pearson’s Correlation Coefficient</vt:lpstr>
      <vt:lpstr>Pearson’s Correlation Coefficient</vt:lpstr>
      <vt:lpstr>Pearson’s Correlation Coefficient</vt:lpstr>
      <vt:lpstr>Pearson’s Correlation Coefficient</vt:lpstr>
      <vt:lpstr>Regression Coefficient</vt:lpstr>
      <vt:lpstr>Regression Coefficient</vt:lpstr>
      <vt:lpstr>Regression Coefficient</vt:lpstr>
      <vt:lpstr>Regression Coefficient</vt:lpstr>
      <vt:lpstr>Regression Coefficient</vt:lpstr>
      <vt:lpstr>Regression Coefficient</vt:lpstr>
      <vt:lpstr>The Regression Lines</vt:lpstr>
      <vt:lpstr>Coefficients of Regression</vt:lpstr>
      <vt:lpstr>Coefficients of Regression</vt:lpstr>
      <vt:lpstr>Coefficients of Regression</vt:lpstr>
      <vt:lpstr>Multiple Correlation Coefficient  &amp;  Coefficient of Partial Correlation</vt:lpstr>
      <vt:lpstr>Multiple Correlation Coefficient</vt:lpstr>
      <vt:lpstr>Multiple Correlation Coefficient</vt:lpstr>
      <vt:lpstr>Multiple Correlation Coefficient</vt:lpstr>
      <vt:lpstr>Coefficient of Partial Correlation</vt:lpstr>
      <vt:lpstr>Coefficient of Partial Correlation</vt:lpstr>
      <vt:lpstr>Coefficient of Partial Correlation</vt:lpstr>
      <vt:lpstr>Coefficient of Partial Correlation</vt:lpstr>
      <vt:lpstr>Hypothesis Testing</vt:lpstr>
      <vt:lpstr>Hypothesis Testing:  Motivation</vt:lpstr>
      <vt:lpstr>Hypothesis Testing:  Motivation</vt:lpstr>
      <vt:lpstr>Pearson’s sample correlation coefficient</vt:lpstr>
      <vt:lpstr>Pearson’s sample correlation coefficient</vt:lpstr>
      <vt:lpstr>Pearson’s sample correlation coefficient</vt:lpstr>
      <vt:lpstr>Pearson’s sample correlation coefficient:  Theorem</vt:lpstr>
      <vt:lpstr>Pearson’s sample correlation coefficient:  Hyp. Test</vt:lpstr>
      <vt:lpstr>Sample Multiple Correlation Coefficient</vt:lpstr>
      <vt:lpstr>Sample Multiple Correlation Coefficient</vt:lpstr>
      <vt:lpstr>Sample Multiple Correlation Coefficient</vt:lpstr>
      <vt:lpstr>Sample Multiple Correlation Coefficient</vt:lpstr>
      <vt:lpstr>Sample Multiple Correlation Coefficient:  Theorem</vt:lpstr>
      <vt:lpstr>Sample Multiple Correlation Coefficient:  Hyp. Test</vt:lpstr>
      <vt:lpstr>Sample Coefficient of Partial Correlation</vt:lpstr>
      <vt:lpstr>Sample Coefficient of Partial Correlation</vt:lpstr>
      <vt:lpstr>Sample Coefficient of Partial Correlation</vt:lpstr>
      <vt:lpstr>Sample Coefficient of Partial Correlation</vt:lpstr>
      <vt:lpstr>Sample Coefficient of Partial Correlation</vt:lpstr>
      <vt:lpstr>Sample Coefficient of Partial Correlation</vt:lpstr>
      <vt:lpstr>Sample Coefficient of Partial Correlation:  Theorem…</vt:lpstr>
      <vt:lpstr>Sample Coefficient of Partial Correlation:  …Theorem</vt:lpstr>
      <vt:lpstr>Sample Coefficient of Partial Correlation:  Hyp. Test</vt:lpstr>
      <vt:lpstr>Non-parametric and robust methods: Spearman’s  Rank Correlation Coefficient</vt:lpstr>
      <vt:lpstr>Spearman’s rank correlation coefficient:  Introduction</vt:lpstr>
      <vt:lpstr>Spearman’s rank correlation coefficient:  Introduction</vt:lpstr>
      <vt:lpstr>Spearman’s rank correlation coefficient:  Introduction</vt:lpstr>
      <vt:lpstr>Spearman’s rank correlation coefficient</vt:lpstr>
      <vt:lpstr>Spearman’s rank correlation coefficient</vt:lpstr>
      <vt:lpstr>Spearman’s rank correlation coefficient</vt:lpstr>
      <vt:lpstr>Spearman’s rank correlation coefficient</vt:lpstr>
      <vt:lpstr>Spearman’s rank correlation coefficient</vt:lpstr>
      <vt:lpstr>Spearman’s rank correlation coefficient</vt:lpstr>
      <vt:lpstr>Spearman’s rank correlation coefficient:  Simplification</vt:lpstr>
      <vt:lpstr>Spearman’s rank correlation coefficient:  Simplification</vt:lpstr>
      <vt:lpstr>Spearman’s rank correlation coefficient:  Simplification</vt:lpstr>
      <vt:lpstr>Spearman’s rank correlation coefficient:  Simplification</vt:lpstr>
      <vt:lpstr>Spearman’s rank correlation coefficient:  Simplification</vt:lpstr>
      <vt:lpstr>Spearman’s rank correlation coefficient:  Simplification</vt:lpstr>
      <vt:lpstr>Spearman’s rank correlation coefficient:  Simplification</vt:lpstr>
      <vt:lpstr>Spearman’s rank correlation coefficient:  Simplification</vt:lpstr>
      <vt:lpstr>Spearman’s rank correlation coefficient:  Simplification</vt:lpstr>
      <vt:lpstr>Spearman’s rank correlation coefficient</vt:lpstr>
      <vt:lpstr>Spearman’s rank correlation coefficient</vt:lpstr>
      <vt:lpstr>Spearman’s rank correlation coefficient:  Hyp. testing</vt:lpstr>
      <vt:lpstr>Spearman’s rank correlation coefficient:  Hyp. testing</vt:lpstr>
      <vt:lpstr>Spearman’s rank correlation coefficient:  Hyp. testing</vt:lpstr>
      <vt:lpstr>Spearman’s rank correlation coefficient:  Theorems</vt:lpstr>
      <vt:lpstr>Spearman’s rank correlation coefficient:  Hyp. test</vt:lpstr>
      <vt:lpstr>Spearman’s rank correlation coefficient:  Hyp. test</vt:lpstr>
      <vt:lpstr>Spearman’s rank correlation coefficient:  Hyp. test</vt:lpstr>
      <vt:lpstr>Spearman’s rank correlation coefficient: 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 for Economists  Lecture 5</dc:title>
  <dc:creator>bar0245</dc:creator>
  <cp:lastModifiedBy>bar0245</cp:lastModifiedBy>
  <cp:revision>291</cp:revision>
  <dcterms:created xsi:type="dcterms:W3CDTF">2020-08-08T20:20:44Z</dcterms:created>
  <dcterms:modified xsi:type="dcterms:W3CDTF">2020-10-10T10:35:30Z</dcterms:modified>
</cp:coreProperties>
</file>