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871"/>
    <a:srgbClr val="58BCB2"/>
    <a:srgbClr val="3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7" autoAdjust="0"/>
    <p:restoredTop sz="94717" autoAdjust="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st%20v%20St0910_12.pptx%20(jen%20pro%20&#269;ten&#237;)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en-GB" sz="1600" noProof="0" dirty="0" smtClean="0"/>
              <a:t>Numbers of passengers of SABENA per</a:t>
            </a:r>
            <a:r>
              <a:rPr lang="en-GB" sz="1600" baseline="0" noProof="0" dirty="0" smtClean="0"/>
              <a:t> quarter: </a:t>
            </a:r>
            <a:br>
              <a:rPr lang="en-GB" sz="1600" baseline="0" noProof="0" dirty="0" smtClean="0"/>
            </a:br>
            <a:r>
              <a:rPr lang="en-GB" sz="1600" noProof="0" dirty="0" smtClean="0"/>
              <a:t>moving averages – interval of 4 time periods</a:t>
            </a:r>
            <a:endParaRPr lang="en-GB" sz="1600" noProof="0" dirty="0"/>
          </a:p>
        </c:rich>
      </c:tx>
      <c:layout>
        <c:manualLayout>
          <c:xMode val="edge"/>
          <c:yMode val="edge"/>
          <c:x val="0.27607241715399616"/>
          <c:y val="2.181811761007665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944206008583691"/>
          <c:y val="0.29454545454545455"/>
          <c:w val="0.8283261802575107"/>
          <c:h val="0.50909090909090904"/>
        </c:manualLayout>
      </c:layout>
      <c:lineChart>
        <c:grouping val="standard"/>
        <c:varyColors val="0"/>
        <c:ser>
          <c:idx val="1"/>
          <c:order val="0"/>
          <c:tx>
            <c:strRef>
              <c:f>'[List v St0910_12.pptx (jen pro čtení)]kvartalne'!$B$1</c:f>
              <c:strCache>
                <c:ptCount val="1"/>
                <c:pt idx="0">
                  <c:v>PocC_SABENAkvart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'[List v St0910_12.pptx (jen pro čtení)]kvartalne'!$A$2:$A$37</c:f>
              <c:strCache>
                <c:ptCount val="36"/>
                <c:pt idx="0">
                  <c:v>I-85</c:v>
                </c:pt>
                <c:pt idx="1">
                  <c:v>II-85</c:v>
                </c:pt>
                <c:pt idx="2">
                  <c:v>III-85</c:v>
                </c:pt>
                <c:pt idx="3">
                  <c:v>IV-85</c:v>
                </c:pt>
                <c:pt idx="4">
                  <c:v>I-86</c:v>
                </c:pt>
                <c:pt idx="5">
                  <c:v>II-86</c:v>
                </c:pt>
                <c:pt idx="6">
                  <c:v>III-86</c:v>
                </c:pt>
                <c:pt idx="7">
                  <c:v>IV-86</c:v>
                </c:pt>
                <c:pt idx="8">
                  <c:v>I-87</c:v>
                </c:pt>
                <c:pt idx="9">
                  <c:v>II-87</c:v>
                </c:pt>
                <c:pt idx="10">
                  <c:v>III-87</c:v>
                </c:pt>
                <c:pt idx="11">
                  <c:v>IV-87</c:v>
                </c:pt>
                <c:pt idx="12">
                  <c:v>I-88</c:v>
                </c:pt>
                <c:pt idx="13">
                  <c:v>II-88</c:v>
                </c:pt>
                <c:pt idx="14">
                  <c:v>III-88</c:v>
                </c:pt>
                <c:pt idx="15">
                  <c:v>IV-88</c:v>
                </c:pt>
                <c:pt idx="16">
                  <c:v>I-89</c:v>
                </c:pt>
                <c:pt idx="17">
                  <c:v>II-89</c:v>
                </c:pt>
                <c:pt idx="18">
                  <c:v>III-89</c:v>
                </c:pt>
                <c:pt idx="19">
                  <c:v>IV-89</c:v>
                </c:pt>
                <c:pt idx="20">
                  <c:v>I-90</c:v>
                </c:pt>
                <c:pt idx="21">
                  <c:v>II-90</c:v>
                </c:pt>
                <c:pt idx="22">
                  <c:v>III-90</c:v>
                </c:pt>
                <c:pt idx="23">
                  <c:v>IV-90</c:v>
                </c:pt>
                <c:pt idx="24">
                  <c:v>I-91</c:v>
                </c:pt>
                <c:pt idx="25">
                  <c:v>II-91</c:v>
                </c:pt>
                <c:pt idx="26">
                  <c:v>III-91</c:v>
                </c:pt>
                <c:pt idx="27">
                  <c:v>IV-91</c:v>
                </c:pt>
                <c:pt idx="28">
                  <c:v>I-92</c:v>
                </c:pt>
                <c:pt idx="29">
                  <c:v>II-92</c:v>
                </c:pt>
                <c:pt idx="30">
                  <c:v>III-92</c:v>
                </c:pt>
                <c:pt idx="31">
                  <c:v>IV-92</c:v>
                </c:pt>
                <c:pt idx="32">
                  <c:v>I-93</c:v>
                </c:pt>
                <c:pt idx="33">
                  <c:v>II-93</c:v>
                </c:pt>
                <c:pt idx="34">
                  <c:v>III-93</c:v>
                </c:pt>
                <c:pt idx="35">
                  <c:v>IV-93</c:v>
                </c:pt>
              </c:strCache>
            </c:strRef>
          </c:cat>
          <c:val>
            <c:numRef>
              <c:f>'[List v St0910_12.pptx (jen pro čtení)]kvartalne'!$B$2:$B$37</c:f>
              <c:numCache>
                <c:formatCode>General</c:formatCode>
                <c:ptCount val="36"/>
                <c:pt idx="0">
                  <c:v>491</c:v>
                </c:pt>
                <c:pt idx="1">
                  <c:v>552</c:v>
                </c:pt>
                <c:pt idx="2">
                  <c:v>477</c:v>
                </c:pt>
                <c:pt idx="3">
                  <c:v>517</c:v>
                </c:pt>
                <c:pt idx="4">
                  <c:v>614</c:v>
                </c:pt>
                <c:pt idx="5">
                  <c:v>545</c:v>
                </c:pt>
                <c:pt idx="6">
                  <c:v>636</c:v>
                </c:pt>
                <c:pt idx="7">
                  <c:v>748</c:v>
                </c:pt>
                <c:pt idx="8">
                  <c:v>658</c:v>
                </c:pt>
                <c:pt idx="9">
                  <c:v>725</c:v>
                </c:pt>
                <c:pt idx="10">
                  <c:v>873</c:v>
                </c:pt>
                <c:pt idx="11">
                  <c:v>766</c:v>
                </c:pt>
                <c:pt idx="12">
                  <c:v>863</c:v>
                </c:pt>
                <c:pt idx="13">
                  <c:v>1008</c:v>
                </c:pt>
                <c:pt idx="14">
                  <c:v>829</c:v>
                </c:pt>
                <c:pt idx="15">
                  <c:v>854</c:v>
                </c:pt>
                <c:pt idx="16">
                  <c:v>1093</c:v>
                </c:pt>
                <c:pt idx="17">
                  <c:v>920</c:v>
                </c:pt>
                <c:pt idx="18">
                  <c:v>1011</c:v>
                </c:pt>
                <c:pt idx="19">
                  <c:v>1296</c:v>
                </c:pt>
                <c:pt idx="20">
                  <c:v>1101</c:v>
                </c:pt>
                <c:pt idx="21">
                  <c:v>1191</c:v>
                </c:pt>
                <c:pt idx="22">
                  <c:v>1510</c:v>
                </c:pt>
                <c:pt idx="23">
                  <c:v>1238</c:v>
                </c:pt>
                <c:pt idx="24">
                  <c:v>1320</c:v>
                </c:pt>
                <c:pt idx="25">
                  <c:v>1709</c:v>
                </c:pt>
                <c:pt idx="26">
                  <c:v>1392</c:v>
                </c:pt>
                <c:pt idx="27">
                  <c:v>1368</c:v>
                </c:pt>
                <c:pt idx="28">
                  <c:v>1794</c:v>
                </c:pt>
                <c:pt idx="29">
                  <c:v>1410</c:v>
                </c:pt>
                <c:pt idx="30">
                  <c:v>1504</c:v>
                </c:pt>
                <c:pt idx="31">
                  <c:v>1999</c:v>
                </c:pt>
                <c:pt idx="32">
                  <c:v>1637</c:v>
                </c:pt>
                <c:pt idx="33">
                  <c:v>1688</c:v>
                </c:pt>
                <c:pt idx="34">
                  <c:v>2235</c:v>
                </c:pt>
                <c:pt idx="35">
                  <c:v>1791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2F-4044-98DC-89A705E91B07}"/>
            </c:ext>
          </c:extLst>
        </c:ser>
        <c:ser>
          <c:idx val="3"/>
          <c:order val="1"/>
          <c:tx>
            <c:strRef>
              <c:f>'[List v St0910_12.pptx (jen pro čtení)]kvartalne'!$D$1</c:f>
              <c:strCache>
                <c:ptCount val="1"/>
                <c:pt idx="0">
                  <c:v>Centr_prum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strRef>
              <c:f>'[List v St0910_12.pptx (jen pro čtení)]kvartalne'!$A$2:$A$37</c:f>
              <c:strCache>
                <c:ptCount val="36"/>
                <c:pt idx="0">
                  <c:v>I-85</c:v>
                </c:pt>
                <c:pt idx="1">
                  <c:v>II-85</c:v>
                </c:pt>
                <c:pt idx="2">
                  <c:v>III-85</c:v>
                </c:pt>
                <c:pt idx="3">
                  <c:v>IV-85</c:v>
                </c:pt>
                <c:pt idx="4">
                  <c:v>I-86</c:v>
                </c:pt>
                <c:pt idx="5">
                  <c:v>II-86</c:v>
                </c:pt>
                <c:pt idx="6">
                  <c:v>III-86</c:v>
                </c:pt>
                <c:pt idx="7">
                  <c:v>IV-86</c:v>
                </c:pt>
                <c:pt idx="8">
                  <c:v>I-87</c:v>
                </c:pt>
                <c:pt idx="9">
                  <c:v>II-87</c:v>
                </c:pt>
                <c:pt idx="10">
                  <c:v>III-87</c:v>
                </c:pt>
                <c:pt idx="11">
                  <c:v>IV-87</c:v>
                </c:pt>
                <c:pt idx="12">
                  <c:v>I-88</c:v>
                </c:pt>
                <c:pt idx="13">
                  <c:v>II-88</c:v>
                </c:pt>
                <c:pt idx="14">
                  <c:v>III-88</c:v>
                </c:pt>
                <c:pt idx="15">
                  <c:v>IV-88</c:v>
                </c:pt>
                <c:pt idx="16">
                  <c:v>I-89</c:v>
                </c:pt>
                <c:pt idx="17">
                  <c:v>II-89</c:v>
                </c:pt>
                <c:pt idx="18">
                  <c:v>III-89</c:v>
                </c:pt>
                <c:pt idx="19">
                  <c:v>IV-89</c:v>
                </c:pt>
                <c:pt idx="20">
                  <c:v>I-90</c:v>
                </c:pt>
                <c:pt idx="21">
                  <c:v>II-90</c:v>
                </c:pt>
                <c:pt idx="22">
                  <c:v>III-90</c:v>
                </c:pt>
                <c:pt idx="23">
                  <c:v>IV-90</c:v>
                </c:pt>
                <c:pt idx="24">
                  <c:v>I-91</c:v>
                </c:pt>
                <c:pt idx="25">
                  <c:v>II-91</c:v>
                </c:pt>
                <c:pt idx="26">
                  <c:v>III-91</c:v>
                </c:pt>
                <c:pt idx="27">
                  <c:v>IV-91</c:v>
                </c:pt>
                <c:pt idx="28">
                  <c:v>I-92</c:v>
                </c:pt>
                <c:pt idx="29">
                  <c:v>II-92</c:v>
                </c:pt>
                <c:pt idx="30">
                  <c:v>III-92</c:v>
                </c:pt>
                <c:pt idx="31">
                  <c:v>IV-92</c:v>
                </c:pt>
                <c:pt idx="32">
                  <c:v>I-93</c:v>
                </c:pt>
                <c:pt idx="33">
                  <c:v>II-93</c:v>
                </c:pt>
                <c:pt idx="34">
                  <c:v>III-93</c:v>
                </c:pt>
                <c:pt idx="35">
                  <c:v>IV-93</c:v>
                </c:pt>
              </c:strCache>
            </c:strRef>
          </c:cat>
          <c:val>
            <c:numRef>
              <c:f>'[List v St0910_12.pptx (jen pro čtení)]kvartalne'!$D$2:$D$37</c:f>
              <c:numCache>
                <c:formatCode>General</c:formatCode>
                <c:ptCount val="36"/>
                <c:pt idx="2" formatCode="0">
                  <c:v>511</c:v>
                </c:pt>
                <c:pt idx="3" formatCode="0">
                  <c:v>525.66666666666663</c:v>
                </c:pt>
                <c:pt idx="4" formatCode="0">
                  <c:v>547.33333333333337</c:v>
                </c:pt>
                <c:pt idx="5" formatCode="0">
                  <c:v>578.5</c:v>
                </c:pt>
                <c:pt idx="6" formatCode="0">
                  <c:v>620.66666666666663</c:v>
                </c:pt>
                <c:pt idx="7" formatCode="0">
                  <c:v>661.83333333333337</c:v>
                </c:pt>
                <c:pt idx="8" formatCode="0">
                  <c:v>695.5</c:v>
                </c:pt>
                <c:pt idx="9" formatCode="0">
                  <c:v>731.16666666666663</c:v>
                </c:pt>
                <c:pt idx="10" formatCode="0">
                  <c:v>770</c:v>
                </c:pt>
                <c:pt idx="11" formatCode="0">
                  <c:v>811</c:v>
                </c:pt>
                <c:pt idx="12" formatCode="0">
                  <c:v>856.5</c:v>
                </c:pt>
                <c:pt idx="13" formatCode="0">
                  <c:v>889.5</c:v>
                </c:pt>
                <c:pt idx="14" formatCode="0">
                  <c:v>898.5</c:v>
                </c:pt>
                <c:pt idx="15" formatCode="0">
                  <c:v>911.16666666666663</c:v>
                </c:pt>
                <c:pt idx="16" formatCode="0">
                  <c:v>940.5</c:v>
                </c:pt>
                <c:pt idx="17" formatCode="0">
                  <c:v>981.83333333333337</c:v>
                </c:pt>
                <c:pt idx="18" formatCode="0">
                  <c:v>1041.8333333333333</c:v>
                </c:pt>
                <c:pt idx="19" formatCode="0">
                  <c:v>1105.8333333333333</c:v>
                </c:pt>
                <c:pt idx="20" formatCode="0">
                  <c:v>1166</c:v>
                </c:pt>
                <c:pt idx="21" formatCode="0">
                  <c:v>1231.6666666666667</c:v>
                </c:pt>
                <c:pt idx="22" formatCode="0">
                  <c:v>1290.1666666666667</c:v>
                </c:pt>
                <c:pt idx="23" formatCode="0">
                  <c:v>1334.5</c:v>
                </c:pt>
                <c:pt idx="24" formatCode="0">
                  <c:v>1389.1666666666667</c:v>
                </c:pt>
                <c:pt idx="25" formatCode="0">
                  <c:v>1448</c:v>
                </c:pt>
                <c:pt idx="26" formatCode="0">
                  <c:v>1481.6666666666667</c:v>
                </c:pt>
                <c:pt idx="27" formatCode="0">
                  <c:v>1503.8333333333333</c:v>
                </c:pt>
                <c:pt idx="28" formatCode="0">
                  <c:v>1521</c:v>
                </c:pt>
                <c:pt idx="29" formatCode="0">
                  <c:v>1546.6666666666667</c:v>
                </c:pt>
                <c:pt idx="30" formatCode="0">
                  <c:v>1603.5</c:v>
                </c:pt>
                <c:pt idx="31" formatCode="0">
                  <c:v>1675.5</c:v>
                </c:pt>
                <c:pt idx="32" formatCode="0">
                  <c:v>1744</c:v>
                </c:pt>
                <c:pt idx="33" formatCode="0">
                  <c:v>1814</c:v>
                </c:pt>
                <c:pt idx="34" formatCode="0">
                  <c:v>1879</c:v>
                </c:pt>
                <c:pt idx="35" formatCode="0">
                  <c:v>1987.25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2F-4044-98DC-89A705E91B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4825344"/>
        <c:axId val="166243712"/>
      </c:lineChart>
      <c:catAx>
        <c:axId val="164825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166243712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16624371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164825344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cs-CZ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22800" y="932400"/>
            <a:ext cx="6818400" cy="2880000"/>
          </a:xfrm>
          <a:noFill/>
        </p:spPr>
        <p:txBody>
          <a:bodyPr anchor="t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Presentation title</a:t>
            </a:r>
            <a:endParaRPr lang="en-GB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350800" y="4100400"/>
            <a:ext cx="5184000" cy="10548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smtClean="0"/>
              <a:t>Presentation subtitle</a:t>
            </a:r>
            <a:endParaRPr lang="en-GB" noProof="0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14" name="Zástupný symbol pro text 2"/>
          <p:cNvSpPr>
            <a:spLocks noGrp="1"/>
          </p:cNvSpPr>
          <p:nvPr>
            <p:ph type="body" idx="10" hasCustomPrompt="1"/>
          </p:nvPr>
        </p:nvSpPr>
        <p:spPr>
          <a:xfrm>
            <a:off x="7824192" y="4964142"/>
            <a:ext cx="4140000" cy="1537200"/>
          </a:xfrm>
        </p:spPr>
        <p:txBody>
          <a:bodyPr/>
          <a:lstStyle>
            <a:lvl1pPr marL="0" indent="0" algn="r">
              <a:buNone/>
              <a:defRPr sz="1800" b="0">
                <a:solidFill>
                  <a:srgbClr val="30787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David </a:t>
            </a:r>
            <a:r>
              <a:rPr lang="en-GB" noProof="0" dirty="0" err="1" smtClean="0"/>
              <a:t>Bartl</a:t>
            </a:r>
            <a:endParaRPr lang="en-GB" noProof="0" dirty="0" smtClean="0"/>
          </a:p>
          <a:p>
            <a:pPr lvl="0"/>
            <a:r>
              <a:rPr lang="en-GB" noProof="0" dirty="0" smtClean="0"/>
              <a:t>Subject title</a:t>
            </a:r>
          </a:p>
          <a:p>
            <a:pPr lvl="0"/>
            <a:r>
              <a:rPr lang="en-GB" noProof="0" dirty="0" smtClean="0"/>
              <a:t>Subject code</a:t>
            </a:r>
          </a:p>
        </p:txBody>
      </p:sp>
    </p:spTree>
    <p:extLst>
      <p:ext uri="{BB962C8B-B14F-4D97-AF65-F5344CB8AC3E}">
        <p14:creationId xmlns:p14="http://schemas.microsoft.com/office/powerpoint/2010/main" val="3779831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7" name="Přímá spojnice 6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790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plně 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855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of the le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855" y="1294257"/>
            <a:ext cx="11397600" cy="5040000"/>
          </a:xfrm>
        </p:spPr>
        <p:txBody>
          <a:bodyPr/>
          <a:lstStyle/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12" name="Nadpis 6"/>
          <p:cNvSpPr txBox="1">
            <a:spLocks/>
          </p:cNvSpPr>
          <p:nvPr userDrawn="1"/>
        </p:nvSpPr>
        <p:spPr>
          <a:xfrm>
            <a:off x="252000" y="450000"/>
            <a:ext cx="9720000" cy="460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3078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noProof="0" dirty="0" smtClean="0"/>
              <a:t>Outline of the lecture</a:t>
            </a:r>
          </a:p>
        </p:txBody>
      </p:sp>
    </p:spTree>
    <p:extLst>
      <p:ext uri="{BB962C8B-B14F-4D97-AF65-F5344CB8AC3E}">
        <p14:creationId xmlns:p14="http://schemas.microsoft.com/office/powerpoint/2010/main" val="2243233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cs-CZ"/>
            </a:lvl1pPr>
          </a:lstStyle>
          <a:p>
            <a:pPr marL="0" lvl="0"/>
            <a:r>
              <a:rPr lang="cs-CZ" noProof="0" smtClean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367200" y="1296000"/>
            <a:ext cx="11397600" cy="504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Text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400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&amp;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855" y="1294257"/>
            <a:ext cx="11397600" cy="5040000"/>
          </a:xfrm>
        </p:spPr>
        <p:txBody>
          <a:bodyPr/>
          <a:lstStyle/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67558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66000" y="720000"/>
            <a:ext cx="4352400" cy="1332000"/>
          </a:xfrm>
        </p:spPr>
        <p:txBody>
          <a:bodyPr anchor="t" anchorCtr="0"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Chapter title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84400" y="2628000"/>
            <a:ext cx="5940000" cy="385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666000" y="2052000"/>
            <a:ext cx="4352400" cy="4176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 smtClean="0"/>
              <a:t>Text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58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36000" y="1620000"/>
            <a:ext cx="5400000" cy="360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dirty="0" smtClean="0"/>
              <a:t>Kliknutím na ikonu přidáte obrázek.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984000" y="1620000"/>
            <a:ext cx="3240000" cy="36000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noProof="0" smtClean="0"/>
              <a:t>Upravte styly předlohy textu.</a:t>
            </a:r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4" name="Přímá spojnice 13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76889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36000" y="1620000"/>
            <a:ext cx="5400000" cy="3600000"/>
          </a:xfrm>
        </p:spPr>
        <p:txBody>
          <a:bodyPr/>
          <a:lstStyle/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84000" y="1619998"/>
            <a:ext cx="3240000" cy="3600000"/>
          </a:xfrm>
        </p:spPr>
        <p:txBody>
          <a:bodyPr/>
          <a:lstStyle/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97105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>
            <a:spLocks noGrp="1"/>
          </p:cNvSpPr>
          <p:nvPr>
            <p:ph sz="half" idx="10"/>
          </p:nvPr>
        </p:nvSpPr>
        <p:spPr>
          <a:xfrm>
            <a:off x="936000" y="1620000"/>
            <a:ext cx="5400000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36000" y="961200"/>
            <a:ext cx="5400000" cy="658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Upravte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984000" y="961200"/>
            <a:ext cx="3240000" cy="6587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Upravte styly předlohy textu.</a:t>
            </a:r>
          </a:p>
        </p:txBody>
      </p:sp>
      <p:sp>
        <p:nvSpPr>
          <p:cNvPr id="11" name="Zástupný symbol pro obsah 3"/>
          <p:cNvSpPr>
            <a:spLocks noGrp="1"/>
          </p:cNvSpPr>
          <p:nvPr>
            <p:ph sz="half" idx="2"/>
          </p:nvPr>
        </p:nvSpPr>
        <p:spPr>
          <a:xfrm>
            <a:off x="6984000" y="1619998"/>
            <a:ext cx="3240000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noProof="0" smtClean="0"/>
              <a:t>Upravte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GB" noProof="0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3" name="Přímá spojnice 12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81623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6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en-GB" noProof="0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8" name="Přímá spojnice 7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589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 err="1" smtClean="0"/>
              <a:t>Upravte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Třetí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Čtvrtá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Pátá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1876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56" r:id="rId5"/>
    <p:sldLayoutId id="2147483657" r:id="rId6"/>
    <p:sldLayoutId id="2147483652" r:id="rId7"/>
    <p:sldLayoutId id="2147483653" r:id="rId8"/>
    <p:sldLayoutId id="2147483654" r:id="rId9"/>
    <p:sldLayoutId id="2147483655" r:id="rId10"/>
    <p:sldLayoutId id="214748365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rgbClr val="3078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Statistical Methods </a:t>
            </a:r>
            <a:br>
              <a:rPr lang="en-GB" dirty="0" smtClean="0"/>
            </a:br>
            <a:r>
              <a:rPr lang="en-GB" dirty="0" smtClean="0"/>
              <a:t>for Economists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Lecture 6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Time series</a:t>
            </a:r>
          </a:p>
          <a:p>
            <a:r>
              <a:rPr lang="en-GB" dirty="0" smtClean="0"/>
              <a:t>(methods of sales prediction)</a:t>
            </a:r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b="1" dirty="0"/>
              <a:t>David Bartl</a:t>
            </a:r>
          </a:p>
          <a:p>
            <a:r>
              <a:rPr lang="en-GB" dirty="0"/>
              <a:t>Statistical Methods for Economists</a:t>
            </a:r>
          </a:p>
          <a:p>
            <a:r>
              <a:rPr lang="en-GB" dirty="0" smtClean="0"/>
              <a:t>INM/BASTE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95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series:  Special cases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The general (additive) model, which we assume is</a:t>
                </a:r>
                <a:endParaRPr lang="en-GB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1, 2, 3,…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A special case is when the cyclical component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 smtClean="0"/>
                  <a:t>  is zero:</a:t>
                </a:r>
                <a:endParaRPr lang="en-GB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=0, 1, 2, 3,…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A </a:t>
                </a:r>
                <a:r>
                  <a:rPr lang="en-GB" dirty="0" smtClean="0"/>
                  <a:t>yet more special </a:t>
                </a:r>
                <a:r>
                  <a:rPr lang="en-GB" dirty="0"/>
                  <a:t>case is when </a:t>
                </a:r>
                <a:r>
                  <a:rPr lang="en-GB" dirty="0" smtClean="0"/>
                  <a:t>both the </a:t>
                </a:r>
                <a:r>
                  <a:rPr lang="en-GB" dirty="0"/>
                  <a:t>cyclical component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/>
                </a:r>
                <a:br>
                  <a:rPr lang="en-GB" dirty="0" smtClean="0"/>
                </a:br>
                <a:r>
                  <a:rPr lang="en-GB" dirty="0" smtClean="0"/>
                  <a:t>and the seasonal component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 smtClean="0"/>
                  <a:t>  are zero:</a:t>
                </a:r>
                <a:endParaRPr lang="en-GB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=0, 1, 2, 3,…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Similar remarks apply to the multiplicative model too.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3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494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series:  Trend component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From now on, we assume the following simple (additive) model of the time series: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=0, 1, 2, 3,…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 smtClean="0"/>
                  <a:t>  is the trend component.</a:t>
                </a:r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trend component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 smtClean="0"/>
                  <a:t>  often falls into one of the following cases: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linear / quadratic / polynomial trend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exponential / logarithmic trend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logistic trend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Gompertz trend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3821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series:  Linear trend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The </a:t>
                </a:r>
                <a:r>
                  <a:rPr lang="en-GB" dirty="0"/>
                  <a:t>time </a:t>
                </a:r>
                <a:r>
                  <a:rPr lang="en-GB" dirty="0" smtClean="0"/>
                  <a:t>series is</a:t>
                </a: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=0, 1, 2, 3,…</m:t>
                      </m:r>
                    </m:oMath>
                  </m:oMathPara>
                </a14:m>
                <a:endParaRPr lang="en-GB" dirty="0"/>
              </a:p>
              <a:p>
                <a:endParaRPr lang="en-GB" dirty="0" smtClean="0"/>
              </a:p>
              <a:p>
                <a:r>
                  <a:rPr lang="en-GB" dirty="0" smtClean="0"/>
                  <a:t>where the trend component is of the form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1, 2, 3,…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for some (unknown but) fixed real numbers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parameters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  can be estimated by using the method of </a:t>
                </a:r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 smtClean="0"/>
                  <a:t>the Linear Regression (the Least Squares Method).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7687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series:  Quadratic trend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The </a:t>
                </a:r>
                <a:r>
                  <a:rPr lang="en-GB" dirty="0"/>
                  <a:t>time </a:t>
                </a:r>
                <a:r>
                  <a:rPr lang="en-GB" dirty="0" smtClean="0"/>
                  <a:t>series is</a:t>
                </a: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=0, 1, 2, 3,…</m:t>
                      </m:r>
                    </m:oMath>
                  </m:oMathPara>
                </a14:m>
                <a:endParaRPr lang="en-GB" dirty="0"/>
              </a:p>
              <a:p>
                <a:endParaRPr lang="en-GB" dirty="0" smtClean="0"/>
              </a:p>
              <a:p>
                <a:r>
                  <a:rPr lang="en-GB" dirty="0" smtClean="0"/>
                  <a:t>where the trend component is of the form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1, 2, 3,…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for some (unknown but) fixed real numbers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parameters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  can be estimated by using the method of </a:t>
                </a:r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 smtClean="0"/>
                  <a:t>the Multiple Linear Regression (the Least Squares Method).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1974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series:  Polynomial trend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The </a:t>
                </a:r>
                <a:r>
                  <a:rPr lang="en-GB" dirty="0"/>
                  <a:t>time </a:t>
                </a:r>
                <a:r>
                  <a:rPr lang="en-GB" dirty="0" smtClean="0"/>
                  <a:t>series is</a:t>
                </a: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=0, 1, 2, 3,…</m:t>
                      </m:r>
                    </m:oMath>
                  </m:oMathPara>
                </a14:m>
                <a:endParaRPr lang="en-GB" dirty="0"/>
              </a:p>
              <a:p>
                <a:endParaRPr lang="en-GB" dirty="0" smtClean="0"/>
              </a:p>
              <a:p>
                <a:r>
                  <a:rPr lang="en-GB" dirty="0" smtClean="0"/>
                  <a:t>where the trend component is of the form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1, 2, 3,…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for some (unknown but) fixed real numbers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parameters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  can be estimated by using the method of </a:t>
                </a:r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 smtClean="0"/>
                  <a:t>the Multiple Linear Regression (the Least Squares Method).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24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3358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series:  Exponential trend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The </a:t>
                </a:r>
                <a:r>
                  <a:rPr lang="en-GB" dirty="0"/>
                  <a:t>time </a:t>
                </a:r>
                <a:r>
                  <a:rPr lang="en-GB" dirty="0" smtClean="0"/>
                  <a:t>series is</a:t>
                </a: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=0, 1, 2, 3,…</m:t>
                      </m:r>
                    </m:oMath>
                  </m:oMathPara>
                </a14:m>
                <a:endParaRPr lang="en-GB" dirty="0"/>
              </a:p>
              <a:p>
                <a:endParaRPr lang="en-GB" dirty="0" smtClean="0"/>
              </a:p>
              <a:p>
                <a:r>
                  <a:rPr lang="en-GB" dirty="0" smtClean="0"/>
                  <a:t>where the trend component is of the form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1, 2, 3,…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for some (unknown but) fixed real numbers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parameters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  can be estimated by using the method of </a:t>
                </a:r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 smtClean="0"/>
                  <a:t>the Linear Regression (the Least Squares Method):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func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3979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series:  Logarithmic trend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The </a:t>
                </a:r>
                <a:r>
                  <a:rPr lang="en-GB" dirty="0"/>
                  <a:t>time </a:t>
                </a:r>
                <a:r>
                  <a:rPr lang="en-GB" dirty="0" smtClean="0"/>
                  <a:t>series is</a:t>
                </a: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=0, 1, 2, 3,…</m:t>
                      </m:r>
                    </m:oMath>
                  </m:oMathPara>
                </a14:m>
                <a:endParaRPr lang="en-GB" dirty="0"/>
              </a:p>
              <a:p>
                <a:endParaRPr lang="en-GB" dirty="0" smtClean="0"/>
              </a:p>
              <a:p>
                <a:r>
                  <a:rPr lang="en-GB" dirty="0" smtClean="0"/>
                  <a:t>where the trend component is of the form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𝛽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1, 2, 3,…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for some (unknown but) fixed real numbers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parameters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  can be estimated by using the method of </a:t>
                </a:r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 smtClean="0"/>
                  <a:t>the Linear Regression (the Least Squares Method).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3767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series:  Logistic trend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The </a:t>
                </a:r>
                <a:r>
                  <a:rPr lang="en-GB" dirty="0"/>
                  <a:t>time </a:t>
                </a:r>
                <a:r>
                  <a:rPr lang="en-GB" dirty="0" smtClean="0"/>
                  <a:t>series is</a:t>
                </a: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=0, 1, 2, 3,…</m:t>
                      </m:r>
                    </m:oMath>
                  </m:oMathPara>
                </a14:m>
                <a:endParaRPr lang="en-GB" dirty="0"/>
              </a:p>
              <a:p>
                <a:endParaRPr lang="en-GB" dirty="0" smtClean="0"/>
              </a:p>
              <a:p>
                <a:r>
                  <a:rPr lang="en-GB" dirty="0" smtClean="0"/>
                  <a:t>where the trend component is of the form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1+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1, 2, 3,…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for some (unknown but) fixed real numbers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&gt;0  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&gt;0  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  0&lt;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parameters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 smtClean="0"/>
                  <a:t>  can be estimated by using the Least Squares Method.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3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7980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series:  Gompertz trend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The </a:t>
                </a:r>
                <a:r>
                  <a:rPr lang="en-GB" dirty="0"/>
                  <a:t>time </a:t>
                </a:r>
                <a:r>
                  <a:rPr lang="en-GB" dirty="0" smtClean="0"/>
                  <a:t>series is</a:t>
                </a: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=0, 1, 2, 3,…</m:t>
                      </m:r>
                    </m:oMath>
                  </m:oMathPara>
                </a14:m>
                <a:endParaRPr lang="en-GB" dirty="0"/>
              </a:p>
              <a:p>
                <a:endParaRPr lang="en-GB" dirty="0" smtClean="0"/>
              </a:p>
              <a:p>
                <a:r>
                  <a:rPr lang="en-GB" dirty="0" smtClean="0"/>
                  <a:t>where the trend component is of the form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1, 2, 3,…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for some (unknown but) fixed real numbers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&gt;0  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  0&lt;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&lt;1  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  0&lt;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The parameters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 smtClean="0"/>
                  <a:t>  can be estimated by using the Least Squares Method.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0180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series:  Which trend to choose?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dirty="0" smtClean="0"/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where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4593157"/>
                  </p:ext>
                </p:extLst>
              </p:nvPr>
            </p:nvGraphicFramePr>
            <p:xfrm>
              <a:off x="1386000" y="1296000"/>
              <a:ext cx="9360000" cy="2592000"/>
            </p:xfrm>
            <a:graphic>
              <a:graphicData uri="http://schemas.openxmlformats.org/drawingml/2006/table">
                <a:tbl>
                  <a:tblPr firstRow="1">
                    <a:tableStyleId>{5940675A-B579-460E-94D1-54222C63F5DA}</a:tableStyleId>
                  </a:tblPr>
                  <a:tblGrid>
                    <a:gridCol w="5760000">
                      <a:extLst>
                        <a:ext uri="{9D8B030D-6E8A-4147-A177-3AD203B41FA5}">
                          <a16:colId xmlns:a16="http://schemas.microsoft.com/office/drawing/2014/main" val="1253398838"/>
                        </a:ext>
                      </a:extLst>
                    </a:gridCol>
                    <a:gridCol w="3600000">
                      <a:extLst>
                        <a:ext uri="{9D8B030D-6E8A-4147-A177-3AD203B41FA5}">
                          <a16:colId xmlns:a16="http://schemas.microsoft.com/office/drawing/2014/main" val="3717724688"/>
                        </a:ext>
                      </a:extLst>
                    </a:gridCol>
                  </a:tblGrid>
                  <a:tr h="648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>
                              <a:solidFill>
                                <a:schemeClr val="bg1"/>
                              </a:solidFill>
                            </a:rPr>
                            <a:t>Rule</a:t>
                          </a:r>
                          <a:endParaRPr lang="en-GB" sz="24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baseline="0" noProof="0" dirty="0" smtClean="0">
                              <a:solidFill>
                                <a:schemeClr val="bg1"/>
                              </a:solidFill>
                            </a:rPr>
                            <a:t>Suggested Trend</a:t>
                          </a:r>
                          <a:endParaRPr lang="en-GB" sz="2400" b="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6196421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400" b="0" i="0" noProof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p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GB" sz="2400" b="0" i="1" noProof="0" smtClean="0">
                                    <a:latin typeface="Cambria Math" panose="02040503050406030204" pitchFamily="18" charset="0"/>
                                  </a:rPr>
                                  <m:t>≈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400" b="0" i="0" noProof="0" smtClean="0">
                                    <a:latin typeface="Cambria Math" panose="02040503050406030204" pitchFamily="18" charset="0"/>
                                  </a:rPr>
                                  <m:t>const</m:t>
                                </m:r>
                                <m:r>
                                  <a:rPr lang="en-GB" sz="2400" b="0" i="0" noProof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GB" sz="2400" i="0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noProof="0" dirty="0" smtClean="0"/>
                            <a:t>Linear</a:t>
                          </a:r>
                          <a:endParaRPr lang="en-GB" sz="2400" b="0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2114472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400" b="0" i="0" noProof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p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GB" sz="2400" b="0" i="1" noProof="0" smtClean="0">
                                    <a:latin typeface="Cambria Math" panose="02040503050406030204" pitchFamily="18" charset="0"/>
                                  </a:rPr>
                                  <m:t>≈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400" b="0" i="0" noProof="0" smtClean="0">
                                    <a:latin typeface="Cambria Math" panose="02040503050406030204" pitchFamily="18" charset="0"/>
                                  </a:rPr>
                                  <m:t>linear</m:t>
                                </m:r>
                                <m:r>
                                  <a:rPr lang="en-GB" sz="2400" b="0" i="1" noProof="0" smtClean="0">
                                    <a:latin typeface="Cambria Math" panose="02040503050406030204" pitchFamily="18" charset="0"/>
                                  </a:rPr>
                                  <m:t> &amp; </m:t>
                                </m:r>
                                <m:sSup>
                                  <m:sSupPr>
                                    <m:ctrlP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400" b="0" i="0" noProof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p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GB" sz="2400" b="0" i="1" noProof="0" smtClean="0">
                                    <a:latin typeface="Cambria Math" panose="02040503050406030204" pitchFamily="18" charset="0"/>
                                  </a:rPr>
                                  <m:t>≈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400" b="0" i="0" noProof="0" smtClean="0">
                                    <a:latin typeface="Cambria Math" panose="02040503050406030204" pitchFamily="18" charset="0"/>
                                  </a:rPr>
                                  <m:t>const</m:t>
                                </m:r>
                                <m:r>
                                  <a:rPr lang="en-GB" sz="2400" b="0" i="0" noProof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GB" sz="2400" i="0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noProof="0" dirty="0" smtClean="0"/>
                            <a:t>Quadratic</a:t>
                          </a:r>
                          <a:endParaRPr lang="en-GB" sz="2400" b="0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22027183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400" b="0" i="0" noProof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p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sz="2400" b="0" i="1" noProof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GB" sz="2400" b="0" i="1" noProof="0" smtClean="0">
                                    <a:latin typeface="Cambria Math" panose="02040503050406030204" pitchFamily="18" charset="0"/>
                                  </a:rPr>
                                  <m:t>≈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400" b="0" i="0" noProof="0" smtClean="0">
                                    <a:latin typeface="Cambria Math" panose="02040503050406030204" pitchFamily="18" charset="0"/>
                                  </a:rPr>
                                  <m:t>Gaussian</m:t>
                                </m:r>
                                <m:r>
                                  <a:rPr lang="en-GB" sz="2400" b="0" i="0" noProof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400" b="0" i="0" noProof="0" smtClean="0">
                                    <a:latin typeface="Cambria Math" panose="02040503050406030204" pitchFamily="18" charset="0"/>
                                  </a:rPr>
                                  <m:t>curve</m:t>
                                </m:r>
                              </m:oMath>
                            </m:oMathPara>
                          </a14:m>
                          <a:endParaRPr lang="en-GB" sz="2400" i="0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noProof="0" dirty="0" smtClean="0"/>
                            <a:t>Logistic</a:t>
                          </a:r>
                          <a:endParaRPr lang="en-GB" sz="2400" b="0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768571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4593157"/>
                  </p:ext>
                </p:extLst>
              </p:nvPr>
            </p:nvGraphicFramePr>
            <p:xfrm>
              <a:off x="1386000" y="1296000"/>
              <a:ext cx="9360000" cy="2592000"/>
            </p:xfrm>
            <a:graphic>
              <a:graphicData uri="http://schemas.openxmlformats.org/drawingml/2006/table">
                <a:tbl>
                  <a:tblPr firstRow="1">
                    <a:tableStyleId>{5940675A-B579-460E-94D1-54222C63F5DA}</a:tableStyleId>
                  </a:tblPr>
                  <a:tblGrid>
                    <a:gridCol w="5760000">
                      <a:extLst>
                        <a:ext uri="{9D8B030D-6E8A-4147-A177-3AD203B41FA5}">
                          <a16:colId xmlns:a16="http://schemas.microsoft.com/office/drawing/2014/main" val="1253398838"/>
                        </a:ext>
                      </a:extLst>
                    </a:gridCol>
                    <a:gridCol w="3600000">
                      <a:extLst>
                        <a:ext uri="{9D8B030D-6E8A-4147-A177-3AD203B41FA5}">
                          <a16:colId xmlns:a16="http://schemas.microsoft.com/office/drawing/2014/main" val="3717724688"/>
                        </a:ext>
                      </a:extLst>
                    </a:gridCol>
                  </a:tblGrid>
                  <a:tr h="648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noProof="0" dirty="0" smtClean="0">
                              <a:solidFill>
                                <a:schemeClr val="bg1"/>
                              </a:solidFill>
                            </a:rPr>
                            <a:t>Rule</a:t>
                          </a:r>
                          <a:endParaRPr lang="en-GB" sz="240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baseline="0" noProof="0" dirty="0" smtClean="0">
                              <a:solidFill>
                                <a:schemeClr val="bg1"/>
                              </a:solidFill>
                            </a:rPr>
                            <a:t>Suggested Trend</a:t>
                          </a:r>
                          <a:endParaRPr lang="en-GB" sz="2400" b="0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6196421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6" t="-100943" r="-62646" b="-2075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noProof="0" dirty="0" smtClean="0"/>
                            <a:t>Linear</a:t>
                          </a:r>
                          <a:endParaRPr lang="en-GB" sz="2400" b="0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2114472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6" t="-199065" r="-62646" b="-105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noProof="0" dirty="0" smtClean="0"/>
                            <a:t>Quadratic</a:t>
                          </a:r>
                          <a:endParaRPr lang="en-GB" sz="2400" b="0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22027183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6" t="-301887" r="-62646" b="-66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2400" b="0" noProof="0" dirty="0" smtClean="0"/>
                            <a:t>Logistic</a:t>
                          </a:r>
                          <a:endParaRPr lang="en-GB" sz="2400" b="0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768571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3525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Time series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Decomposition of the time series into </a:t>
            </a:r>
            <a:br>
              <a:rPr lang="en-GB" dirty="0" smtClean="0"/>
            </a:br>
            <a:r>
              <a:rPr lang="en-GB" dirty="0" smtClean="0"/>
              <a:t>the trend, seasonal, cyclic, and random component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The trend component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The seasonal component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Prediction by using time series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Autocorrelation of the random component:  Durbin-Watson test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Moving average:  simple, centred, and weighted moving average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6188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series:  Seasonal component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Assume that each period of time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=0, 1, 2, 3,…</m:t>
                    </m:r>
                  </m:oMath>
                </a14:m>
                <a:r>
                  <a:rPr lang="en-GB" dirty="0" smtClean="0"/>
                  <a:t>  consists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  seasons.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For example, a year consists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dirty="0" smtClean="0"/>
                  <a:t>  quarters  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GB" dirty="0" smtClean="0"/>
                  <a:t>  months; </a:t>
                </a:r>
                <a:br>
                  <a:rPr lang="en-GB" dirty="0" smtClean="0"/>
                </a:br>
                <a:r>
                  <a:rPr lang="en-GB" dirty="0" smtClean="0"/>
                  <a:t>a week consists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GB" dirty="0" smtClean="0"/>
                  <a:t>  days.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We thus assume that the time series </a:t>
                </a:r>
                <a:br>
                  <a:rPr lang="en-GB" dirty="0" smtClean="0"/>
                </a:br>
                <a:r>
                  <a:rPr lang="en-GB" dirty="0" smtClean="0"/>
                  <a:t>is of the form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𝑡𝑠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𝑡𝑠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1, 2, 3,… 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where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 smtClean="0"/>
                  <a:t>	is the trend component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dirty="0" smtClean="0"/>
                  <a:t>	is the seasonal component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8354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series:  Seasonal component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We here assume the </a:t>
                </a:r>
                <a:r>
                  <a:rPr lang="en-GB" b="1" dirty="0" smtClean="0"/>
                  <a:t>constant seasonality</a:t>
                </a:r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That is, the </a:t>
                </a:r>
                <a:r>
                  <a:rPr lang="en-GB" dirty="0"/>
                  <a:t>time series is of the form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𝑡𝑠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𝑡𝑠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=0, 1, 2, 3,… 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=1, 2,…,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and the numbers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 smtClean="0"/>
                  <a:t>  are such that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The trend component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 smtClean="0"/>
                  <a:t>  is then assumed to be linear or polynomial, say.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8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137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series:  Seasonal component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Assuming the constant seasonality, the model of the time series is written as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𝑡𝑠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where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  …  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=⋯=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         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2, 3,…,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=⋯=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=⋯=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3295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series:  Seasonal component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If the trend is polynomial, say, we obtain: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𝑡𝑠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The term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  is included in the constant (intercept) term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.</a:t>
                </a:r>
              </a:p>
              <a:p>
                <a:endParaRPr lang="en-GB" dirty="0"/>
              </a:p>
              <a:p>
                <a:r>
                  <a:rPr lang="en-GB" dirty="0" smtClean="0"/>
                  <a:t>We have as above: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=⋯=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         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2, 3,…,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=⋯=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=⋯=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1544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Prediction </a:t>
            </a:r>
            <a:br>
              <a:rPr lang="en-GB" dirty="0" smtClean="0"/>
            </a:br>
            <a:r>
              <a:rPr lang="en-GB" dirty="0" smtClean="0"/>
              <a:t>by using </a:t>
            </a:r>
            <a:br>
              <a:rPr lang="en-GB" dirty="0" smtClean="0"/>
            </a:br>
            <a:r>
              <a:rPr lang="en-GB" dirty="0" smtClean="0"/>
              <a:t>Time Series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6247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series:  Prediction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Assume that there is no seasonal component in the time series and that </a:t>
                </a:r>
                <a:br>
                  <a:rPr lang="en-GB" dirty="0" smtClean="0"/>
                </a:br>
                <a:r>
                  <a:rPr lang="en-GB" dirty="0" smtClean="0"/>
                  <a:t>the time series follows the linear trend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1, 2, 3,…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or the quadratic trend</a:t>
                </a:r>
                <a:endParaRPr lang="en-GB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=0, 1, 2, 3,…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Assume that we have a sample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of observations of the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  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Our purpose is to predict the value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GB" dirty="0" smtClean="0"/>
                  <a:t>  of the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  for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6833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series:  Prediction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Having the sample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of observations of the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  for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,  we estimate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parameters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 smtClean="0"/>
                  <a:t>  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 smtClean="0"/>
                  <a:t>,  respectively,  by using the Linear Regression.</a:t>
                </a:r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Let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 smtClean="0"/>
                  <a:t>  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 smtClean="0"/>
                  <a:t>  be the estimates of the parameters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,  </a:t>
                </a:r>
                <a:r>
                  <a:rPr lang="en-GB" dirty="0" smtClean="0"/>
                  <a:t>respectively.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2584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series:  Prediction:  Point estimates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Then the point estimate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GB" dirty="0" smtClean="0"/>
                  <a:t>  of the variable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  at the time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dirty="0" smtClean="0"/>
                  <a:t>,  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 smtClean="0"/>
                  <a:t>,  </a:t>
                </a:r>
                <a:br>
                  <a:rPr lang="en-GB" dirty="0" smtClean="0"/>
                </a:br>
                <a:r>
                  <a:rPr lang="en-GB" dirty="0" smtClean="0"/>
                  <a:t>is simply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respectively.</a:t>
                </a:r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To obtain an interval estimate, we apply Theorem 6:      If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rank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 smtClean="0"/>
                  <a:t>,  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𝜷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 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𝑪𝒑</m:t>
                          </m:r>
                        </m:e>
                      </m:d>
                      <m:r>
                        <a:rPr lang="en-GB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𝑪𝒑</m:t>
                              </m:r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4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2696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series:  Prediction:  Interval estimates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Choose </a:t>
                </a:r>
                <a:r>
                  <a:rPr lang="en-GB" dirty="0"/>
                  <a:t>the level of significance,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b="1" dirty="0" smtClean="0"/>
                  <a:t>If the trend is </a:t>
                </a:r>
                <a:r>
                  <a:rPr lang="en-GB" b="1" u="sng" dirty="0" smtClean="0"/>
                  <a:t>linear</a:t>
                </a:r>
                <a:r>
                  <a:rPr lang="en-GB" dirty="0" smtClean="0"/>
                  <a:t>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 smtClean="0"/>
                  <a:t>),  </a:t>
                </a:r>
                <a:br>
                  <a:rPr lang="en-GB" dirty="0" smtClean="0"/>
                </a:br>
                <a:r>
                  <a:rPr lang="en-GB" dirty="0" smtClean="0"/>
                  <a:t>then </a:t>
                </a:r>
                <a:r>
                  <a:rPr lang="en-GB" b="1" dirty="0" smtClean="0"/>
                  <a:t>the </a:t>
                </a:r>
                <a:r>
                  <a:rPr lang="en-GB" b="1" dirty="0"/>
                  <a:t>probability</a:t>
                </a:r>
                <a:r>
                  <a:rPr lang="en-GB" dirty="0"/>
                  <a:t> that </a:t>
                </a:r>
                <a:r>
                  <a:rPr lang="en-GB" u="sng" dirty="0" smtClean="0"/>
                  <a:t>the unknown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en-GB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, 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rad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b="1" dirty="0" smtClean="0"/>
              </a:p>
              <a:p>
                <a:r>
                  <a:rPr lang="en-GB" b="1" dirty="0" smtClean="0"/>
                  <a:t>is </a:t>
                </a:r>
                <a:r>
                  <a:rPr lang="en-GB" b="1" dirty="0"/>
                  <a:t>about</a:t>
                </a:r>
                <a:r>
                  <a:rPr lang="en-GB" dirty="0"/>
                  <a:t>  1−</a:t>
                </a:r>
                <a:r>
                  <a:rPr lang="en-GB" i="1" dirty="0"/>
                  <a:t>α</a:t>
                </a:r>
                <a:r>
                  <a:rPr lang="en-GB" dirty="0"/>
                  <a:t> = 95 </a:t>
                </a:r>
                <a:r>
                  <a:rPr lang="en-GB" dirty="0" smtClean="0"/>
                  <a:t>%,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  is the </a:t>
                </a:r>
                <a:r>
                  <a:rPr lang="en-GB" dirty="0"/>
                  <a:t>quantile function of Student’s </a:t>
                </a:r>
                <a:r>
                  <a:rPr lang="en-GB" i="1" dirty="0"/>
                  <a:t>t</a:t>
                </a:r>
                <a:r>
                  <a:rPr lang="en-GB" dirty="0"/>
                  <a:t>-distribution </a:t>
                </a:r>
                <a:r>
                  <a:rPr lang="en-GB" dirty="0" smtClean="0"/>
                  <a:t>with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dirty="0" smtClean="0"/>
                  <a:t>  d.f.: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sup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where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 is </a:t>
                </a:r>
                <a:r>
                  <a:rPr lang="en-GB" dirty="0"/>
                  <a:t>the quantile function of Student’s </a:t>
                </a:r>
                <a:r>
                  <a:rPr lang="en-GB" i="1" dirty="0"/>
                  <a:t>t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dirty="0"/>
                  <a:t>  d.f</a:t>
                </a:r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07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63152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series:  Prediction:  Interval estimates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where</a:t>
                </a: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RSS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rank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𝑏𝑡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where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= 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nary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nary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= 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nary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nary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7363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series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 time series is a sequence of data points listed in time order.</a:t>
                </a:r>
                <a:endParaRPr lang="en-GB" dirty="0"/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A time series is usually a sequence of data variable  (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)  taken at equidistant </a:t>
                </a:r>
                <a:br>
                  <a:rPr lang="en-GB" dirty="0" smtClean="0"/>
                </a:br>
                <a:r>
                  <a:rPr lang="en-GB" dirty="0" smtClean="0"/>
                  <a:t>points of time (such as one hour, one day, one week, one year, and so on).  </a:t>
                </a:r>
                <a:br>
                  <a:rPr lang="en-GB" dirty="0" smtClean="0"/>
                </a:br>
                <a:r>
                  <a:rPr lang="en-GB" dirty="0" smtClean="0"/>
                  <a:t>Without loss of generality, we can assume that the time points are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=0, 1, 2, 3,…</m:t>
                    </m:r>
                  </m:oMath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In other words, we usually consider </a:t>
                </a:r>
                <a:r>
                  <a:rPr lang="en-GB" u="sng" dirty="0" smtClean="0"/>
                  <a:t>discrete</a:t>
                </a:r>
                <a:r>
                  <a:rPr lang="en-GB" dirty="0" smtClean="0"/>
                  <a:t>-time data. </a:t>
                </a:r>
                <a:endParaRPr lang="en-GB" dirty="0"/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We distinguish: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instantaneous value type time series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step accumulated value type time series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1499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series:  Prediction:  Interval estimates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notice that</a:t>
                </a: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 smtClean="0"/>
              </a:p>
              <a:p>
                <a:r>
                  <a:rPr lang="en-GB" dirty="0" smtClean="0"/>
                  <a:t>and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48478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series:  Prediction:  Interval estimates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where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𝒙𝑪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where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where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where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so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+1+6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0864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series:  Prediction:  Interval estimates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Choose </a:t>
                </a:r>
                <a:r>
                  <a:rPr lang="en-GB" dirty="0"/>
                  <a:t>the level of significance,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b="1" dirty="0" smtClean="0"/>
                  <a:t>If the trend is </a:t>
                </a:r>
                <a:r>
                  <a:rPr lang="en-GB" b="1" u="sng" dirty="0" smtClean="0"/>
                  <a:t>quadratic</a:t>
                </a:r>
                <a:r>
                  <a:rPr lang="en-GB" dirty="0" smtClean="0"/>
                  <a:t>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),  </a:t>
                </a:r>
                <a:br>
                  <a:rPr lang="en-GB" dirty="0" smtClean="0"/>
                </a:br>
                <a:r>
                  <a:rPr lang="en-GB" dirty="0" smtClean="0"/>
                  <a:t>then </a:t>
                </a:r>
                <a:r>
                  <a:rPr lang="en-GB" b="1" dirty="0" smtClean="0"/>
                  <a:t>the </a:t>
                </a:r>
                <a:r>
                  <a:rPr lang="en-GB" b="1" dirty="0"/>
                  <a:t>probability</a:t>
                </a:r>
                <a:r>
                  <a:rPr lang="en-GB" dirty="0"/>
                  <a:t> that </a:t>
                </a:r>
                <a:r>
                  <a:rPr lang="en-GB" u="sng" dirty="0" smtClean="0"/>
                  <a:t>the unknown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en-GB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b>
                          </m:sSub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, 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b>
                          </m:sSub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rad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b="1" dirty="0" smtClean="0"/>
              </a:p>
              <a:p>
                <a:r>
                  <a:rPr lang="en-GB" b="1" dirty="0" smtClean="0"/>
                  <a:t>is </a:t>
                </a:r>
                <a:r>
                  <a:rPr lang="en-GB" b="1" dirty="0"/>
                  <a:t>about</a:t>
                </a:r>
                <a:r>
                  <a:rPr lang="en-GB" dirty="0"/>
                  <a:t>  1−</a:t>
                </a:r>
                <a:r>
                  <a:rPr lang="en-GB" i="1" dirty="0"/>
                  <a:t>α</a:t>
                </a:r>
                <a:r>
                  <a:rPr lang="en-GB" dirty="0"/>
                  <a:t> = 95 </a:t>
                </a:r>
                <a:r>
                  <a:rPr lang="en-GB" dirty="0" smtClean="0"/>
                  <a:t>%,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 smtClean="0"/>
                  <a:t>  is the </a:t>
                </a:r>
                <a:r>
                  <a:rPr lang="en-GB" dirty="0"/>
                  <a:t>quantile function of Student’s </a:t>
                </a:r>
                <a:r>
                  <a:rPr lang="en-GB" i="1" dirty="0"/>
                  <a:t>t</a:t>
                </a:r>
                <a:r>
                  <a:rPr lang="en-GB" dirty="0"/>
                  <a:t>-distribution </a:t>
                </a:r>
                <a:r>
                  <a:rPr lang="en-GB" dirty="0" smtClean="0"/>
                  <a:t>with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dirty="0" smtClean="0"/>
                  <a:t>  d.f.: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b>
                          </m:sSub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sup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where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 is </a:t>
                </a:r>
                <a:r>
                  <a:rPr lang="en-GB" dirty="0"/>
                  <a:t>the quantile function of Student’s </a:t>
                </a:r>
                <a:r>
                  <a:rPr lang="en-GB" i="1" dirty="0"/>
                  <a:t>t</a:t>
                </a:r>
                <a:r>
                  <a:rPr lang="en-GB" dirty="0"/>
                  <a:t>-distribution with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dirty="0"/>
                  <a:t>  d.f</a:t>
                </a:r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2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785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series:  Prediction:  Interval estimates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where</a:t>
                </a:r>
                <a:endParaRPr lang="en-GB" dirty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RSS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rank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where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𝑪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b="1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where</a:t>
                </a: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7766441" y="4582571"/>
                <a:ext cx="3908699" cy="1753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where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6441" y="4582571"/>
                <a:ext cx="3908699" cy="17534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41348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series:  Prediction:  Interval estimates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where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   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where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   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 smtClean="0"/>
              </a:p>
              <a:p>
                <a:r>
                  <a:rPr lang="en-GB" dirty="0" smtClean="0"/>
                  <a:t>and where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𝒙𝑪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where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407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Autocorrelation </a:t>
            </a:r>
            <a:br>
              <a:rPr lang="en-GB" dirty="0" smtClean="0"/>
            </a:br>
            <a:r>
              <a:rPr lang="en-GB" dirty="0" smtClean="0"/>
              <a:t>of the random component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Durbin-Watson test</a:t>
            </a:r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4225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series:  The Classical Assumption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We here consider the time series of the form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=0, 1, 2, 3,…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 smtClean="0"/>
                  <a:t>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𝑡𝑠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𝑡𝑠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=0, 1, 2, 3,… 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=1, 2,…,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such that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nary>
                    <m:r>
                      <a:rPr lang="en-GB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 smtClean="0"/>
                  <a:t>,  where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/>
                  <a:t>	</a:t>
                </a:r>
                <a:r>
                  <a:rPr lang="en-GB" dirty="0" smtClean="0"/>
                  <a:t>is </a:t>
                </a:r>
                <a:r>
                  <a:rPr lang="en-GB" dirty="0"/>
                  <a:t>the trend component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dirty="0"/>
                  <a:t>	</a:t>
                </a:r>
                <a:r>
                  <a:rPr lang="en-GB" dirty="0" smtClean="0"/>
                  <a:t>is </a:t>
                </a:r>
                <a:r>
                  <a:rPr lang="en-GB" dirty="0"/>
                  <a:t>the seasonal component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 smtClean="0"/>
                  <a:t>  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𝑡𝑠</m:t>
                        </m:r>
                      </m:sub>
                    </m:sSub>
                  </m:oMath>
                </a14:m>
                <a:r>
                  <a:rPr lang="en-GB" dirty="0" smtClean="0"/>
                  <a:t>	is the random component</a:t>
                </a:r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Let us consider the first case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 smtClean="0"/>
                  <a:t>)  only for simplicity.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23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61758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series:  The Classical Assumption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We then adopt the classical assumptions that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𝜺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is a random vector such that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𝜺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so that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3979863" algn="l"/>
                    <a:tab pos="6507163" algn="r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	for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	(homoskedasticity)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3979863" algn="l"/>
                    <a:tab pos="6507163" algn="r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 smtClean="0"/>
                  <a:t>    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 smtClean="0"/>
                  <a:t>	for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	(no correlation)</a:t>
                </a:r>
              </a:p>
              <a:p>
                <a:endParaRPr lang="en-GB" dirty="0" smtClean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latter assumption is often violated in time series.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94553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series:  Autocorrelation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Consider the equation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=0,±1,±2,±3,…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</a:t>
                </a:r>
                <a:r>
                  <a:rPr lang="en-GB" dirty="0" smtClean="0"/>
                  <a:t>and the random variables are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 smtClean="0"/>
                  <a:t>  are independent.</a:t>
                </a:r>
                <a:endParaRPr lang="en-GB" dirty="0"/>
              </a:p>
              <a:p>
                <a:r>
                  <a:rPr lang="en-GB" dirty="0" smtClean="0"/>
                  <a:t>If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1620000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 smtClean="0"/>
                  <a:t>	then no autocorrelation is present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1620000" algn="l"/>
                    <a:tab pos="3538800" algn="l"/>
                  </a:tabLst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 smtClean="0"/>
                  <a:t>	then positive	autocorrelation  AR(1)  is present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  <a:tabLst>
                    <a:tab pos="1620000" algn="l"/>
                    <a:tab pos="3538800" algn="l"/>
                  </a:tabLst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GB" dirty="0" smtClean="0"/>
                  <a:t>	then negative	autocorrelation  AR(1)  is present</a:t>
                </a:r>
              </a:p>
              <a:p>
                <a:endParaRPr lang="en-GB" dirty="0" smtClean="0"/>
              </a:p>
              <a:p>
                <a:r>
                  <a:rPr lang="en-GB" dirty="0" smtClean="0"/>
                  <a:t>Our purpose is to test </a:t>
                </a:r>
                <a:r>
                  <a:rPr lang="en-GB" b="1" dirty="0" smtClean="0"/>
                  <a:t>the null hypothesis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1539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series:  Durbin-Watson test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We have a sample</a:t>
                </a: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of observations of the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  for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By using the Linear Regression, we estimate the respective parameters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 smtClean="0"/>
                  <a:t>  and we calculate the corresponding theoretical values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and the residuals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6015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series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 smtClean="0"/>
              <a:t>Instantaneous </a:t>
            </a:r>
            <a:r>
              <a:rPr lang="en-GB" b="1" dirty="0"/>
              <a:t>value type time </a:t>
            </a:r>
            <a:r>
              <a:rPr lang="en-GB" b="1" dirty="0" smtClean="0"/>
              <a:t>series</a:t>
            </a:r>
            <a:br>
              <a:rPr lang="en-GB" b="1" dirty="0" smtClean="0"/>
            </a:br>
            <a:r>
              <a:rPr lang="en-GB" b="1" dirty="0" smtClean="0"/>
              <a:t> </a:t>
            </a:r>
            <a:r>
              <a:rPr lang="en-GB" dirty="0" smtClean="0"/>
              <a:t> —  the measured value is taken at a particular time.</a:t>
            </a:r>
            <a:br>
              <a:rPr lang="en-GB" dirty="0" smtClean="0"/>
            </a:br>
            <a:r>
              <a:rPr lang="en-GB" dirty="0" smtClean="0"/>
              <a:t>Examples:  the air temperature,  the wind speed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 smtClean="0"/>
              <a:t>Step </a:t>
            </a:r>
            <a:r>
              <a:rPr lang="en-GB" b="1" dirty="0"/>
              <a:t>accumulated value type time </a:t>
            </a:r>
            <a:r>
              <a:rPr lang="en-GB" b="1" dirty="0" smtClean="0"/>
              <a:t>series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 —  the measured value is take over an entire interval of time</a:t>
            </a:r>
            <a:br>
              <a:rPr lang="en-GB" dirty="0" smtClean="0"/>
            </a:br>
            <a:r>
              <a:rPr lang="en-GB" dirty="0" smtClean="0"/>
              <a:t>Example:  the rainfalls during the past hour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9422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series:  Durbin-Watson test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We calculate the statistic</a:t>
                </a:r>
              </a:p>
              <a:p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RSS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and formulate the null hypothesis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: 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alternative hypothesis is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 </a:t>
                </a:r>
                <a:r>
                  <a:rPr lang="en-GB" dirty="0" smtClean="0"/>
                  <a:t> —  either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: 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i="1" dirty="0" smtClean="0">
                  <a:latin typeface="Cambria Math" panose="02040503050406030204" pitchFamily="18" charset="0"/>
                </a:endParaRPr>
              </a:p>
              <a:p>
                <a:r>
                  <a:rPr lang="en-GB" dirty="0" smtClean="0"/>
                  <a:t>  —  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: 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56593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series:  Durbin-Watson test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Assume that the matrix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dirty="0" smtClean="0"/>
                  <a:t>  is of type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GB" dirty="0" smtClean="0"/>
                  <a:t>,  so that the parameters </a:t>
                </a:r>
                <a:br>
                  <a:rPr lang="en-GB" dirty="0" smtClean="0"/>
                </a:br>
                <a:r>
                  <a:rPr lang="en-GB" dirty="0" smtClean="0"/>
                  <a:t>to be estimated are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 smtClean="0"/>
                  <a:t>,  and assume for simplicity that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rank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  <a:p>
                <a:endParaRPr lang="en-GB" dirty="0" smtClean="0"/>
              </a:p>
              <a:p>
                <a:r>
                  <a:rPr lang="en-GB" dirty="0" smtClean="0"/>
                  <a:t>If the null hypothesis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 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 smtClean="0"/>
                  <a:t>)  holds true, then it is probable that</a:t>
                </a:r>
              </a:p>
              <a:p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sup>
                            <m:e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 ≤ 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 ≤ 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sup>
                            <m:e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U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where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    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43560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series:  Durbin-Watson test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If the null hypothesis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 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 smtClean="0"/>
                  <a:t>)  holds true, then it is probable that</a:t>
                </a:r>
              </a:p>
              <a:p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sup>
                            <m:e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 ≤ 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 ≤ 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sup>
                            <m:e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U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where the random variables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are mutually independent</a:t>
                </a:r>
              </a:p>
              <a:p>
                <a:r>
                  <a:rPr lang="en-GB" dirty="0" smtClean="0"/>
                  <a:t>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Notice that it holds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78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90881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series:  Durbin-Watson test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Calculate </a:t>
                </a:r>
                <a:r>
                  <a:rPr lang="en-GB" dirty="0"/>
                  <a:t>the statistic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RSS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 smtClean="0"/>
                  <a:t>and observe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&lt;4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Since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=4−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 smtClean="0"/>
                  <a:t>,  it holds for the quantile functions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U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U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=4−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pPr marL="1339850" indent="-1339850">
                  <a:lnSpc>
                    <a:spcPct val="150000"/>
                  </a:lnSpc>
                </a:pPr>
                <a:r>
                  <a:rPr lang="en-GB" u="sng" dirty="0" smtClean="0"/>
                  <a:t>Remark:</a:t>
                </a:r>
                <a:r>
                  <a:rPr lang="en-GB" dirty="0" smtClean="0"/>
                  <a:t>	The values of the quantile functions can be found</a:t>
                </a:r>
              </a:p>
              <a:p>
                <a:pPr marL="1339850"/>
                <a:r>
                  <a:rPr lang="en-GB" dirty="0" smtClean="0"/>
                  <a:t>in specialized statistical tables.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8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07207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series:  Durbin-Watson test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Calculate </a:t>
                </a:r>
                <a:r>
                  <a:rPr lang="en-GB" dirty="0"/>
                  <a:t>the statistic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RSS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 smtClean="0"/>
              </a:p>
              <a:p>
                <a:r>
                  <a:rPr lang="en-GB" dirty="0" smtClean="0"/>
                  <a:t>and calculate the estimate of the </a:t>
                </a:r>
                <a:r>
                  <a:rPr lang="en-GB" u="sng" dirty="0" smtClean="0"/>
                  <a:t>paired correlation coefficient</a:t>
                </a:r>
              </a:p>
              <a:p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 smtClean="0"/>
                  <a:t>  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GB" dirty="0" smtClean="0"/>
                  <a:t>,  then the alternative hypothesis is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 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 smtClean="0"/>
                  <a:t>   or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 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GB" dirty="0" smtClean="0"/>
                  <a:t>,  respectively.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8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47771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series:  Durbin-Watson test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Durbin-Watson test of the null hypothesis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 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 smtClean="0"/>
                  <a:t>  against </a:t>
                </a:r>
                <a:br>
                  <a:rPr lang="en-GB" dirty="0" smtClean="0"/>
                </a:br>
                <a:r>
                  <a:rPr lang="en-GB" dirty="0" smtClean="0"/>
                  <a:t>the alternative hypothesis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 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 smtClean="0"/>
                  <a:t>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Choose </a:t>
                </a:r>
                <a:r>
                  <a:rPr lang="en-GB" dirty="0"/>
                  <a:t>the level of significance,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Calculate </a:t>
                </a:r>
                <a:r>
                  <a:rPr lang="en-GB" dirty="0"/>
                  <a:t>the statistic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RSS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GB" dirty="0" smtClean="0"/>
                  <a:t>,  then  </a:t>
                </a:r>
                <a:r>
                  <a:rPr lang="en-GB" u="sng" dirty="0" smtClean="0"/>
                  <a:t>reject</a:t>
                </a:r>
                <a:r>
                  <a:rPr lang="en-GB" dirty="0" smtClean="0"/>
                  <a:t>  the null hypothesis.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U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,  then  </a:t>
                </a:r>
                <a:r>
                  <a:rPr lang="en-GB" u="sng" dirty="0" smtClean="0"/>
                  <a:t>do not reject</a:t>
                </a:r>
                <a:r>
                  <a:rPr lang="en-GB" dirty="0" smtClean="0"/>
                  <a:t>  </a:t>
                </a:r>
                <a:r>
                  <a:rPr lang="en-GB" dirty="0"/>
                  <a:t>the null hypothesis</a:t>
                </a:r>
                <a:r>
                  <a:rPr lang="en-GB" dirty="0" smtClean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U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GB" dirty="0" smtClean="0"/>
                  <a:t>,  then the test is indecisive.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32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48043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series:  Durbin-Watson test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Durbin-Watson test of the null hypothesis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 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 smtClean="0"/>
                  <a:t>  against </a:t>
                </a:r>
                <a:br>
                  <a:rPr lang="en-GB" dirty="0" smtClean="0"/>
                </a:br>
                <a:r>
                  <a:rPr lang="en-GB" dirty="0" smtClean="0"/>
                  <a:t>the alternative hypothesis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 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GB" dirty="0" smtClean="0"/>
                  <a:t>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Choose </a:t>
                </a:r>
                <a:r>
                  <a:rPr lang="en-GB" dirty="0"/>
                  <a:t>the level of significance, a small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such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=5 %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Calculate </a:t>
                </a:r>
                <a:r>
                  <a:rPr lang="en-GB" dirty="0"/>
                  <a:t>the statistic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RSS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U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 smtClean="0"/>
                  <a:t>,  then  </a:t>
                </a:r>
                <a:r>
                  <a:rPr lang="en-GB" u="sng" dirty="0" smtClean="0"/>
                  <a:t>reject</a:t>
                </a:r>
                <a:r>
                  <a:rPr lang="en-GB" dirty="0" smtClean="0"/>
                  <a:t>  the null hypothesis.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GB" dirty="0" smtClean="0"/>
                  <a:t>,  </a:t>
                </a:r>
                <a:r>
                  <a:rPr lang="en-GB" dirty="0"/>
                  <a:t>then  </a:t>
                </a:r>
                <a:r>
                  <a:rPr lang="en-GB" u="sng" dirty="0" smtClean="0"/>
                  <a:t>do not reject</a:t>
                </a:r>
                <a:r>
                  <a:rPr lang="en-GB" dirty="0" smtClean="0"/>
                  <a:t>  </a:t>
                </a:r>
                <a:r>
                  <a:rPr lang="en-GB" dirty="0"/>
                  <a:t>the null hypothesis</a:t>
                </a:r>
                <a:r>
                  <a:rPr lang="en-GB" dirty="0" smtClean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U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GB" dirty="0" smtClean="0"/>
                  <a:t>,  then the test is indecisive.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32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90746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Moving average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Simple moving average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Weighted moving average</a:t>
            </a:r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73613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Moving average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A </a:t>
                </a:r>
                <a:r>
                  <a:rPr lang="en-GB" b="1" dirty="0" smtClean="0"/>
                  <a:t>moving average</a:t>
                </a:r>
                <a:r>
                  <a:rPr lang="en-GB" dirty="0" smtClean="0"/>
                  <a:t> is a method of the synthetic approach to the trend analysis.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It consists in averaging a moving sample of consecutive observations </a:t>
                </a:r>
                <a:br>
                  <a:rPr lang="en-GB" dirty="0" smtClean="0"/>
                </a:br>
                <a:r>
                  <a:rPr lang="en-GB" dirty="0" smtClean="0"/>
                  <a:t>of the random variable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values smoothed in this way describe the sole trend contained in the </a:t>
                </a:r>
                <a:br>
                  <a:rPr lang="en-GB" dirty="0" smtClean="0"/>
                </a:br>
                <a:r>
                  <a:rPr lang="en-GB" dirty="0" smtClean="0"/>
                  <a:t>time series, i.e. the trend without the external factors.</a:t>
                </a:r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new series of the averages can be analysed then.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53915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 moving average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Let a sample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of observations of the random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/>
                  <a:t>  for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 smtClean="0"/>
                  <a:t>  be given.</a:t>
                </a:r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Choose the length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 smtClean="0"/>
                  <a:t>  of the moving part of the time series.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We usually choose the length</a:t>
                </a:r>
              </a:p>
              <a:p>
                <a:pPr marL="323215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some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1, 2,…,</m:t>
                          </m:r>
                          <m:d>
                            <m:dPr>
                              <m:begChr m:val="⌊"/>
                              <m:endChr m:val="⌋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i.e. an odd number.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Remark:  If the seasonal component is assumed, then the length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 smtClean="0"/>
                  <a:t>  is chosen </a:t>
                </a:r>
              </a:p>
              <a:p>
                <a:r>
                  <a:rPr lang="en-GB" dirty="0" smtClean="0"/>
                  <a:t>as the number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 smtClean="0"/>
                  <a:t>  of the seasons.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16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8091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series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It is usually assumed that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b="1" dirty="0" smtClean="0"/>
                  <a:t>the main factor</a:t>
                </a:r>
                <a:r>
                  <a:rPr lang="en-GB" dirty="0" smtClean="0"/>
                  <a:t>  that affects the observed value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GB" dirty="0" smtClean="0"/>
                  <a:t>  mainly  </a:t>
                </a:r>
                <a:r>
                  <a:rPr lang="en-GB" b="1" dirty="0" smtClean="0"/>
                  <a:t>is the time</a:t>
                </a:r>
                <a:r>
                  <a:rPr lang="en-GB" dirty="0" smtClean="0"/>
                  <a:t>,</a:t>
                </a:r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time points  at which the data are observed  are equidistant;  that is, </a:t>
                </a:r>
                <a:br>
                  <a:rPr lang="en-GB" dirty="0" smtClean="0"/>
                </a:br>
                <a:r>
                  <a:rPr lang="en-GB" dirty="0" smtClean="0"/>
                  <a:t>the time intervals are of the same length.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b="1" dirty="0" smtClean="0"/>
                  <a:t>The goal is</a:t>
                </a:r>
                <a:r>
                  <a:rPr lang="en-GB" dirty="0" smtClean="0"/>
                  <a:t> to formulate a mathematical model of the time series </a:t>
                </a:r>
                <a:br>
                  <a:rPr lang="en-GB" dirty="0" smtClean="0"/>
                </a:br>
                <a:r>
                  <a:rPr lang="en-GB" dirty="0" smtClean="0"/>
                  <a:t>and to use it for </a:t>
                </a:r>
                <a:r>
                  <a:rPr lang="en-GB" b="1" dirty="0" smtClean="0"/>
                  <a:t>time series forecasting</a:t>
                </a:r>
                <a:r>
                  <a:rPr lang="en-GB" dirty="0" smtClean="0"/>
                  <a:t> (prediction).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We distinguish two types of prediction: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point prediction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interval prediction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29935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 moving average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Having </a:t>
                </a:r>
                <a:r>
                  <a:rPr lang="en-GB" dirty="0"/>
                  <a:t>chosen the </a:t>
                </a:r>
                <a:r>
                  <a:rPr lang="en-GB" dirty="0" smtClean="0"/>
                  <a:t>length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 smtClean="0"/>
                  <a:t>and having the sample</a:t>
                </a: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we consider the new time series</a:t>
                </a:r>
                <a:endParaRPr lang="en-GB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of the moving averages</a:t>
                </a:r>
              </a:p>
              <a:p>
                <a:pPr marL="27781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+1, 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+2,…,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49695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 moving average:  Example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 time series and its moving averages of length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dirty="0" smtClean="0"/>
                  <a:t>: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9017413"/>
                  </p:ext>
                </p:extLst>
              </p:nvPr>
            </p:nvGraphicFramePr>
            <p:xfrm>
              <a:off x="936000" y="2340000"/>
              <a:ext cx="10260000" cy="1080000"/>
            </p:xfrm>
            <a:graphic>
              <a:graphicData uri="http://schemas.openxmlformats.org/drawingml/2006/table">
                <a:tbl>
                  <a:tblPr first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1253398838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231501336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839617095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159728376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1454621935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4029979984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2527695752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2840629842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1166120100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983726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812655807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noProof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GB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1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2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3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4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5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6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7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8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9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10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2114472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noProof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noProof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i="1" noProof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34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40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37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42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45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47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44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51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52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58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22027183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>
                              <a:solidFill>
                                <a:schemeClr val="bg1"/>
                              </a:solidFill>
                            </a:rPr>
                            <a:t>average</a:t>
                          </a:r>
                          <a:endParaRPr lang="en-GB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39,6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42,2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43,0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45,8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47,8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50,4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52,0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56,0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768571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9017413"/>
                  </p:ext>
                </p:extLst>
              </p:nvPr>
            </p:nvGraphicFramePr>
            <p:xfrm>
              <a:off x="936000" y="2340000"/>
              <a:ext cx="10260000" cy="1080000"/>
            </p:xfrm>
            <a:graphic>
              <a:graphicData uri="http://schemas.openxmlformats.org/drawingml/2006/table">
                <a:tbl>
                  <a:tblPr first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1253398838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231501336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839617095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159728376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1454621935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4029979984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2527695752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2840629842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1166120100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983726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812655807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8333" r="-714010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1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2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3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4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5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6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7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8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9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10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2114472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10169" r="-714010" b="-1288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34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40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37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42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45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47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44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51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52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58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22027183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>
                              <a:solidFill>
                                <a:schemeClr val="bg1"/>
                              </a:solidFill>
                            </a:rPr>
                            <a:t>average</a:t>
                          </a:r>
                          <a:endParaRPr lang="en-GB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39,6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42,2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43,0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45,8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47,8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50,4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52,0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56,0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7685719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ulk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3259269"/>
                  </p:ext>
                </p:extLst>
              </p:nvPr>
            </p:nvGraphicFramePr>
            <p:xfrm>
              <a:off x="936000" y="4320000"/>
              <a:ext cx="10260000" cy="1080000"/>
            </p:xfrm>
            <a:graphic>
              <a:graphicData uri="http://schemas.openxmlformats.org/drawingml/2006/table">
                <a:tbl>
                  <a:tblPr first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1253398838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231501336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839617095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159728376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1454621935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4029979984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2527695752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2840629842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1166120100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983726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812655807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noProof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GB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11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12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13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14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15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16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17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18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19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20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2114472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noProof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noProof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GB" i="1" noProof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55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64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59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66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68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62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72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75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72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77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22027183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>
                              <a:solidFill>
                                <a:schemeClr val="bg1"/>
                              </a:solidFill>
                            </a:rPr>
                            <a:t>average</a:t>
                          </a:r>
                          <a:endParaRPr lang="en-GB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57,6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60,4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62,4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63,8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65,4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68,6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69,8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71,6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768571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ulk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3259269"/>
                  </p:ext>
                </p:extLst>
              </p:nvPr>
            </p:nvGraphicFramePr>
            <p:xfrm>
              <a:off x="936000" y="4320000"/>
              <a:ext cx="10260000" cy="1080000"/>
            </p:xfrm>
            <a:graphic>
              <a:graphicData uri="http://schemas.openxmlformats.org/drawingml/2006/table">
                <a:tbl>
                  <a:tblPr firstRow="1">
                    <a:tableStyleId>{5940675A-B579-460E-94D1-54222C63F5DA}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1253398838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231501336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839617095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159728376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1454621935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4029979984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2527695752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2840629842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1166120100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983726"/>
                        </a:ext>
                      </a:extLst>
                    </a:gridCol>
                    <a:gridCol w="900000">
                      <a:extLst>
                        <a:ext uri="{9D8B030D-6E8A-4147-A177-3AD203B41FA5}">
                          <a16:colId xmlns:a16="http://schemas.microsoft.com/office/drawing/2014/main" val="812655807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8475" r="-714010" b="-230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11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12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13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14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15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16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17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18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19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20</a:t>
                          </a:r>
                          <a:endParaRPr lang="en-GB" noProof="0" dirty="0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2114472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106667" r="-71401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55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64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59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66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68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62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72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75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72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77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22027183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>
                              <a:solidFill>
                                <a:schemeClr val="bg1"/>
                              </a:solidFill>
                            </a:rPr>
                            <a:t>average</a:t>
                          </a:r>
                          <a:endParaRPr lang="en-GB" noProof="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 anchorCtr="1">
                        <a:lnL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078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57,6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60,4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62,4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63,8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65,4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68,6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69,8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noProof="0" dirty="0" smtClean="0"/>
                            <a:t>71,6</a:t>
                          </a:r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GB" noProof="0" dirty="0"/>
                        </a:p>
                      </a:txBody>
                      <a:tcPr marL="7620" marR="7620" marT="7620" marB="0" anchor="ctr">
                        <a:lnL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307871"/>
                          </a:solidFill>
                          <a:prstDash val="sysDot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rgbClr val="30787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768571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529769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 moving average:  Example</a:t>
            </a:r>
            <a:endParaRPr lang="en-GB" dirty="0"/>
          </a:p>
        </p:txBody>
      </p:sp>
      <p:graphicFrame>
        <p:nvGraphicFramePr>
          <p:cNvPr id="3" name="Graf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442140"/>
              </p:ext>
            </p:extLst>
          </p:nvPr>
        </p:nvGraphicFramePr>
        <p:xfrm>
          <a:off x="252000" y="1620000"/>
          <a:ext cx="10260000" cy="4021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21897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Moving average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In general, we choose: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length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 smtClean="0"/>
                  <a:t>  of the moving window,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order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1, 2,…,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GB" dirty="0" smtClean="0"/>
                  <a:t>  of the approximating polynomial.</a:t>
                </a:r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We then approximate each segment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by a polynomial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,…,0,…,+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00000"/>
                  </a:lnSpc>
                </a:pPr>
                <a:r>
                  <a:rPr lang="en-GB" dirty="0" smtClean="0"/>
                  <a:t>by using the Least Squares Method (i.e. Multiple Linear Regression)</a:t>
                </a:r>
              </a:p>
              <a:p>
                <a:r>
                  <a:rPr lang="en-GB" dirty="0" smtClean="0"/>
                  <a:t>for each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+1, 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+2,…,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1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62508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Moving average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That is, we calculate</a:t>
                </a:r>
              </a:p>
              <a:p>
                <a:pPr marL="28670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−⋯−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GB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min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and let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for each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+1, 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+2,…,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>
                  <a:lnSpc>
                    <a:spcPct val="50000"/>
                  </a:lnSpc>
                </a:pPr>
                <a:endParaRPr lang="en-GB" dirty="0" smtClean="0"/>
              </a:p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choice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 smtClean="0"/>
                  <a:t>  (approximation by a linear polynomial) </a:t>
                </a:r>
                <a:br>
                  <a:rPr lang="en-GB" dirty="0" smtClean="0"/>
                </a:br>
                <a:r>
                  <a:rPr lang="en-GB" dirty="0" smtClean="0"/>
                  <a:t>yields the </a:t>
                </a:r>
                <a:r>
                  <a:rPr lang="en-GB" u="sng" dirty="0" smtClean="0"/>
                  <a:t>simple moving average</a:t>
                </a:r>
                <a:r>
                  <a:rPr lang="en-GB" dirty="0" smtClean="0"/>
                  <a:t>, as above.</a:t>
                </a:r>
              </a:p>
              <a:p>
                <a:pPr marL="342900" indent="-34290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The choice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=2, 3,…</m:t>
                    </m:r>
                  </m:oMath>
                </a14:m>
                <a:r>
                  <a:rPr lang="en-GB" dirty="0" smtClean="0"/>
                  <a:t>  (approximation by a quadratic, cubic, … polynomial) yields other </a:t>
                </a:r>
                <a:r>
                  <a:rPr lang="en-GB" u="sng" dirty="0" smtClean="0"/>
                  <a:t>centred moving averages</a:t>
                </a:r>
                <a:r>
                  <a:rPr lang="en-GB" dirty="0" smtClean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2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68250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Moving average:  Weighted moving average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u="sng" dirty="0" smtClean="0"/>
                  <a:t>Remark:</a:t>
                </a:r>
                <a:r>
                  <a:rPr lang="en-GB" dirty="0" smtClean="0"/>
                  <a:t>  Instead of the simple moving average</a:t>
                </a:r>
              </a:p>
              <a:p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+1, 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+2,…, 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250000"/>
                  </a:lnSpc>
                </a:pPr>
                <a:r>
                  <a:rPr lang="en-GB" dirty="0" smtClean="0"/>
                  <a:t>we can also consider a weighted moving average</a:t>
                </a:r>
              </a:p>
              <a:p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+1, 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+2,…, 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dirty="0" smtClean="0"/>
                  <a:t>  are weights.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0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3211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series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We usually assume that the time series can be decomposed into </a:t>
                </a:r>
                <a:br>
                  <a:rPr lang="en-GB" dirty="0" smtClean="0"/>
                </a:br>
                <a:r>
                  <a:rPr lang="en-GB" dirty="0" smtClean="0"/>
                  <a:t>the following four components: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 smtClean="0"/>
                  <a:t>	—  the trend component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 smtClean="0"/>
                  <a:t>	—  the seasonal component</a:t>
                </a:r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 smtClean="0"/>
                  <a:t>	—  the cyclic component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 smtClean="0"/>
                  <a:t>	—  the irregular component / the random error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3417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series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We then can assume: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either </a:t>
                </a:r>
                <a:r>
                  <a:rPr lang="en-GB" b="1" dirty="0" smtClean="0"/>
                  <a:t>the additive model</a:t>
                </a:r>
                <a:r>
                  <a:rPr lang="en-GB" dirty="0" smtClean="0"/>
                  <a:t> of the time series:</a:t>
                </a:r>
                <a:br>
                  <a:rPr lang="en-GB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=0, 1, 2, 3,…</m:t>
                    </m:r>
                  </m:oMath>
                </a14:m>
                <a:endParaRPr lang="en-GB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 smtClean="0"/>
                  <a:t>or </a:t>
                </a:r>
                <a:r>
                  <a:rPr lang="en-GB" b="1" dirty="0"/>
                  <a:t>the </a:t>
                </a:r>
                <a:r>
                  <a:rPr lang="en-GB" b="1" dirty="0" smtClean="0"/>
                  <a:t>multiplicative model</a:t>
                </a:r>
                <a:r>
                  <a:rPr lang="en-GB" dirty="0" smtClean="0"/>
                  <a:t> </a:t>
                </a:r>
                <a:r>
                  <a:rPr lang="en-GB" dirty="0"/>
                  <a:t>of the time series:</a:t>
                </a:r>
                <a:br>
                  <a:rPr lang="en-GB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 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=0, 1, 2, 3,…</m:t>
                    </m:r>
                  </m:oMath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where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 smtClean="0"/>
                  <a:t>	—  the trend component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 smtClean="0"/>
                  <a:t>	—  the seasonal component</a:t>
                </a:r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 smtClean="0"/>
                  <a:t>	—  the cyclical component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 smtClean="0"/>
                  <a:t>	—  the irregular component / the random error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2127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series</a:t>
            </a:r>
            <a:endParaRPr lang="en-GB" i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</a:t>
                </a:r>
                <a:r>
                  <a:rPr lang="en-GB" b="1" dirty="0" smtClean="0"/>
                  <a:t>trend component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 smtClean="0"/>
                  <a:t>  describes the long-term </a:t>
                </a:r>
                <a:r>
                  <a:rPr lang="en-GB" dirty="0"/>
                  <a:t>progression of </a:t>
                </a:r>
                <a:r>
                  <a:rPr lang="en-GB" dirty="0" smtClean="0"/>
                  <a:t>the time series.  </a:t>
                </a:r>
                <a:br>
                  <a:rPr lang="en-GB" dirty="0" smtClean="0"/>
                </a:br>
                <a:r>
                  <a:rPr lang="en-GB" dirty="0" smtClean="0"/>
                  <a:t>It reflects the systematic and long-term effect of the main factors.  </a:t>
                </a:r>
                <a:br>
                  <a:rPr lang="en-GB" dirty="0" smtClean="0"/>
                </a:br>
                <a:r>
                  <a:rPr lang="en-GB" dirty="0" smtClean="0"/>
                  <a:t>A special case is if the trend is identically zero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 smtClean="0"/>
                  <a:t>  for all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 smtClean="0"/>
                  <a:t>);  </a:t>
                </a:r>
                <a:br>
                  <a:rPr lang="en-GB" dirty="0" smtClean="0"/>
                </a:br>
                <a:r>
                  <a:rPr lang="en-GB" dirty="0" smtClean="0"/>
                  <a:t>the time series has no trend then.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</a:t>
                </a:r>
                <a:r>
                  <a:rPr lang="en-GB" b="1" dirty="0" smtClean="0"/>
                  <a:t>seasonal component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 smtClean="0"/>
                  <a:t>  reflects the seasonality, i.e. seasonal factors, </a:t>
                </a:r>
                <a:br>
                  <a:rPr lang="en-GB" dirty="0" smtClean="0"/>
                </a:br>
                <a:r>
                  <a:rPr lang="en-GB" dirty="0" smtClean="0"/>
                  <a:t>which repeat periodically during a fixed and known period of time, often a year (sometimes a week).  The seasonality is then observed over intervals shorter than a year (or a week), such as the quarter of the year / month / week </a:t>
                </a:r>
                <a:br>
                  <a:rPr lang="en-GB" dirty="0" smtClean="0"/>
                </a:br>
                <a:r>
                  <a:rPr lang="en-GB" dirty="0" smtClean="0"/>
                  <a:t>(or the day of the week).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963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7991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series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</a:t>
                </a:r>
                <a:r>
                  <a:rPr lang="en-GB" b="1" dirty="0" smtClean="0"/>
                  <a:t>cyclical component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 smtClean="0"/>
                  <a:t>  captures fluctuations (rises and falls) that </a:t>
                </a:r>
                <a:br>
                  <a:rPr lang="en-GB" dirty="0" smtClean="0"/>
                </a:br>
                <a:r>
                  <a:rPr lang="en-GB" dirty="0" smtClean="0"/>
                  <a:t>are repeated but have not a fixed period, such as the “business cycle” </a:t>
                </a:r>
                <a:br>
                  <a:rPr lang="en-GB" dirty="0" smtClean="0"/>
                </a:br>
                <a:r>
                  <a:rPr lang="en-GB" dirty="0" smtClean="0"/>
                  <a:t>(economic cycle / trade cycle).  The period is not fixed and usually </a:t>
                </a:r>
                <a:br>
                  <a:rPr lang="en-GB" dirty="0" smtClean="0"/>
                </a:br>
                <a:r>
                  <a:rPr lang="en-GB" dirty="0" smtClean="0"/>
                  <a:t>longer than one year.</a:t>
                </a:r>
              </a:p>
              <a:p>
                <a:pPr>
                  <a:lnSpc>
                    <a:spcPct val="150000"/>
                  </a:lnSpc>
                </a:pPr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The </a:t>
                </a:r>
                <a:r>
                  <a:rPr lang="en-GB" b="1" dirty="0" smtClean="0"/>
                  <a:t>random error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 smtClean="0"/>
                  <a:t>  is often assumed to be distributed </a:t>
                </a:r>
                <a:r>
                  <a:rPr lang="en-GB" dirty="0"/>
                  <a:t>normally </a:t>
                </a:r>
                <a:r>
                  <a:rPr lang="en-GB" dirty="0" smtClean="0"/>
                  <a:t>and homoscedastic (with the same variance), that is</a:t>
                </a:r>
                <a:br>
                  <a:rPr lang="en-GB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every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1, 2, 3,…</m:t>
                      </m:r>
                    </m:oMath>
                  </m:oMathPara>
                </a14:m>
                <a:endParaRPr lang="en-GB" dirty="0" smtClean="0"/>
              </a:p>
              <a:p>
                <a:pPr>
                  <a:lnSpc>
                    <a:spcPct val="150000"/>
                  </a:lnSpc>
                </a:pPr>
                <a:r>
                  <a:rPr lang="en-GB" dirty="0" smtClean="0"/>
                  <a:t>and the 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 smtClean="0"/>
                  <a:t>  are assumed to be </a:t>
                </a:r>
                <a:r>
                  <a:rPr lang="en-GB" b="1" dirty="0" smtClean="0"/>
                  <a:t>mutually independent</a:t>
                </a:r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3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_EN.potx" id="{1770B770-60E4-4A30-B7BA-47839EC946AA}" vid="{5E3653EB-A487-4E0D-8028-4058D57838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Vzor_EN</Template>
  <TotalTime>10966</TotalTime>
  <Words>7979</Words>
  <Application>Microsoft Office PowerPoint</Application>
  <PresentationFormat>Širokoúhlá obrazovka</PresentationFormat>
  <Paragraphs>560</Paragraphs>
  <Slides>55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59" baseType="lpstr">
      <vt:lpstr>Arial</vt:lpstr>
      <vt:lpstr>Arial CE</vt:lpstr>
      <vt:lpstr>Cambria Math</vt:lpstr>
      <vt:lpstr>Motiv Office</vt:lpstr>
      <vt:lpstr>Statistical Methods  for Economists  Lecture 6</vt:lpstr>
      <vt:lpstr>Prezentace aplikace PowerPoint</vt:lpstr>
      <vt:lpstr>Time series</vt:lpstr>
      <vt:lpstr>Time series</vt:lpstr>
      <vt:lpstr>Time series</vt:lpstr>
      <vt:lpstr>Time series</vt:lpstr>
      <vt:lpstr>Time series</vt:lpstr>
      <vt:lpstr>Time series</vt:lpstr>
      <vt:lpstr>Time series</vt:lpstr>
      <vt:lpstr>Time series:  Special cases</vt:lpstr>
      <vt:lpstr>Time series:  Trend component</vt:lpstr>
      <vt:lpstr>Time series:  Linear trend</vt:lpstr>
      <vt:lpstr>Time series:  Quadratic trend</vt:lpstr>
      <vt:lpstr>Time series:  Polynomial trend</vt:lpstr>
      <vt:lpstr>Time series:  Exponential trend</vt:lpstr>
      <vt:lpstr>Time series:  Logarithmic trend</vt:lpstr>
      <vt:lpstr>Time series:  Logistic trend</vt:lpstr>
      <vt:lpstr>Time series:  Gompertz trend</vt:lpstr>
      <vt:lpstr>Time series:  Which trend to choose?</vt:lpstr>
      <vt:lpstr>Time series:  Seasonal component</vt:lpstr>
      <vt:lpstr>Time series:  Seasonal component</vt:lpstr>
      <vt:lpstr>Time series:  Seasonal component</vt:lpstr>
      <vt:lpstr>Time series:  Seasonal component</vt:lpstr>
      <vt:lpstr>Prediction  by using  Time Series</vt:lpstr>
      <vt:lpstr>Time series:  Prediction</vt:lpstr>
      <vt:lpstr>Time series:  Prediction</vt:lpstr>
      <vt:lpstr>Time series:  Prediction:  Point estimates</vt:lpstr>
      <vt:lpstr>Time series:  Prediction:  Interval estimates</vt:lpstr>
      <vt:lpstr>Time series:  Prediction:  Interval estimates</vt:lpstr>
      <vt:lpstr>Time series:  Prediction:  Interval estimates</vt:lpstr>
      <vt:lpstr>Time series:  Prediction:  Interval estimates</vt:lpstr>
      <vt:lpstr>Time series:  Prediction:  Interval estimates</vt:lpstr>
      <vt:lpstr>Time series:  Prediction:  Interval estimates</vt:lpstr>
      <vt:lpstr>Time series:  Prediction:  Interval estimates</vt:lpstr>
      <vt:lpstr>Autocorrelation  of the random component</vt:lpstr>
      <vt:lpstr>Time series:  The Classical Assumption</vt:lpstr>
      <vt:lpstr>Time series:  The Classical Assumption</vt:lpstr>
      <vt:lpstr>Time series:  Autocorrelation</vt:lpstr>
      <vt:lpstr>Time series:  Durbin-Watson test</vt:lpstr>
      <vt:lpstr>Time series:  Durbin-Watson test</vt:lpstr>
      <vt:lpstr>Time series:  Durbin-Watson test</vt:lpstr>
      <vt:lpstr>Time series:  Durbin-Watson test</vt:lpstr>
      <vt:lpstr>Time series:  Durbin-Watson test</vt:lpstr>
      <vt:lpstr>Time series:  Durbin-Watson test</vt:lpstr>
      <vt:lpstr>Time series:  Durbin-Watson test</vt:lpstr>
      <vt:lpstr>Time series:  Durbin-Watson test</vt:lpstr>
      <vt:lpstr>Moving average</vt:lpstr>
      <vt:lpstr>Moving average</vt:lpstr>
      <vt:lpstr>Simple moving average</vt:lpstr>
      <vt:lpstr>Simple moving average</vt:lpstr>
      <vt:lpstr>Simple moving average:  Example</vt:lpstr>
      <vt:lpstr>Simple moving average:  Example</vt:lpstr>
      <vt:lpstr>Moving average</vt:lpstr>
      <vt:lpstr>Moving average</vt:lpstr>
      <vt:lpstr>Moving average:  Weighted moving average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Methods  for Economists  Lecture 6</dc:title>
  <dc:creator>bar0245</dc:creator>
  <cp:lastModifiedBy>bar0245</cp:lastModifiedBy>
  <cp:revision>110</cp:revision>
  <dcterms:created xsi:type="dcterms:W3CDTF">2020-09-16T16:17:43Z</dcterms:created>
  <dcterms:modified xsi:type="dcterms:W3CDTF">2020-10-10T10:32:03Z</dcterms:modified>
</cp:coreProperties>
</file>