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2" r:id="rId18"/>
    <p:sldId id="275" r:id="rId19"/>
    <p:sldId id="276" r:id="rId20"/>
    <p:sldId id="286" r:id="rId21"/>
    <p:sldId id="278" r:id="rId22"/>
    <p:sldId id="280" r:id="rId23"/>
    <p:sldId id="281" r:id="rId24"/>
    <p:sldId id="282" r:id="rId25"/>
    <p:sldId id="283" r:id="rId26"/>
    <p:sldId id="285" r:id="rId27"/>
    <p:sldId id="287" r:id="rId28"/>
    <p:sldId id="288" r:id="rId29"/>
    <p:sldId id="290" r:id="rId30"/>
    <p:sldId id="284" r:id="rId31"/>
    <p:sldId id="293" r:id="rId32"/>
    <p:sldId id="294" r:id="rId33"/>
    <p:sldId id="296" r:id="rId34"/>
    <p:sldId id="292" r:id="rId35"/>
    <p:sldId id="291" r:id="rId36"/>
    <p:sldId id="297" r:id="rId37"/>
    <p:sldId id="298" r:id="rId38"/>
    <p:sldId id="300" r:id="rId39"/>
    <p:sldId id="303" r:id="rId40"/>
    <p:sldId id="299" r:id="rId41"/>
    <p:sldId id="305" r:id="rId42"/>
    <p:sldId id="306" r:id="rId43"/>
    <p:sldId id="307" r:id="rId44"/>
    <p:sldId id="308" r:id="rId45"/>
    <p:sldId id="309" r:id="rId46"/>
    <p:sldId id="310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Presentation subtitle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David </a:t>
            </a:r>
            <a:r>
              <a:rPr lang="en-GB" noProof="0" dirty="0" err="1" smtClean="0"/>
              <a:t>Bartl</a:t>
            </a:r>
            <a:endParaRPr lang="en-GB" noProof="0" dirty="0" smtClean="0"/>
          </a:p>
          <a:p>
            <a:pPr lvl="0"/>
            <a:r>
              <a:rPr lang="en-GB" noProof="0" dirty="0" smtClean="0"/>
              <a:t>Subject title</a:t>
            </a:r>
          </a:p>
          <a:p>
            <a:pPr lvl="0"/>
            <a:r>
              <a:rPr lang="en-GB" noProof="0" dirty="0" smtClean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noProof="0" dirty="0" smtClean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 smtClean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52.png"/><Relationship Id="rId10" Type="http://schemas.openxmlformats.org/officeDocument/2006/relationships/image" Target="../media/image41.png"/><Relationship Id="rId19" Type="http://schemas.openxmlformats.org/officeDocument/2006/relationships/image" Target="../media/image53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5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9.png"/><Relationship Id="rId2" Type="http://schemas.openxmlformats.org/officeDocument/2006/relationships/image" Target="../media/image33.png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7.png"/><Relationship Id="rId10" Type="http://schemas.openxmlformats.org/officeDocument/2006/relationships/image" Target="../media/image41.png"/><Relationship Id="rId19" Type="http://schemas.openxmlformats.org/officeDocument/2006/relationships/image" Target="../media/image55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Statistical Methods </a:t>
            </a:r>
            <a:br>
              <a:rPr lang="en-GB" dirty="0" smtClean="0"/>
            </a:br>
            <a:r>
              <a:rPr lang="en-GB" dirty="0" smtClean="0"/>
              <a:t>for Economists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Lecture (7 &amp; 8)a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One-Way Analysis of Variance</a:t>
            </a:r>
            <a:br>
              <a:rPr lang="en-GB" dirty="0" smtClean="0"/>
            </a:br>
            <a:r>
              <a:rPr lang="en-GB" dirty="0" smtClean="0"/>
              <a:t>(ANOVA)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</a:t>
            </a:r>
            <a:r>
              <a:rPr lang="en-GB" b="1" dirty="0"/>
              <a:t>Bartl</a:t>
            </a:r>
            <a:endParaRPr lang="en-GB" b="1" dirty="0"/>
          </a:p>
          <a:p>
            <a:r>
              <a:rPr lang="en-GB" dirty="0"/>
              <a:t>Statistical Methods for Economists</a:t>
            </a:r>
          </a:p>
          <a:p>
            <a:r>
              <a:rPr lang="en-GB" dirty="0" smtClean="0"/>
              <a:t>INM</a:t>
            </a:r>
            <a:r>
              <a:rPr lang="en-GB" dirty="0" smtClean="0"/>
              <a:t>/BASTE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Summary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Assumptions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dirty="0"/>
              <a:t>classical assumptions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purpose of the Analysis of Variance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03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Summary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GB" dirty="0" smtClean="0"/>
                  <a:t>We have got the sample of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groups </a:t>
                </a:r>
                <a:br>
                  <a:rPr lang="en-GB" dirty="0" smtClean="0"/>
                </a:br>
                <a:r>
                  <a:rPr lang="en-GB" dirty="0" smtClean="0"/>
                  <a:t>of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   observations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sample could have been obtained in either of the following two ways: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dirty="0"/>
                  <a:t>(see the next two slides</a:t>
                </a:r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65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Summary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GB" b="1" dirty="0" smtClean="0"/>
                  <a:t>First: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 —	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statistical units was selected from a larger population.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	Each of the statistical units was placed into its respective 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 smtClean="0"/>
                  <a:t>  and measured, so we have obtained the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 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  (Where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is the number of the units finally found </a:t>
                </a:r>
                <a:br>
                  <a:rPr lang="en-GB" dirty="0" smtClean="0"/>
                </a:br>
                <a:r>
                  <a:rPr lang="en-GB" dirty="0" smtClean="0"/>
                  <a:t>in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smtClean="0"/>
                  <a:t>-th group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 </a:t>
                </a:r>
                <a:r>
                  <a:rPr lang="en-GB" dirty="0" smtClean="0"/>
                  <a:t> In </a:t>
                </a:r>
                <a:r>
                  <a:rPr lang="en-GB" dirty="0"/>
                  <a:t>the </a:t>
                </a:r>
                <a:r>
                  <a:rPr lang="en-GB" dirty="0" smtClean="0"/>
                  <a:t>end, it holds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.)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—	We assume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and we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  is a </a:t>
                </a:r>
                <a:r>
                  <a:rPr lang="en-GB" u="sng" dirty="0" smtClean="0"/>
                  <a:t>random deviation</a:t>
                </a:r>
                <a:r>
                  <a:rPr lang="en-GB" dirty="0" smtClean="0"/>
                  <a:t> (error).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	The random deviation is caused by the intrinsic properties of the statistical unit (further unknown / “random” / unconsidered factors).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242" r="-1337" b="-12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3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Summary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GB" b="1" dirty="0" smtClean="0"/>
                  <a:t>Second: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 —	We prepare the groups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at the beginning.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 —	When measuring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,  we select a unit from the group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smtClean="0"/>
                  <a:t>  first </a:t>
                </a:r>
                <a:br>
                  <a:rPr lang="en-GB" dirty="0" smtClean="0"/>
                </a:br>
                <a:r>
                  <a:rPr lang="en-GB" dirty="0" smtClean="0"/>
                  <a:t>and measure its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then   </a:t>
                </a:r>
                <a:r>
                  <a:rPr lang="en-GB" dirty="0"/>
                  <a:t>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 —	The random deviation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here is caused </a:t>
                </a:r>
                <a:br>
                  <a:rPr lang="en-GB" dirty="0" smtClean="0"/>
                </a:br>
                <a:r>
                  <a:rPr lang="en-GB" u="sng" dirty="0" smtClean="0"/>
                  <a:t>either</a:t>
                </a:r>
                <a:r>
                  <a:rPr lang="en-GB" dirty="0" smtClean="0"/>
                  <a:t> by the intrinsic properties of the system (further unknown / “random” / unconsidered factors), </a:t>
                </a:r>
                <a:br>
                  <a:rPr lang="en-GB" dirty="0" smtClean="0"/>
                </a:br>
                <a:r>
                  <a:rPr lang="en-GB" u="sng" dirty="0" smtClean="0"/>
                  <a:t>or</a:t>
                </a:r>
                <a:r>
                  <a:rPr lang="en-GB" dirty="0" smtClean="0"/>
                  <a:t> by random errors in the measurement itself.  (!)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61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Summary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Remarks: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In practice, the data may be obtained in either </a:t>
                </a:r>
                <a:r>
                  <a:rPr lang="en-GB" dirty="0" smtClean="0"/>
                  <a:t>way (first or second).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 </a:t>
                </a:r>
                <a:r>
                  <a:rPr lang="en-GB" dirty="0"/>
                  <a:t>either </a:t>
                </a:r>
                <a:r>
                  <a:rPr lang="en-GB" dirty="0" smtClean="0"/>
                  <a:t>case (first or second), </a:t>
                </a:r>
                <a:r>
                  <a:rPr lang="en-GB" dirty="0"/>
                  <a:t>the </a:t>
                </a:r>
                <a:r>
                  <a:rPr lang="en-GB" dirty="0" smtClean="0"/>
                  <a:t>group which the unit belongs to </a:t>
                </a:r>
                <a:br>
                  <a:rPr lang="en-GB" dirty="0" smtClean="0"/>
                </a:br>
                <a:r>
                  <a:rPr lang="en-GB" dirty="0" smtClean="0"/>
                  <a:t>is assumed to </a:t>
                </a:r>
                <a:r>
                  <a:rPr lang="en-GB" dirty="0"/>
                  <a:t>be known exactly</a:t>
                </a:r>
                <a:r>
                  <a:rPr lang="en-GB" dirty="0" smtClean="0"/>
                  <a:t>, i.e. without any doubts.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Assuming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,  even the dependent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  may be measured exactly, i.e. without any measurement error, the random deviation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being caused by the intrinsic properties (other unknown / “random” / unconsidered factors).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For the purpose of the mathematical analysis, we assume the second case only.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41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Assumptions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There are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groups of sizes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given, known, </a:t>
                </a:r>
                <a:br>
                  <a:rPr lang="en-GB" dirty="0"/>
                </a:br>
                <a:r>
                  <a:rPr lang="en-GB" dirty="0"/>
                  <a:t>and fixed before the measurements.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Moreover, we are given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numbers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which are the expected values of the variable “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” in the respective groups.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have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 =  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random variables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, 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, ………, 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which are assumed to be independent (or uncorrelated).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</a:t>
                </a:r>
                <a:r>
                  <a:rPr lang="en-GB" dirty="0" smtClean="0"/>
                  <a:t>also have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random </a:t>
                </a:r>
                <a:r>
                  <a:rPr lang="en-GB" dirty="0" smtClean="0"/>
                  <a:t>variables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, 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, ………, 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  <a:p>
                <a:pPr marL="355600">
                  <a:lnSpc>
                    <a:spcPct val="130000"/>
                  </a:lnSpc>
                </a:pPr>
                <a:r>
                  <a:rPr lang="en-GB" dirty="0" smtClean="0"/>
                  <a:t>which </a:t>
                </a:r>
                <a:r>
                  <a:rPr lang="en-GB" dirty="0"/>
                  <a:t>are </a:t>
                </a:r>
                <a:r>
                  <a:rPr lang="en-GB" dirty="0" smtClean="0"/>
                  <a:t>also assumed </a:t>
                </a:r>
                <a:r>
                  <a:rPr lang="en-GB" dirty="0"/>
                  <a:t>to be independent (or uncorrelated</a:t>
                </a:r>
                <a:r>
                  <a:rPr lang="en-GB" dirty="0" smtClean="0"/>
                  <a:t>).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Assumptions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stack the group expected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 into a vector: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9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6000" y="6300000"/>
            <a:ext cx="11736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Assumptions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stack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, 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, ………, 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 smtClean="0">
                    <a:solidFill>
                      <a:prstClr val="black"/>
                    </a:solidFill>
                  </a:rPr>
                  <a:t>  into a random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t="-969" b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4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6000" y="6300000"/>
            <a:ext cx="11736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Assumptions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stack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, 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, ………, 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 smtClean="0">
                    <a:solidFill>
                      <a:prstClr val="black"/>
                    </a:solidFill>
                  </a:rPr>
                  <a:t>  into a random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t="-969" b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2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The Classical Assumptions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have the </a:t>
                </a:r>
                <a:r>
                  <a:rPr lang="en-GB" dirty="0"/>
                  <a:t>underlying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 be the outcome of the random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</a:t>
                </a:r>
                <a:r>
                  <a:rPr lang="en-GB" dirty="0"/>
                  <a:t>have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𝒀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𝜺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GB" dirty="0" smtClean="0"/>
              </a:p>
              <a:p>
                <a:pPr>
                  <a:spcBef>
                    <a:spcPts val="1200"/>
                  </a:spcBef>
                </a:pPr>
                <a:r>
                  <a:rPr lang="en-GB" u="sng" dirty="0"/>
                  <a:t>In other words: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measured values 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 </a:t>
                </a:r>
                <a:r>
                  <a:rPr lang="en-GB" dirty="0" smtClean="0"/>
                  <a:t>are </a:t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dirty="0"/>
                  <a:t>numerical outcomes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  </a:t>
                </a:r>
                <a:r>
                  <a:rPr lang="en-GB" dirty="0"/>
                  <a:t>of the random experiment.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numerical </a:t>
                </a:r>
                <a:r>
                  <a:rPr lang="en-GB" dirty="0" smtClean="0"/>
                  <a:t>outcomes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are </a:t>
                </a:r>
                <a:r>
                  <a:rPr lang="en-GB" dirty="0"/>
                  <a:t>obtained so that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dirty="0"/>
                  <a:t>numerical outcomes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 of the random experiment </a:t>
                </a:r>
                <a:br>
                  <a:rPr lang="en-GB" dirty="0"/>
                </a:br>
                <a:r>
                  <a:rPr lang="en-GB" dirty="0"/>
                  <a:t>are added to the given </a:t>
                </a:r>
                <a:r>
                  <a:rPr lang="en-GB" dirty="0" smtClean="0"/>
                  <a:t>expected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56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One-Way ANOVA:  Introduction and Motivation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One-Way ANOVA:  Summary, Assumptions, and the Goal of the analysis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One-Way ANOVA as a model of Multiple Linear Regression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One-Way ANOVA:  the </a:t>
            </a:r>
            <a:r>
              <a:rPr lang="en-GB" i="1" dirty="0" smtClean="0"/>
              <a:t>F</a:t>
            </a:r>
            <a:r>
              <a:rPr lang="en-GB" dirty="0" smtClean="0"/>
              <a:t>-test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9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The Classical Assumptions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The classical assumptions of One-Way ANOVA</a:t>
                </a:r>
                <a:r>
                  <a:rPr lang="en-GB" dirty="0" smtClean="0"/>
                  <a:t> are: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dirty="0"/>
                  <a:t>  denotes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identity matrix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    and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dirty="0"/>
                  <a:t>  denotes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dirty="0"/>
                  <a:t>  zero vector.</a:t>
                </a:r>
              </a:p>
              <a:p>
                <a:endParaRPr lang="en-GB" u="sng" dirty="0" smtClean="0"/>
              </a:p>
              <a:p>
                <a:endParaRPr lang="en-GB" u="sng" dirty="0" smtClean="0"/>
              </a:p>
              <a:p>
                <a:r>
                  <a:rPr lang="en-GB" u="sng" dirty="0" smtClean="0"/>
                  <a:t>It </a:t>
                </a:r>
                <a:r>
                  <a:rPr lang="en-GB" u="sng" dirty="0"/>
                  <a:t>follows </a:t>
                </a:r>
                <a:r>
                  <a:rPr lang="en-GB" u="sng" dirty="0" smtClean="0"/>
                  <a:t>that:</a:t>
                </a:r>
              </a:p>
              <a:p>
                <a:pPr marL="2147888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81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The Classical Assumptions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77248" y="1296000"/>
                <a:ext cx="11397600" cy="5040000"/>
              </a:xfrm>
            </p:spPr>
            <p:txBody>
              <a:bodyPr/>
              <a:lstStyle/>
              <a:p>
                <a:r>
                  <a:rPr lang="en-GB" dirty="0" smtClean="0"/>
                  <a:t>The classical assumptions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also mean </a:t>
                </a:r>
                <a:r>
                  <a:rPr lang="en-GB" dirty="0"/>
                  <a:t>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That is,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 </a:t>
                </a:r>
                <a:br>
                  <a:rPr lang="en-GB" dirty="0" smtClean="0"/>
                </a:br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 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and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are (pairwise) </a:t>
                </a:r>
                <a:r>
                  <a:rPr lang="en-GB" b="1" u="sng" dirty="0" smtClean="0"/>
                  <a:t>uncorrelated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7248" y="1296000"/>
                <a:ext cx="11397600" cy="5040000"/>
              </a:xfrm>
              <a:blipFill>
                <a:blip r:embed="rId2"/>
                <a:stretch>
                  <a:fillRect l="-856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Čárový bublinový popisek 1 3"/>
          <p:cNvSpPr/>
          <p:nvPr/>
        </p:nvSpPr>
        <p:spPr>
          <a:xfrm>
            <a:off x="8894848" y="4310721"/>
            <a:ext cx="2880000" cy="1217050"/>
          </a:xfrm>
          <a:prstGeom prst="borderCallout1">
            <a:avLst>
              <a:gd name="adj1" fmla="val 50679"/>
              <a:gd name="adj2" fmla="val -11"/>
              <a:gd name="adj3" fmla="val 50438"/>
              <a:gd name="adj4" fmla="val -6211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homo</a:t>
            </a:r>
            <a:r>
              <a:rPr lang="en-GB" sz="2400" b="1" dirty="0" smtClean="0">
                <a:solidFill>
                  <a:schemeClr val="tx1"/>
                </a:solidFill>
              </a:rPr>
              <a:t>scedasticity</a:t>
            </a:r>
            <a:r>
              <a:rPr lang="en-GB" sz="2400" dirty="0" smtClean="0">
                <a:solidFill>
                  <a:schemeClr val="tx1"/>
                </a:solidFill>
              </a:rPr>
              <a:t>, i.e. the variance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is the same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The purpose of the analysis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By the Classical Assumptions, we have: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        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The purpose is to test the null hypothesis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against the alternative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≡¬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,  that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   for some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222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Solution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the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of the random variables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that is</a:t>
                </a:r>
              </a:p>
              <a:p>
                <a:r>
                  <a:rPr lang="en-GB" dirty="0" smtClean="0"/>
                  <a:t>the numerical values of the outcome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 of the underlying random experiment…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07" b="-11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46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Solution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…and </a:t>
                </a:r>
                <a:br>
                  <a:rPr lang="en-GB" dirty="0" smtClean="0"/>
                </a:br>
                <a:r>
                  <a:rPr lang="en-GB" dirty="0" smtClean="0"/>
                  <a:t>assuming (among others) that the expected values are the same in each group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it is our purpose to test the null hypothesis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SOLUTION:</a:t>
                </a:r>
                <a:endParaRPr lang="en-GB" u="sng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shall express this situation as a model of Multiple Linear Regression.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shall then use the theory of Multiple Linear Regression (“Theorem 8”) </a:t>
                </a:r>
                <a:br>
                  <a:rPr lang="en-GB" dirty="0" smtClean="0"/>
                </a:br>
                <a:r>
                  <a:rPr lang="en-GB" dirty="0" smtClean="0"/>
                  <a:t>to make up an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-test for the null hypothesis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896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 </a:t>
            </a:r>
            <a:br>
              <a:rPr lang="en-GB" dirty="0" smtClean="0"/>
            </a:br>
            <a:r>
              <a:rPr lang="en-GB" dirty="0" smtClean="0"/>
              <a:t>as a model </a:t>
            </a:r>
            <a:br>
              <a:rPr lang="en-GB" dirty="0" smtClean="0"/>
            </a:br>
            <a:r>
              <a:rPr lang="en-GB" dirty="0" smtClean="0"/>
              <a:t>of Multiple Linear Regression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66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Given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 ………,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 smtClean="0"/>
                  <a:t>,  we can express the original assumption (on the left</a:t>
                </a:r>
                <a:r>
                  <a:rPr lang="en-GB" dirty="0"/>
                  <a:t>)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in </a:t>
                </a:r>
                <a:r>
                  <a:rPr lang="en-GB" dirty="0"/>
                  <a:t>terms of Multiple Linear </a:t>
                </a:r>
                <a:r>
                  <a:rPr lang="en-GB" dirty="0" smtClean="0"/>
                  <a:t>Regression (on the right):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    ⋮        ⋮       ⋱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i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That is, we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put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765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2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Having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   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  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the original hypothesis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is equivalent with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which we can test (recall “Theorem 8</a:t>
                </a:r>
                <a:r>
                  <a:rPr lang="en-GB" dirty="0" smtClean="0"/>
                  <a:t>”).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3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dirty="0" smtClean="0"/>
                  <a:t>Putting yet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 and by using the notation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GB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</m:eqAr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algn="ctr"/>
                <a:r>
                  <a:rPr lang="en-GB" dirty="0" smtClean="0"/>
                  <a:t>…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9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5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… and by considering the matrix</a:t>
                </a:r>
              </a:p>
              <a:p>
                <a:endParaRPr lang="en-GB" dirty="0" smtClean="0"/>
              </a:p>
              <a:p>
                <a:pPr marL="4391025" indent="5429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  <m:e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/>
                                    <m:e/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algn="ctr"/>
                <a:r>
                  <a:rPr lang="en-GB" dirty="0" smtClean="0"/>
                  <a:t>…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3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5630762" y="1613700"/>
                <a:ext cx="288000" cy="7044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</m:e>
                        <m:li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Upp>
                    </m:oMath>
                  </m:oMathPara>
                </a14:m>
                <a:endParaRPr lang="en-GB" sz="2400" dirty="0" smtClean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762" y="1613700"/>
                <a:ext cx="288000" cy="704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6157905" y="1613700"/>
                <a:ext cx="288000" cy="7044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</m:e>
                        <m:li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Upp>
                    </m:oMath>
                  </m:oMathPara>
                </a14:m>
                <a:endParaRPr lang="en-GB" sz="2400" dirty="0" smtClean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905" y="1613700"/>
                <a:ext cx="288000" cy="704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7325577" y="1613700"/>
                <a:ext cx="288000" cy="7044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</m:e>
                        <m:li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lim>
                      </m:limUpp>
                    </m:oMath>
                  </m:oMathPara>
                </a14:m>
                <a:endParaRPr lang="en-GB" sz="2400" dirty="0" smtClean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577" y="1613700"/>
                <a:ext cx="288000" cy="704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/>
              <p:cNvSpPr txBox="1"/>
              <p:nvPr/>
            </p:nvSpPr>
            <p:spPr>
              <a:xfrm>
                <a:off x="6741741" y="1748737"/>
                <a:ext cx="288000" cy="569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/>
                          </m:groupChr>
                        </m:e>
                        <m:li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lim>
                      </m:limUpp>
                    </m:oMath>
                  </m:oMathPara>
                </a14:m>
                <a:endParaRPr lang="en-GB" sz="2400" dirty="0" smtClean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741" y="1748737"/>
                <a:ext cx="288000" cy="5693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367200" y="5228004"/>
                <a:ext cx="193508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 smtClean="0"/>
                  <a:t>Notice that</a:t>
                </a:r>
                <a:br>
                  <a:rPr lang="en-GB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00" y="5228004"/>
                <a:ext cx="1935082" cy="1107996"/>
              </a:xfrm>
              <a:prstGeom prst="rect">
                <a:avLst/>
              </a:prstGeom>
              <a:blipFill>
                <a:blip r:embed="rId7"/>
                <a:stretch>
                  <a:fillRect l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6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ANOVA: 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methods of the </a:t>
                </a:r>
                <a:r>
                  <a:rPr lang="en-GB" b="1" u="sng" dirty="0" smtClean="0"/>
                  <a:t>An</a:t>
                </a:r>
                <a:r>
                  <a:rPr lang="en-GB" b="1" dirty="0" smtClean="0"/>
                  <a:t>alysis </a:t>
                </a:r>
                <a:r>
                  <a:rPr lang="en-GB" b="1" u="sng" dirty="0" smtClean="0"/>
                  <a:t>o</a:t>
                </a:r>
                <a:r>
                  <a:rPr lang="en-GB" b="1" dirty="0" smtClean="0"/>
                  <a:t>f </a:t>
                </a:r>
                <a:r>
                  <a:rPr lang="en-GB" b="1" u="sng" dirty="0" smtClean="0"/>
                  <a:t>Va</a:t>
                </a:r>
                <a:r>
                  <a:rPr lang="en-GB" b="1" dirty="0" smtClean="0"/>
                  <a:t>riance</a:t>
                </a:r>
                <a:r>
                  <a:rPr lang="en-GB" dirty="0" smtClean="0"/>
                  <a:t> (ANOVA) are </a:t>
                </a:r>
                <a:br>
                  <a:rPr lang="en-GB" dirty="0" smtClean="0"/>
                </a:br>
                <a:r>
                  <a:rPr lang="en-GB" dirty="0" smtClean="0"/>
                  <a:t>special cases of the methods of the </a:t>
                </a:r>
                <a:r>
                  <a:rPr lang="en-GB" b="1" dirty="0" smtClean="0"/>
                  <a:t>Multiple Linear Regression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 essence, we measure </a:t>
                </a:r>
                <a:r>
                  <a:rPr lang="en-GB" u="sng" dirty="0" smtClean="0"/>
                  <a:t>one numerical statistical variable</a:t>
                </a:r>
                <a:r>
                  <a:rPr lang="en-GB" dirty="0" smtClean="0"/>
                  <a:t>, denoted by “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”, </a:t>
                </a:r>
                <a:br>
                  <a:rPr lang="en-GB" dirty="0" smtClean="0"/>
                </a:br>
                <a:r>
                  <a:rPr lang="en-GB" dirty="0" smtClean="0"/>
                  <a:t>that is a quantitative data item of some statistical data units.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 addition, we consider </a:t>
                </a:r>
                <a:r>
                  <a:rPr lang="en-GB" u="sng" dirty="0" smtClean="0"/>
                  <a:t>one or more</a:t>
                </a:r>
                <a:r>
                  <a:rPr lang="en-GB" dirty="0"/>
                  <a:t> </a:t>
                </a:r>
                <a:r>
                  <a:rPr lang="en-GB" dirty="0" smtClean="0"/>
                  <a:t> (qualitative / quantitative)  </a:t>
                </a:r>
                <a:r>
                  <a:rPr lang="en-GB" u="sng" dirty="0" smtClean="0"/>
                  <a:t>factors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Depending upon the number of the factors, we distinguish:</a:t>
                </a:r>
              </a:p>
              <a:p>
                <a:pPr marL="444500">
                  <a:lnSpc>
                    <a:spcPct val="150000"/>
                  </a:lnSpc>
                  <a:tabLst>
                    <a:tab pos="2822400" algn="r"/>
                    <a:tab pos="5526000" algn="r"/>
                  </a:tabLst>
                </a:pPr>
                <a:r>
                  <a:rPr lang="en-GB" dirty="0" smtClean="0"/>
                  <a:t>—	one-factor  =	one-way  ANOVA</a:t>
                </a:r>
              </a:p>
              <a:p>
                <a:pPr marL="444500">
                  <a:lnSpc>
                    <a:spcPct val="150000"/>
                  </a:lnSpc>
                  <a:tabLst>
                    <a:tab pos="2822400" algn="r"/>
                    <a:tab pos="5526000" algn="r"/>
                  </a:tabLst>
                </a:pPr>
                <a:r>
                  <a:rPr lang="en-GB" dirty="0" smtClean="0"/>
                  <a:t>—	two-factor  =	two-way  ANOVA</a:t>
                </a:r>
              </a:p>
              <a:p>
                <a:pPr marL="444500">
                  <a:lnSpc>
                    <a:spcPct val="150000"/>
                  </a:lnSpc>
                  <a:tabLst>
                    <a:tab pos="2820988" algn="r"/>
                    <a:tab pos="5524500" algn="r"/>
                    <a:tab pos="8069263" algn="ctr"/>
                  </a:tabLst>
                </a:pPr>
                <a:r>
                  <a:rPr lang="en-GB" dirty="0" smtClean="0"/>
                  <a:t>—	three-factor  =	three-way  ANOVA	and so on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914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… we can write the One-Way ANOVA in terms of Multiple Linear Regression </a:t>
                </a:r>
                <a:br>
                  <a:rPr lang="en-GB" dirty="0" smtClean="0"/>
                </a:br>
                <a:r>
                  <a:rPr lang="en-GB" dirty="0" smtClean="0"/>
                  <a:t>as follows: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 plays the rôle of the intercept term </a:t>
                </a:r>
                <a:br>
                  <a:rPr lang="en-GB" dirty="0" smtClean="0"/>
                </a:b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 are the other regression coefficients.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that we wish to test the 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Recall also the Corollary of Theorem 8</a:t>
                </a:r>
                <a:r>
                  <a:rPr lang="en-GB" dirty="0" smtClean="0"/>
                  <a:t>.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0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4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/>
          <p:cNvSpPr/>
          <p:nvPr/>
        </p:nvSpPr>
        <p:spPr>
          <a:xfrm>
            <a:off x="720000" y="3809001"/>
            <a:ext cx="10800000" cy="1980000"/>
          </a:xfrm>
          <a:prstGeom prst="parallelogram">
            <a:avLst>
              <a:gd name="adj" fmla="val 1996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Th. 8:  Corollary</a:t>
            </a:r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2160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0</a:t>
            </a:r>
            <a:endParaRPr lang="en-GB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ovéPole 71"/>
              <p:cNvSpPr txBox="1"/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blipFill>
                <a:blip r:embed="rId2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ovéPole 72"/>
              <p:cNvSpPr txBox="1"/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blipFill>
                <a:blip r:embed="rId3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blipFill>
                <a:blip r:embed="rId4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(the linear hull of the columns of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)</a:t>
                </a:r>
              </a:p>
              <a:p>
                <a:pPr algn="ctr"/>
                <a:r>
                  <a:rPr lang="en-GB" dirty="0" smtClean="0"/>
                  <a:t>subspace of dimension</a:t>
                </a:r>
                <a:endParaRPr lang="en-GB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blipFill>
                <a:blip r:embed="rId5"/>
                <a:stretch>
                  <a:fillRect l="-3295" t="-14286" r="-3460" b="-24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ovéPole 88"/>
          <p:cNvSpPr txBox="1"/>
          <p:nvPr/>
        </p:nvSpPr>
        <p:spPr>
          <a:xfrm>
            <a:off x="326089" y="1836000"/>
            <a:ext cx="1615827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(the orthogonal </a:t>
            </a:r>
            <a:br>
              <a:rPr lang="en-GB" dirty="0" smtClean="0"/>
            </a:br>
            <a:r>
              <a:rPr lang="en-GB" dirty="0" smtClean="0"/>
              <a:t>complement =</a:t>
            </a:r>
            <a:br>
              <a:rPr lang="en-GB" dirty="0" smtClean="0"/>
            </a:br>
            <a:r>
              <a:rPr lang="en-GB" dirty="0" smtClean="0"/>
              <a:t>= the space of </a:t>
            </a:r>
            <a:br>
              <a:rPr lang="en-GB" dirty="0" smtClean="0"/>
            </a:br>
            <a:r>
              <a:rPr lang="en-GB" dirty="0" smtClean="0"/>
              <a:t>the residuals)</a:t>
            </a:r>
          </a:p>
          <a:p>
            <a:pPr algn="ctr"/>
            <a:r>
              <a:rPr lang="en-GB" dirty="0" smtClean="0"/>
              <a:t>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dirty="0"/>
          </a:p>
        </p:txBody>
      </p:sp>
      <p:cxnSp>
        <p:nvCxnSpPr>
          <p:cNvPr id="90" name="Přímá spojnice se šipkou 89"/>
          <p:cNvCxnSpPr/>
          <p:nvPr/>
        </p:nvCxnSpPr>
        <p:spPr>
          <a:xfrm flipV="1">
            <a:off x="2160000" y="2340000"/>
            <a:ext cx="4320000" cy="648000"/>
          </a:xfrm>
          <a:prstGeom prst="straightConnector1">
            <a:avLst/>
          </a:prstGeom>
          <a:ln w="127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V="1">
            <a:off x="1188000" y="3816000"/>
            <a:ext cx="4860000" cy="1980000"/>
          </a:xfrm>
          <a:prstGeom prst="straightConnector1">
            <a:avLst/>
          </a:prstGeom>
          <a:ln w="25400" cap="rnd">
            <a:solidFill>
              <a:schemeClr val="accent1">
                <a:lumMod val="50000"/>
              </a:schemeClr>
            </a:solidFill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052000" y="2988000"/>
            <a:ext cx="1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ovéPole 96"/>
              <p:cNvSpPr txBox="1"/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blipFill>
                <a:blip r:embed="rId6"/>
                <a:stretch>
                  <a:fillRect l="-6667" t="-24444" r="-888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Přímá spojnice se šipkou 109"/>
          <p:cNvCxnSpPr/>
          <p:nvPr/>
        </p:nvCxnSpPr>
        <p:spPr>
          <a:xfrm flipV="1">
            <a:off x="2160000" y="2988000"/>
            <a:ext cx="0" cy="2412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ál 64"/>
          <p:cNvSpPr/>
          <p:nvPr/>
        </p:nvSpPr>
        <p:spPr>
          <a:xfrm>
            <a:off x="5472000" y="399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3" name="Přímá spojnice se šipkou 112"/>
          <p:cNvCxnSpPr/>
          <p:nvPr/>
        </p:nvCxnSpPr>
        <p:spPr>
          <a:xfrm flipH="1" flipV="1">
            <a:off x="5504101" y="4031583"/>
            <a:ext cx="975901" cy="721216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6444000" y="471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louk 7"/>
          <p:cNvSpPr/>
          <p:nvPr/>
        </p:nvSpPr>
        <p:spPr>
          <a:xfrm>
            <a:off x="4968000" y="3492000"/>
            <a:ext cx="1080000" cy="1080000"/>
          </a:xfrm>
          <a:prstGeom prst="arc">
            <a:avLst>
              <a:gd name="adj1" fmla="val 17966472"/>
              <a:gd name="adj2" fmla="val 21966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ovéPole 28"/>
              <p:cNvSpPr txBox="1"/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blipFill>
                <a:blip r:embed="rId7"/>
                <a:stretch>
                  <a:fillRect l="-41379" r="-44828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200036" y="460720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1" name="Přímá spojnice se šipkou 90"/>
          <p:cNvCxnSpPr/>
          <p:nvPr/>
        </p:nvCxnSpPr>
        <p:spPr>
          <a:xfrm flipV="1">
            <a:off x="6480000" y="2340000"/>
            <a:ext cx="0" cy="2412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/>
              <p:cNvSpPr txBox="1"/>
              <p:nvPr/>
            </p:nvSpPr>
            <p:spPr>
              <a:xfrm>
                <a:off x="9940371" y="6066000"/>
                <a:ext cx="342896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371" y="6066000"/>
                <a:ext cx="3428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ovéPole 47"/>
              <p:cNvSpPr txBox="1"/>
              <p:nvPr/>
            </p:nvSpPr>
            <p:spPr>
              <a:xfrm>
                <a:off x="756181" y="3528000"/>
                <a:ext cx="755638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81" y="3528000"/>
                <a:ext cx="75563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ovéPole 55"/>
              <p:cNvSpPr txBox="1"/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line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ovéPole 56"/>
              <p:cNvSpPr txBox="1"/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ovéPole 73"/>
              <p:cNvSpPr txBox="1"/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blipFill>
                <a:blip r:embed="rId12"/>
                <a:stretch>
                  <a:fillRect l="-22917" r="-6875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Přímá spojnice se šipkou 75"/>
          <p:cNvCxnSpPr/>
          <p:nvPr/>
        </p:nvCxnSpPr>
        <p:spPr>
          <a:xfrm flipH="1">
            <a:off x="5504101" y="2340000"/>
            <a:ext cx="975900" cy="1691201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/>
          <p:nvPr/>
        </p:nvCxnSpPr>
        <p:spPr>
          <a:xfrm flipV="1">
            <a:off x="2160000" y="4752000"/>
            <a:ext cx="4320000" cy="648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2124000" y="536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blouk 29"/>
          <p:cNvSpPr/>
          <p:nvPr/>
        </p:nvSpPr>
        <p:spPr>
          <a:xfrm>
            <a:off x="6048000" y="4392000"/>
            <a:ext cx="864000" cy="720000"/>
          </a:xfrm>
          <a:prstGeom prst="arc">
            <a:avLst>
              <a:gd name="adj1" fmla="val 10272210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ál 86"/>
          <p:cNvSpPr/>
          <p:nvPr/>
        </p:nvSpPr>
        <p:spPr>
          <a:xfrm>
            <a:off x="6381000" y="4517792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blouk 87"/>
          <p:cNvSpPr/>
          <p:nvPr/>
        </p:nvSpPr>
        <p:spPr>
          <a:xfrm>
            <a:off x="6264000" y="4392000"/>
            <a:ext cx="432000" cy="720000"/>
          </a:xfrm>
          <a:prstGeom prst="arc">
            <a:avLst>
              <a:gd name="adj1" fmla="val 12992377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blouk 93"/>
          <p:cNvSpPr/>
          <p:nvPr/>
        </p:nvSpPr>
        <p:spPr>
          <a:xfrm>
            <a:off x="5148000" y="3672000"/>
            <a:ext cx="720000" cy="720000"/>
          </a:xfrm>
          <a:prstGeom prst="arc">
            <a:avLst>
              <a:gd name="adj1" fmla="val 2206317"/>
              <a:gd name="adj2" fmla="val 95430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ál 94"/>
          <p:cNvSpPr/>
          <p:nvPr/>
        </p:nvSpPr>
        <p:spPr>
          <a:xfrm>
            <a:off x="5477101" y="4203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TextovéPole 98"/>
          <p:cNvSpPr txBox="1"/>
          <p:nvPr/>
        </p:nvSpPr>
        <p:spPr>
          <a:xfrm>
            <a:off x="224258" y="6048000"/>
            <a:ext cx="22826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the line is a 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ovéPole 99"/>
              <p:cNvSpPr txBox="1"/>
              <p:nvPr/>
            </p:nvSpPr>
            <p:spPr>
              <a:xfrm>
                <a:off x="6494022" y="6336000"/>
                <a:ext cx="746853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0" name="TextovéPol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022" y="6336000"/>
                <a:ext cx="74685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ovéPole 69"/>
              <p:cNvSpPr txBox="1"/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the dimension of its complement within </a:t>
                </a:r>
                <a:br>
                  <a:rPr lang="en-GB" dirty="0" smtClean="0"/>
                </a:br>
                <a:r>
                  <a:rPr lang="en-GB" dirty="0" smtClean="0"/>
                  <a:t>the subspace of dimension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is </a:t>
                </a:r>
                <a:endParaRPr lang="en-GB" dirty="0"/>
              </a:p>
            </p:txBody>
          </p:sp>
        </mc:Choice>
        <mc:Fallback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blipFill>
                <a:blip r:embed="rId14"/>
                <a:stretch>
                  <a:fillRect l="-2229" t="-14286" r="-1932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ovéPole 70"/>
              <p:cNvSpPr txBox="1"/>
              <p:nvPr/>
            </p:nvSpPr>
            <p:spPr>
              <a:xfrm>
                <a:off x="7308000" y="1728000"/>
                <a:ext cx="3361644" cy="81672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180000" tIns="144000" rIns="180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cotan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1728000"/>
                <a:ext cx="3361644" cy="8167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ovéPole 43"/>
              <p:cNvSpPr txBox="1"/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blipFill>
                <a:blip r:embed="rId16"/>
                <a:stretch>
                  <a:fillRect r="-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Pravá složená závorka 44"/>
          <p:cNvSpPr/>
          <p:nvPr/>
        </p:nvSpPr>
        <p:spPr>
          <a:xfrm rot="15692720">
            <a:off x="2916254" y="2201818"/>
            <a:ext cx="180000" cy="565200"/>
          </a:xfrm>
          <a:prstGeom prst="rightBrace">
            <a:avLst>
              <a:gd name="adj1" fmla="val 33612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ovéPole 45"/>
              <p:cNvSpPr txBox="1"/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blipFill>
                <a:blip r:embed="rId17"/>
                <a:stretch>
                  <a:fillRect l="-25581" r="-32558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louk 46"/>
          <p:cNvSpPr/>
          <p:nvPr/>
        </p:nvSpPr>
        <p:spPr>
          <a:xfrm rot="10800000">
            <a:off x="1728000" y="2628000"/>
            <a:ext cx="864000" cy="720000"/>
          </a:xfrm>
          <a:prstGeom prst="arc">
            <a:avLst>
              <a:gd name="adj1" fmla="val 10287476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ál 48"/>
          <p:cNvSpPr/>
          <p:nvPr/>
        </p:nvSpPr>
        <p:spPr>
          <a:xfrm>
            <a:off x="2322000" y="310717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ovéPole 49"/>
              <p:cNvSpPr txBox="1"/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ovéPole 50"/>
          <p:cNvSpPr txBox="1"/>
          <p:nvPr/>
        </p:nvSpPr>
        <p:spPr>
          <a:xfrm>
            <a:off x="6840000" y="1260000"/>
            <a:ext cx="15090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By Theorem 8:</a:t>
            </a:r>
            <a:endParaRPr lang="en-GB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231039" y="1242000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Let: 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ovéPole 52"/>
              <p:cNvSpPr txBox="1"/>
              <p:nvPr/>
            </p:nvSpPr>
            <p:spPr>
              <a:xfrm>
                <a:off x="3745951" y="946245"/>
                <a:ext cx="1785150" cy="90819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951" y="946245"/>
                <a:ext cx="1785150" cy="9081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ál 57"/>
          <p:cNvSpPr/>
          <p:nvPr/>
        </p:nvSpPr>
        <p:spPr>
          <a:xfrm>
            <a:off x="6444000" y="230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ovéPole 59"/>
              <p:cNvSpPr txBox="1"/>
              <p:nvPr/>
            </p:nvSpPr>
            <p:spPr>
              <a:xfrm>
                <a:off x="7308000" y="2915702"/>
                <a:ext cx="4054251" cy="5615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2915702"/>
                <a:ext cx="4054251" cy="5615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3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/>
          <p:cNvSpPr/>
          <p:nvPr/>
        </p:nvSpPr>
        <p:spPr>
          <a:xfrm>
            <a:off x="720000" y="3809001"/>
            <a:ext cx="10800000" cy="1980000"/>
          </a:xfrm>
          <a:prstGeom prst="parallelogram">
            <a:avLst>
              <a:gd name="adj" fmla="val 1996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Th. 8:  Corollary</a:t>
            </a:r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2160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0</a:t>
            </a:r>
            <a:endParaRPr lang="en-GB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ovéPole 71"/>
              <p:cNvSpPr txBox="1"/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blipFill>
                <a:blip r:embed="rId2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ovéPole 72"/>
              <p:cNvSpPr txBox="1"/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blipFill>
                <a:blip r:embed="rId3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blipFill>
                <a:blip r:embed="rId4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(the linear hull of the columns of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)</a:t>
                </a:r>
              </a:p>
              <a:p>
                <a:pPr algn="ctr"/>
                <a:r>
                  <a:rPr lang="en-GB" dirty="0" smtClean="0"/>
                  <a:t>subspace of dimension</a:t>
                </a:r>
                <a:endParaRPr lang="en-GB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blipFill>
                <a:blip r:embed="rId5"/>
                <a:stretch>
                  <a:fillRect l="-3295" t="-14286" r="-3460" b="-24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ovéPole 88"/>
          <p:cNvSpPr txBox="1"/>
          <p:nvPr/>
        </p:nvSpPr>
        <p:spPr>
          <a:xfrm>
            <a:off x="326089" y="1836000"/>
            <a:ext cx="1615827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(the orthogonal </a:t>
            </a:r>
            <a:br>
              <a:rPr lang="en-GB" dirty="0" smtClean="0"/>
            </a:br>
            <a:r>
              <a:rPr lang="en-GB" dirty="0" smtClean="0"/>
              <a:t>complement =</a:t>
            </a:r>
            <a:br>
              <a:rPr lang="en-GB" dirty="0" smtClean="0"/>
            </a:br>
            <a:r>
              <a:rPr lang="en-GB" dirty="0" smtClean="0"/>
              <a:t>= the space of </a:t>
            </a:r>
            <a:br>
              <a:rPr lang="en-GB" dirty="0" smtClean="0"/>
            </a:br>
            <a:r>
              <a:rPr lang="en-GB" dirty="0" smtClean="0"/>
              <a:t>the residuals)</a:t>
            </a:r>
          </a:p>
          <a:p>
            <a:pPr algn="ctr"/>
            <a:r>
              <a:rPr lang="en-GB" dirty="0" smtClean="0"/>
              <a:t>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dirty="0"/>
          </a:p>
        </p:txBody>
      </p:sp>
      <p:cxnSp>
        <p:nvCxnSpPr>
          <p:cNvPr id="90" name="Přímá spojnice se šipkou 89"/>
          <p:cNvCxnSpPr/>
          <p:nvPr/>
        </p:nvCxnSpPr>
        <p:spPr>
          <a:xfrm flipV="1">
            <a:off x="2160000" y="2340000"/>
            <a:ext cx="4320000" cy="648000"/>
          </a:xfrm>
          <a:prstGeom prst="straightConnector1">
            <a:avLst/>
          </a:prstGeom>
          <a:ln w="127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V="1">
            <a:off x="1188000" y="3816000"/>
            <a:ext cx="4860000" cy="1980000"/>
          </a:xfrm>
          <a:prstGeom prst="straightConnector1">
            <a:avLst/>
          </a:prstGeom>
          <a:ln w="25400" cap="rnd">
            <a:solidFill>
              <a:schemeClr val="accent1">
                <a:lumMod val="50000"/>
              </a:schemeClr>
            </a:solidFill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052000" y="2988000"/>
            <a:ext cx="1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ovéPole 96"/>
              <p:cNvSpPr txBox="1"/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blipFill>
                <a:blip r:embed="rId6"/>
                <a:stretch>
                  <a:fillRect l="-6667" t="-24444" r="-888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Přímá spojnice se šipkou 109"/>
          <p:cNvCxnSpPr/>
          <p:nvPr/>
        </p:nvCxnSpPr>
        <p:spPr>
          <a:xfrm flipV="1">
            <a:off x="2160000" y="2988000"/>
            <a:ext cx="0" cy="2412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ál 64"/>
          <p:cNvSpPr/>
          <p:nvPr/>
        </p:nvSpPr>
        <p:spPr>
          <a:xfrm>
            <a:off x="5472000" y="399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3" name="Přímá spojnice se šipkou 112"/>
          <p:cNvCxnSpPr/>
          <p:nvPr/>
        </p:nvCxnSpPr>
        <p:spPr>
          <a:xfrm flipH="1" flipV="1">
            <a:off x="5504101" y="4031583"/>
            <a:ext cx="975901" cy="721216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6444000" y="471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louk 7"/>
          <p:cNvSpPr/>
          <p:nvPr/>
        </p:nvSpPr>
        <p:spPr>
          <a:xfrm>
            <a:off x="4968000" y="3492000"/>
            <a:ext cx="1080000" cy="1080000"/>
          </a:xfrm>
          <a:prstGeom prst="arc">
            <a:avLst>
              <a:gd name="adj1" fmla="val 17966472"/>
              <a:gd name="adj2" fmla="val 21966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ovéPole 28"/>
              <p:cNvSpPr txBox="1"/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blipFill>
                <a:blip r:embed="rId7"/>
                <a:stretch>
                  <a:fillRect l="-41379" r="-44828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200036" y="460720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1" name="Přímá spojnice se šipkou 90"/>
          <p:cNvCxnSpPr/>
          <p:nvPr/>
        </p:nvCxnSpPr>
        <p:spPr>
          <a:xfrm flipV="1">
            <a:off x="6480000" y="2340000"/>
            <a:ext cx="0" cy="2412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/>
              <p:cNvSpPr txBox="1"/>
              <p:nvPr/>
            </p:nvSpPr>
            <p:spPr>
              <a:xfrm>
                <a:off x="9940371" y="6066000"/>
                <a:ext cx="342896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371" y="6066000"/>
                <a:ext cx="3428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ovéPole 47"/>
              <p:cNvSpPr txBox="1"/>
              <p:nvPr/>
            </p:nvSpPr>
            <p:spPr>
              <a:xfrm>
                <a:off x="756181" y="3528000"/>
                <a:ext cx="755638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81" y="3528000"/>
                <a:ext cx="75563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ovéPole 55"/>
              <p:cNvSpPr txBox="1"/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line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ovéPole 56"/>
              <p:cNvSpPr txBox="1"/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ovéPole 73"/>
              <p:cNvSpPr txBox="1"/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blipFill>
                <a:blip r:embed="rId12"/>
                <a:stretch>
                  <a:fillRect l="-22917" r="-6875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Přímá spojnice se šipkou 75"/>
          <p:cNvCxnSpPr/>
          <p:nvPr/>
        </p:nvCxnSpPr>
        <p:spPr>
          <a:xfrm flipH="1">
            <a:off x="5504101" y="2340000"/>
            <a:ext cx="975900" cy="1691201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/>
          <p:nvPr/>
        </p:nvCxnSpPr>
        <p:spPr>
          <a:xfrm flipV="1">
            <a:off x="2160000" y="4752000"/>
            <a:ext cx="4320000" cy="648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2124000" y="536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blouk 29"/>
          <p:cNvSpPr/>
          <p:nvPr/>
        </p:nvSpPr>
        <p:spPr>
          <a:xfrm>
            <a:off x="6048000" y="4392000"/>
            <a:ext cx="864000" cy="720000"/>
          </a:xfrm>
          <a:prstGeom prst="arc">
            <a:avLst>
              <a:gd name="adj1" fmla="val 10272210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ál 86"/>
          <p:cNvSpPr/>
          <p:nvPr/>
        </p:nvSpPr>
        <p:spPr>
          <a:xfrm>
            <a:off x="6381000" y="4517792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blouk 87"/>
          <p:cNvSpPr/>
          <p:nvPr/>
        </p:nvSpPr>
        <p:spPr>
          <a:xfrm>
            <a:off x="6264000" y="4392000"/>
            <a:ext cx="432000" cy="720000"/>
          </a:xfrm>
          <a:prstGeom prst="arc">
            <a:avLst>
              <a:gd name="adj1" fmla="val 12992377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blouk 93"/>
          <p:cNvSpPr/>
          <p:nvPr/>
        </p:nvSpPr>
        <p:spPr>
          <a:xfrm>
            <a:off x="5148000" y="3672000"/>
            <a:ext cx="720000" cy="720000"/>
          </a:xfrm>
          <a:prstGeom prst="arc">
            <a:avLst>
              <a:gd name="adj1" fmla="val 2206317"/>
              <a:gd name="adj2" fmla="val 95430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ál 94"/>
          <p:cNvSpPr/>
          <p:nvPr/>
        </p:nvSpPr>
        <p:spPr>
          <a:xfrm>
            <a:off x="5477101" y="4203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TextovéPole 98"/>
          <p:cNvSpPr txBox="1"/>
          <p:nvPr/>
        </p:nvSpPr>
        <p:spPr>
          <a:xfrm>
            <a:off x="224258" y="6048000"/>
            <a:ext cx="22826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the line is a 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ovéPole 99"/>
              <p:cNvSpPr txBox="1"/>
              <p:nvPr/>
            </p:nvSpPr>
            <p:spPr>
              <a:xfrm>
                <a:off x="6494022" y="6336000"/>
                <a:ext cx="746853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0" name="TextovéPol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022" y="6336000"/>
                <a:ext cx="74685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ovéPole 69"/>
              <p:cNvSpPr txBox="1"/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the dimension of its complement within </a:t>
                </a:r>
                <a:br>
                  <a:rPr lang="en-GB" dirty="0" smtClean="0"/>
                </a:br>
                <a:r>
                  <a:rPr lang="en-GB" dirty="0" smtClean="0"/>
                  <a:t>the subspace of dimension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is </a:t>
                </a:r>
                <a:endParaRPr lang="en-GB" dirty="0"/>
              </a:p>
            </p:txBody>
          </p:sp>
        </mc:Choice>
        <mc:Fallback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blipFill>
                <a:blip r:embed="rId14"/>
                <a:stretch>
                  <a:fillRect l="-2229" t="-14286" r="-1932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ovéPole 70"/>
              <p:cNvSpPr txBox="1"/>
              <p:nvPr/>
            </p:nvSpPr>
            <p:spPr>
              <a:xfrm>
                <a:off x="7308000" y="1728000"/>
                <a:ext cx="3801508" cy="89982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180000" tIns="144000" rIns="180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1728000"/>
                <a:ext cx="3801508" cy="8998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ovéPole 43"/>
              <p:cNvSpPr txBox="1"/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blipFill>
                <a:blip r:embed="rId16"/>
                <a:stretch>
                  <a:fillRect r="-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Pravá složená závorka 44"/>
          <p:cNvSpPr/>
          <p:nvPr/>
        </p:nvSpPr>
        <p:spPr>
          <a:xfrm rot="15692720">
            <a:off x="2916254" y="2201818"/>
            <a:ext cx="180000" cy="565200"/>
          </a:xfrm>
          <a:prstGeom prst="rightBrace">
            <a:avLst>
              <a:gd name="adj1" fmla="val 33612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ovéPole 45"/>
              <p:cNvSpPr txBox="1"/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blipFill>
                <a:blip r:embed="rId17"/>
                <a:stretch>
                  <a:fillRect l="-25581" r="-32558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louk 46"/>
          <p:cNvSpPr/>
          <p:nvPr/>
        </p:nvSpPr>
        <p:spPr>
          <a:xfrm rot="10800000">
            <a:off x="1728000" y="2628000"/>
            <a:ext cx="864000" cy="720000"/>
          </a:xfrm>
          <a:prstGeom prst="arc">
            <a:avLst>
              <a:gd name="adj1" fmla="val 10287476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ál 48"/>
          <p:cNvSpPr/>
          <p:nvPr/>
        </p:nvSpPr>
        <p:spPr>
          <a:xfrm>
            <a:off x="2322000" y="310717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ovéPole 49"/>
              <p:cNvSpPr txBox="1"/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ovéPole 50"/>
          <p:cNvSpPr txBox="1"/>
          <p:nvPr/>
        </p:nvSpPr>
        <p:spPr>
          <a:xfrm>
            <a:off x="6840000" y="1260000"/>
            <a:ext cx="33685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The Coefficient of Determination:</a:t>
            </a:r>
            <a:endParaRPr lang="en-GB" dirty="0"/>
          </a:p>
        </p:txBody>
      </p:sp>
      <p:sp>
        <p:nvSpPr>
          <p:cNvPr id="58" name="Ovál 57"/>
          <p:cNvSpPr/>
          <p:nvPr/>
        </p:nvSpPr>
        <p:spPr>
          <a:xfrm>
            <a:off x="6444000" y="230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ovéPole 59"/>
              <p:cNvSpPr txBox="1"/>
              <p:nvPr/>
            </p:nvSpPr>
            <p:spPr>
              <a:xfrm>
                <a:off x="7292308" y="2771674"/>
                <a:ext cx="3817200" cy="89347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252000" tIns="144000" rIns="180000" bIns="14400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 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  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08" y="2771674"/>
                <a:ext cx="3817200" cy="8934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ovéPole 54"/>
          <p:cNvSpPr txBox="1"/>
          <p:nvPr/>
        </p:nvSpPr>
        <p:spPr>
          <a:xfrm>
            <a:off x="3231039" y="1242000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Let: 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ovéPole 58"/>
              <p:cNvSpPr txBox="1"/>
              <p:nvPr/>
            </p:nvSpPr>
            <p:spPr>
              <a:xfrm>
                <a:off x="3745951" y="946245"/>
                <a:ext cx="1785150" cy="90819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951" y="946245"/>
                <a:ext cx="1785150" cy="9081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6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/>
          <p:cNvSpPr/>
          <p:nvPr/>
        </p:nvSpPr>
        <p:spPr>
          <a:xfrm>
            <a:off x="720000" y="3809001"/>
            <a:ext cx="10800000" cy="1980000"/>
          </a:xfrm>
          <a:prstGeom prst="parallelogram">
            <a:avLst>
              <a:gd name="adj" fmla="val 1996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TSS=RSS+RegSS</a:t>
            </a:r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2160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0</a:t>
            </a:r>
            <a:endParaRPr lang="en-GB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ovéPole 71"/>
              <p:cNvSpPr txBox="1"/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blipFill>
                <a:blip r:embed="rId2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ovéPole 72"/>
              <p:cNvSpPr txBox="1"/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blipFill>
                <a:blip r:embed="rId3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blipFill>
                <a:blip r:embed="rId4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(the linear hull of the columns of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)</a:t>
                </a:r>
              </a:p>
              <a:p>
                <a:pPr algn="ctr"/>
                <a:r>
                  <a:rPr lang="en-GB" dirty="0" smtClean="0"/>
                  <a:t>subspace of dimension</a:t>
                </a:r>
                <a:endParaRPr lang="en-GB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blipFill>
                <a:blip r:embed="rId5"/>
                <a:stretch>
                  <a:fillRect l="-3295" t="-14286" r="-3460" b="-24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ovéPole 88"/>
          <p:cNvSpPr txBox="1"/>
          <p:nvPr/>
        </p:nvSpPr>
        <p:spPr>
          <a:xfrm>
            <a:off x="326089" y="1836000"/>
            <a:ext cx="1615827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(the orthogonal </a:t>
            </a:r>
            <a:br>
              <a:rPr lang="en-GB" dirty="0" smtClean="0"/>
            </a:br>
            <a:r>
              <a:rPr lang="en-GB" dirty="0" smtClean="0"/>
              <a:t>complement =</a:t>
            </a:r>
            <a:br>
              <a:rPr lang="en-GB" dirty="0" smtClean="0"/>
            </a:br>
            <a:r>
              <a:rPr lang="en-GB" dirty="0" smtClean="0"/>
              <a:t>= the space of </a:t>
            </a:r>
            <a:br>
              <a:rPr lang="en-GB" dirty="0" smtClean="0"/>
            </a:br>
            <a:r>
              <a:rPr lang="en-GB" dirty="0" smtClean="0"/>
              <a:t>the residuals)</a:t>
            </a:r>
          </a:p>
          <a:p>
            <a:pPr algn="ctr"/>
            <a:r>
              <a:rPr lang="en-GB" dirty="0" smtClean="0"/>
              <a:t>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dirty="0"/>
          </a:p>
        </p:txBody>
      </p:sp>
      <p:cxnSp>
        <p:nvCxnSpPr>
          <p:cNvPr id="90" name="Přímá spojnice se šipkou 89"/>
          <p:cNvCxnSpPr/>
          <p:nvPr/>
        </p:nvCxnSpPr>
        <p:spPr>
          <a:xfrm flipV="1">
            <a:off x="2160000" y="2340000"/>
            <a:ext cx="4320000" cy="648000"/>
          </a:xfrm>
          <a:prstGeom prst="straightConnector1">
            <a:avLst/>
          </a:prstGeom>
          <a:ln w="127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V="1">
            <a:off x="1188000" y="3816000"/>
            <a:ext cx="4860000" cy="1980000"/>
          </a:xfrm>
          <a:prstGeom prst="straightConnector1">
            <a:avLst/>
          </a:prstGeom>
          <a:ln w="25400" cap="rnd">
            <a:solidFill>
              <a:schemeClr val="accent1">
                <a:lumMod val="50000"/>
              </a:schemeClr>
            </a:solidFill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052000" y="2988000"/>
            <a:ext cx="1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ovéPole 96"/>
              <p:cNvSpPr txBox="1"/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blipFill>
                <a:blip r:embed="rId6"/>
                <a:stretch>
                  <a:fillRect l="-6667" t="-24444" r="-888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Přímá spojnice se šipkou 109"/>
          <p:cNvCxnSpPr/>
          <p:nvPr/>
        </p:nvCxnSpPr>
        <p:spPr>
          <a:xfrm flipV="1">
            <a:off x="2160000" y="2988000"/>
            <a:ext cx="0" cy="2412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ál 64"/>
          <p:cNvSpPr/>
          <p:nvPr/>
        </p:nvSpPr>
        <p:spPr>
          <a:xfrm>
            <a:off x="5472000" y="399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3" name="Přímá spojnice se šipkou 112"/>
          <p:cNvCxnSpPr/>
          <p:nvPr/>
        </p:nvCxnSpPr>
        <p:spPr>
          <a:xfrm flipH="1" flipV="1">
            <a:off x="5504101" y="4031583"/>
            <a:ext cx="975901" cy="721216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6444000" y="471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louk 7"/>
          <p:cNvSpPr/>
          <p:nvPr/>
        </p:nvSpPr>
        <p:spPr>
          <a:xfrm>
            <a:off x="4968000" y="3492000"/>
            <a:ext cx="1080000" cy="1080000"/>
          </a:xfrm>
          <a:prstGeom prst="arc">
            <a:avLst>
              <a:gd name="adj1" fmla="val 17966472"/>
              <a:gd name="adj2" fmla="val 21966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ovéPole 28"/>
              <p:cNvSpPr txBox="1"/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blipFill>
                <a:blip r:embed="rId7"/>
                <a:stretch>
                  <a:fillRect l="-41379" r="-44828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200036" y="460720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1" name="Přímá spojnice se šipkou 90"/>
          <p:cNvCxnSpPr/>
          <p:nvPr/>
        </p:nvCxnSpPr>
        <p:spPr>
          <a:xfrm flipV="1">
            <a:off x="6480000" y="2340000"/>
            <a:ext cx="0" cy="2412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/>
              <p:cNvSpPr txBox="1"/>
              <p:nvPr/>
            </p:nvSpPr>
            <p:spPr>
              <a:xfrm>
                <a:off x="9940371" y="6066000"/>
                <a:ext cx="342896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371" y="6066000"/>
                <a:ext cx="3428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ovéPole 47"/>
              <p:cNvSpPr txBox="1"/>
              <p:nvPr/>
            </p:nvSpPr>
            <p:spPr>
              <a:xfrm>
                <a:off x="756181" y="3528000"/>
                <a:ext cx="755638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81" y="3528000"/>
                <a:ext cx="75563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ovéPole 55"/>
              <p:cNvSpPr txBox="1"/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line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ovéPole 56"/>
              <p:cNvSpPr txBox="1"/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ovéPole 73"/>
              <p:cNvSpPr txBox="1"/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blipFill>
                <a:blip r:embed="rId12"/>
                <a:stretch>
                  <a:fillRect l="-22917" r="-6875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Přímá spojnice se šipkou 75"/>
          <p:cNvCxnSpPr/>
          <p:nvPr/>
        </p:nvCxnSpPr>
        <p:spPr>
          <a:xfrm flipH="1">
            <a:off x="5504101" y="2340000"/>
            <a:ext cx="975900" cy="1691201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/>
          <p:nvPr/>
        </p:nvCxnSpPr>
        <p:spPr>
          <a:xfrm flipV="1">
            <a:off x="2160000" y="4752000"/>
            <a:ext cx="4320000" cy="648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2124000" y="536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blouk 29"/>
          <p:cNvSpPr/>
          <p:nvPr/>
        </p:nvSpPr>
        <p:spPr>
          <a:xfrm>
            <a:off x="6048000" y="4392000"/>
            <a:ext cx="864000" cy="720000"/>
          </a:xfrm>
          <a:prstGeom prst="arc">
            <a:avLst>
              <a:gd name="adj1" fmla="val 10272210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ál 86"/>
          <p:cNvSpPr/>
          <p:nvPr/>
        </p:nvSpPr>
        <p:spPr>
          <a:xfrm>
            <a:off x="6381000" y="4517792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blouk 87"/>
          <p:cNvSpPr/>
          <p:nvPr/>
        </p:nvSpPr>
        <p:spPr>
          <a:xfrm>
            <a:off x="6264000" y="4392000"/>
            <a:ext cx="432000" cy="720000"/>
          </a:xfrm>
          <a:prstGeom prst="arc">
            <a:avLst>
              <a:gd name="adj1" fmla="val 12992377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blouk 93"/>
          <p:cNvSpPr/>
          <p:nvPr/>
        </p:nvSpPr>
        <p:spPr>
          <a:xfrm>
            <a:off x="5148000" y="3672000"/>
            <a:ext cx="720000" cy="720000"/>
          </a:xfrm>
          <a:prstGeom prst="arc">
            <a:avLst>
              <a:gd name="adj1" fmla="val 2206317"/>
              <a:gd name="adj2" fmla="val 95430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ál 94"/>
          <p:cNvSpPr/>
          <p:nvPr/>
        </p:nvSpPr>
        <p:spPr>
          <a:xfrm>
            <a:off x="5477101" y="4203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TextovéPole 98"/>
          <p:cNvSpPr txBox="1"/>
          <p:nvPr/>
        </p:nvSpPr>
        <p:spPr>
          <a:xfrm>
            <a:off x="224258" y="6048000"/>
            <a:ext cx="22826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the line is a 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ovéPole 99"/>
              <p:cNvSpPr txBox="1"/>
              <p:nvPr/>
            </p:nvSpPr>
            <p:spPr>
              <a:xfrm>
                <a:off x="6494022" y="6336000"/>
                <a:ext cx="746853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0" name="TextovéPol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022" y="6336000"/>
                <a:ext cx="74685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ovéPole 69"/>
              <p:cNvSpPr txBox="1"/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the dimension of its complement within </a:t>
                </a:r>
                <a:br>
                  <a:rPr lang="en-GB" dirty="0" smtClean="0"/>
                </a:br>
                <a:r>
                  <a:rPr lang="en-GB" dirty="0" smtClean="0"/>
                  <a:t>the subspace of dimension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is </a:t>
                </a:r>
                <a:endParaRPr lang="en-GB" dirty="0"/>
              </a:p>
            </p:txBody>
          </p:sp>
        </mc:Choice>
        <mc:Fallback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blipFill>
                <a:blip r:embed="rId14"/>
                <a:stretch>
                  <a:fillRect l="-2229" t="-14286" r="-1932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ovéPole 43"/>
              <p:cNvSpPr txBox="1"/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blipFill>
                <a:blip r:embed="rId15"/>
                <a:stretch>
                  <a:fillRect r="-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Pravá složená závorka 44"/>
          <p:cNvSpPr/>
          <p:nvPr/>
        </p:nvSpPr>
        <p:spPr>
          <a:xfrm rot="15692720">
            <a:off x="2916254" y="2201818"/>
            <a:ext cx="180000" cy="565200"/>
          </a:xfrm>
          <a:prstGeom prst="rightBrace">
            <a:avLst>
              <a:gd name="adj1" fmla="val 33612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ovéPole 45"/>
              <p:cNvSpPr txBox="1"/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blipFill>
                <a:blip r:embed="rId16"/>
                <a:stretch>
                  <a:fillRect l="-25581" r="-32558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louk 46"/>
          <p:cNvSpPr/>
          <p:nvPr/>
        </p:nvSpPr>
        <p:spPr>
          <a:xfrm rot="10800000">
            <a:off x="1728000" y="2628000"/>
            <a:ext cx="864000" cy="720000"/>
          </a:xfrm>
          <a:prstGeom prst="arc">
            <a:avLst>
              <a:gd name="adj1" fmla="val 10287476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ál 48"/>
          <p:cNvSpPr/>
          <p:nvPr/>
        </p:nvSpPr>
        <p:spPr>
          <a:xfrm>
            <a:off x="2322000" y="310717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ovéPole 49"/>
              <p:cNvSpPr txBox="1"/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ál 57"/>
          <p:cNvSpPr/>
          <p:nvPr/>
        </p:nvSpPr>
        <p:spPr>
          <a:xfrm>
            <a:off x="6444000" y="230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6804000" y="945694"/>
                <a:ext cx="3672000" cy="134157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80000" tIns="0" rIns="0" bIns="7200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00" y="945694"/>
                <a:ext cx="3672000" cy="13415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ovéPole 54"/>
              <p:cNvSpPr txBox="1"/>
              <p:nvPr/>
            </p:nvSpPr>
            <p:spPr>
              <a:xfrm>
                <a:off x="7472395" y="2904175"/>
                <a:ext cx="2335209" cy="56781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180000" tIns="144000" rIns="180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RegSS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95" y="2904175"/>
                <a:ext cx="2335209" cy="56781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/>
          <p:cNvSpPr txBox="1"/>
          <p:nvPr/>
        </p:nvSpPr>
        <p:spPr>
          <a:xfrm>
            <a:off x="7164000" y="2484000"/>
            <a:ext cx="29520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dirty="0" smtClean="0"/>
              <a:t>By the Pythagoras Theorem:</a:t>
            </a:r>
            <a:endParaRPr lang="en-GB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3231039" y="1242000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Let: 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ovéPole 58"/>
              <p:cNvSpPr txBox="1"/>
              <p:nvPr/>
            </p:nvSpPr>
            <p:spPr>
              <a:xfrm>
                <a:off x="3745951" y="946245"/>
                <a:ext cx="1785150" cy="90819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951" y="946245"/>
                <a:ext cx="1785150" cy="9081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2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5200" y="1296000"/>
                <a:ext cx="11397600" cy="5040000"/>
              </a:xfrm>
            </p:spPr>
            <p:txBody>
              <a:bodyPr/>
              <a:lstStyle/>
              <a:p>
                <a:r>
                  <a:rPr lang="en-GB" dirty="0" smtClean="0"/>
                  <a:t>Assuming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define the</a:t>
                </a:r>
              </a:p>
              <a:p>
                <a:pPr>
                  <a:lnSpc>
                    <a:spcPct val="250000"/>
                  </a:lnSpc>
                </a:pPr>
                <a:r>
                  <a:rPr lang="en-GB" b="1" dirty="0" smtClean="0"/>
                  <a:t>Coefficient of Determination</a:t>
                </a:r>
                <a:r>
                  <a:rPr lang="en-GB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  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= 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SS</m:t>
                          </m:r>
                        </m:den>
                      </m:f>
                    </m:oMath>
                  </m:oMathPara>
                </a14:m>
                <a:r>
                  <a:rPr lang="en-GB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b="0" i="1" dirty="0" smtClean="0">
                    <a:latin typeface="Cambria Math" panose="02040503050406030204" pitchFamily="18" charset="0"/>
                  </a:rPr>
                </a:br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5200" y="1296000"/>
                <a:ext cx="11397600" cy="5040000"/>
              </a:xfrm>
              <a:blipFill>
                <a:blip r:embed="rId2"/>
                <a:stretch>
                  <a:fillRect l="-802" t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11016000" y="2857063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000" y="2857063"/>
                <a:ext cx="144000" cy="276999"/>
              </a:xfrm>
              <a:prstGeom prst="rect">
                <a:avLst/>
              </a:prstGeom>
              <a:blipFill>
                <a:blip r:embed="rId3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11196000" y="6336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000" y="6336000"/>
                <a:ext cx="822341" cy="276999"/>
              </a:xfrm>
              <a:prstGeom prst="rect">
                <a:avLst/>
              </a:prstGeom>
              <a:blipFill>
                <a:blip r:embed="rId4"/>
                <a:stretch>
                  <a:fillRect l="-6667" t="-21739" r="-8889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11016000" y="6156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/>
              <p:cNvSpPr txBox="1"/>
              <p:nvPr/>
            </p:nvSpPr>
            <p:spPr>
              <a:xfrm>
                <a:off x="8748000" y="63360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00" y="6336000"/>
                <a:ext cx="288000" cy="276999"/>
              </a:xfrm>
              <a:prstGeom prst="rect">
                <a:avLst/>
              </a:prstGeom>
              <a:blipFill>
                <a:blip r:embed="rId5"/>
                <a:stretch>
                  <a:fillRect l="-23404" r="-7234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ál 15"/>
          <p:cNvSpPr/>
          <p:nvPr/>
        </p:nvSpPr>
        <p:spPr>
          <a:xfrm>
            <a:off x="9000000" y="630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ovéPole 18"/>
              <p:cNvSpPr txBox="1"/>
              <p:nvPr/>
            </p:nvSpPr>
            <p:spPr>
              <a:xfrm>
                <a:off x="9274665" y="5976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65" y="5976000"/>
                <a:ext cx="180000" cy="276999"/>
              </a:xfrm>
              <a:prstGeom prst="rect">
                <a:avLst/>
              </a:prstGeom>
              <a:blipFill>
                <a:blip r:embed="rId6"/>
                <a:stretch>
                  <a:fillRect l="-40000" r="-400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ovéPole 19"/>
              <p:cNvSpPr txBox="1"/>
              <p:nvPr/>
            </p:nvSpPr>
            <p:spPr>
              <a:xfrm>
                <a:off x="8520000" y="1494000"/>
                <a:ext cx="3672000" cy="134157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80000" tIns="0" rIns="0" bIns="7200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000" y="1494000"/>
                <a:ext cx="3672000" cy="13415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se šipkou 7"/>
          <p:cNvCxnSpPr/>
          <p:nvPr/>
        </p:nvCxnSpPr>
        <p:spPr>
          <a:xfrm flipH="1">
            <a:off x="9036000" y="3096000"/>
            <a:ext cx="2160000" cy="3240000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9036000" y="6336000"/>
            <a:ext cx="2160000" cy="0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11160000" y="630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1196000" y="3096000"/>
            <a:ext cx="0" cy="3240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11160000" y="306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blouk 9"/>
          <p:cNvSpPr/>
          <p:nvPr/>
        </p:nvSpPr>
        <p:spPr>
          <a:xfrm>
            <a:off x="10836000" y="5976000"/>
            <a:ext cx="720000" cy="720000"/>
          </a:xfrm>
          <a:prstGeom prst="arc">
            <a:avLst>
              <a:gd name="adj1" fmla="val 10784057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blouk 17"/>
          <p:cNvSpPr/>
          <p:nvPr/>
        </p:nvSpPr>
        <p:spPr>
          <a:xfrm>
            <a:off x="8496000" y="5796000"/>
            <a:ext cx="1080000" cy="1080000"/>
          </a:xfrm>
          <a:prstGeom prst="arc">
            <a:avLst>
              <a:gd name="adj1" fmla="val 18225563"/>
              <a:gd name="adj2" fmla="val 105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ovéPole 21"/>
              <p:cNvSpPr txBox="1"/>
              <p:nvPr/>
            </p:nvSpPr>
            <p:spPr>
              <a:xfrm>
                <a:off x="11268000" y="4453181"/>
                <a:ext cx="6244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000" y="4453181"/>
                <a:ext cx="624465" cy="309637"/>
              </a:xfrm>
              <a:prstGeom prst="rect">
                <a:avLst/>
              </a:prstGeom>
              <a:blipFill>
                <a:blip r:embed="rId8"/>
                <a:stretch>
                  <a:fillRect r="-194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ovéPole 24"/>
              <p:cNvSpPr txBox="1"/>
              <p:nvPr/>
            </p:nvSpPr>
            <p:spPr>
              <a:xfrm>
                <a:off x="9468000" y="4453181"/>
                <a:ext cx="6244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00" y="4453181"/>
                <a:ext cx="624465" cy="309637"/>
              </a:xfrm>
              <a:prstGeom prst="rect">
                <a:avLst/>
              </a:prstGeom>
              <a:blipFill>
                <a:blip r:embed="rId9"/>
                <a:stretch>
                  <a:fillRect r="-194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ovéPole 25"/>
              <p:cNvSpPr txBox="1"/>
              <p:nvPr/>
            </p:nvSpPr>
            <p:spPr>
              <a:xfrm>
                <a:off x="9680817" y="6390000"/>
                <a:ext cx="870366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RegSS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17" y="6390000"/>
                <a:ext cx="870366" cy="335413"/>
              </a:xfrm>
              <a:prstGeom prst="rect">
                <a:avLst/>
              </a:prstGeom>
              <a:blipFill>
                <a:blip r:embed="rId10"/>
                <a:stretch>
                  <a:fillRect r="-489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/>
          <p:cNvSpPr/>
          <p:nvPr/>
        </p:nvSpPr>
        <p:spPr>
          <a:xfrm>
            <a:off x="572757" y="3919173"/>
            <a:ext cx="5978768" cy="1265776"/>
          </a:xfrm>
          <a:prstGeom prst="rect">
            <a:avLst/>
          </a:prstGeom>
          <a:noFill/>
          <a:ln w="381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2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Th. 8:  Corollary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 8:  Corollary:</a:t>
                </a:r>
                <a:r>
                  <a:rPr lang="en-GB" dirty="0"/>
                  <a:t> </a:t>
                </a:r>
                <a:r>
                  <a:rPr lang="en-GB" dirty="0" smtClean="0"/>
                  <a:t> Assume </a:t>
                </a:r>
                <a:r>
                  <a:rPr lang="en-GB" dirty="0"/>
                  <a:t>for simplicity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and assume that 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.  Under the hypothesis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holds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cotan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 =  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 ∼ 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22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   </m:t>
                      </m:r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RegSS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−1 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     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So the only task is to calculate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RegSS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SS</m:t>
                    </m:r>
                  </m:oMath>
                </a14:m>
                <a:r>
                  <a:rPr lang="en-GB" dirty="0" smtClean="0"/>
                  <a:t>  for this matrix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acc>
                        <m:accPr>
                          <m:chr m:val="̅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𝑿𝑪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Calculate: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/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/>
                              <m:e/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9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Calculate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Calculate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𝑿𝑪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𝑿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𝑿𝑪</m:t>
                      </m:r>
                      <m:sSup>
                        <m:s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sz="1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/>
                              <m:e/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/>
                              <m:e/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  <m:e/>
                              <m:e/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  <m:e/>
                              <m:e/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  <m:e/>
                              <m:e/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"/>
                          <m:endChr m:val=""/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GB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GB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  </m:t>
                                      </m:r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⋮  </m:t>
                                      </m:r>
                                    </m:e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  <m:e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times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800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2680071" y="1962000"/>
                <a:ext cx="1548000" cy="557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 </m:t>
                              </m:r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    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Upp>
                    </m:oMath>
                  </m:oMathPara>
                </a14:m>
                <a:endParaRPr lang="en-GB" sz="2400" dirty="0" smtClean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71" y="1962000"/>
                <a:ext cx="1548000" cy="557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4478308" y="1962000"/>
                <a:ext cx="1548000" cy="557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 </m:t>
                              </m:r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    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Upp>
                    </m:oMath>
                  </m:oMathPara>
                </a14:m>
                <a:endParaRPr lang="en-GB" sz="2400" dirty="0" smtClean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308" y="1962000"/>
                <a:ext cx="1548000" cy="557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7607671" y="1962000"/>
                <a:ext cx="1548000" cy="557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 </m:t>
                              </m:r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    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lim>
                      </m:limUpp>
                    </m:oMath>
                  </m:oMathPara>
                </a14:m>
                <a:endParaRPr lang="en-GB" sz="2400" dirty="0" smtClean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71" y="1962000"/>
                <a:ext cx="1548000" cy="557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/>
              <p:cNvSpPr txBox="1"/>
              <p:nvPr/>
            </p:nvSpPr>
            <p:spPr>
              <a:xfrm>
                <a:off x="6039643" y="2047703"/>
                <a:ext cx="1548000" cy="468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 </m:t>
                              </m:r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  <m:t>   </m:t>
                              </m:r>
                            </m:e>
                          </m:groupChr>
                        </m:e>
                        <m:li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lim>
                      </m:limUpp>
                    </m:oMath>
                  </m:oMathPara>
                </a14:m>
                <a:endParaRPr lang="en-GB" sz="2400" dirty="0" smtClean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43" y="2047703"/>
                <a:ext cx="1548000" cy="468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9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ANOVA:  Introduction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assume that each of the factors can attain only finitely many distinct values.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Hence, there are only finitely many possible combinations (a Cartesian product) of all possible values of the factors.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Each combination of the values constitutes one group of the statistical units.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purpose is to study whether the expected value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 smtClean="0"/>
                  <a:t>  of the statistical variable “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” depends upon the values of the parameters, or not; that is, </a:t>
                </a:r>
                <a:br>
                  <a:rPr lang="en-GB" dirty="0" smtClean="0"/>
                </a:br>
                <a:r>
                  <a:rPr lang="en-GB" dirty="0" smtClean="0"/>
                  <a:t>whether the expected value in each group is the same, or not.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ANOVA is based upon the theory of Multiple Linear Regression.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We shall study one-factor ANOVA in this lecture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</a:t>
                </a:r>
                <a:r>
                  <a:rPr lang="en-GB" dirty="0"/>
                  <a:t>shall study </a:t>
                </a:r>
                <a:r>
                  <a:rPr lang="en-GB" dirty="0" smtClean="0"/>
                  <a:t>two-factor and three-factor ANOVA in the next lecture</a:t>
                </a:r>
                <a:r>
                  <a:rPr lang="en-GB" dirty="0" smtClean="0"/>
                  <a:t>.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321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963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Calculate: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That </a:t>
                </a:r>
                <a:r>
                  <a:rPr lang="en-GB" dirty="0"/>
                  <a:t>is</a:t>
                </a:r>
                <a:r>
                  <a:rPr lang="en-GB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Denote: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20000"/>
                  </a:lnSpc>
                </a:pPr>
                <a:r>
                  <a:rPr lang="en-GB" dirty="0" smtClean="0"/>
                  <a:t>and call this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GB" dirty="0" smtClean="0"/>
                  <a:t>  quantity  </a:t>
                </a:r>
                <a:r>
                  <a:rPr lang="en-GB" b="1" dirty="0" smtClean="0"/>
                  <a:t>the </a:t>
                </a:r>
                <a:r>
                  <a:rPr lang="en-GB" b="1" dirty="0"/>
                  <a:t>sample mean of the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b="1" dirty="0"/>
                  <a:t>-th </a:t>
                </a:r>
                <a:r>
                  <a:rPr lang="en-GB" b="1" dirty="0" smtClean="0"/>
                  <a:t>group</a:t>
                </a:r>
                <a:r>
                  <a:rPr lang="en-GB" dirty="0"/>
                  <a:t> </a:t>
                </a:r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9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Calculate: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Denote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RegSS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and </a:t>
                </a:r>
                <a:r>
                  <a:rPr lang="en-GB" dirty="0"/>
                  <a:t>call this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GB" dirty="0"/>
                  <a:t>  quantity  </a:t>
                </a:r>
                <a:r>
                  <a:rPr lang="en-GB" b="1" dirty="0"/>
                  <a:t>the </a:t>
                </a:r>
                <a:r>
                  <a:rPr lang="en-GB" b="1" dirty="0" smtClean="0"/>
                  <a:t>sum of squares “between”</a:t>
                </a:r>
                <a:endParaRPr lang="en-GB" dirty="0" smtClean="0"/>
              </a:p>
              <a:p>
                <a:endParaRPr lang="en-GB" dirty="0"/>
              </a:p>
              <a:p>
                <a:pPr>
                  <a:tabLst>
                    <a:tab pos="5597525" algn="ctr"/>
                  </a:tabLst>
                </a:pPr>
                <a:r>
                  <a:rPr lang="en-GB" dirty="0" smtClean="0"/>
                  <a:t>where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GB" dirty="0" smtClean="0"/>
                  <a:t>  and  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GB" dirty="0" smtClean="0"/>
              </a:p>
              <a:p>
                <a:pPr marL="1224000" algn="ctr">
                  <a:lnSpc>
                    <a:spcPct val="170000"/>
                  </a:lnSpc>
                </a:pPr>
                <a:r>
                  <a:rPr lang="en-GB" dirty="0" smtClean="0"/>
                  <a:t>the grand sample mean  and  the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smtClean="0"/>
                  <a:t>-th group’s sample </a:t>
                </a:r>
                <a:r>
                  <a:rPr lang="en-GB" dirty="0" smtClean="0"/>
                  <a:t>mean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1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Model of Multiple Linear Regression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Calculate: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Denote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and </a:t>
                </a:r>
                <a:r>
                  <a:rPr lang="en-GB" dirty="0"/>
                  <a:t>call this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GB" dirty="0"/>
                  <a:t>  quantity  </a:t>
                </a:r>
                <a:r>
                  <a:rPr lang="en-GB" b="1" dirty="0"/>
                  <a:t>the </a:t>
                </a:r>
                <a:r>
                  <a:rPr lang="en-GB" b="1" dirty="0" smtClean="0"/>
                  <a:t>sum of squares “within”</a:t>
                </a:r>
                <a:endParaRPr lang="en-GB" dirty="0" smtClean="0"/>
              </a:p>
              <a:p>
                <a:endParaRPr lang="en-GB" dirty="0"/>
              </a:p>
              <a:p>
                <a:pPr>
                  <a:tabLst>
                    <a:tab pos="5608638" algn="ctr"/>
                  </a:tabLst>
                </a:pPr>
                <a:r>
                  <a:rPr lang="en-GB" dirty="0" smtClean="0"/>
                  <a:t>where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GB" dirty="0" smtClean="0"/>
              </a:p>
              <a:p>
                <a:pPr algn="ctr">
                  <a:lnSpc>
                    <a:spcPct val="170000"/>
                  </a:lnSpc>
                </a:pPr>
                <a:r>
                  <a:rPr lang="en-GB" dirty="0" smtClean="0"/>
                  <a:t>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smtClean="0"/>
                  <a:t>-th group’s sample </a:t>
                </a:r>
                <a:r>
                  <a:rPr lang="en-GB" dirty="0" smtClean="0"/>
                  <a:t>mean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9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Remarks:  Sample variances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quantity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DF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  <m:aln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is </a:t>
                </a:r>
                <a:r>
                  <a:rPr lang="en-GB" b="1" dirty="0" smtClean="0"/>
                  <a:t>the sample variance between the groups</a:t>
                </a:r>
                <a:r>
                  <a:rPr lang="en-GB" dirty="0" smtClean="0"/>
                  <a:t>.</a:t>
                </a:r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The quantity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MS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DF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is </a:t>
                </a:r>
                <a:r>
                  <a:rPr lang="en-GB" b="1" dirty="0" smtClean="0"/>
                  <a:t>the sample variance within the groups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271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The </a:t>
            </a:r>
            <a:r>
              <a:rPr lang="en-GB" i="1" dirty="0" smtClean="0"/>
              <a:t>F</a:t>
            </a:r>
            <a:r>
              <a:rPr lang="en-GB" dirty="0" smtClean="0"/>
              <a:t>-test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i="1" dirty="0" smtClean="0"/>
              <a:t>F</a:t>
            </a:r>
            <a:r>
              <a:rPr lang="en-GB" dirty="0" smtClean="0"/>
              <a:t>-test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309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the </a:t>
            </a:r>
            <a:r>
              <a:rPr lang="en-GB" i="1" dirty="0" smtClean="0"/>
              <a:t>F</a:t>
            </a:r>
            <a:r>
              <a:rPr lang="en-GB" dirty="0" smtClean="0"/>
              <a:t>-test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To test the null hypothesis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against </a:t>
                </a:r>
                <a:r>
                  <a:rPr lang="en-GB" dirty="0"/>
                  <a:t>the alternative hypothesis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∈{1,2,…,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calculate the statistic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DF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DF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RegSS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  <m:aln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  <m:aln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GB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−1 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069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One-Way ANOVA:  the </a:t>
            </a:r>
            <a:r>
              <a:rPr lang="en-GB" i="1" dirty="0" smtClean="0"/>
              <a:t>F</a:t>
            </a:r>
            <a:r>
              <a:rPr lang="en-GB" dirty="0" smtClean="0"/>
              <a:t>-test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Recall that, if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holds true,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and calculate the </a:t>
                </a:r>
                <a:r>
                  <a:rPr lang="en-GB" b="1" dirty="0" smtClean="0"/>
                  <a:t>critical value</a:t>
                </a:r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</a:t>
                </a:r>
                <a:r>
                  <a:rPr lang="en-GB" dirty="0" smtClean="0"/>
                  <a:t>hypothesis.</a:t>
                </a:r>
              </a:p>
              <a:p>
                <a:endParaRPr lang="en-GB" dirty="0"/>
              </a:p>
              <a:p>
                <a:r>
                  <a:rPr lang="en-GB" dirty="0"/>
                  <a:t>I</a:t>
                </a:r>
                <a:r>
                  <a:rPr lang="en-GB" dirty="0" smtClean="0"/>
                  <a:t>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  <a:r>
                  <a:rPr lang="en-GB" dirty="0" smtClean="0"/>
                  <a:t>.</a:t>
                </a: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66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One-factor ANOVA:  Motivation:  Example 1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Consider </a:t>
                </a:r>
                <a:r>
                  <a:rPr lang="en-GB" dirty="0"/>
                  <a:t>a </a:t>
                </a:r>
                <a:r>
                  <a:rPr lang="en-GB" dirty="0" smtClean="0"/>
                  <a:t>gross </a:t>
                </a:r>
                <a:r>
                  <a:rPr lang="en-GB" dirty="0"/>
                  <a:t>sample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patients </a:t>
                </a:r>
                <a:r>
                  <a:rPr lang="en-GB" dirty="0" smtClean="0"/>
                  <a:t>who have been cured </a:t>
                </a:r>
                <a:r>
                  <a:rPr lang="en-GB" dirty="0"/>
                  <a:t>for some disease.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patients were divided into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groups: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  <a:tabLst>
                    <a:tab pos="2541600" algn="l"/>
                    <a:tab pos="5086800" algn="l"/>
                  </a:tabLst>
                </a:pPr>
                <a:r>
                  <a:rPr lang="en-GB" dirty="0" smtClean="0"/>
                  <a:t>  — There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	patients in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baseline="30000" dirty="0" smtClean="0"/>
                  <a:t>st</a:t>
                </a:r>
                <a:r>
                  <a:rPr lang="en-GB" dirty="0" smtClean="0"/>
                  <a:t>	group.</a:t>
                </a:r>
              </a:p>
              <a:p>
                <a:pPr>
                  <a:lnSpc>
                    <a:spcPct val="150000"/>
                  </a:lnSpc>
                  <a:tabLst>
                    <a:tab pos="2541600" algn="l"/>
                    <a:tab pos="5086800" algn="l"/>
                  </a:tabLst>
                </a:pPr>
                <a:r>
                  <a:rPr lang="en-GB" dirty="0" smtClean="0"/>
                  <a:t>  — There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	patients in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baseline="30000" dirty="0" smtClean="0"/>
                  <a:t>nd</a:t>
                </a:r>
                <a:r>
                  <a:rPr lang="en-GB" dirty="0" smtClean="0"/>
                  <a:t>	group.</a:t>
                </a:r>
              </a:p>
              <a:p>
                <a:pPr>
                  <a:lnSpc>
                    <a:spcPct val="150000"/>
                  </a:lnSpc>
                  <a:tabLst>
                    <a:tab pos="2541600" algn="l"/>
                    <a:tab pos="5086800" algn="l"/>
                  </a:tabLst>
                </a:pPr>
                <a:r>
                  <a:rPr lang="en-GB" dirty="0" smtClean="0"/>
                  <a:t>  —           …</a:t>
                </a:r>
              </a:p>
              <a:p>
                <a:pPr>
                  <a:lnSpc>
                    <a:spcPct val="150000"/>
                  </a:lnSpc>
                  <a:tabLst>
                    <a:tab pos="2541600" algn="l"/>
                    <a:tab pos="5086800" algn="l"/>
                  </a:tabLst>
                </a:pPr>
                <a:r>
                  <a:rPr lang="en-GB" dirty="0" smtClean="0"/>
                  <a:t>  — There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	patients in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aseline="30000" dirty="0" smtClean="0"/>
                  <a:t>th</a:t>
                </a:r>
                <a:r>
                  <a:rPr lang="en-GB" dirty="0" smtClean="0"/>
                  <a:t>	group.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       ——————————————————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  → There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 patients in total.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93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One-factor ANOVA:  Motivation:  Example 1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tabLst>
                    <a:tab pos="2206800" algn="l"/>
                    <a:tab pos="4752000" algn="l"/>
                  </a:tabLst>
                </a:pPr>
                <a:r>
                  <a:rPr lang="en-GB" dirty="0" smtClean="0"/>
                  <a:t>Each of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	patients in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baseline="30000" dirty="0"/>
                  <a:t>st</a:t>
                </a:r>
                <a:r>
                  <a:rPr lang="en-GB" dirty="0" smtClean="0"/>
                  <a:t>	group </a:t>
                </a:r>
                <a:r>
                  <a:rPr lang="en-GB" dirty="0"/>
                  <a:t>has been </a:t>
                </a:r>
                <a:r>
                  <a:rPr lang="en-GB" dirty="0" smtClean="0"/>
                  <a:t>cured </a:t>
                </a:r>
                <a:r>
                  <a:rPr lang="en-GB" dirty="0"/>
                  <a:t>by </a:t>
                </a:r>
                <a:r>
                  <a:rPr lang="en-GB" dirty="0" smtClean="0"/>
                  <a:t>method no.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  <a:tabLst>
                    <a:tab pos="2206800" algn="l"/>
                    <a:tab pos="4752000" algn="l"/>
                  </a:tabLst>
                </a:pPr>
                <a:r>
                  <a:rPr lang="en-GB" dirty="0"/>
                  <a:t>Each of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	patients </a:t>
                </a:r>
                <a:r>
                  <a:rPr lang="en-GB" dirty="0"/>
                  <a:t>in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baseline="30000" dirty="0" smtClean="0"/>
                  <a:t>nd</a:t>
                </a:r>
                <a:r>
                  <a:rPr lang="en-GB" dirty="0" smtClean="0"/>
                  <a:t>	</a:t>
                </a:r>
                <a:r>
                  <a:rPr lang="en-GB" dirty="0"/>
                  <a:t>group has been </a:t>
                </a:r>
                <a:r>
                  <a:rPr lang="en-GB" dirty="0" smtClean="0"/>
                  <a:t>cured </a:t>
                </a:r>
                <a:r>
                  <a:rPr lang="en-GB" dirty="0"/>
                  <a:t>by method no.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tabLst>
                    <a:tab pos="2206800" algn="l"/>
                    <a:tab pos="4752000" algn="l"/>
                  </a:tabLst>
                </a:pPr>
                <a:r>
                  <a:rPr lang="en-GB" dirty="0" smtClean="0"/>
                  <a:t>          …</a:t>
                </a:r>
              </a:p>
              <a:p>
                <a:pPr>
                  <a:lnSpc>
                    <a:spcPct val="150000"/>
                  </a:lnSpc>
                  <a:tabLst>
                    <a:tab pos="2206800" algn="l"/>
                    <a:tab pos="4752000" algn="l"/>
                  </a:tabLst>
                </a:pPr>
                <a:r>
                  <a:rPr lang="en-GB" dirty="0"/>
                  <a:t>Each of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	patients </a:t>
                </a:r>
                <a:r>
                  <a:rPr lang="en-GB" dirty="0"/>
                  <a:t>in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aseline="30000" dirty="0" smtClean="0"/>
                  <a:t>th</a:t>
                </a:r>
                <a:r>
                  <a:rPr lang="en-GB" dirty="0" smtClean="0"/>
                  <a:t>	group </a:t>
                </a:r>
                <a:r>
                  <a:rPr lang="en-GB" dirty="0"/>
                  <a:t>has been </a:t>
                </a:r>
                <a:r>
                  <a:rPr lang="en-GB" dirty="0" smtClean="0"/>
                  <a:t>cured </a:t>
                </a:r>
                <a:r>
                  <a:rPr lang="en-GB" dirty="0"/>
                  <a:t>by method no.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  <a:tabLst>
                    <a:tab pos="2206800" algn="l"/>
                    <a:tab pos="4737600" algn="l"/>
                  </a:tabLst>
                </a:pPr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2206800" algn="l"/>
                    <a:tab pos="4737600" algn="l"/>
                  </a:tabLst>
                </a:pPr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2206800" algn="l"/>
                    <a:tab pos="4737600" algn="l"/>
                  </a:tabLst>
                </a:pPr>
                <a:endParaRPr lang="en-GB" dirty="0" smtClean="0"/>
              </a:p>
              <a:p>
                <a:pPr>
                  <a:tabLst>
                    <a:tab pos="2206800" algn="l"/>
                    <a:tab pos="4737600" algn="l"/>
                  </a:tabLst>
                </a:pPr>
                <a:r>
                  <a:rPr lang="en-GB" dirty="0" smtClean="0"/>
                  <a:t>We then measure the success of the medical treatment.</a:t>
                </a:r>
              </a:p>
              <a:p>
                <a:pPr>
                  <a:tabLst>
                    <a:tab pos="2206800" algn="l"/>
                    <a:tab pos="4737600" algn="l"/>
                  </a:tabLst>
                </a:pPr>
                <a:endParaRPr lang="en-GB" dirty="0" smtClean="0"/>
              </a:p>
              <a:p>
                <a:pPr>
                  <a:tabLst>
                    <a:tab pos="2206800" algn="l"/>
                    <a:tab pos="4737600" algn="l"/>
                  </a:tabLst>
                </a:pPr>
                <a:r>
                  <a:rPr lang="en-GB" dirty="0" smtClean="0"/>
                  <a:t>That is, let  “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”  be a (quantitative) variable meaning the health of the patient.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3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One-factor ANOVA:  Motivation:  Example 1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tabLst>
                    <a:tab pos="5446800" algn="l"/>
                    <a:tab pos="7974000" algn="l"/>
                  </a:tabLst>
                </a:pPr>
                <a:r>
                  <a:rPr lang="en-GB" dirty="0" smtClean="0"/>
                  <a:t>Measuring the health of each of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 patients in the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baseline="30000" dirty="0"/>
                  <a:t>st</a:t>
                </a:r>
                <a:r>
                  <a:rPr lang="en-GB" dirty="0" smtClean="0"/>
                  <a:t>	group, </a:t>
                </a:r>
                <a:br>
                  <a:rPr lang="en-GB" dirty="0" smtClean="0"/>
                </a:br>
                <a:r>
                  <a:rPr lang="en-GB" dirty="0" smtClean="0"/>
                  <a:t>we have the values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tabLst>
                    <a:tab pos="5446800" algn="l"/>
                    <a:tab pos="7974000" algn="l"/>
                  </a:tabLst>
                </a:pPr>
                <a:r>
                  <a:rPr lang="en-GB" dirty="0"/>
                  <a:t>Measuring the health of each of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 patients in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baseline="30000" dirty="0" smtClean="0"/>
                  <a:t>nd</a:t>
                </a:r>
                <a:r>
                  <a:rPr lang="en-GB" dirty="0" smtClean="0"/>
                  <a:t>	</a:t>
                </a:r>
                <a:r>
                  <a:rPr lang="en-GB" dirty="0"/>
                  <a:t>group, </a:t>
                </a:r>
                <a:br>
                  <a:rPr lang="en-GB" dirty="0"/>
                </a:br>
                <a:r>
                  <a:rPr lang="en-GB" dirty="0"/>
                  <a:t>we have the </a:t>
                </a:r>
                <a:r>
                  <a:rPr lang="en-GB" dirty="0" smtClean="0"/>
                  <a:t>values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GB" dirty="0" smtClean="0"/>
              </a:p>
              <a:p>
                <a:pPr>
                  <a:spcBef>
                    <a:spcPts val="600"/>
                  </a:spcBef>
                  <a:tabLst>
                    <a:tab pos="5446800" algn="l"/>
                    <a:tab pos="7974000" algn="l"/>
                  </a:tabLst>
                </a:pPr>
                <a:r>
                  <a:rPr lang="en-GB" dirty="0" smtClean="0"/>
                  <a:t>          …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          …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tabLst>
                    <a:tab pos="5446800" algn="l"/>
                    <a:tab pos="7974000" algn="l"/>
                  </a:tabLst>
                </a:pPr>
                <a:r>
                  <a:rPr lang="en-GB" dirty="0"/>
                  <a:t>Measuring the health of each of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	patients </a:t>
                </a:r>
                <a:r>
                  <a:rPr lang="en-GB" dirty="0"/>
                  <a:t>in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aseline="30000" dirty="0" smtClean="0"/>
                  <a:t>th</a:t>
                </a:r>
                <a:r>
                  <a:rPr lang="en-GB" dirty="0" smtClean="0"/>
                  <a:t>	group</a:t>
                </a:r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we have the values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We test the null hypothesis that there are no differences among the groups</a:t>
                </a:r>
                <a:r>
                  <a:rPr lang="en-GB" dirty="0"/>
                  <a:t>.</a:t>
                </a:r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3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One-factor ANOVA:  Motivation:  Example 1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>
                    <a:solidFill>
                      <a:schemeClr val="tx1"/>
                    </a:solidFill>
                  </a:rPr>
                  <a:t>Having got the results of the measurements of the health</a:t>
                </a: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2867025"/>
                <a:r>
                  <a:rPr lang="en-GB" dirty="0" smtClean="0">
                    <a:solidFill>
                      <a:schemeClr val="tx1"/>
                    </a:solidFill>
                  </a:rPr>
                  <a:t>group no.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: 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GB" b="0" i="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2867025"/>
                <a:r>
                  <a:rPr lang="en-GB" dirty="0" smtClean="0">
                    <a:solidFill>
                      <a:schemeClr val="tx1"/>
                    </a:solidFill>
                    <a:latin typeface="+mj-lt"/>
                  </a:rPr>
                  <a:t>group no.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  <a:latin typeface="+mj-lt"/>
                  </a:rPr>
                  <a:t>:</a:t>
                </a:r>
                <a:r>
                  <a:rPr lang="en-GB" b="0" i="0" dirty="0" smtClean="0">
                    <a:solidFill>
                      <a:schemeClr val="tx1"/>
                    </a:solidFill>
                    <a:latin typeface="+mj-lt"/>
                  </a:rPr>
                  <a:t>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2867025"/>
                <a:r>
                  <a:rPr lang="en-GB" dirty="0" smtClean="0">
                    <a:solidFill>
                      <a:schemeClr val="tx1"/>
                    </a:solidFill>
                  </a:rPr>
                  <a:t>group no.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: 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2870200" lvl="1">
                  <a:tabLst>
                    <a:tab pos="766763" algn="dec"/>
                    <a:tab pos="808038" algn="l"/>
                    <a:tab pos="3678238" algn="ctr"/>
                    <a:tab pos="4802188" algn="l"/>
                  </a:tabLst>
                </a:pPr>
                <a:r>
                  <a:rPr lang="en-GB" dirty="0" smtClean="0">
                    <a:solidFill>
                      <a:schemeClr val="tx1"/>
                    </a:solidFill>
                  </a:rPr>
                  <a:t>	…	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2867025"/>
                <a:r>
                  <a:rPr lang="en-GB" dirty="0" smtClean="0">
                    <a:solidFill>
                      <a:schemeClr val="tx1"/>
                    </a:solidFill>
                  </a:rPr>
                  <a:t>group no.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: 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GB" dirty="0" smtClean="0">
                  <a:solidFill>
                    <a:schemeClr val="tx1"/>
                  </a:solidFill>
                </a:endParaRP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dirty="0" smtClean="0">
                    <a:solidFill>
                      <a:schemeClr val="tx1"/>
                    </a:solidFill>
                  </a:rPr>
                  <a:t>we test </a:t>
                </a:r>
                <a:r>
                  <a:rPr lang="en-GB" b="1" dirty="0" smtClean="0">
                    <a:solidFill>
                      <a:schemeClr val="tx1"/>
                    </a:solidFill>
                  </a:rPr>
                  <a:t>the null hypothesis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that: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there are no differences among the treatments,  that 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the expected values of the health in the groups are approximately the same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72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One-factor ANOVA:  Motivation:  Example 2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test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distinct cars.  We test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baseline="30000" dirty="0" smtClean="0"/>
                  <a:t>st</a:t>
                </a:r>
                <a:r>
                  <a:rPr lang="en-GB" dirty="0" smtClean="0"/>
                  <a:t> 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times, </a:t>
                </a:r>
                <a:br>
                  <a:rPr lang="en-GB" dirty="0" smtClean="0"/>
                </a:br>
                <a:r>
                  <a:rPr lang="en-GB" dirty="0" smtClean="0"/>
                  <a:t>we test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baseline="30000" dirty="0" smtClean="0"/>
                  <a:t>nd</a:t>
                </a:r>
                <a:r>
                  <a:rPr lang="en-GB" dirty="0" smtClean="0"/>
                  <a:t> 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times,  etc., and we test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baseline="30000" dirty="0" smtClean="0"/>
                  <a:t>th</a:t>
                </a:r>
                <a:r>
                  <a:rPr lang="en-GB" dirty="0" smtClean="0"/>
                  <a:t> 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times </a:t>
                </a:r>
                <a:br>
                  <a:rPr lang="en-GB" dirty="0" smtClean="0"/>
                </a:br>
                <a:r>
                  <a:rPr lang="en-GB" dirty="0" smtClean="0"/>
                  <a:t>for mileage (fuel consumption per 100 km).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  </a:t>
                </a:r>
                <a:r>
                  <a:rPr lang="en-GB" dirty="0"/>
                  <a:t>etc., 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are the results of </a:t>
                </a:r>
                <a:r>
                  <a:rPr lang="en-GB" dirty="0" smtClean="0"/>
                  <a:t>the measurements, i.e. the fuel consumptions per 100 km.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test </a:t>
                </a:r>
                <a:r>
                  <a:rPr lang="en-GB" b="1" dirty="0" smtClean="0"/>
                  <a:t>the null hypothesis</a:t>
                </a:r>
                <a:r>
                  <a:rPr lang="en-GB" dirty="0" smtClean="0"/>
                  <a:t> that:</a:t>
                </a:r>
                <a:br>
                  <a:rPr lang="en-GB" dirty="0" smtClean="0"/>
                </a:br>
                <a:r>
                  <a:rPr lang="en-GB" dirty="0" smtClean="0"/>
                  <a:t>the average fuel consumption of each car is the same.</a:t>
                </a:r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3357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EN.potx" id="{1770B770-60E4-4A30-B7BA-47839EC946AA}" vid="{5E3653EB-A487-4E0D-8028-4058D57838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Vzor_EN</Template>
  <TotalTime>1479</TotalTime>
  <Words>8730</Words>
  <Application>Microsoft Office PowerPoint</Application>
  <PresentationFormat>Širokoúhlá obrazovka</PresentationFormat>
  <Paragraphs>407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9" baseType="lpstr">
      <vt:lpstr>Arial</vt:lpstr>
      <vt:lpstr>Cambria Math</vt:lpstr>
      <vt:lpstr>Motiv Office</vt:lpstr>
      <vt:lpstr>Statistical Methods  for Economists  Lecture (7 &amp; 8)a</vt:lpstr>
      <vt:lpstr>Prezentace aplikace PowerPoint</vt:lpstr>
      <vt:lpstr>ANOVA:  Introduction</vt:lpstr>
      <vt:lpstr>ANOVA:  Introduction</vt:lpstr>
      <vt:lpstr>One-factor ANOVA:  Motivation:  Example 1</vt:lpstr>
      <vt:lpstr>One-factor ANOVA:  Motivation:  Example 1</vt:lpstr>
      <vt:lpstr>One-factor ANOVA:  Motivation:  Example 1</vt:lpstr>
      <vt:lpstr>One-factor ANOVA:  Motivation:  Example 1</vt:lpstr>
      <vt:lpstr>One-factor ANOVA:  Motivation:  Example 2</vt:lpstr>
      <vt:lpstr>One-Way ANOVA</vt:lpstr>
      <vt:lpstr>One-way ANOVA:  Summary</vt:lpstr>
      <vt:lpstr>One-way ANOVA:  Summary</vt:lpstr>
      <vt:lpstr>One-way ANOVA:  Summary</vt:lpstr>
      <vt:lpstr>One-way ANOVA:  Summary</vt:lpstr>
      <vt:lpstr>One-way ANOVA:  Assumptions</vt:lpstr>
      <vt:lpstr>One-way ANOVA:  Assumptions</vt:lpstr>
      <vt:lpstr>One-way ANOVA:  Assumptions</vt:lpstr>
      <vt:lpstr>One-way ANOVA:  Assumptions</vt:lpstr>
      <vt:lpstr>One-way ANOVA:  The Classical Assumptions</vt:lpstr>
      <vt:lpstr>One-way ANOVA:  The Classical Assumptions</vt:lpstr>
      <vt:lpstr>One-way ANOVA:  The Classical Assumptions</vt:lpstr>
      <vt:lpstr>One-way ANOVA:  The purpose of the analysis</vt:lpstr>
      <vt:lpstr>One-way ANOVA:  Solution</vt:lpstr>
      <vt:lpstr>One-way ANOVA:  Solution</vt:lpstr>
      <vt:lpstr>One-Way ANOVA  as a model  of Multiple Linear Regression</vt:lpstr>
      <vt:lpstr>One-way ANOVA:  Model of Multiple Linear Regression</vt:lpstr>
      <vt:lpstr>One-way ANOVA:  Model of Multiple Linear Regression</vt:lpstr>
      <vt:lpstr>One-way ANOVA:  Model of Multiple Linear Regression</vt:lpstr>
      <vt:lpstr>One-way ANOVA:  Model of Multiple Linear Regression</vt:lpstr>
      <vt:lpstr>One-way ANOVA:  Model of Multiple Linear Regression</vt:lpstr>
      <vt:lpstr>The Coefficient of Determination  (R2):  Th. 8:  Corollary</vt:lpstr>
      <vt:lpstr>The Coefficient of Determination  (R2):  Th. 8:  Corollary</vt:lpstr>
      <vt:lpstr>The Coefficient of Determination (R2):  TSS=RSS+RegSS</vt:lpstr>
      <vt:lpstr>The Coefficient of Determination  (R2)</vt:lpstr>
      <vt:lpstr>The Coefficient of Determination  (R2):  Th. 8:  Corollary</vt:lpstr>
      <vt:lpstr>One-way ANOVA:  Model of Multiple Linear Regression</vt:lpstr>
      <vt:lpstr>One-way ANOVA:  Model of Multiple Linear Regression</vt:lpstr>
      <vt:lpstr>One-way ANOVA:  Model of Multiple Linear Regression</vt:lpstr>
      <vt:lpstr>One-way ANOVA:  Model of Multiple Linear Regression</vt:lpstr>
      <vt:lpstr>One-way ANOVA:  Model of Multiple Linear Regression</vt:lpstr>
      <vt:lpstr>One-way ANOVA:  Model of Multiple Linear Regression</vt:lpstr>
      <vt:lpstr>One-way ANOVA:  Model of Multiple Linear Regression</vt:lpstr>
      <vt:lpstr>One-way ANOVA:  Remarks:  Sample variances</vt:lpstr>
      <vt:lpstr>One-Way ANOVA:  The F-test</vt:lpstr>
      <vt:lpstr>One-Way ANOVA:  the F-test</vt:lpstr>
      <vt:lpstr>One-Way ANOVA:  the F-test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 for Economists  Lecture (7 &amp; 8)a</dc:title>
  <dc:creator>bar0245</dc:creator>
  <cp:lastModifiedBy>bar0245</cp:lastModifiedBy>
  <cp:revision>102</cp:revision>
  <dcterms:created xsi:type="dcterms:W3CDTF">2020-08-20T18:30:52Z</dcterms:created>
  <dcterms:modified xsi:type="dcterms:W3CDTF">2020-10-10T13:22:27Z</dcterms:modified>
</cp:coreProperties>
</file>