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1" r:id="rId4"/>
    <p:sldId id="259" r:id="rId5"/>
    <p:sldId id="260" r:id="rId6"/>
    <p:sldId id="262" r:id="rId7"/>
    <p:sldId id="282" r:id="rId8"/>
    <p:sldId id="266" r:id="rId9"/>
    <p:sldId id="283" r:id="rId10"/>
    <p:sldId id="271" r:id="rId11"/>
    <p:sldId id="284" r:id="rId12"/>
    <p:sldId id="272" r:id="rId13"/>
    <p:sldId id="273" r:id="rId14"/>
    <p:sldId id="323" r:id="rId15"/>
    <p:sldId id="285" r:id="rId16"/>
    <p:sldId id="287" r:id="rId17"/>
    <p:sldId id="286" r:id="rId18"/>
    <p:sldId id="288" r:id="rId19"/>
    <p:sldId id="291" r:id="rId20"/>
    <p:sldId id="289" r:id="rId21"/>
    <p:sldId id="290" r:id="rId22"/>
    <p:sldId id="293" r:id="rId23"/>
    <p:sldId id="274" r:id="rId24"/>
    <p:sldId id="302" r:id="rId25"/>
    <p:sldId id="275" r:id="rId26"/>
    <p:sldId id="276" r:id="rId27"/>
    <p:sldId id="277" r:id="rId28"/>
    <p:sldId id="294" r:id="rId29"/>
    <p:sldId id="295" r:id="rId30"/>
    <p:sldId id="279" r:id="rId31"/>
    <p:sldId id="280" r:id="rId32"/>
    <p:sldId id="296" r:id="rId33"/>
    <p:sldId id="297" r:id="rId34"/>
    <p:sldId id="298" r:id="rId35"/>
    <p:sldId id="299" r:id="rId36"/>
    <p:sldId id="300" r:id="rId37"/>
    <p:sldId id="301" r:id="rId38"/>
    <p:sldId id="304" r:id="rId39"/>
    <p:sldId id="305" r:id="rId40"/>
    <p:sldId id="314" r:id="rId41"/>
    <p:sldId id="315" r:id="rId42"/>
    <p:sldId id="308" r:id="rId43"/>
    <p:sldId id="309" r:id="rId44"/>
    <p:sldId id="312" r:id="rId45"/>
    <p:sldId id="317" r:id="rId46"/>
    <p:sldId id="316" r:id="rId47"/>
    <p:sldId id="313" r:id="rId48"/>
    <p:sldId id="322" r:id="rId49"/>
    <p:sldId id="318" r:id="rId50"/>
    <p:sldId id="319" r:id="rId51"/>
    <p:sldId id="320" r:id="rId52"/>
    <p:sldId id="321" r:id="rId5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7871"/>
    <a:srgbClr val="58BCB2"/>
    <a:srgbClr val="3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7" autoAdjust="0"/>
    <p:restoredTop sz="94717" autoAdjust="0"/>
  </p:normalViewPr>
  <p:slideViewPr>
    <p:cSldViewPr snapToGrid="0">
      <p:cViewPr varScale="1">
        <p:scale>
          <a:sx n="86" d="100"/>
          <a:sy n="86" d="100"/>
        </p:scale>
        <p:origin x="485" y="53"/>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1422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solidFill>
          <a:schemeClr val="bg1"/>
        </a:solidFill>
        <a:effectLst/>
      </p:bgPr>
    </p:bg>
    <p:spTree>
      <p:nvGrpSpPr>
        <p:cNvPr id="1" name=""/>
        <p:cNvGrpSpPr/>
        <p:nvPr/>
      </p:nvGrpSpPr>
      <p:grpSpPr>
        <a:xfrm>
          <a:off x="0" y="0"/>
          <a:ext cx="0" cy="0"/>
          <a:chOff x="0" y="0"/>
          <a:chExt cx="0" cy="0"/>
        </a:xfrm>
      </p:grpSpPr>
      <p:sp>
        <p:nvSpPr>
          <p:cNvPr id="7" name="Obdélník 6"/>
          <p:cNvSpPr/>
          <p:nvPr userDrawn="1"/>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noProof="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hasCustomPrompt="1"/>
          </p:nvPr>
        </p:nvSpPr>
        <p:spPr>
          <a:xfrm>
            <a:off x="622800" y="932400"/>
            <a:ext cx="6818400" cy="2880000"/>
          </a:xfrm>
          <a:noFill/>
        </p:spPr>
        <p:txBody>
          <a:bodyPr anchor="t" anchorCtr="0">
            <a:noAutofit/>
          </a:bodyPr>
          <a:lstStyle>
            <a:lvl1pPr algn="l">
              <a:defRPr sz="3600" baseline="0">
                <a:solidFill>
                  <a:schemeClr val="bg1"/>
                </a:solidFill>
              </a:defRPr>
            </a:lvl1pPr>
          </a:lstStyle>
          <a:p>
            <a:r>
              <a:rPr lang="en-GB" noProof="0" dirty="0" smtClean="0"/>
              <a:t>Presentation title</a:t>
            </a:r>
            <a:endParaRPr lang="en-GB" noProof="0" dirty="0"/>
          </a:p>
        </p:txBody>
      </p:sp>
      <p:sp>
        <p:nvSpPr>
          <p:cNvPr id="3" name="Podnadpis 2"/>
          <p:cNvSpPr>
            <a:spLocks noGrp="1"/>
          </p:cNvSpPr>
          <p:nvPr>
            <p:ph type="subTitle" idx="1" hasCustomPrompt="1"/>
          </p:nvPr>
        </p:nvSpPr>
        <p:spPr>
          <a:xfrm>
            <a:off x="2350800" y="4100400"/>
            <a:ext cx="5184000" cy="1054800"/>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smtClean="0"/>
              <a:t>Presentation subtitle</a:t>
            </a:r>
            <a:endParaRPr lang="en-GB" noProof="0" dirty="0"/>
          </a:p>
        </p:txBody>
      </p:sp>
      <p:pic>
        <p:nvPicPr>
          <p:cNvPr id="8" name="Obráze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14" name="Zástupný symbol pro text 2"/>
          <p:cNvSpPr>
            <a:spLocks noGrp="1"/>
          </p:cNvSpPr>
          <p:nvPr>
            <p:ph type="body" idx="10" hasCustomPrompt="1"/>
          </p:nvPr>
        </p:nvSpPr>
        <p:spPr>
          <a:xfrm>
            <a:off x="7824192" y="4964142"/>
            <a:ext cx="4140000" cy="1537200"/>
          </a:xfrm>
        </p:spPr>
        <p:txBody>
          <a:bodyPr/>
          <a:lstStyle>
            <a:lvl1pPr marL="0" indent="0" algn="r">
              <a:buNone/>
              <a:defRPr sz="1800" b="0">
                <a:solidFill>
                  <a:srgbClr val="3078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dirty="0" smtClean="0"/>
              <a:t>David </a:t>
            </a:r>
            <a:r>
              <a:rPr lang="en-GB" noProof="0" dirty="0" err="1" smtClean="0"/>
              <a:t>Bartl</a:t>
            </a:r>
            <a:endParaRPr lang="en-GB" noProof="0" dirty="0" smtClean="0"/>
          </a:p>
          <a:p>
            <a:pPr lvl="0"/>
            <a:r>
              <a:rPr lang="en-GB" noProof="0" dirty="0" smtClean="0"/>
              <a:t>Subject title</a:t>
            </a:r>
          </a:p>
          <a:p>
            <a:pPr lvl="0"/>
            <a:r>
              <a:rPr lang="en-GB" noProof="0" dirty="0" smtClean="0"/>
              <a:t>Subject code</a:t>
            </a:r>
          </a:p>
        </p:txBody>
      </p:sp>
    </p:spTree>
    <p:extLst>
      <p:ext uri="{BB962C8B-B14F-4D97-AF65-F5344CB8AC3E}">
        <p14:creationId xmlns:p14="http://schemas.microsoft.com/office/powerpoint/2010/main" val="37798318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pic>
        <p:nvPicPr>
          <p:cNvPr id="6" name="Obráze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77" y="266400"/>
            <a:ext cx="1476000" cy="1136491"/>
          </a:xfrm>
          <a:prstGeom prst="rect">
            <a:avLst/>
          </a:prstGeom>
        </p:spPr>
      </p:pic>
      <p:cxnSp>
        <p:nvCxnSpPr>
          <p:cNvPr id="7" name="Přímá spojnice 6"/>
          <p:cNvCxnSpPr/>
          <p:nvPr userDrawn="1"/>
        </p:nvCxnSpPr>
        <p:spPr>
          <a:xfrm>
            <a:off x="252000" y="936000"/>
            <a:ext cx="99720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Přímá spojnice 7"/>
          <p:cNvCxnSpPr/>
          <p:nvPr userDrawn="1"/>
        </p:nvCxnSpPr>
        <p:spPr>
          <a:xfrm>
            <a:off x="252000" y="6336000"/>
            <a:ext cx="116856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679047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Úplně 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98551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utline of the lecture">
    <p:spTree>
      <p:nvGrpSpPr>
        <p:cNvPr id="1" name=""/>
        <p:cNvGrpSpPr/>
        <p:nvPr/>
      </p:nvGrpSpPr>
      <p:grpSpPr>
        <a:xfrm>
          <a:off x="0" y="0"/>
          <a:ext cx="0" cy="0"/>
          <a:chOff x="0" y="0"/>
          <a:chExt cx="0" cy="0"/>
        </a:xfrm>
      </p:grpSpPr>
      <p:pic>
        <p:nvPicPr>
          <p:cNvPr id="8" name="Obráze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77" y="266400"/>
            <a:ext cx="1476000" cy="1136491"/>
          </a:xfrm>
          <a:prstGeom prst="rect">
            <a:avLst/>
          </a:prstGeom>
        </p:spPr>
      </p:pic>
      <p:cxnSp>
        <p:nvCxnSpPr>
          <p:cNvPr id="10" name="Přímá spojnice 9"/>
          <p:cNvCxnSpPr/>
          <p:nvPr userDrawn="1"/>
        </p:nvCxnSpPr>
        <p:spPr>
          <a:xfrm>
            <a:off x="252000" y="936000"/>
            <a:ext cx="99720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userDrawn="1"/>
        </p:nvCxnSpPr>
        <p:spPr>
          <a:xfrm>
            <a:off x="252000" y="6336000"/>
            <a:ext cx="116856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Zástupný symbol pro obsah 2"/>
          <p:cNvSpPr>
            <a:spLocks noGrp="1"/>
          </p:cNvSpPr>
          <p:nvPr>
            <p:ph idx="1"/>
          </p:nvPr>
        </p:nvSpPr>
        <p:spPr>
          <a:xfrm>
            <a:off x="365855" y="1294257"/>
            <a:ext cx="11397600" cy="5040000"/>
          </a:xfrm>
        </p:spPr>
        <p:txBody>
          <a:bodyPr/>
          <a:lstStyle/>
          <a:p>
            <a:pPr lvl="0"/>
            <a:r>
              <a:rPr lang="cs-CZ" noProof="0" smtClean="0"/>
              <a:t>Upravte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en-GB" noProof="0" dirty="0"/>
          </a:p>
        </p:txBody>
      </p:sp>
      <p:sp>
        <p:nvSpPr>
          <p:cNvPr id="12" name="Nadpis 6"/>
          <p:cNvSpPr txBox="1">
            <a:spLocks/>
          </p:cNvSpPr>
          <p:nvPr userDrawn="1"/>
        </p:nvSpPr>
        <p:spPr>
          <a:xfrm>
            <a:off x="252000" y="450000"/>
            <a:ext cx="9720000" cy="460800"/>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2800" b="1" kern="1200">
                <a:solidFill>
                  <a:srgbClr val="307871"/>
                </a:solidFill>
                <a:latin typeface="Arial" panose="020B0604020202020204" pitchFamily="34" charset="0"/>
                <a:ea typeface="+mj-ea"/>
                <a:cs typeface="Arial" panose="020B0604020202020204" pitchFamily="34" charset="0"/>
              </a:defRPr>
            </a:lvl1pPr>
          </a:lstStyle>
          <a:p>
            <a:r>
              <a:rPr lang="en-GB" noProof="0" dirty="0" smtClean="0"/>
              <a:t>Outline of the lecture</a:t>
            </a:r>
          </a:p>
        </p:txBody>
      </p:sp>
    </p:spTree>
    <p:extLst>
      <p:ext uri="{BB962C8B-B14F-4D97-AF65-F5344CB8AC3E}">
        <p14:creationId xmlns:p14="http://schemas.microsoft.com/office/powerpoint/2010/main" val="22432330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mp; Text">
    <p:spTree>
      <p:nvGrpSpPr>
        <p:cNvPr id="1" name=""/>
        <p:cNvGrpSpPr/>
        <p:nvPr/>
      </p:nvGrpSpPr>
      <p:grpSpPr>
        <a:xfrm>
          <a:off x="0" y="0"/>
          <a:ext cx="0" cy="0"/>
          <a:chOff x="0" y="0"/>
          <a:chExt cx="0" cy="0"/>
        </a:xfrm>
      </p:grpSpPr>
      <p:sp>
        <p:nvSpPr>
          <p:cNvPr id="14" name="Nadpis 13"/>
          <p:cNvSpPr>
            <a:spLocks noGrp="1"/>
          </p:cNvSpPr>
          <p:nvPr>
            <p:ph type="title"/>
          </p:nvPr>
        </p:nvSpPr>
        <p:spPr>
          <a:xfrm>
            <a:off x="252000" y="450000"/>
            <a:ext cx="9720000" cy="460800"/>
          </a:xfrm>
        </p:spPr>
        <p:txBody>
          <a:bodyPr vert="horz" lIns="91440" tIns="45720" rIns="91440" bIns="45720" rtlCol="0" anchor="t" anchorCtr="0">
            <a:noAutofit/>
          </a:bodyPr>
          <a:lstStyle>
            <a:lvl1pPr>
              <a:defRPr lang="cs-CZ"/>
            </a:lvl1pPr>
          </a:lstStyle>
          <a:p>
            <a:pPr marL="0" lvl="0"/>
            <a:r>
              <a:rPr lang="cs-CZ" noProof="0" smtClean="0"/>
              <a:t>Kliknutím lze upravit styl.</a:t>
            </a:r>
            <a:endParaRPr lang="en-GB" noProof="0" dirty="0"/>
          </a:p>
        </p:txBody>
      </p:sp>
      <p:sp>
        <p:nvSpPr>
          <p:cNvPr id="3" name="Zástupný symbol pro text 2"/>
          <p:cNvSpPr>
            <a:spLocks noGrp="1"/>
          </p:cNvSpPr>
          <p:nvPr>
            <p:ph type="body" idx="1" hasCustomPrompt="1"/>
          </p:nvPr>
        </p:nvSpPr>
        <p:spPr>
          <a:xfrm>
            <a:off x="367200" y="1296000"/>
            <a:ext cx="11397600" cy="504000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dirty="0" smtClean="0"/>
              <a:t>Text</a:t>
            </a:r>
          </a:p>
        </p:txBody>
      </p:sp>
      <p:pic>
        <p:nvPicPr>
          <p:cNvPr id="8" name="Obráze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77" y="266400"/>
            <a:ext cx="1476000" cy="1136491"/>
          </a:xfrm>
          <a:prstGeom prst="rect">
            <a:avLst/>
          </a:prstGeom>
        </p:spPr>
      </p:pic>
      <p:cxnSp>
        <p:nvCxnSpPr>
          <p:cNvPr id="10" name="Přímá spojnice 9"/>
          <p:cNvCxnSpPr/>
          <p:nvPr userDrawn="1"/>
        </p:nvCxnSpPr>
        <p:spPr>
          <a:xfrm>
            <a:off x="252000" y="936000"/>
            <a:ext cx="99720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userDrawn="1"/>
        </p:nvCxnSpPr>
        <p:spPr>
          <a:xfrm>
            <a:off x="252000" y="6336000"/>
            <a:ext cx="116856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4006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mp; Obsah">
    <p:spTree>
      <p:nvGrpSpPr>
        <p:cNvPr id="1" name=""/>
        <p:cNvGrpSpPr/>
        <p:nvPr/>
      </p:nvGrpSpPr>
      <p:grpSpPr>
        <a:xfrm>
          <a:off x="0" y="0"/>
          <a:ext cx="0" cy="0"/>
          <a:chOff x="0" y="0"/>
          <a:chExt cx="0" cy="0"/>
        </a:xfrm>
      </p:grpSpPr>
      <p:sp>
        <p:nvSpPr>
          <p:cNvPr id="7" name="Nadpis 6"/>
          <p:cNvSpPr>
            <a:spLocks noGrp="1"/>
          </p:cNvSpPr>
          <p:nvPr>
            <p:ph type="title"/>
          </p:nvPr>
        </p:nvSpPr>
        <p:spPr>
          <a:xfrm>
            <a:off x="252000" y="450000"/>
            <a:ext cx="9720000" cy="460800"/>
          </a:xfrm>
        </p:spPr>
        <p:txBody>
          <a:bodyPr/>
          <a:lstStyle>
            <a:lvl1pPr>
              <a:defRPr sz="2800">
                <a:solidFill>
                  <a:srgbClr val="307871"/>
                </a:solidFill>
              </a:defRPr>
            </a:lvl1pPr>
          </a:lstStyle>
          <a:p>
            <a:r>
              <a:rPr lang="cs-CZ" noProof="0" smtClean="0"/>
              <a:t>Kliknutím lze upravit styl.</a:t>
            </a:r>
            <a:endParaRPr lang="en-GB" noProof="0" dirty="0"/>
          </a:p>
        </p:txBody>
      </p:sp>
      <p:pic>
        <p:nvPicPr>
          <p:cNvPr id="8" name="Obráze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77" y="266400"/>
            <a:ext cx="1476000" cy="1136491"/>
          </a:xfrm>
          <a:prstGeom prst="rect">
            <a:avLst/>
          </a:prstGeom>
        </p:spPr>
      </p:pic>
      <p:cxnSp>
        <p:nvCxnSpPr>
          <p:cNvPr id="10" name="Přímá spojnice 9"/>
          <p:cNvCxnSpPr/>
          <p:nvPr userDrawn="1"/>
        </p:nvCxnSpPr>
        <p:spPr>
          <a:xfrm>
            <a:off x="252000" y="936000"/>
            <a:ext cx="99720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userDrawn="1"/>
        </p:nvCxnSpPr>
        <p:spPr>
          <a:xfrm>
            <a:off x="252000" y="6336000"/>
            <a:ext cx="116856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Zástupný symbol pro obsah 2"/>
          <p:cNvSpPr>
            <a:spLocks noGrp="1"/>
          </p:cNvSpPr>
          <p:nvPr>
            <p:ph idx="1"/>
          </p:nvPr>
        </p:nvSpPr>
        <p:spPr>
          <a:xfrm>
            <a:off x="365855" y="1294257"/>
            <a:ext cx="11397600" cy="5040000"/>
          </a:xfrm>
        </p:spPr>
        <p:txBody>
          <a:bodyPr/>
          <a:lstStyle/>
          <a:p>
            <a:pPr lvl="0"/>
            <a:r>
              <a:rPr lang="cs-CZ" noProof="0" smtClean="0"/>
              <a:t>Upravte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en-GB" noProof="0" dirty="0"/>
          </a:p>
        </p:txBody>
      </p:sp>
    </p:spTree>
    <p:extLst>
      <p:ext uri="{BB962C8B-B14F-4D97-AF65-F5344CB8AC3E}">
        <p14:creationId xmlns:p14="http://schemas.microsoft.com/office/powerpoint/2010/main" val="23675581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Obdélník 7"/>
          <p:cNvSpPr/>
          <p:nvPr userDrawn="1"/>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noProof="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title" hasCustomPrompt="1"/>
          </p:nvPr>
        </p:nvSpPr>
        <p:spPr>
          <a:xfrm>
            <a:off x="666000" y="720000"/>
            <a:ext cx="4352400" cy="1332000"/>
          </a:xfrm>
        </p:spPr>
        <p:txBody>
          <a:bodyPr anchor="t" anchorCtr="0"/>
          <a:lstStyle>
            <a:lvl1pPr>
              <a:defRPr sz="3600" baseline="0">
                <a:solidFill>
                  <a:schemeClr val="bg1"/>
                </a:solidFill>
              </a:defRPr>
            </a:lvl1pPr>
          </a:lstStyle>
          <a:p>
            <a:r>
              <a:rPr lang="en-GB" noProof="0" dirty="0" smtClean="0"/>
              <a:t>Chapter title</a:t>
            </a:r>
            <a:endParaRPr lang="en-GB" noProof="0" dirty="0"/>
          </a:p>
        </p:txBody>
      </p:sp>
      <p:sp>
        <p:nvSpPr>
          <p:cNvPr id="3" name="Zástupný symbol pro obsah 2"/>
          <p:cNvSpPr>
            <a:spLocks noGrp="1"/>
          </p:cNvSpPr>
          <p:nvPr>
            <p:ph idx="1"/>
          </p:nvPr>
        </p:nvSpPr>
        <p:spPr>
          <a:xfrm>
            <a:off x="5684400" y="2628000"/>
            <a:ext cx="5940000" cy="3852000"/>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cs-CZ" noProof="0" smtClean="0"/>
              <a:t>Upravte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en-GB" noProof="0" dirty="0"/>
          </a:p>
        </p:txBody>
      </p:sp>
      <p:sp>
        <p:nvSpPr>
          <p:cNvPr id="4" name="Zástupný symbol pro text 3"/>
          <p:cNvSpPr>
            <a:spLocks noGrp="1"/>
          </p:cNvSpPr>
          <p:nvPr>
            <p:ph type="body" sz="half" idx="2" hasCustomPrompt="1"/>
          </p:nvPr>
        </p:nvSpPr>
        <p:spPr>
          <a:xfrm>
            <a:off x="666000" y="2052000"/>
            <a:ext cx="4352400" cy="4176000"/>
          </a:xfrm>
        </p:spPr>
        <p:txBody>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dirty="0" smtClean="0"/>
              <a:t>Text</a:t>
            </a:r>
          </a:p>
        </p:txBody>
      </p:sp>
      <p:pic>
        <p:nvPicPr>
          <p:cNvPr id="9" name="Obráze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77" y="266400"/>
            <a:ext cx="1476000" cy="1136491"/>
          </a:xfrm>
          <a:prstGeom prst="rect">
            <a:avLst/>
          </a:prstGeom>
        </p:spPr>
      </p:pic>
    </p:spTree>
    <p:extLst>
      <p:ext uri="{BB962C8B-B14F-4D97-AF65-F5344CB8AC3E}">
        <p14:creationId xmlns:p14="http://schemas.microsoft.com/office/powerpoint/2010/main" val="23581580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itulkem">
    <p:spTree>
      <p:nvGrpSpPr>
        <p:cNvPr id="1" name=""/>
        <p:cNvGrpSpPr/>
        <p:nvPr/>
      </p:nvGrpSpPr>
      <p:grpSpPr>
        <a:xfrm>
          <a:off x="0" y="0"/>
          <a:ext cx="0" cy="0"/>
          <a:chOff x="0" y="0"/>
          <a:chExt cx="0" cy="0"/>
        </a:xfrm>
      </p:grpSpPr>
      <p:sp>
        <p:nvSpPr>
          <p:cNvPr id="3" name="Zástupný symbol pro obrázek 2"/>
          <p:cNvSpPr>
            <a:spLocks noGrp="1"/>
          </p:cNvSpPr>
          <p:nvPr>
            <p:ph type="pic" idx="1"/>
          </p:nvPr>
        </p:nvSpPr>
        <p:spPr>
          <a:xfrm>
            <a:off x="936000" y="1620000"/>
            <a:ext cx="5400000" cy="360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noProof="0" dirty="0" smtClean="0"/>
              <a:t>Kliknutím na ikonu přidáte obrázek.</a:t>
            </a:r>
            <a:endParaRPr lang="en-GB" noProof="0" dirty="0"/>
          </a:p>
        </p:txBody>
      </p:sp>
      <p:sp>
        <p:nvSpPr>
          <p:cNvPr id="4" name="Zástupný symbol pro text 3"/>
          <p:cNvSpPr>
            <a:spLocks noGrp="1"/>
          </p:cNvSpPr>
          <p:nvPr>
            <p:ph type="body" sz="half" idx="2"/>
          </p:nvPr>
        </p:nvSpPr>
        <p:spPr>
          <a:xfrm>
            <a:off x="6984000" y="1620000"/>
            <a:ext cx="3240000" cy="3600000"/>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noProof="0" smtClean="0"/>
              <a:t>Upravte styly předlohy textu.</a:t>
            </a:r>
          </a:p>
        </p:txBody>
      </p:sp>
      <p:pic>
        <p:nvPicPr>
          <p:cNvPr id="13" name="Obrázek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77" y="266400"/>
            <a:ext cx="1476000" cy="1136491"/>
          </a:xfrm>
          <a:prstGeom prst="rect">
            <a:avLst/>
          </a:prstGeom>
        </p:spPr>
      </p:pic>
      <p:cxnSp>
        <p:nvCxnSpPr>
          <p:cNvPr id="14" name="Přímá spojnice 13"/>
          <p:cNvCxnSpPr/>
          <p:nvPr userDrawn="1"/>
        </p:nvCxnSpPr>
        <p:spPr>
          <a:xfrm>
            <a:off x="252000" y="936000"/>
            <a:ext cx="99720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Přímá spojnice 14"/>
          <p:cNvCxnSpPr/>
          <p:nvPr userDrawn="1"/>
        </p:nvCxnSpPr>
        <p:spPr>
          <a:xfrm>
            <a:off x="252000" y="6336000"/>
            <a:ext cx="116856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Nadpis 11"/>
          <p:cNvSpPr>
            <a:spLocks noGrp="1"/>
          </p:cNvSpPr>
          <p:nvPr>
            <p:ph type="title"/>
          </p:nvPr>
        </p:nvSpPr>
        <p:spPr>
          <a:xfrm>
            <a:off x="252000" y="450000"/>
            <a:ext cx="9720000" cy="460800"/>
          </a:xfrm>
        </p:spPr>
        <p:txBody>
          <a:bodyPr/>
          <a:lstStyle>
            <a:lvl1pPr>
              <a:defRPr sz="2800">
                <a:solidFill>
                  <a:srgbClr val="307871"/>
                </a:solidFill>
              </a:defRPr>
            </a:lvl1pPr>
          </a:lstStyle>
          <a:p>
            <a:r>
              <a:rPr lang="cs-CZ" noProof="0" smtClean="0"/>
              <a:t>Kliknutím lze upravit styl.</a:t>
            </a:r>
            <a:endParaRPr lang="en-GB" noProof="0" dirty="0"/>
          </a:p>
        </p:txBody>
      </p:sp>
    </p:spTree>
    <p:extLst>
      <p:ext uri="{BB962C8B-B14F-4D97-AF65-F5344CB8AC3E}">
        <p14:creationId xmlns:p14="http://schemas.microsoft.com/office/powerpoint/2010/main" val="6768898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3" name="Zástupný symbol pro obsah 2"/>
          <p:cNvSpPr>
            <a:spLocks noGrp="1"/>
          </p:cNvSpPr>
          <p:nvPr>
            <p:ph sz="half" idx="1"/>
          </p:nvPr>
        </p:nvSpPr>
        <p:spPr>
          <a:xfrm>
            <a:off x="936000" y="1620000"/>
            <a:ext cx="5400000" cy="3600000"/>
          </a:xfrm>
        </p:spPr>
        <p:txBody>
          <a:bodyPr/>
          <a:lstStyle/>
          <a:p>
            <a:pPr lvl="0"/>
            <a:r>
              <a:rPr lang="cs-CZ" noProof="0" smtClean="0"/>
              <a:t>Upravte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en-GB" noProof="0" dirty="0"/>
          </a:p>
        </p:txBody>
      </p:sp>
      <p:sp>
        <p:nvSpPr>
          <p:cNvPr id="4" name="Zástupný symbol pro obsah 3"/>
          <p:cNvSpPr>
            <a:spLocks noGrp="1"/>
          </p:cNvSpPr>
          <p:nvPr>
            <p:ph sz="half" idx="2"/>
          </p:nvPr>
        </p:nvSpPr>
        <p:spPr>
          <a:xfrm>
            <a:off x="6984000" y="1619998"/>
            <a:ext cx="3240000" cy="3600000"/>
          </a:xfrm>
        </p:spPr>
        <p:txBody>
          <a:bodyPr/>
          <a:lstStyle/>
          <a:p>
            <a:pPr lvl="0"/>
            <a:r>
              <a:rPr lang="cs-CZ" noProof="0" smtClean="0"/>
              <a:t>Upravte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en-GB" noProof="0" dirty="0"/>
          </a:p>
        </p:txBody>
      </p:sp>
      <p:pic>
        <p:nvPicPr>
          <p:cNvPr id="9" name="Obráze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77" y="266400"/>
            <a:ext cx="1476000" cy="1136491"/>
          </a:xfrm>
          <a:prstGeom prst="rect">
            <a:avLst/>
          </a:prstGeom>
        </p:spPr>
      </p:pic>
      <p:cxnSp>
        <p:nvCxnSpPr>
          <p:cNvPr id="10" name="Přímá spojnice 9"/>
          <p:cNvCxnSpPr/>
          <p:nvPr userDrawn="1"/>
        </p:nvCxnSpPr>
        <p:spPr>
          <a:xfrm>
            <a:off x="252000" y="936000"/>
            <a:ext cx="99720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userDrawn="1"/>
        </p:nvCxnSpPr>
        <p:spPr>
          <a:xfrm>
            <a:off x="252000" y="6336000"/>
            <a:ext cx="116856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Nadpis 11"/>
          <p:cNvSpPr>
            <a:spLocks noGrp="1"/>
          </p:cNvSpPr>
          <p:nvPr>
            <p:ph type="title"/>
          </p:nvPr>
        </p:nvSpPr>
        <p:spPr>
          <a:xfrm>
            <a:off x="252000" y="450000"/>
            <a:ext cx="9720000" cy="460800"/>
          </a:xfrm>
        </p:spPr>
        <p:txBody>
          <a:bodyPr/>
          <a:lstStyle>
            <a:lvl1pPr>
              <a:defRPr sz="2800">
                <a:solidFill>
                  <a:srgbClr val="307871"/>
                </a:solidFill>
              </a:defRPr>
            </a:lvl1pPr>
          </a:lstStyle>
          <a:p>
            <a:r>
              <a:rPr lang="cs-CZ" noProof="0" smtClean="0"/>
              <a:t>Kliknutím lze upravit styl.</a:t>
            </a:r>
            <a:endParaRPr lang="en-GB" noProof="0" dirty="0"/>
          </a:p>
        </p:txBody>
      </p:sp>
    </p:spTree>
    <p:extLst>
      <p:ext uri="{BB962C8B-B14F-4D97-AF65-F5344CB8AC3E}">
        <p14:creationId xmlns:p14="http://schemas.microsoft.com/office/powerpoint/2010/main" val="59710539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10" name="Zástupný symbol pro obsah 2"/>
          <p:cNvSpPr>
            <a:spLocks noGrp="1"/>
          </p:cNvSpPr>
          <p:nvPr>
            <p:ph sz="half" idx="10"/>
          </p:nvPr>
        </p:nvSpPr>
        <p:spPr>
          <a:xfrm>
            <a:off x="936000" y="1620000"/>
            <a:ext cx="5400000" cy="3600000"/>
          </a:xfrm>
        </p:spPr>
        <p:txBody>
          <a:bodyPr/>
          <a:lstStyle>
            <a:lvl1pPr>
              <a:defRPr sz="2400"/>
            </a:lvl1pPr>
            <a:lvl2pPr>
              <a:defRPr sz="2000"/>
            </a:lvl2pPr>
            <a:lvl3pPr>
              <a:defRPr sz="1800"/>
            </a:lvl3pPr>
            <a:lvl4pPr>
              <a:defRPr sz="1600"/>
            </a:lvl4pPr>
            <a:lvl5pPr>
              <a:defRPr sz="1600"/>
            </a:lvl5pPr>
          </a:lstStyle>
          <a:p>
            <a:pPr lvl="0"/>
            <a:r>
              <a:rPr lang="cs-CZ" noProof="0" smtClean="0"/>
              <a:t>Upravte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en-GB" noProof="0" dirty="0"/>
          </a:p>
        </p:txBody>
      </p:sp>
      <p:sp>
        <p:nvSpPr>
          <p:cNvPr id="3" name="Zástupný symbol pro text 2"/>
          <p:cNvSpPr>
            <a:spLocks noGrp="1"/>
          </p:cNvSpPr>
          <p:nvPr>
            <p:ph type="body" idx="1"/>
          </p:nvPr>
        </p:nvSpPr>
        <p:spPr>
          <a:xfrm>
            <a:off x="936000" y="961200"/>
            <a:ext cx="5400000" cy="658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smtClean="0"/>
              <a:t>Upravte styly předlohy textu.</a:t>
            </a:r>
          </a:p>
        </p:txBody>
      </p:sp>
      <p:sp>
        <p:nvSpPr>
          <p:cNvPr id="5" name="Zástupný symbol pro text 4"/>
          <p:cNvSpPr>
            <a:spLocks noGrp="1"/>
          </p:cNvSpPr>
          <p:nvPr>
            <p:ph type="body" sz="quarter" idx="3"/>
          </p:nvPr>
        </p:nvSpPr>
        <p:spPr>
          <a:xfrm>
            <a:off x="6984000" y="961200"/>
            <a:ext cx="3240000" cy="6587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smtClean="0"/>
              <a:t>Upravte styly předlohy textu.</a:t>
            </a:r>
          </a:p>
        </p:txBody>
      </p:sp>
      <p:sp>
        <p:nvSpPr>
          <p:cNvPr id="11" name="Zástupný symbol pro obsah 3"/>
          <p:cNvSpPr>
            <a:spLocks noGrp="1"/>
          </p:cNvSpPr>
          <p:nvPr>
            <p:ph sz="half" idx="2"/>
          </p:nvPr>
        </p:nvSpPr>
        <p:spPr>
          <a:xfrm>
            <a:off x="6984000" y="1619998"/>
            <a:ext cx="3240000" cy="3600000"/>
          </a:xfrm>
        </p:spPr>
        <p:txBody>
          <a:bodyPr/>
          <a:lstStyle>
            <a:lvl1pPr>
              <a:defRPr sz="2400"/>
            </a:lvl1pPr>
            <a:lvl2pPr>
              <a:defRPr sz="2000"/>
            </a:lvl2pPr>
            <a:lvl3pPr>
              <a:defRPr sz="1800"/>
            </a:lvl3pPr>
            <a:lvl4pPr>
              <a:defRPr sz="1600"/>
            </a:lvl4pPr>
            <a:lvl5pPr>
              <a:defRPr sz="1600"/>
            </a:lvl5pPr>
          </a:lstStyle>
          <a:p>
            <a:pPr lvl="0"/>
            <a:r>
              <a:rPr lang="cs-CZ" noProof="0" smtClean="0"/>
              <a:t>Upravte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en-GB" noProof="0" dirty="0"/>
          </a:p>
        </p:txBody>
      </p:sp>
      <p:pic>
        <p:nvPicPr>
          <p:cNvPr id="12" name="Obráze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77" y="266400"/>
            <a:ext cx="1476000" cy="1136491"/>
          </a:xfrm>
          <a:prstGeom prst="rect">
            <a:avLst/>
          </a:prstGeom>
        </p:spPr>
      </p:pic>
      <p:cxnSp>
        <p:nvCxnSpPr>
          <p:cNvPr id="13" name="Přímá spojnice 12"/>
          <p:cNvCxnSpPr/>
          <p:nvPr userDrawn="1"/>
        </p:nvCxnSpPr>
        <p:spPr>
          <a:xfrm>
            <a:off x="252000" y="936000"/>
            <a:ext cx="99720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Přímá spojnice 13"/>
          <p:cNvCxnSpPr/>
          <p:nvPr userDrawn="1"/>
        </p:nvCxnSpPr>
        <p:spPr>
          <a:xfrm>
            <a:off x="252000" y="6336000"/>
            <a:ext cx="116856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Nadpis 11"/>
          <p:cNvSpPr>
            <a:spLocks noGrp="1"/>
          </p:cNvSpPr>
          <p:nvPr>
            <p:ph type="title"/>
          </p:nvPr>
        </p:nvSpPr>
        <p:spPr>
          <a:xfrm>
            <a:off x="252000" y="450000"/>
            <a:ext cx="9720000" cy="460800"/>
          </a:xfrm>
        </p:spPr>
        <p:txBody>
          <a:bodyPr/>
          <a:lstStyle>
            <a:lvl1pPr>
              <a:defRPr sz="2800">
                <a:solidFill>
                  <a:srgbClr val="307871"/>
                </a:solidFill>
              </a:defRPr>
            </a:lvl1pPr>
          </a:lstStyle>
          <a:p>
            <a:r>
              <a:rPr lang="cs-CZ" noProof="0" smtClean="0"/>
              <a:t>Kliknutím lze upravit styl.</a:t>
            </a:r>
            <a:endParaRPr lang="en-GB" noProof="0" dirty="0"/>
          </a:p>
        </p:txBody>
      </p:sp>
    </p:spTree>
    <p:extLst>
      <p:ext uri="{BB962C8B-B14F-4D97-AF65-F5344CB8AC3E}">
        <p14:creationId xmlns:p14="http://schemas.microsoft.com/office/powerpoint/2010/main" val="108162357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Jenom nadpis">
    <p:spTree>
      <p:nvGrpSpPr>
        <p:cNvPr id="1" name=""/>
        <p:cNvGrpSpPr/>
        <p:nvPr/>
      </p:nvGrpSpPr>
      <p:grpSpPr>
        <a:xfrm>
          <a:off x="0" y="0"/>
          <a:ext cx="0" cy="0"/>
          <a:chOff x="0" y="0"/>
          <a:chExt cx="0" cy="0"/>
        </a:xfrm>
      </p:grpSpPr>
      <p:sp>
        <p:nvSpPr>
          <p:cNvPr id="6" name="Nadpis 6"/>
          <p:cNvSpPr>
            <a:spLocks noGrp="1"/>
          </p:cNvSpPr>
          <p:nvPr>
            <p:ph type="title"/>
          </p:nvPr>
        </p:nvSpPr>
        <p:spPr>
          <a:xfrm>
            <a:off x="252000" y="450000"/>
            <a:ext cx="9720000" cy="460800"/>
          </a:xfrm>
        </p:spPr>
        <p:txBody>
          <a:bodyPr/>
          <a:lstStyle>
            <a:lvl1pPr>
              <a:defRPr sz="2800">
                <a:solidFill>
                  <a:srgbClr val="307871"/>
                </a:solidFill>
              </a:defRPr>
            </a:lvl1pPr>
          </a:lstStyle>
          <a:p>
            <a:r>
              <a:rPr lang="cs-CZ" noProof="0" smtClean="0"/>
              <a:t>Kliknutím lze upravit styl.</a:t>
            </a:r>
            <a:endParaRPr lang="en-GB" noProof="0" dirty="0"/>
          </a:p>
        </p:txBody>
      </p:sp>
      <p:pic>
        <p:nvPicPr>
          <p:cNvPr id="7" name="Obráze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77" y="266400"/>
            <a:ext cx="1476000" cy="1136491"/>
          </a:xfrm>
          <a:prstGeom prst="rect">
            <a:avLst/>
          </a:prstGeom>
        </p:spPr>
      </p:pic>
      <p:cxnSp>
        <p:nvCxnSpPr>
          <p:cNvPr id="8" name="Přímá spojnice 7"/>
          <p:cNvCxnSpPr/>
          <p:nvPr userDrawn="1"/>
        </p:nvCxnSpPr>
        <p:spPr>
          <a:xfrm>
            <a:off x="252000" y="936000"/>
            <a:ext cx="99720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userDrawn="1"/>
        </p:nvCxnSpPr>
        <p:spPr>
          <a:xfrm>
            <a:off x="252000" y="6336000"/>
            <a:ext cx="116856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55891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t" anchorCtr="0">
            <a:noAutofit/>
          </a:bodyPr>
          <a:lstStyle/>
          <a:p>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a:t>
            </a:r>
            <a:r>
              <a:rPr lang="en-GB" noProof="0" dirty="0" smtClean="0"/>
              <a:t>.</a:t>
            </a:r>
            <a:endParaRPr lang="en-GB" noProof="0" dirty="0"/>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noProof="0" dirty="0" err="1" smtClean="0"/>
              <a:t>Upravte</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a:p>
            <a:pPr lvl="1"/>
            <a:r>
              <a:rPr lang="en-GB" noProof="0" dirty="0" err="1" smtClean="0"/>
              <a:t>Druhá</a:t>
            </a:r>
            <a:r>
              <a:rPr lang="en-GB" noProof="0" dirty="0" smtClean="0"/>
              <a:t> </a:t>
            </a:r>
            <a:r>
              <a:rPr lang="en-GB" noProof="0" dirty="0" err="1" smtClean="0"/>
              <a:t>úroveň</a:t>
            </a:r>
            <a:endParaRPr lang="en-GB" noProof="0" dirty="0" smtClean="0"/>
          </a:p>
          <a:p>
            <a:pPr lvl="2"/>
            <a:r>
              <a:rPr lang="en-GB" noProof="0" dirty="0" err="1" smtClean="0"/>
              <a:t>Třetí</a:t>
            </a:r>
            <a:r>
              <a:rPr lang="en-GB" noProof="0" dirty="0" smtClean="0"/>
              <a:t> </a:t>
            </a:r>
            <a:r>
              <a:rPr lang="en-GB" noProof="0" dirty="0" err="1" smtClean="0"/>
              <a:t>úroveň</a:t>
            </a:r>
            <a:endParaRPr lang="en-GB" noProof="0" dirty="0" smtClean="0"/>
          </a:p>
          <a:p>
            <a:pPr lvl="3"/>
            <a:r>
              <a:rPr lang="en-GB" noProof="0" dirty="0" err="1" smtClean="0"/>
              <a:t>Čtvrtá</a:t>
            </a:r>
            <a:r>
              <a:rPr lang="en-GB" noProof="0" dirty="0" smtClean="0"/>
              <a:t> </a:t>
            </a:r>
            <a:r>
              <a:rPr lang="en-GB" noProof="0" dirty="0" err="1" smtClean="0"/>
              <a:t>úroveň</a:t>
            </a:r>
            <a:endParaRPr lang="en-GB" noProof="0" dirty="0" smtClean="0"/>
          </a:p>
          <a:p>
            <a:pPr lvl="4"/>
            <a:r>
              <a:rPr lang="en-GB" noProof="0" dirty="0" err="1" smtClean="0"/>
              <a:t>Pátá</a:t>
            </a:r>
            <a:r>
              <a:rPr lang="en-GB" noProof="0" dirty="0" smtClean="0"/>
              <a:t> </a:t>
            </a:r>
            <a:r>
              <a:rPr lang="en-GB" noProof="0" dirty="0" err="1" smtClean="0"/>
              <a:t>úroveň</a:t>
            </a:r>
            <a:endParaRPr lang="en-GB" noProof="0" dirty="0"/>
          </a:p>
        </p:txBody>
      </p:sp>
    </p:spTree>
    <p:extLst>
      <p:ext uri="{BB962C8B-B14F-4D97-AF65-F5344CB8AC3E}">
        <p14:creationId xmlns:p14="http://schemas.microsoft.com/office/powerpoint/2010/main" val="4218766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6" r:id="rId5"/>
    <p:sldLayoutId id="2147483657" r:id="rId6"/>
    <p:sldLayoutId id="2147483652" r:id="rId7"/>
    <p:sldLayoutId id="2147483653" r:id="rId8"/>
    <p:sldLayoutId id="2147483654" r:id="rId9"/>
    <p:sldLayoutId id="2147483655" r:id="rId10"/>
    <p:sldLayoutId id="2147483658" r:id="rId11"/>
  </p:sldLayoutIdLst>
  <p:timing>
    <p:tnLst>
      <p:par>
        <p:cTn id="1" dur="indefinite" restart="never" nodeType="tmRoot"/>
      </p:par>
    </p:tnLst>
  </p:timing>
  <p:txStyles>
    <p:titleStyle>
      <a:lvl1pPr algn="l" defTabSz="914400" rtl="0" eaLnBrk="1" latinLnBrk="0" hangingPunct="1">
        <a:lnSpc>
          <a:spcPct val="100000"/>
        </a:lnSpc>
        <a:spcBef>
          <a:spcPct val="0"/>
        </a:spcBef>
        <a:buNone/>
        <a:defRPr sz="2800" b="1" kern="1200">
          <a:solidFill>
            <a:srgbClr val="30787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image" Target="../media/image45.png"/><Relationship Id="rId1" Type="http://schemas.openxmlformats.org/officeDocument/2006/relationships/slideLayout" Target="../slideLayouts/slideLayout3.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3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png"/><Relationship Id="rId3" Type="http://schemas.openxmlformats.org/officeDocument/2006/relationships/image" Target="../media/image71.png"/><Relationship Id="rId7" Type="http://schemas.openxmlformats.org/officeDocument/2006/relationships/image" Target="../media/image75.png"/><Relationship Id="rId12" Type="http://schemas.openxmlformats.org/officeDocument/2006/relationships/image" Target="../media/image80.png"/><Relationship Id="rId2" Type="http://schemas.openxmlformats.org/officeDocument/2006/relationships/image" Target="../media/image70.png"/><Relationship Id="rId16" Type="http://schemas.openxmlformats.org/officeDocument/2006/relationships/image" Target="../media/image84.png"/><Relationship Id="rId1" Type="http://schemas.openxmlformats.org/officeDocument/2006/relationships/slideLayout" Target="../slideLayouts/slideLayout9.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73.png"/><Relationship Id="rId15" Type="http://schemas.openxmlformats.org/officeDocument/2006/relationships/image" Target="../media/image83.pn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png"/><Relationship Id="rId14" Type="http://schemas.openxmlformats.org/officeDocument/2006/relationships/image" Target="../media/image8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GB" dirty="0" smtClean="0"/>
              <a:t>Statistical Methods </a:t>
            </a:r>
            <a:br>
              <a:rPr lang="en-GB" dirty="0" smtClean="0"/>
            </a:br>
            <a:r>
              <a:rPr lang="en-GB" dirty="0" smtClean="0"/>
              <a:t>for Economists</a:t>
            </a:r>
            <a:br>
              <a:rPr lang="en-GB" dirty="0" smtClean="0"/>
            </a:br>
            <a:r>
              <a:rPr lang="en-GB" dirty="0" smtClean="0"/>
              <a:t/>
            </a:r>
            <a:br>
              <a:rPr lang="en-GB" dirty="0" smtClean="0"/>
            </a:br>
            <a:r>
              <a:rPr lang="en-GB" dirty="0" smtClean="0"/>
              <a:t>Lecture (7 &amp; 8)c</a:t>
            </a:r>
            <a:endParaRPr lang="en-GB" dirty="0"/>
          </a:p>
        </p:txBody>
      </p:sp>
      <p:sp>
        <p:nvSpPr>
          <p:cNvPr id="3" name="Podnadpis 2"/>
          <p:cNvSpPr>
            <a:spLocks noGrp="1"/>
          </p:cNvSpPr>
          <p:nvPr>
            <p:ph type="subTitle" idx="1"/>
          </p:nvPr>
        </p:nvSpPr>
        <p:spPr/>
        <p:txBody>
          <a:bodyPr/>
          <a:lstStyle/>
          <a:p>
            <a:r>
              <a:rPr lang="en-GB" dirty="0" smtClean="0"/>
              <a:t>Three-Way Analysis of Variance</a:t>
            </a:r>
            <a:br>
              <a:rPr lang="en-GB" dirty="0" smtClean="0"/>
            </a:br>
            <a:r>
              <a:rPr lang="en-GB" dirty="0" smtClean="0"/>
              <a:t>(ANOVA)</a:t>
            </a:r>
            <a:br>
              <a:rPr lang="en-GB" dirty="0" smtClean="0"/>
            </a:br>
            <a:r>
              <a:rPr lang="en-GB" dirty="0" smtClean="0"/>
              <a:t>— Latin Squares</a:t>
            </a:r>
            <a:endParaRPr lang="en-GB" dirty="0"/>
          </a:p>
        </p:txBody>
      </p:sp>
      <p:sp>
        <p:nvSpPr>
          <p:cNvPr id="4" name="Zástupný symbol pro text 3"/>
          <p:cNvSpPr>
            <a:spLocks noGrp="1"/>
          </p:cNvSpPr>
          <p:nvPr>
            <p:ph type="body" idx="10"/>
          </p:nvPr>
        </p:nvSpPr>
        <p:spPr/>
        <p:txBody>
          <a:bodyPr/>
          <a:lstStyle/>
          <a:p>
            <a:r>
              <a:rPr lang="en-GB" b="1" dirty="0"/>
              <a:t>David Bartl</a:t>
            </a:r>
          </a:p>
          <a:p>
            <a:r>
              <a:rPr lang="en-GB" dirty="0"/>
              <a:t>Statistical Methods for Economists</a:t>
            </a:r>
          </a:p>
          <a:p>
            <a:r>
              <a:rPr lang="en-GB" dirty="0" smtClean="0"/>
              <a:t>INM/BASTE</a:t>
            </a:r>
            <a:endParaRPr lang="en-GB" dirty="0"/>
          </a:p>
        </p:txBody>
      </p:sp>
    </p:spTree>
    <p:extLst>
      <p:ext uri="{BB962C8B-B14F-4D97-AF65-F5344CB8AC3E}">
        <p14:creationId xmlns:p14="http://schemas.microsoft.com/office/powerpoint/2010/main" val="4162914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Three-factor ANOVA:  Simplification</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pPr>
                  <a:lnSpc>
                    <a:spcPct val="150000"/>
                  </a:lnSpc>
                </a:pPr>
                <a:r>
                  <a:rPr lang="en-GB" dirty="0"/>
                  <a:t>It is possible to consider the general situation with a general number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𝑖𝑗𝑘</m:t>
                        </m:r>
                      </m:sub>
                    </m:sSub>
                    <m:r>
                      <a:rPr lang="en-GB" i="1">
                        <a:latin typeface="Cambria Math" panose="02040503050406030204" pitchFamily="18" charset="0"/>
                      </a:rPr>
                      <m:t>≥1</m:t>
                    </m:r>
                  </m:oMath>
                </a14:m>
                <a:r>
                  <a:rPr lang="en-GB" dirty="0"/>
                  <a:t>  </a:t>
                </a:r>
                <a:br>
                  <a:rPr lang="en-GB" dirty="0"/>
                </a:br>
                <a:r>
                  <a:rPr lang="en-GB" dirty="0"/>
                  <a:t>of observations for each combination of the factors and it is also possible to formulate and test various null hypotheses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=0</m:t>
                    </m:r>
                  </m:oMath>
                </a14:m>
                <a:r>
                  <a:rPr lang="en-GB" dirty="0"/>
                  <a:t> / </a:t>
                </a:r>
                <a14:m>
                  <m:oMath xmlns:m="http://schemas.openxmlformats.org/officeDocument/2006/math">
                    <m:sSubSup>
                      <m:sSubSupPr>
                        <m:ctrlPr>
                          <a:rPr lang="en-GB" i="1">
                            <a:latin typeface="Cambria Math" panose="02040503050406030204" pitchFamily="18" charset="0"/>
                          </a:rPr>
                        </m:ctrlPr>
                      </m:sSubSupPr>
                      <m:e>
                        <m:r>
                          <a:rPr lang="en-GB" i="1">
                            <a:latin typeface="Cambria Math" panose="02040503050406030204" pitchFamily="18" charset="0"/>
                          </a:rPr>
                          <m:t>𝜆</m:t>
                        </m:r>
                      </m:e>
                      <m:sub>
                        <m:r>
                          <a:rPr lang="en-GB" i="1">
                            <a:latin typeface="Cambria Math" panose="02040503050406030204" pitchFamily="18" charset="0"/>
                          </a:rPr>
                          <m:t>𝑖𝑗</m:t>
                        </m:r>
                      </m:sub>
                      <m:sup>
                        <m:r>
                          <m:rPr>
                            <m:sty m:val="p"/>
                          </m:rPr>
                          <a:rPr lang="en-GB">
                            <a:latin typeface="Cambria Math" panose="02040503050406030204" pitchFamily="18" charset="0"/>
                          </a:rPr>
                          <m:t>AB</m:t>
                        </m:r>
                      </m:sup>
                    </m:sSubSup>
                    <m:r>
                      <a:rPr lang="en-GB" i="1">
                        <a:latin typeface="Cambria Math" panose="02040503050406030204" pitchFamily="18" charset="0"/>
                      </a:rPr>
                      <m:t>=0</m:t>
                    </m:r>
                  </m:oMath>
                </a14:m>
                <a:r>
                  <a:rPr lang="en-GB" dirty="0"/>
                  <a:t> / </a:t>
                </a:r>
                <a14:m>
                  <m:oMath xmlns:m="http://schemas.openxmlformats.org/officeDocument/2006/math">
                    <m:sSubSup>
                      <m:sSubSupPr>
                        <m:ctrlPr>
                          <a:rPr lang="en-GB" i="1">
                            <a:latin typeface="Cambria Math" panose="02040503050406030204" pitchFamily="18" charset="0"/>
                          </a:rPr>
                        </m:ctrlPr>
                      </m:sSubSupPr>
                      <m:e>
                        <m:r>
                          <a:rPr lang="en-GB" i="1">
                            <a:latin typeface="Cambria Math" panose="02040503050406030204" pitchFamily="18" charset="0"/>
                          </a:rPr>
                          <m:t>𝜆</m:t>
                        </m:r>
                      </m:e>
                      <m:sub>
                        <m:r>
                          <a:rPr lang="en-GB" i="1">
                            <a:latin typeface="Cambria Math" panose="02040503050406030204" pitchFamily="18" charset="0"/>
                          </a:rPr>
                          <m:t>𝑖𝑗𝑘</m:t>
                        </m:r>
                      </m:sub>
                      <m:sup>
                        <m:r>
                          <m:rPr>
                            <m:sty m:val="p"/>
                          </m:rPr>
                          <a:rPr lang="en-GB">
                            <a:latin typeface="Cambria Math" panose="02040503050406030204" pitchFamily="18" charset="0"/>
                          </a:rPr>
                          <m:t>ABC</m:t>
                        </m:r>
                      </m:sup>
                    </m:sSubSup>
                    <m:r>
                      <a:rPr lang="en-GB" i="1">
                        <a:latin typeface="Cambria Math" panose="02040503050406030204" pitchFamily="18" charset="0"/>
                      </a:rPr>
                      <m:t>=0</m:t>
                    </m:r>
                  </m:oMath>
                </a14:m>
                <a:r>
                  <a:rPr lang="en-GB" dirty="0"/>
                  <a:t> / etc.),  </a:t>
                </a:r>
                <a:br>
                  <a:rPr lang="en-GB" dirty="0"/>
                </a:br>
                <a:r>
                  <a:rPr lang="en-GB" dirty="0"/>
                  <a:t>but there are plenty of calculations and the resulting formulas are complicated.</a:t>
                </a:r>
              </a:p>
              <a:p>
                <a:endParaRPr lang="en-GB" dirty="0"/>
              </a:p>
              <a:p>
                <a:pPr>
                  <a:lnSpc>
                    <a:spcPct val="150000"/>
                  </a:lnSpc>
                </a:pPr>
                <a:r>
                  <a:rPr lang="en-GB" dirty="0"/>
                  <a:t>This is why we shall study the following special case only:</a:t>
                </a:r>
              </a:p>
              <a:p>
                <a:pPr algn="ctr">
                  <a:lnSpc>
                    <a:spcPct val="150000"/>
                  </a:lnSpc>
                </a:pPr>
                <a:r>
                  <a:rPr lang="en-GB" dirty="0"/>
                  <a:t>(see the next slide)</a:t>
                </a:r>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a:stretch>
              </a:blipFill>
            </p:spPr>
            <p:txBody>
              <a:bodyPr/>
              <a:lstStyle/>
              <a:p>
                <a:r>
                  <a:rPr lang="en-GB">
                    <a:noFill/>
                  </a:rPr>
                  <a:t> </a:t>
                </a:r>
              </a:p>
            </p:txBody>
          </p:sp>
        </mc:Fallback>
      </mc:AlternateContent>
    </p:spTree>
    <p:extLst>
      <p:ext uri="{BB962C8B-B14F-4D97-AF65-F5344CB8AC3E}">
        <p14:creationId xmlns:p14="http://schemas.microsoft.com/office/powerpoint/2010/main" val="2889878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Three-factor ANOVA:  Simplification</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b="1" dirty="0" smtClean="0"/>
                  <a:t>We assume </a:t>
                </a:r>
                <a:r>
                  <a:rPr lang="en-GB" b="1" i="1" dirty="0" smtClean="0"/>
                  <a:t>for simplicity</a:t>
                </a:r>
                <a:r>
                  <a:rPr lang="en-GB" b="1" dirty="0" smtClean="0"/>
                  <a:t>  that the number of the levels of all three factors </a:t>
                </a:r>
              </a:p>
              <a:p>
                <a:pPr>
                  <a:lnSpc>
                    <a:spcPct val="150000"/>
                  </a:lnSpc>
                </a:pPr>
                <a:r>
                  <a:rPr lang="en-GB" b="1" dirty="0" smtClean="0"/>
                  <a:t>is the same:</a:t>
                </a:r>
              </a:p>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𝐼</m:t>
                      </m:r>
                      <m:r>
                        <a:rPr lang="en-GB" i="1" smtClean="0">
                          <a:latin typeface="Cambria Math" panose="02040503050406030204" pitchFamily="18" charset="0"/>
                        </a:rPr>
                        <m:t>=</m:t>
                      </m:r>
                      <m:r>
                        <a:rPr lang="en-GB" i="1" smtClean="0">
                          <a:latin typeface="Cambria Math" panose="02040503050406030204" pitchFamily="18" charset="0"/>
                        </a:rPr>
                        <m:t>𝐽</m:t>
                      </m:r>
                      <m:r>
                        <a:rPr lang="en-GB" i="1" smtClean="0">
                          <a:latin typeface="Cambria Math" panose="02040503050406030204" pitchFamily="18" charset="0"/>
                        </a:rPr>
                        <m:t>=</m:t>
                      </m:r>
                      <m:r>
                        <a:rPr lang="en-GB" i="1" smtClean="0">
                          <a:latin typeface="Cambria Math" panose="02040503050406030204" pitchFamily="18" charset="0"/>
                        </a:rPr>
                        <m:t>𝐾</m:t>
                      </m:r>
                    </m:oMath>
                  </m:oMathPara>
                </a14:m>
                <a:endParaRPr lang="en-GB" dirty="0" smtClean="0"/>
              </a:p>
              <a:p>
                <a:endParaRPr lang="en-GB" dirty="0"/>
              </a:p>
              <a:p>
                <a:pPr>
                  <a:lnSpc>
                    <a:spcPct val="150000"/>
                  </a:lnSpc>
                </a:pPr>
                <a:r>
                  <a:rPr lang="en-GB" dirty="0" smtClean="0"/>
                  <a:t>In addition to that, we do not perform all the observations for each combination </a:t>
                </a:r>
                <a:br>
                  <a:rPr lang="en-GB" dirty="0" smtClean="0"/>
                </a:br>
                <a:r>
                  <a:rPr lang="en-GB" dirty="0" smtClean="0"/>
                  <a:t>of the factors (because the number of the necessary experiments could soon become infeasible).</a:t>
                </a:r>
              </a:p>
              <a:p>
                <a:pPr>
                  <a:lnSpc>
                    <a:spcPct val="150000"/>
                  </a:lnSpc>
                </a:pPr>
                <a:r>
                  <a:rPr lang="en-GB" dirty="0" smtClean="0"/>
                  <a:t>Instead, we perform either exactly one observation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𝑛</m:t>
                        </m:r>
                      </m:e>
                      <m:sub>
                        <m:r>
                          <a:rPr lang="en-GB" b="0" i="1" smtClean="0">
                            <a:latin typeface="Cambria Math" panose="02040503050406030204" pitchFamily="18" charset="0"/>
                          </a:rPr>
                          <m:t>𝑖𝑗𝑘</m:t>
                        </m:r>
                      </m:sub>
                    </m:sSub>
                    <m:r>
                      <a:rPr lang="en-GB" b="0" i="1" smtClean="0">
                        <a:latin typeface="Cambria Math" panose="02040503050406030204" pitchFamily="18" charset="0"/>
                      </a:rPr>
                      <m:t>=1</m:t>
                    </m:r>
                  </m:oMath>
                </a14:m>
                <a:r>
                  <a:rPr lang="en-GB" dirty="0" smtClean="0"/>
                  <a:t>)  or no observation </a:t>
                </a:r>
                <a:br>
                  <a:rPr lang="en-GB" dirty="0" smtClean="0"/>
                </a:br>
                <a:r>
                  <a:rPr lang="en-GB" dirty="0" smtClean="0"/>
                  <a:t>at all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𝑛</m:t>
                        </m:r>
                      </m:e>
                      <m:sub>
                        <m:r>
                          <a:rPr lang="en-GB" b="0" i="1" smtClean="0">
                            <a:latin typeface="Cambria Math" panose="02040503050406030204" pitchFamily="18" charset="0"/>
                          </a:rPr>
                          <m:t>𝑖𝑗𝑘</m:t>
                        </m:r>
                      </m:sub>
                    </m:sSub>
                    <m:r>
                      <a:rPr lang="en-GB" b="0" i="1" smtClean="0">
                        <a:latin typeface="Cambria Math" panose="02040503050406030204" pitchFamily="18" charset="0"/>
                      </a:rPr>
                      <m:t>=0</m:t>
                    </m:r>
                  </m:oMath>
                </a14:m>
                <a:r>
                  <a:rPr lang="en-GB" dirty="0" smtClean="0"/>
                  <a:t>)  according to the scheme called  </a:t>
                </a:r>
                <a:r>
                  <a:rPr lang="en-GB" b="1" dirty="0" smtClean="0"/>
                  <a:t>Latin square</a:t>
                </a:r>
                <a:r>
                  <a:rPr lang="en-GB" dirty="0" smtClean="0"/>
                  <a:t>.</a:t>
                </a:r>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1127083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Latin squares </a:t>
            </a:r>
            <a:br>
              <a:rPr lang="en-GB" dirty="0" smtClean="0"/>
            </a:br>
            <a:r>
              <a:rPr lang="en-GB" dirty="0" smtClean="0"/>
              <a:t>in</a:t>
            </a:r>
            <a:br>
              <a:rPr lang="en-GB" dirty="0" smtClean="0"/>
            </a:br>
            <a:r>
              <a:rPr lang="en-GB" dirty="0" smtClean="0"/>
              <a:t>Three-way ANOVA</a:t>
            </a:r>
            <a:endParaRPr lang="en-GB" i="1" baseline="-25000" dirty="0"/>
          </a:p>
        </p:txBody>
      </p:sp>
      <p:sp>
        <p:nvSpPr>
          <p:cNvPr id="3" name="Zástupný symbol pro obsah 2"/>
          <p:cNvSpPr>
            <a:spLocks noGrp="1"/>
          </p:cNvSpPr>
          <p:nvPr>
            <p:ph idx="1"/>
          </p:nvPr>
        </p:nvSpPr>
        <p:spPr/>
        <p:txBody>
          <a:bodyPr/>
          <a:lstStyle/>
          <a:p>
            <a:endParaRPr lang="en-GB" dirty="0"/>
          </a:p>
        </p:txBody>
      </p:sp>
      <p:sp>
        <p:nvSpPr>
          <p:cNvPr id="4" name="Zástupný symbol pro text 3"/>
          <p:cNvSpPr>
            <a:spLocks noGrp="1"/>
          </p:cNvSpPr>
          <p:nvPr>
            <p:ph type="body" sz="half" idx="2"/>
          </p:nvPr>
        </p:nvSpPr>
        <p:spPr/>
        <p:txBody>
          <a:bodyPr/>
          <a:lstStyle/>
          <a:p>
            <a:endParaRPr lang="en-GB" dirty="0"/>
          </a:p>
        </p:txBody>
      </p:sp>
    </p:spTree>
    <p:extLst>
      <p:ext uri="{BB962C8B-B14F-4D97-AF65-F5344CB8AC3E}">
        <p14:creationId xmlns:p14="http://schemas.microsoft.com/office/powerpoint/2010/main" val="2805657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Latin square</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pPr>
                  <a:lnSpc>
                    <a:spcPct val="150000"/>
                  </a:lnSpc>
                </a:pPr>
                <a:r>
                  <a:rPr lang="en-GB" dirty="0" smtClean="0"/>
                  <a:t>A </a:t>
                </a:r>
                <a:r>
                  <a:rPr lang="en-GB" b="1" dirty="0" smtClean="0"/>
                  <a:t>Latin square</a:t>
                </a:r>
                <a:r>
                  <a:rPr lang="en-GB" dirty="0" smtClean="0"/>
                  <a:t> of order  </a:t>
                </a:r>
                <a14:m>
                  <m:oMath xmlns:m="http://schemas.openxmlformats.org/officeDocument/2006/math">
                    <m:r>
                      <a:rPr lang="en-GB" i="1" smtClean="0">
                        <a:latin typeface="Cambria Math" panose="02040503050406030204" pitchFamily="18" charset="0"/>
                      </a:rPr>
                      <m:t>𝑁</m:t>
                    </m:r>
                  </m:oMath>
                </a14:m>
                <a:r>
                  <a:rPr lang="en-GB" dirty="0" smtClean="0"/>
                  <a:t>  is an arrangement of  </a:t>
                </a:r>
                <a14:m>
                  <m:oMath xmlns:m="http://schemas.openxmlformats.org/officeDocument/2006/math">
                    <m:r>
                      <a:rPr lang="en-GB" i="1" smtClean="0">
                        <a:latin typeface="Cambria Math" panose="02040503050406030204" pitchFamily="18" charset="0"/>
                      </a:rPr>
                      <m:t>𝑁</m:t>
                    </m:r>
                  </m:oMath>
                </a14:m>
                <a:r>
                  <a:rPr lang="en-GB" dirty="0" smtClean="0"/>
                  <a:t>  symbols, </a:t>
                </a:r>
                <a:br>
                  <a:rPr lang="en-GB" dirty="0" smtClean="0"/>
                </a:br>
                <a:r>
                  <a:rPr lang="en-GB" dirty="0" smtClean="0"/>
                  <a:t>such as  </a:t>
                </a:r>
                <a14:m>
                  <m:oMath xmlns:m="http://schemas.openxmlformats.org/officeDocument/2006/math">
                    <m:d>
                      <m:dPr>
                        <m:begChr m:val="{"/>
                        <m:endChr m:val="}"/>
                        <m:ctrlPr>
                          <a:rPr lang="en-GB" i="1" smtClean="0">
                            <a:latin typeface="Cambria Math" panose="02040503050406030204" pitchFamily="18" charset="0"/>
                          </a:rPr>
                        </m:ctrlPr>
                      </m:dPr>
                      <m:e>
                        <m:r>
                          <a:rPr lang="en-GB" i="1" smtClean="0">
                            <a:latin typeface="Cambria Math" panose="02040503050406030204" pitchFamily="18" charset="0"/>
                          </a:rPr>
                          <m:t>1,</m:t>
                        </m:r>
                        <m:r>
                          <a:rPr lang="en-GB" b="0" i="1" smtClean="0">
                            <a:latin typeface="Cambria Math" panose="02040503050406030204" pitchFamily="18" charset="0"/>
                          </a:rPr>
                          <m:t> </m:t>
                        </m:r>
                        <m:r>
                          <a:rPr lang="en-GB" i="1" smtClean="0">
                            <a:latin typeface="Cambria Math" panose="02040503050406030204" pitchFamily="18" charset="0"/>
                          </a:rPr>
                          <m:t>2,</m:t>
                        </m:r>
                        <m:r>
                          <a:rPr lang="en-GB" b="0" i="1" smtClean="0">
                            <a:latin typeface="Cambria Math" panose="02040503050406030204" pitchFamily="18" charset="0"/>
                          </a:rPr>
                          <m:t>…,</m:t>
                        </m:r>
                        <m:r>
                          <a:rPr lang="en-GB" b="0" i="1" smtClean="0">
                            <a:latin typeface="Cambria Math" panose="02040503050406030204" pitchFamily="18" charset="0"/>
                          </a:rPr>
                          <m:t>𝑁</m:t>
                        </m:r>
                      </m:e>
                    </m:d>
                  </m:oMath>
                </a14:m>
                <a:r>
                  <a:rPr lang="en-GB" dirty="0" smtClean="0"/>
                  <a:t>,  where each symbol is repeated  </a:t>
                </a:r>
                <a14:m>
                  <m:oMath xmlns:m="http://schemas.openxmlformats.org/officeDocument/2006/math">
                    <m:r>
                      <a:rPr lang="en-GB" i="1" smtClean="0">
                        <a:latin typeface="Cambria Math" panose="02040503050406030204" pitchFamily="18" charset="0"/>
                      </a:rPr>
                      <m:t>𝑁</m:t>
                    </m:r>
                  </m:oMath>
                </a14:m>
                <a:r>
                  <a:rPr lang="en-GB" dirty="0" smtClean="0"/>
                  <a:t>-times, </a:t>
                </a:r>
                <a:br>
                  <a:rPr lang="en-GB" dirty="0" smtClean="0"/>
                </a:br>
                <a:r>
                  <a:rPr lang="en-GB" dirty="0" smtClean="0"/>
                  <a:t>into an  </a:t>
                </a:r>
                <a14:m>
                  <m:oMath xmlns:m="http://schemas.openxmlformats.org/officeDocument/2006/math">
                    <m:r>
                      <a:rPr lang="en-GB" b="0" i="1" smtClean="0">
                        <a:latin typeface="Cambria Math" panose="02040503050406030204" pitchFamily="18" charset="0"/>
                      </a:rPr>
                      <m:t>𝑁</m:t>
                    </m:r>
                    <m:r>
                      <a:rPr lang="en-GB" b="0" i="1" smtClean="0">
                        <a:latin typeface="Cambria Math" panose="02040503050406030204" pitchFamily="18" charset="0"/>
                      </a:rPr>
                      <m:t>×</m:t>
                    </m:r>
                    <m:r>
                      <a:rPr lang="en-GB" b="0" i="1" smtClean="0">
                        <a:latin typeface="Cambria Math" panose="02040503050406030204" pitchFamily="18" charset="0"/>
                      </a:rPr>
                      <m:t>𝑁</m:t>
                    </m:r>
                  </m:oMath>
                </a14:m>
                <a:r>
                  <a:rPr lang="en-GB" dirty="0" smtClean="0"/>
                  <a:t>  square table in such a way that</a:t>
                </a:r>
              </a:p>
              <a:p>
                <a:pPr marL="342900" indent="-342900">
                  <a:lnSpc>
                    <a:spcPct val="150000"/>
                  </a:lnSpc>
                  <a:buFont typeface="Arial" panose="020B0604020202020204" pitchFamily="34" charset="0"/>
                  <a:buChar char="•"/>
                  <a:tabLst>
                    <a:tab pos="2566800" algn="l"/>
                  </a:tabLst>
                </a:pPr>
                <a:r>
                  <a:rPr lang="en-GB" dirty="0" smtClean="0"/>
                  <a:t>in each column, each symbol occurs exactly once and</a:t>
                </a:r>
              </a:p>
              <a:p>
                <a:pPr marL="342900" indent="-342900">
                  <a:lnSpc>
                    <a:spcPct val="150000"/>
                  </a:lnSpc>
                  <a:buFont typeface="Arial" panose="020B0604020202020204" pitchFamily="34" charset="0"/>
                  <a:buChar char="•"/>
                  <a:tabLst>
                    <a:tab pos="2566800" algn="l"/>
                  </a:tabLst>
                </a:pPr>
                <a:r>
                  <a:rPr lang="en-GB" dirty="0" smtClean="0"/>
                  <a:t>in each row,	each symbol occurs exactly once.</a:t>
                </a:r>
              </a:p>
              <a:p>
                <a:pPr>
                  <a:lnSpc>
                    <a:spcPct val="150000"/>
                  </a:lnSpc>
                  <a:tabLst>
                    <a:tab pos="2566800" algn="l"/>
                  </a:tabLst>
                </a:pPr>
                <a:r>
                  <a:rPr lang="en-GB" dirty="0" smtClean="0"/>
                  <a:t>For example:</a:t>
                </a:r>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a:stretch>
              </a:blipFill>
            </p:spPr>
            <p:txBody>
              <a:bodyPr/>
              <a:lstStyle/>
              <a:p>
                <a:r>
                  <a:rPr lang="en-GB">
                    <a:noFill/>
                  </a:rPr>
                  <a:t> </a:t>
                </a:r>
              </a:p>
            </p:txBody>
          </p:sp>
        </mc:Fallback>
      </mc:AlternateContent>
      <p:graphicFrame>
        <p:nvGraphicFramePr>
          <p:cNvPr id="7" name="Tabulka 6"/>
          <p:cNvGraphicFramePr>
            <a:graphicFrameLocks noGrp="1"/>
          </p:cNvGraphicFramePr>
          <p:nvPr>
            <p:extLst>
              <p:ext uri="{D42A27DB-BD31-4B8C-83A1-F6EECF244321}">
                <p14:modId xmlns:p14="http://schemas.microsoft.com/office/powerpoint/2010/main" val="3887891610"/>
              </p:ext>
            </p:extLst>
          </p:nvPr>
        </p:nvGraphicFramePr>
        <p:xfrm>
          <a:off x="1080000" y="4860000"/>
          <a:ext cx="1112400" cy="1112520"/>
        </p:xfrm>
        <a:graphic>
          <a:graphicData uri="http://schemas.openxmlformats.org/drawingml/2006/table">
            <a:tbl>
              <a:tblPr>
                <a:tableStyleId>{2D5ABB26-0587-4C30-8999-92F81FD0307C}</a:tableStyleId>
              </a:tblPr>
              <a:tblGrid>
                <a:gridCol w="370800">
                  <a:extLst>
                    <a:ext uri="{9D8B030D-6E8A-4147-A177-3AD203B41FA5}">
                      <a16:colId xmlns:a16="http://schemas.microsoft.com/office/drawing/2014/main" val="2446742914"/>
                    </a:ext>
                  </a:extLst>
                </a:gridCol>
                <a:gridCol w="370800">
                  <a:extLst>
                    <a:ext uri="{9D8B030D-6E8A-4147-A177-3AD203B41FA5}">
                      <a16:colId xmlns:a16="http://schemas.microsoft.com/office/drawing/2014/main" val="1910231071"/>
                    </a:ext>
                  </a:extLst>
                </a:gridCol>
                <a:gridCol w="370800">
                  <a:extLst>
                    <a:ext uri="{9D8B030D-6E8A-4147-A177-3AD203B41FA5}">
                      <a16:colId xmlns:a16="http://schemas.microsoft.com/office/drawing/2014/main" val="1611118274"/>
                    </a:ext>
                  </a:extLst>
                </a:gridCol>
              </a:tblGrid>
              <a:tr h="370840">
                <a:tc>
                  <a:txBody>
                    <a:bodyPr/>
                    <a:lstStyle/>
                    <a:p>
                      <a:pPr algn="ctr"/>
                      <a:r>
                        <a:rPr lang="en-GB" dirty="0" smtClean="0"/>
                        <a:t>1</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2</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3</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1445376"/>
                  </a:ext>
                </a:extLst>
              </a:tr>
              <a:tr h="370840">
                <a:tc>
                  <a:txBody>
                    <a:bodyPr/>
                    <a:lstStyle/>
                    <a:p>
                      <a:pPr algn="ctr"/>
                      <a:r>
                        <a:rPr lang="en-GB" dirty="0" smtClean="0"/>
                        <a:t>2</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3</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1</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4680085"/>
                  </a:ext>
                </a:extLst>
              </a:tr>
              <a:tr h="370840">
                <a:tc>
                  <a:txBody>
                    <a:bodyPr/>
                    <a:lstStyle/>
                    <a:p>
                      <a:pPr algn="ctr"/>
                      <a:r>
                        <a:rPr lang="en-GB" dirty="0" smtClean="0"/>
                        <a:t>3</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1</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2</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6300974"/>
                  </a:ext>
                </a:extLst>
              </a:tr>
            </a:tbl>
          </a:graphicData>
        </a:graphic>
      </p:graphicFrame>
      <p:graphicFrame>
        <p:nvGraphicFramePr>
          <p:cNvPr id="11" name="Tabulka 10"/>
          <p:cNvGraphicFramePr>
            <a:graphicFrameLocks noGrp="1"/>
          </p:cNvGraphicFramePr>
          <p:nvPr>
            <p:extLst>
              <p:ext uri="{D42A27DB-BD31-4B8C-83A1-F6EECF244321}">
                <p14:modId xmlns:p14="http://schemas.microsoft.com/office/powerpoint/2010/main" val="2403964216"/>
              </p:ext>
            </p:extLst>
          </p:nvPr>
        </p:nvGraphicFramePr>
        <p:xfrm>
          <a:off x="2880000" y="4860000"/>
          <a:ext cx="1112400" cy="1112520"/>
        </p:xfrm>
        <a:graphic>
          <a:graphicData uri="http://schemas.openxmlformats.org/drawingml/2006/table">
            <a:tbl>
              <a:tblPr>
                <a:tableStyleId>{2D5ABB26-0587-4C30-8999-92F81FD0307C}</a:tableStyleId>
              </a:tblPr>
              <a:tblGrid>
                <a:gridCol w="370800">
                  <a:extLst>
                    <a:ext uri="{9D8B030D-6E8A-4147-A177-3AD203B41FA5}">
                      <a16:colId xmlns:a16="http://schemas.microsoft.com/office/drawing/2014/main" val="2446742914"/>
                    </a:ext>
                  </a:extLst>
                </a:gridCol>
                <a:gridCol w="370800">
                  <a:extLst>
                    <a:ext uri="{9D8B030D-6E8A-4147-A177-3AD203B41FA5}">
                      <a16:colId xmlns:a16="http://schemas.microsoft.com/office/drawing/2014/main" val="1910231071"/>
                    </a:ext>
                  </a:extLst>
                </a:gridCol>
                <a:gridCol w="370800">
                  <a:extLst>
                    <a:ext uri="{9D8B030D-6E8A-4147-A177-3AD203B41FA5}">
                      <a16:colId xmlns:a16="http://schemas.microsoft.com/office/drawing/2014/main" val="1611118274"/>
                    </a:ext>
                  </a:extLst>
                </a:gridCol>
              </a:tblGrid>
              <a:tr h="370840">
                <a:tc>
                  <a:txBody>
                    <a:bodyPr/>
                    <a:lstStyle/>
                    <a:p>
                      <a:pPr algn="ctr"/>
                      <a:r>
                        <a:rPr lang="en-GB" dirty="0" smtClean="0"/>
                        <a:t>1</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2</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3</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1445376"/>
                  </a:ext>
                </a:extLst>
              </a:tr>
              <a:tr h="370840">
                <a:tc>
                  <a:txBody>
                    <a:bodyPr/>
                    <a:lstStyle/>
                    <a:p>
                      <a:pPr algn="ctr"/>
                      <a:r>
                        <a:rPr lang="en-GB" dirty="0" smtClean="0"/>
                        <a:t>3</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1</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2</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4680085"/>
                  </a:ext>
                </a:extLst>
              </a:tr>
              <a:tr h="370840">
                <a:tc>
                  <a:txBody>
                    <a:bodyPr/>
                    <a:lstStyle/>
                    <a:p>
                      <a:pPr algn="ctr"/>
                      <a:r>
                        <a:rPr lang="en-GB" dirty="0" smtClean="0"/>
                        <a:t>2</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3</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1</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6300974"/>
                  </a:ext>
                </a:extLst>
              </a:tr>
            </a:tbl>
          </a:graphicData>
        </a:graphic>
      </p:graphicFrame>
      <p:graphicFrame>
        <p:nvGraphicFramePr>
          <p:cNvPr id="12" name="Tabulka 11"/>
          <p:cNvGraphicFramePr>
            <a:graphicFrameLocks noGrp="1"/>
          </p:cNvGraphicFramePr>
          <p:nvPr>
            <p:extLst>
              <p:ext uri="{D42A27DB-BD31-4B8C-83A1-F6EECF244321}">
                <p14:modId xmlns:p14="http://schemas.microsoft.com/office/powerpoint/2010/main" val="720362307"/>
              </p:ext>
            </p:extLst>
          </p:nvPr>
        </p:nvGraphicFramePr>
        <p:xfrm>
          <a:off x="4680000" y="4489160"/>
          <a:ext cx="1483200" cy="1483360"/>
        </p:xfrm>
        <a:graphic>
          <a:graphicData uri="http://schemas.openxmlformats.org/drawingml/2006/table">
            <a:tbl>
              <a:tblPr>
                <a:tableStyleId>{2D5ABB26-0587-4C30-8999-92F81FD0307C}</a:tableStyleId>
              </a:tblPr>
              <a:tblGrid>
                <a:gridCol w="370800">
                  <a:extLst>
                    <a:ext uri="{9D8B030D-6E8A-4147-A177-3AD203B41FA5}">
                      <a16:colId xmlns:a16="http://schemas.microsoft.com/office/drawing/2014/main" val="2446742914"/>
                    </a:ext>
                  </a:extLst>
                </a:gridCol>
                <a:gridCol w="370800">
                  <a:extLst>
                    <a:ext uri="{9D8B030D-6E8A-4147-A177-3AD203B41FA5}">
                      <a16:colId xmlns:a16="http://schemas.microsoft.com/office/drawing/2014/main" val="1910231071"/>
                    </a:ext>
                  </a:extLst>
                </a:gridCol>
                <a:gridCol w="370800">
                  <a:extLst>
                    <a:ext uri="{9D8B030D-6E8A-4147-A177-3AD203B41FA5}">
                      <a16:colId xmlns:a16="http://schemas.microsoft.com/office/drawing/2014/main" val="1611118274"/>
                    </a:ext>
                  </a:extLst>
                </a:gridCol>
                <a:gridCol w="370800">
                  <a:extLst>
                    <a:ext uri="{9D8B030D-6E8A-4147-A177-3AD203B41FA5}">
                      <a16:colId xmlns:a16="http://schemas.microsoft.com/office/drawing/2014/main" val="1112996079"/>
                    </a:ext>
                  </a:extLst>
                </a:gridCol>
              </a:tblGrid>
              <a:tr h="370840">
                <a:tc>
                  <a:txBody>
                    <a:bodyPr/>
                    <a:lstStyle/>
                    <a:p>
                      <a:pPr algn="ctr"/>
                      <a:r>
                        <a:rPr lang="en-GB" dirty="0" smtClean="0"/>
                        <a:t>1</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2</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3</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4</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1445376"/>
                  </a:ext>
                </a:extLst>
              </a:tr>
              <a:tr h="370840">
                <a:tc>
                  <a:txBody>
                    <a:bodyPr/>
                    <a:lstStyle/>
                    <a:p>
                      <a:pPr algn="ctr"/>
                      <a:r>
                        <a:rPr lang="en-GB" dirty="0" smtClean="0"/>
                        <a:t>2</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3</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4</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1</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4680085"/>
                  </a:ext>
                </a:extLst>
              </a:tr>
              <a:tr h="370840">
                <a:tc>
                  <a:txBody>
                    <a:bodyPr/>
                    <a:lstStyle/>
                    <a:p>
                      <a:pPr algn="ctr"/>
                      <a:r>
                        <a:rPr lang="en-GB" dirty="0" smtClean="0"/>
                        <a:t>3</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4</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1</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2</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6300974"/>
                  </a:ext>
                </a:extLst>
              </a:tr>
              <a:tr h="370840">
                <a:tc>
                  <a:txBody>
                    <a:bodyPr/>
                    <a:lstStyle/>
                    <a:p>
                      <a:pPr algn="ctr"/>
                      <a:r>
                        <a:rPr lang="en-GB" dirty="0" smtClean="0"/>
                        <a:t>4</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1</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2</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3</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8913185"/>
                  </a:ext>
                </a:extLst>
              </a:tr>
            </a:tbl>
          </a:graphicData>
        </a:graphic>
      </p:graphicFrame>
      <p:graphicFrame>
        <p:nvGraphicFramePr>
          <p:cNvPr id="16" name="Tabulka 15"/>
          <p:cNvGraphicFramePr>
            <a:graphicFrameLocks noGrp="1"/>
          </p:cNvGraphicFramePr>
          <p:nvPr>
            <p:extLst>
              <p:ext uri="{D42A27DB-BD31-4B8C-83A1-F6EECF244321}">
                <p14:modId xmlns:p14="http://schemas.microsoft.com/office/powerpoint/2010/main" val="703933933"/>
              </p:ext>
            </p:extLst>
          </p:nvPr>
        </p:nvGraphicFramePr>
        <p:xfrm>
          <a:off x="6840000" y="4489160"/>
          <a:ext cx="1483200" cy="1483360"/>
        </p:xfrm>
        <a:graphic>
          <a:graphicData uri="http://schemas.openxmlformats.org/drawingml/2006/table">
            <a:tbl>
              <a:tblPr>
                <a:tableStyleId>{2D5ABB26-0587-4C30-8999-92F81FD0307C}</a:tableStyleId>
              </a:tblPr>
              <a:tblGrid>
                <a:gridCol w="370800">
                  <a:extLst>
                    <a:ext uri="{9D8B030D-6E8A-4147-A177-3AD203B41FA5}">
                      <a16:colId xmlns:a16="http://schemas.microsoft.com/office/drawing/2014/main" val="2446742914"/>
                    </a:ext>
                  </a:extLst>
                </a:gridCol>
                <a:gridCol w="315415">
                  <a:extLst>
                    <a:ext uri="{9D8B030D-6E8A-4147-A177-3AD203B41FA5}">
                      <a16:colId xmlns:a16="http://schemas.microsoft.com/office/drawing/2014/main" val="1910231071"/>
                    </a:ext>
                  </a:extLst>
                </a:gridCol>
                <a:gridCol w="426185">
                  <a:extLst>
                    <a:ext uri="{9D8B030D-6E8A-4147-A177-3AD203B41FA5}">
                      <a16:colId xmlns:a16="http://schemas.microsoft.com/office/drawing/2014/main" val="1611118274"/>
                    </a:ext>
                  </a:extLst>
                </a:gridCol>
                <a:gridCol w="370800">
                  <a:extLst>
                    <a:ext uri="{9D8B030D-6E8A-4147-A177-3AD203B41FA5}">
                      <a16:colId xmlns:a16="http://schemas.microsoft.com/office/drawing/2014/main" val="1112996079"/>
                    </a:ext>
                  </a:extLst>
                </a:gridCol>
              </a:tblGrid>
              <a:tr h="370840">
                <a:tc>
                  <a:txBody>
                    <a:bodyPr/>
                    <a:lstStyle/>
                    <a:p>
                      <a:pPr algn="ctr"/>
                      <a:r>
                        <a:rPr lang="en-GB" dirty="0" smtClean="0"/>
                        <a:t>1</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2</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3</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4</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1445376"/>
                  </a:ext>
                </a:extLst>
              </a:tr>
              <a:tr h="370840">
                <a:tc>
                  <a:txBody>
                    <a:bodyPr/>
                    <a:lstStyle/>
                    <a:p>
                      <a:pPr algn="ctr"/>
                      <a:r>
                        <a:rPr lang="en-GB" dirty="0" smtClean="0"/>
                        <a:t>3</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4</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1</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2</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4680085"/>
                  </a:ext>
                </a:extLst>
              </a:tr>
              <a:tr h="370840">
                <a:tc>
                  <a:txBody>
                    <a:bodyPr/>
                    <a:lstStyle/>
                    <a:p>
                      <a:pPr algn="ctr"/>
                      <a:r>
                        <a:rPr lang="en-GB" dirty="0" smtClean="0"/>
                        <a:t>4</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3</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2</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1</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6300974"/>
                  </a:ext>
                </a:extLst>
              </a:tr>
              <a:tr h="370840">
                <a:tc>
                  <a:txBody>
                    <a:bodyPr/>
                    <a:lstStyle/>
                    <a:p>
                      <a:pPr algn="ctr"/>
                      <a:r>
                        <a:rPr lang="en-GB" dirty="0" smtClean="0"/>
                        <a:t>2</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1</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4</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3</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8913185"/>
                  </a:ext>
                </a:extLst>
              </a:tr>
            </a:tbl>
          </a:graphicData>
        </a:graphic>
      </p:graphicFrame>
      <p:graphicFrame>
        <p:nvGraphicFramePr>
          <p:cNvPr id="17" name="Tabulka 16"/>
          <p:cNvGraphicFramePr>
            <a:graphicFrameLocks noGrp="1"/>
          </p:cNvGraphicFramePr>
          <p:nvPr>
            <p:extLst>
              <p:ext uri="{D42A27DB-BD31-4B8C-83A1-F6EECF244321}">
                <p14:modId xmlns:p14="http://schemas.microsoft.com/office/powerpoint/2010/main" val="961216637"/>
              </p:ext>
            </p:extLst>
          </p:nvPr>
        </p:nvGraphicFramePr>
        <p:xfrm>
          <a:off x="9000000" y="4118320"/>
          <a:ext cx="1854000" cy="1854200"/>
        </p:xfrm>
        <a:graphic>
          <a:graphicData uri="http://schemas.openxmlformats.org/drawingml/2006/table">
            <a:tbl>
              <a:tblPr>
                <a:tableStyleId>{2D5ABB26-0587-4C30-8999-92F81FD0307C}</a:tableStyleId>
              </a:tblPr>
              <a:tblGrid>
                <a:gridCol w="370800">
                  <a:extLst>
                    <a:ext uri="{9D8B030D-6E8A-4147-A177-3AD203B41FA5}">
                      <a16:colId xmlns:a16="http://schemas.microsoft.com/office/drawing/2014/main" val="2446742914"/>
                    </a:ext>
                  </a:extLst>
                </a:gridCol>
                <a:gridCol w="370800">
                  <a:extLst>
                    <a:ext uri="{9D8B030D-6E8A-4147-A177-3AD203B41FA5}">
                      <a16:colId xmlns:a16="http://schemas.microsoft.com/office/drawing/2014/main" val="1910231071"/>
                    </a:ext>
                  </a:extLst>
                </a:gridCol>
                <a:gridCol w="370800">
                  <a:extLst>
                    <a:ext uri="{9D8B030D-6E8A-4147-A177-3AD203B41FA5}">
                      <a16:colId xmlns:a16="http://schemas.microsoft.com/office/drawing/2014/main" val="1611118274"/>
                    </a:ext>
                  </a:extLst>
                </a:gridCol>
                <a:gridCol w="370800">
                  <a:extLst>
                    <a:ext uri="{9D8B030D-6E8A-4147-A177-3AD203B41FA5}">
                      <a16:colId xmlns:a16="http://schemas.microsoft.com/office/drawing/2014/main" val="1112996079"/>
                    </a:ext>
                  </a:extLst>
                </a:gridCol>
                <a:gridCol w="370800">
                  <a:extLst>
                    <a:ext uri="{9D8B030D-6E8A-4147-A177-3AD203B41FA5}">
                      <a16:colId xmlns:a16="http://schemas.microsoft.com/office/drawing/2014/main" val="673331812"/>
                    </a:ext>
                  </a:extLst>
                </a:gridCol>
              </a:tblGrid>
              <a:tr h="370840">
                <a:tc>
                  <a:txBody>
                    <a:bodyPr/>
                    <a:lstStyle/>
                    <a:p>
                      <a:pPr algn="ctr"/>
                      <a:r>
                        <a:rPr lang="en-GB" dirty="0" smtClean="0"/>
                        <a:t>1</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2</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3</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4</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5</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1445376"/>
                  </a:ext>
                </a:extLst>
              </a:tr>
              <a:tr h="370840">
                <a:tc>
                  <a:txBody>
                    <a:bodyPr/>
                    <a:lstStyle/>
                    <a:p>
                      <a:pPr algn="ctr"/>
                      <a:r>
                        <a:rPr lang="en-GB" dirty="0" smtClean="0"/>
                        <a:t>2</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3</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4</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5</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1</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4680085"/>
                  </a:ext>
                </a:extLst>
              </a:tr>
              <a:tr h="370840">
                <a:tc>
                  <a:txBody>
                    <a:bodyPr/>
                    <a:lstStyle/>
                    <a:p>
                      <a:pPr algn="ctr"/>
                      <a:r>
                        <a:rPr lang="en-GB" dirty="0" smtClean="0"/>
                        <a:t>3</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4</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5</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1</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2</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6300974"/>
                  </a:ext>
                </a:extLst>
              </a:tr>
              <a:tr h="370840">
                <a:tc>
                  <a:txBody>
                    <a:bodyPr/>
                    <a:lstStyle/>
                    <a:p>
                      <a:pPr algn="ctr"/>
                      <a:r>
                        <a:rPr lang="en-GB" dirty="0" smtClean="0"/>
                        <a:t>4</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5</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1</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2</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3</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8913185"/>
                  </a:ext>
                </a:extLst>
              </a:tr>
              <a:tr h="370840">
                <a:tc>
                  <a:txBody>
                    <a:bodyPr/>
                    <a:lstStyle/>
                    <a:p>
                      <a:pPr algn="ctr"/>
                      <a:r>
                        <a:rPr lang="en-GB" dirty="0" smtClean="0"/>
                        <a:t>5</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1</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2</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3</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4</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7609345"/>
                  </a:ext>
                </a:extLst>
              </a:tr>
            </a:tbl>
          </a:graphicData>
        </a:graphic>
      </p:graphicFrame>
    </p:spTree>
    <p:extLst>
      <p:ext uri="{BB962C8B-B14F-4D97-AF65-F5344CB8AC3E}">
        <p14:creationId xmlns:p14="http://schemas.microsoft.com/office/powerpoint/2010/main" val="14653812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Latin square:  Remark</a:t>
            </a:r>
            <a:endParaRPr lang="en-GB" dirty="0"/>
          </a:p>
        </p:txBody>
      </p:sp>
      <p:sp>
        <p:nvSpPr>
          <p:cNvPr id="3" name="Zástupný symbol pro text 2"/>
          <p:cNvSpPr>
            <a:spLocks noGrp="1"/>
          </p:cNvSpPr>
          <p:nvPr>
            <p:ph type="body" idx="1"/>
          </p:nvPr>
        </p:nvSpPr>
        <p:spPr/>
        <p:txBody>
          <a:bodyPr/>
          <a:lstStyle/>
          <a:p>
            <a:pPr>
              <a:lnSpc>
                <a:spcPct val="150000"/>
              </a:lnSpc>
            </a:pPr>
            <a:r>
              <a:rPr lang="en-GB" dirty="0" smtClean="0"/>
              <a:t>The name “</a:t>
            </a:r>
            <a:r>
              <a:rPr lang="en-GB" i="1" dirty="0" smtClean="0"/>
              <a:t>Latin square</a:t>
            </a:r>
            <a:r>
              <a:rPr lang="en-GB" dirty="0" smtClean="0"/>
              <a:t>”  is inspired by the work of </a:t>
            </a:r>
            <a:r>
              <a:rPr lang="en-GB" b="1" dirty="0" smtClean="0"/>
              <a:t>Leonhard Euler</a:t>
            </a:r>
            <a:r>
              <a:rPr lang="en-GB" dirty="0" smtClean="0"/>
              <a:t> (1707–1783), a Swiss mathematician, physicist, astronomer, geographer, logician, and engineer  who used the upper-case letters of the Latin alphabet as the symbols in the square:</a:t>
            </a:r>
            <a:endParaRPr lang="en-GB" dirty="0" smtClean="0"/>
          </a:p>
        </p:txBody>
      </p:sp>
      <p:graphicFrame>
        <p:nvGraphicFramePr>
          <p:cNvPr id="7" name="Tabulka 6"/>
          <p:cNvGraphicFramePr>
            <a:graphicFrameLocks noGrp="1"/>
          </p:cNvGraphicFramePr>
          <p:nvPr>
            <p:extLst>
              <p:ext uri="{D42A27DB-BD31-4B8C-83A1-F6EECF244321}">
                <p14:modId xmlns:p14="http://schemas.microsoft.com/office/powerpoint/2010/main" val="3505234852"/>
              </p:ext>
            </p:extLst>
          </p:nvPr>
        </p:nvGraphicFramePr>
        <p:xfrm>
          <a:off x="1080000" y="4460505"/>
          <a:ext cx="1112400" cy="1112520"/>
        </p:xfrm>
        <a:graphic>
          <a:graphicData uri="http://schemas.openxmlformats.org/drawingml/2006/table">
            <a:tbl>
              <a:tblPr>
                <a:tableStyleId>{2D5ABB26-0587-4C30-8999-92F81FD0307C}</a:tableStyleId>
              </a:tblPr>
              <a:tblGrid>
                <a:gridCol w="370800">
                  <a:extLst>
                    <a:ext uri="{9D8B030D-6E8A-4147-A177-3AD203B41FA5}">
                      <a16:colId xmlns:a16="http://schemas.microsoft.com/office/drawing/2014/main" val="2446742914"/>
                    </a:ext>
                  </a:extLst>
                </a:gridCol>
                <a:gridCol w="370800">
                  <a:extLst>
                    <a:ext uri="{9D8B030D-6E8A-4147-A177-3AD203B41FA5}">
                      <a16:colId xmlns:a16="http://schemas.microsoft.com/office/drawing/2014/main" val="1910231071"/>
                    </a:ext>
                  </a:extLst>
                </a:gridCol>
                <a:gridCol w="370800">
                  <a:extLst>
                    <a:ext uri="{9D8B030D-6E8A-4147-A177-3AD203B41FA5}">
                      <a16:colId xmlns:a16="http://schemas.microsoft.com/office/drawing/2014/main" val="1611118274"/>
                    </a:ext>
                  </a:extLst>
                </a:gridCol>
              </a:tblGrid>
              <a:tr h="370840">
                <a:tc>
                  <a:txBody>
                    <a:bodyPr/>
                    <a:lstStyle/>
                    <a:p>
                      <a:pPr algn="ctr"/>
                      <a:r>
                        <a:rPr lang="en-GB" dirty="0" smtClean="0"/>
                        <a:t>A</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B</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C</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1445376"/>
                  </a:ext>
                </a:extLst>
              </a:tr>
              <a:tr h="370840">
                <a:tc>
                  <a:txBody>
                    <a:bodyPr/>
                    <a:lstStyle/>
                    <a:p>
                      <a:pPr algn="ctr"/>
                      <a:r>
                        <a:rPr lang="en-GB" dirty="0" smtClean="0"/>
                        <a:t>B</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C</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A</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4680085"/>
                  </a:ext>
                </a:extLst>
              </a:tr>
              <a:tr h="370840">
                <a:tc>
                  <a:txBody>
                    <a:bodyPr/>
                    <a:lstStyle/>
                    <a:p>
                      <a:pPr algn="ctr"/>
                      <a:r>
                        <a:rPr lang="en-GB" dirty="0" smtClean="0"/>
                        <a:t>C</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A</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B</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6300974"/>
                  </a:ext>
                </a:extLst>
              </a:tr>
            </a:tbl>
          </a:graphicData>
        </a:graphic>
      </p:graphicFrame>
      <p:graphicFrame>
        <p:nvGraphicFramePr>
          <p:cNvPr id="11" name="Tabulka 10"/>
          <p:cNvGraphicFramePr>
            <a:graphicFrameLocks noGrp="1"/>
          </p:cNvGraphicFramePr>
          <p:nvPr>
            <p:extLst>
              <p:ext uri="{D42A27DB-BD31-4B8C-83A1-F6EECF244321}">
                <p14:modId xmlns:p14="http://schemas.microsoft.com/office/powerpoint/2010/main" val="653577388"/>
              </p:ext>
            </p:extLst>
          </p:nvPr>
        </p:nvGraphicFramePr>
        <p:xfrm>
          <a:off x="2880000" y="4460505"/>
          <a:ext cx="1112400" cy="1112520"/>
        </p:xfrm>
        <a:graphic>
          <a:graphicData uri="http://schemas.openxmlformats.org/drawingml/2006/table">
            <a:tbl>
              <a:tblPr>
                <a:tableStyleId>{2D5ABB26-0587-4C30-8999-92F81FD0307C}</a:tableStyleId>
              </a:tblPr>
              <a:tblGrid>
                <a:gridCol w="370800">
                  <a:extLst>
                    <a:ext uri="{9D8B030D-6E8A-4147-A177-3AD203B41FA5}">
                      <a16:colId xmlns:a16="http://schemas.microsoft.com/office/drawing/2014/main" val="2446742914"/>
                    </a:ext>
                  </a:extLst>
                </a:gridCol>
                <a:gridCol w="370800">
                  <a:extLst>
                    <a:ext uri="{9D8B030D-6E8A-4147-A177-3AD203B41FA5}">
                      <a16:colId xmlns:a16="http://schemas.microsoft.com/office/drawing/2014/main" val="1910231071"/>
                    </a:ext>
                  </a:extLst>
                </a:gridCol>
                <a:gridCol w="370800">
                  <a:extLst>
                    <a:ext uri="{9D8B030D-6E8A-4147-A177-3AD203B41FA5}">
                      <a16:colId xmlns:a16="http://schemas.microsoft.com/office/drawing/2014/main" val="1611118274"/>
                    </a:ext>
                  </a:extLst>
                </a:gridCol>
              </a:tblGrid>
              <a:tr h="370840">
                <a:tc>
                  <a:txBody>
                    <a:bodyPr/>
                    <a:lstStyle/>
                    <a:p>
                      <a:pPr algn="ctr"/>
                      <a:r>
                        <a:rPr lang="en-GB" dirty="0" smtClean="0"/>
                        <a:t>A</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B</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C</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1445376"/>
                  </a:ext>
                </a:extLst>
              </a:tr>
              <a:tr h="370840">
                <a:tc>
                  <a:txBody>
                    <a:bodyPr/>
                    <a:lstStyle/>
                    <a:p>
                      <a:pPr algn="ctr"/>
                      <a:r>
                        <a:rPr lang="en-GB" dirty="0" smtClean="0"/>
                        <a:t>C</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A</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B</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4680085"/>
                  </a:ext>
                </a:extLst>
              </a:tr>
              <a:tr h="370840">
                <a:tc>
                  <a:txBody>
                    <a:bodyPr/>
                    <a:lstStyle/>
                    <a:p>
                      <a:pPr algn="ctr"/>
                      <a:r>
                        <a:rPr lang="en-GB" dirty="0" smtClean="0"/>
                        <a:t>B</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C</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A</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6300974"/>
                  </a:ext>
                </a:extLst>
              </a:tr>
            </a:tbl>
          </a:graphicData>
        </a:graphic>
      </p:graphicFrame>
      <p:graphicFrame>
        <p:nvGraphicFramePr>
          <p:cNvPr id="12" name="Tabulka 11"/>
          <p:cNvGraphicFramePr>
            <a:graphicFrameLocks noGrp="1"/>
          </p:cNvGraphicFramePr>
          <p:nvPr>
            <p:extLst>
              <p:ext uri="{D42A27DB-BD31-4B8C-83A1-F6EECF244321}">
                <p14:modId xmlns:p14="http://schemas.microsoft.com/office/powerpoint/2010/main" val="4057656379"/>
              </p:ext>
            </p:extLst>
          </p:nvPr>
        </p:nvGraphicFramePr>
        <p:xfrm>
          <a:off x="4680000" y="4089665"/>
          <a:ext cx="1483200" cy="1483360"/>
        </p:xfrm>
        <a:graphic>
          <a:graphicData uri="http://schemas.openxmlformats.org/drawingml/2006/table">
            <a:tbl>
              <a:tblPr>
                <a:tableStyleId>{2D5ABB26-0587-4C30-8999-92F81FD0307C}</a:tableStyleId>
              </a:tblPr>
              <a:tblGrid>
                <a:gridCol w="370800">
                  <a:extLst>
                    <a:ext uri="{9D8B030D-6E8A-4147-A177-3AD203B41FA5}">
                      <a16:colId xmlns:a16="http://schemas.microsoft.com/office/drawing/2014/main" val="2446742914"/>
                    </a:ext>
                  </a:extLst>
                </a:gridCol>
                <a:gridCol w="370800">
                  <a:extLst>
                    <a:ext uri="{9D8B030D-6E8A-4147-A177-3AD203B41FA5}">
                      <a16:colId xmlns:a16="http://schemas.microsoft.com/office/drawing/2014/main" val="1910231071"/>
                    </a:ext>
                  </a:extLst>
                </a:gridCol>
                <a:gridCol w="370800">
                  <a:extLst>
                    <a:ext uri="{9D8B030D-6E8A-4147-A177-3AD203B41FA5}">
                      <a16:colId xmlns:a16="http://schemas.microsoft.com/office/drawing/2014/main" val="1611118274"/>
                    </a:ext>
                  </a:extLst>
                </a:gridCol>
                <a:gridCol w="370800">
                  <a:extLst>
                    <a:ext uri="{9D8B030D-6E8A-4147-A177-3AD203B41FA5}">
                      <a16:colId xmlns:a16="http://schemas.microsoft.com/office/drawing/2014/main" val="1112996079"/>
                    </a:ext>
                  </a:extLst>
                </a:gridCol>
              </a:tblGrid>
              <a:tr h="370840">
                <a:tc>
                  <a:txBody>
                    <a:bodyPr/>
                    <a:lstStyle/>
                    <a:p>
                      <a:pPr algn="ctr"/>
                      <a:r>
                        <a:rPr lang="en-GB" dirty="0" smtClean="0"/>
                        <a:t>A</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B</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C</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D</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1445376"/>
                  </a:ext>
                </a:extLst>
              </a:tr>
              <a:tr h="370840">
                <a:tc>
                  <a:txBody>
                    <a:bodyPr/>
                    <a:lstStyle/>
                    <a:p>
                      <a:pPr algn="ctr"/>
                      <a:r>
                        <a:rPr lang="en-GB" dirty="0" smtClean="0"/>
                        <a:t>B</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C</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D</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A</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4680085"/>
                  </a:ext>
                </a:extLst>
              </a:tr>
              <a:tr h="370840">
                <a:tc>
                  <a:txBody>
                    <a:bodyPr/>
                    <a:lstStyle/>
                    <a:p>
                      <a:pPr algn="ctr"/>
                      <a:r>
                        <a:rPr lang="en-GB" dirty="0" smtClean="0"/>
                        <a:t>C</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D</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A</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B</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6300974"/>
                  </a:ext>
                </a:extLst>
              </a:tr>
              <a:tr h="370840">
                <a:tc>
                  <a:txBody>
                    <a:bodyPr/>
                    <a:lstStyle/>
                    <a:p>
                      <a:pPr algn="ctr"/>
                      <a:r>
                        <a:rPr lang="en-GB" dirty="0" smtClean="0"/>
                        <a:t>D</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A</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B</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C</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8913185"/>
                  </a:ext>
                </a:extLst>
              </a:tr>
            </a:tbl>
          </a:graphicData>
        </a:graphic>
      </p:graphicFrame>
      <p:graphicFrame>
        <p:nvGraphicFramePr>
          <p:cNvPr id="16" name="Tabulka 15"/>
          <p:cNvGraphicFramePr>
            <a:graphicFrameLocks noGrp="1"/>
          </p:cNvGraphicFramePr>
          <p:nvPr>
            <p:extLst>
              <p:ext uri="{D42A27DB-BD31-4B8C-83A1-F6EECF244321}">
                <p14:modId xmlns:p14="http://schemas.microsoft.com/office/powerpoint/2010/main" val="3525778103"/>
              </p:ext>
            </p:extLst>
          </p:nvPr>
        </p:nvGraphicFramePr>
        <p:xfrm>
          <a:off x="6840000" y="4089665"/>
          <a:ext cx="1483200" cy="1483360"/>
        </p:xfrm>
        <a:graphic>
          <a:graphicData uri="http://schemas.openxmlformats.org/drawingml/2006/table">
            <a:tbl>
              <a:tblPr>
                <a:tableStyleId>{2D5ABB26-0587-4C30-8999-92F81FD0307C}</a:tableStyleId>
              </a:tblPr>
              <a:tblGrid>
                <a:gridCol w="370800">
                  <a:extLst>
                    <a:ext uri="{9D8B030D-6E8A-4147-A177-3AD203B41FA5}">
                      <a16:colId xmlns:a16="http://schemas.microsoft.com/office/drawing/2014/main" val="2446742914"/>
                    </a:ext>
                  </a:extLst>
                </a:gridCol>
                <a:gridCol w="315415">
                  <a:extLst>
                    <a:ext uri="{9D8B030D-6E8A-4147-A177-3AD203B41FA5}">
                      <a16:colId xmlns:a16="http://schemas.microsoft.com/office/drawing/2014/main" val="1910231071"/>
                    </a:ext>
                  </a:extLst>
                </a:gridCol>
                <a:gridCol w="426185">
                  <a:extLst>
                    <a:ext uri="{9D8B030D-6E8A-4147-A177-3AD203B41FA5}">
                      <a16:colId xmlns:a16="http://schemas.microsoft.com/office/drawing/2014/main" val="1611118274"/>
                    </a:ext>
                  </a:extLst>
                </a:gridCol>
                <a:gridCol w="370800">
                  <a:extLst>
                    <a:ext uri="{9D8B030D-6E8A-4147-A177-3AD203B41FA5}">
                      <a16:colId xmlns:a16="http://schemas.microsoft.com/office/drawing/2014/main" val="1112996079"/>
                    </a:ext>
                  </a:extLst>
                </a:gridCol>
              </a:tblGrid>
              <a:tr h="370840">
                <a:tc>
                  <a:txBody>
                    <a:bodyPr/>
                    <a:lstStyle/>
                    <a:p>
                      <a:pPr algn="ctr"/>
                      <a:r>
                        <a:rPr lang="en-GB" dirty="0" smtClean="0"/>
                        <a:t>A</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B</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C</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D</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1445376"/>
                  </a:ext>
                </a:extLst>
              </a:tr>
              <a:tr h="370840">
                <a:tc>
                  <a:txBody>
                    <a:bodyPr/>
                    <a:lstStyle/>
                    <a:p>
                      <a:pPr algn="ctr"/>
                      <a:r>
                        <a:rPr lang="en-GB" dirty="0" smtClean="0"/>
                        <a:t>C</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D</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A</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B</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4680085"/>
                  </a:ext>
                </a:extLst>
              </a:tr>
              <a:tr h="370840">
                <a:tc>
                  <a:txBody>
                    <a:bodyPr/>
                    <a:lstStyle/>
                    <a:p>
                      <a:pPr algn="ctr"/>
                      <a:r>
                        <a:rPr lang="en-GB" dirty="0" smtClean="0"/>
                        <a:t>D</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C</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B</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A</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6300974"/>
                  </a:ext>
                </a:extLst>
              </a:tr>
              <a:tr h="370840">
                <a:tc>
                  <a:txBody>
                    <a:bodyPr/>
                    <a:lstStyle/>
                    <a:p>
                      <a:pPr algn="ctr"/>
                      <a:r>
                        <a:rPr lang="en-GB" dirty="0" smtClean="0"/>
                        <a:t>B</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A</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D</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C</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8913185"/>
                  </a:ext>
                </a:extLst>
              </a:tr>
            </a:tbl>
          </a:graphicData>
        </a:graphic>
      </p:graphicFrame>
      <p:graphicFrame>
        <p:nvGraphicFramePr>
          <p:cNvPr id="17" name="Tabulka 16"/>
          <p:cNvGraphicFramePr>
            <a:graphicFrameLocks noGrp="1"/>
          </p:cNvGraphicFramePr>
          <p:nvPr>
            <p:extLst>
              <p:ext uri="{D42A27DB-BD31-4B8C-83A1-F6EECF244321}">
                <p14:modId xmlns:p14="http://schemas.microsoft.com/office/powerpoint/2010/main" val="3821083291"/>
              </p:ext>
            </p:extLst>
          </p:nvPr>
        </p:nvGraphicFramePr>
        <p:xfrm>
          <a:off x="9000000" y="3718825"/>
          <a:ext cx="1854000" cy="1854200"/>
        </p:xfrm>
        <a:graphic>
          <a:graphicData uri="http://schemas.openxmlformats.org/drawingml/2006/table">
            <a:tbl>
              <a:tblPr>
                <a:tableStyleId>{2D5ABB26-0587-4C30-8999-92F81FD0307C}</a:tableStyleId>
              </a:tblPr>
              <a:tblGrid>
                <a:gridCol w="370800">
                  <a:extLst>
                    <a:ext uri="{9D8B030D-6E8A-4147-A177-3AD203B41FA5}">
                      <a16:colId xmlns:a16="http://schemas.microsoft.com/office/drawing/2014/main" val="2446742914"/>
                    </a:ext>
                  </a:extLst>
                </a:gridCol>
                <a:gridCol w="370800">
                  <a:extLst>
                    <a:ext uri="{9D8B030D-6E8A-4147-A177-3AD203B41FA5}">
                      <a16:colId xmlns:a16="http://schemas.microsoft.com/office/drawing/2014/main" val="1910231071"/>
                    </a:ext>
                  </a:extLst>
                </a:gridCol>
                <a:gridCol w="370800">
                  <a:extLst>
                    <a:ext uri="{9D8B030D-6E8A-4147-A177-3AD203B41FA5}">
                      <a16:colId xmlns:a16="http://schemas.microsoft.com/office/drawing/2014/main" val="1611118274"/>
                    </a:ext>
                  </a:extLst>
                </a:gridCol>
                <a:gridCol w="370800">
                  <a:extLst>
                    <a:ext uri="{9D8B030D-6E8A-4147-A177-3AD203B41FA5}">
                      <a16:colId xmlns:a16="http://schemas.microsoft.com/office/drawing/2014/main" val="1112996079"/>
                    </a:ext>
                  </a:extLst>
                </a:gridCol>
                <a:gridCol w="370800">
                  <a:extLst>
                    <a:ext uri="{9D8B030D-6E8A-4147-A177-3AD203B41FA5}">
                      <a16:colId xmlns:a16="http://schemas.microsoft.com/office/drawing/2014/main" val="673331812"/>
                    </a:ext>
                  </a:extLst>
                </a:gridCol>
              </a:tblGrid>
              <a:tr h="370840">
                <a:tc>
                  <a:txBody>
                    <a:bodyPr/>
                    <a:lstStyle/>
                    <a:p>
                      <a:pPr algn="ctr"/>
                      <a:r>
                        <a:rPr lang="en-GB" dirty="0" smtClean="0"/>
                        <a:t>A</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B</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C</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D</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E</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1445376"/>
                  </a:ext>
                </a:extLst>
              </a:tr>
              <a:tr h="370840">
                <a:tc>
                  <a:txBody>
                    <a:bodyPr/>
                    <a:lstStyle/>
                    <a:p>
                      <a:pPr algn="ctr"/>
                      <a:r>
                        <a:rPr lang="en-GB" dirty="0" smtClean="0"/>
                        <a:t>B</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C</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D</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E</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A</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4680085"/>
                  </a:ext>
                </a:extLst>
              </a:tr>
              <a:tr h="370840">
                <a:tc>
                  <a:txBody>
                    <a:bodyPr/>
                    <a:lstStyle/>
                    <a:p>
                      <a:pPr algn="ctr"/>
                      <a:r>
                        <a:rPr lang="en-GB" dirty="0" smtClean="0"/>
                        <a:t>C</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D</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E</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A</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B</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6300974"/>
                  </a:ext>
                </a:extLst>
              </a:tr>
              <a:tr h="370840">
                <a:tc>
                  <a:txBody>
                    <a:bodyPr/>
                    <a:lstStyle/>
                    <a:p>
                      <a:pPr algn="ctr"/>
                      <a:r>
                        <a:rPr lang="en-GB" dirty="0" smtClean="0"/>
                        <a:t>D</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E</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A</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B</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C</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8913185"/>
                  </a:ext>
                </a:extLst>
              </a:tr>
              <a:tr h="370840">
                <a:tc>
                  <a:txBody>
                    <a:bodyPr/>
                    <a:lstStyle/>
                    <a:p>
                      <a:pPr algn="ctr"/>
                      <a:r>
                        <a:rPr lang="en-GB" dirty="0" smtClean="0"/>
                        <a:t>E</a:t>
                      </a:r>
                      <a:endParaRPr lang="cs-CZ"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A</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B</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C</a:t>
                      </a:r>
                      <a:endParaRPr lang="cs-CZ"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smtClean="0"/>
                        <a:t>D</a:t>
                      </a:r>
                      <a:endParaRPr lang="cs-CZ"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7609345"/>
                  </a:ext>
                </a:extLst>
              </a:tr>
            </a:tbl>
          </a:graphicData>
        </a:graphic>
      </p:graphicFrame>
    </p:spTree>
    <p:extLst>
      <p:ext uri="{BB962C8B-B14F-4D97-AF65-F5344CB8AC3E}">
        <p14:creationId xmlns:p14="http://schemas.microsoft.com/office/powerpoint/2010/main" val="1542830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Three-factor ANOVA:  Simplification by using Latin sq.</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pPr marL="342900" indent="-342900">
                  <a:lnSpc>
                    <a:spcPct val="150000"/>
                  </a:lnSpc>
                  <a:buFont typeface="Arial" panose="020B0604020202020204" pitchFamily="34" charset="0"/>
                  <a:buChar char="•"/>
                </a:pPr>
                <a:r>
                  <a:rPr lang="en-GB" dirty="0"/>
                  <a:t>Assume that each of the three factors  A, B, C  has the same number of levels</a:t>
                </a:r>
                <a:br>
                  <a:rPr lang="en-GB" dirty="0"/>
                </a:br>
                <a14:m>
                  <m:oMath xmlns:m="http://schemas.openxmlformats.org/officeDocument/2006/math">
                    <m:r>
                      <a:rPr lang="en-GB" i="1">
                        <a:latin typeface="Cambria Math" panose="02040503050406030204" pitchFamily="18" charset="0"/>
                      </a:rPr>
                      <m:t>𝐼</m:t>
                    </m:r>
                    <m:r>
                      <a:rPr lang="en-GB" i="1">
                        <a:latin typeface="Cambria Math" panose="02040503050406030204" pitchFamily="18" charset="0"/>
                      </a:rPr>
                      <m:t>=</m:t>
                    </m:r>
                    <m:r>
                      <a:rPr lang="en-GB" i="1">
                        <a:latin typeface="Cambria Math" panose="02040503050406030204" pitchFamily="18" charset="0"/>
                      </a:rPr>
                      <m:t>𝐽</m:t>
                    </m:r>
                    <m:r>
                      <a:rPr lang="en-GB" i="1">
                        <a:latin typeface="Cambria Math" panose="02040503050406030204" pitchFamily="18" charset="0"/>
                      </a:rPr>
                      <m:t>=</m:t>
                    </m:r>
                    <m:r>
                      <a:rPr lang="en-GB" i="1">
                        <a:latin typeface="Cambria Math" panose="02040503050406030204" pitchFamily="18" charset="0"/>
                      </a:rPr>
                      <m:t>𝐾</m:t>
                    </m:r>
                    <m:r>
                      <a:rPr lang="en-GB" i="1">
                        <a:latin typeface="Cambria Math" panose="02040503050406030204" pitchFamily="18" charset="0"/>
                      </a:rPr>
                      <m:t>=</m:t>
                    </m:r>
                    <m:r>
                      <a:rPr lang="en-GB" i="1">
                        <a:latin typeface="Cambria Math" panose="02040503050406030204" pitchFamily="18" charset="0"/>
                      </a:rPr>
                      <m:t>𝑁</m:t>
                    </m:r>
                  </m:oMath>
                </a14:m>
                <a:r>
                  <a:rPr lang="en-GB" dirty="0"/>
                  <a:t/>
                </a:r>
                <a:br>
                  <a:rPr lang="en-GB" dirty="0"/>
                </a:br>
                <a:r>
                  <a:rPr lang="en-GB" dirty="0"/>
                  <a:t>for some natural number  </a:t>
                </a:r>
                <a14:m>
                  <m:oMath xmlns:m="http://schemas.openxmlformats.org/officeDocument/2006/math">
                    <m:r>
                      <a:rPr lang="en-GB" i="1">
                        <a:latin typeface="Cambria Math" panose="02040503050406030204" pitchFamily="18" charset="0"/>
                      </a:rPr>
                      <m:t>𝑁</m:t>
                    </m:r>
                    <m:r>
                      <a:rPr lang="en-GB" i="1">
                        <a:latin typeface="Cambria Math" panose="02040503050406030204" pitchFamily="18" charset="0"/>
                      </a:rPr>
                      <m:t>≥2</m:t>
                    </m:r>
                  </m:oMath>
                </a14:m>
                <a:r>
                  <a:rPr lang="en-GB" dirty="0" smtClean="0"/>
                  <a:t>.</a:t>
                </a:r>
              </a:p>
              <a:p>
                <a:pPr marL="342900" indent="-342900">
                  <a:lnSpc>
                    <a:spcPct val="150000"/>
                  </a:lnSpc>
                  <a:buFont typeface="Arial" panose="020B0604020202020204" pitchFamily="34" charset="0"/>
                  <a:buChar char="•"/>
                </a:pPr>
                <a:endParaRPr lang="en-GB" dirty="0" smtClean="0"/>
              </a:p>
              <a:p>
                <a:pPr marL="342900" indent="-342900">
                  <a:lnSpc>
                    <a:spcPct val="150000"/>
                  </a:lnSpc>
                  <a:buFont typeface="Arial" panose="020B0604020202020204" pitchFamily="34" charset="0"/>
                  <a:buChar char="•"/>
                </a:pPr>
                <a:r>
                  <a:rPr lang="en-GB" dirty="0" smtClean="0"/>
                  <a:t>Arrange (or denote) the factors  A, B, C  so that</a:t>
                </a:r>
                <a:br>
                  <a:rPr lang="en-GB" dirty="0" smtClean="0"/>
                </a:br>
                <a:r>
                  <a:rPr lang="en-GB" dirty="0" smtClean="0"/>
                  <a:t>—  we assume that factors  A and B  do have some effect </a:t>
                </a:r>
                <a:br>
                  <a:rPr lang="en-GB" dirty="0" smtClean="0"/>
                </a:br>
                <a:r>
                  <a:rPr lang="en-GB" dirty="0" smtClean="0"/>
                  <a:t>      on the observed values</a:t>
                </a:r>
                <a:br>
                  <a:rPr lang="en-GB" dirty="0" smtClean="0"/>
                </a:br>
                <a:r>
                  <a:rPr lang="en-GB" dirty="0" smtClean="0"/>
                  <a:t>—  we ask (test the hypothesis) whether factor  C  has any effect </a:t>
                </a:r>
                <a:br>
                  <a:rPr lang="en-GB" dirty="0" smtClean="0"/>
                </a:br>
                <a:r>
                  <a:rPr lang="en-GB" dirty="0" smtClean="0"/>
                  <a:t>      on the observed values</a:t>
                </a:r>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695" b="-1453"/>
                </a:stretch>
              </a:blipFill>
            </p:spPr>
            <p:txBody>
              <a:bodyPr/>
              <a:lstStyle/>
              <a:p>
                <a:r>
                  <a:rPr lang="en-GB">
                    <a:noFill/>
                  </a:rPr>
                  <a:t> </a:t>
                </a:r>
              </a:p>
            </p:txBody>
          </p:sp>
        </mc:Fallback>
      </mc:AlternateContent>
    </p:spTree>
    <p:extLst>
      <p:ext uri="{BB962C8B-B14F-4D97-AF65-F5344CB8AC3E}">
        <p14:creationId xmlns:p14="http://schemas.microsoft.com/office/powerpoint/2010/main" val="22284353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Three-factor ANOVA:  Simplification by using Latin sq.</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pPr marL="342900" indent="-342900">
                  <a:lnSpc>
                    <a:spcPct val="150000"/>
                  </a:lnSpc>
                  <a:buFont typeface="Arial" panose="020B0604020202020204" pitchFamily="34" charset="0"/>
                  <a:buChar char="•"/>
                </a:pPr>
                <a:r>
                  <a:rPr lang="en-GB" dirty="0" smtClean="0"/>
                  <a:t>Arrange </a:t>
                </a:r>
                <a:r>
                  <a:rPr lang="en-GB" dirty="0"/>
                  <a:t>the  </a:t>
                </a:r>
                <a14:m>
                  <m:oMath xmlns:m="http://schemas.openxmlformats.org/officeDocument/2006/math">
                    <m:r>
                      <a:rPr lang="en-GB" i="1">
                        <a:latin typeface="Cambria Math" panose="02040503050406030204" pitchFamily="18" charset="0"/>
                      </a:rPr>
                      <m:t>𝑁</m:t>
                    </m:r>
                  </m:oMath>
                </a14:m>
                <a:r>
                  <a:rPr lang="en-GB" dirty="0"/>
                  <a:t>  symbols  </a:t>
                </a:r>
                <a14:m>
                  <m:oMath xmlns:m="http://schemas.openxmlformats.org/officeDocument/2006/math">
                    <m:d>
                      <m:dPr>
                        <m:begChr m:val="{"/>
                        <m:endChr m:val="}"/>
                        <m:ctrlPr>
                          <a:rPr lang="en-GB" i="1">
                            <a:latin typeface="Cambria Math" panose="02040503050406030204" pitchFamily="18" charset="0"/>
                          </a:rPr>
                        </m:ctrlPr>
                      </m:dPr>
                      <m:e>
                        <m:r>
                          <a:rPr lang="en-GB" i="1">
                            <a:latin typeface="Cambria Math" panose="02040503050406030204" pitchFamily="18" charset="0"/>
                          </a:rPr>
                          <m:t>1, 2,…,</m:t>
                        </m:r>
                        <m:r>
                          <a:rPr lang="en-GB" i="1">
                            <a:latin typeface="Cambria Math" panose="02040503050406030204" pitchFamily="18" charset="0"/>
                          </a:rPr>
                          <m:t>𝑁</m:t>
                        </m:r>
                      </m:e>
                    </m:d>
                  </m:oMath>
                </a14:m>
                <a:r>
                  <a:rPr lang="en-GB" dirty="0"/>
                  <a:t>  into a Latin square of order  </a:t>
                </a:r>
                <a14:m>
                  <m:oMath xmlns:m="http://schemas.openxmlformats.org/officeDocument/2006/math">
                    <m:r>
                      <a:rPr lang="en-GB" i="1">
                        <a:latin typeface="Cambria Math" panose="02040503050406030204" pitchFamily="18" charset="0"/>
                      </a:rPr>
                      <m:t>𝑁</m:t>
                    </m:r>
                  </m:oMath>
                </a14:m>
                <a:r>
                  <a:rPr lang="en-GB" dirty="0"/>
                  <a:t>.</a:t>
                </a:r>
              </a:p>
              <a:p>
                <a:pPr marL="342900" indent="-342900">
                  <a:lnSpc>
                    <a:spcPct val="150000"/>
                  </a:lnSpc>
                  <a:buFont typeface="Arial" panose="020B0604020202020204" pitchFamily="34" charset="0"/>
                  <a:buChar char="•"/>
                </a:pPr>
                <a:r>
                  <a:rPr lang="en-GB" dirty="0"/>
                  <a:t>There are plenty of distinct Latin squares of order  </a:t>
                </a:r>
                <a14:m>
                  <m:oMath xmlns:m="http://schemas.openxmlformats.org/officeDocument/2006/math">
                    <m:r>
                      <a:rPr lang="en-GB" i="1">
                        <a:latin typeface="Cambria Math" panose="02040503050406030204" pitchFamily="18" charset="0"/>
                      </a:rPr>
                      <m:t>𝑁</m:t>
                    </m:r>
                  </m:oMath>
                </a14:m>
                <a:r>
                  <a:rPr lang="en-GB" dirty="0"/>
                  <a:t>.</a:t>
                </a:r>
              </a:p>
              <a:p>
                <a:pPr marL="342900" indent="-342900">
                  <a:lnSpc>
                    <a:spcPct val="150000"/>
                  </a:lnSpc>
                  <a:buFont typeface="Arial" panose="020B0604020202020204" pitchFamily="34" charset="0"/>
                  <a:buChar char="•"/>
                </a:pPr>
                <a:r>
                  <a:rPr lang="en-GB" dirty="0"/>
                  <a:t>It is recommended:  </a:t>
                </a:r>
                <a:r>
                  <a:rPr lang="en-GB" u="sng" dirty="0"/>
                  <a:t>The Latin square should be chosen randomly</a:t>
                </a:r>
                <a:r>
                  <a:rPr lang="en-GB" u="sng" dirty="0" smtClean="0"/>
                  <a:t>.</a:t>
                </a:r>
                <a:endParaRPr lang="en-GB" dirty="0"/>
              </a:p>
              <a:p>
                <a:endParaRPr lang="en-GB" dirty="0"/>
              </a:p>
              <a:p>
                <a:pPr>
                  <a:lnSpc>
                    <a:spcPct val="150000"/>
                  </a:lnSpc>
                </a:pPr>
                <a:r>
                  <a:rPr lang="en-GB" dirty="0"/>
                  <a:t>Now, given the Latin square of type  </a:t>
                </a:r>
                <a14:m>
                  <m:oMath xmlns:m="http://schemas.openxmlformats.org/officeDocument/2006/math">
                    <m:r>
                      <a:rPr lang="en-GB" i="1">
                        <a:latin typeface="Cambria Math" panose="02040503050406030204" pitchFamily="18" charset="0"/>
                      </a:rPr>
                      <m:t>𝑁</m:t>
                    </m:r>
                    <m:r>
                      <a:rPr lang="en-GB" i="1">
                        <a:latin typeface="Cambria Math" panose="02040503050406030204" pitchFamily="18" charset="0"/>
                      </a:rPr>
                      <m:t>×</m:t>
                    </m:r>
                    <m:r>
                      <a:rPr lang="en-GB" i="1">
                        <a:latin typeface="Cambria Math" panose="02040503050406030204" pitchFamily="18" charset="0"/>
                      </a:rPr>
                      <m:t>𝑁</m:t>
                    </m:r>
                  </m:oMath>
                </a14:m>
                <a:r>
                  <a:rPr lang="en-GB" dirty="0"/>
                  <a:t>,  define the numbers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𝑖𝑗𝑘</m:t>
                        </m:r>
                      </m:sub>
                    </m:sSub>
                  </m:oMath>
                </a14:m>
                <a:r>
                  <a:rPr lang="en-GB" dirty="0"/>
                  <a:t>  as follows:</a:t>
                </a:r>
              </a:p>
              <a:p>
                <a:pPr marL="542925">
                  <a:lnSpc>
                    <a:spcPct val="150000"/>
                  </a:lnSpc>
                </a:pPr>
                <a14:m>
                  <m:oMathPara xmlns:m="http://schemas.openxmlformats.org/officeDocument/2006/math">
                    <m:oMathParaPr>
                      <m:jc m:val="left"/>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𝑖𝑗𝑘</m:t>
                          </m:r>
                        </m:sub>
                      </m:sSub>
                      <m:r>
                        <a:rPr lang="en-GB" i="1">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  </m:t>
                          </m:r>
                          <m:eqArr>
                            <m:eqArrPr>
                              <m:ctrlPr>
                                <a:rPr lang="en-GB" i="1">
                                  <a:latin typeface="Cambria Math" panose="02040503050406030204" pitchFamily="18" charset="0"/>
                                </a:rPr>
                              </m:ctrlPr>
                            </m:eqArrPr>
                            <m:e>
                              <m:r>
                                <a:rPr lang="en-GB" i="1">
                                  <a:latin typeface="Cambria Math" panose="02040503050406030204" pitchFamily="18" charset="0"/>
                                </a:rPr>
                                <m:t>&amp;1,  </m:t>
                              </m:r>
                              <m:r>
                                <m:rPr>
                                  <m:nor/>
                                </m:rPr>
                                <a:rPr lang="en-GB">
                                  <a:latin typeface="Cambria Math" panose="02040503050406030204" pitchFamily="18" charset="0"/>
                                </a:rPr>
                                <m:t>if</m:t>
                              </m:r>
                              <m:r>
                                <m:rPr>
                                  <m:nor/>
                                </m:rPr>
                                <a:rPr lang="en-GB">
                                  <a:latin typeface="Cambria Math" panose="02040503050406030204" pitchFamily="18" charset="0"/>
                                </a:rPr>
                                <m:t> </m:t>
                              </m:r>
                              <m:r>
                                <m:rPr>
                                  <m:nor/>
                                </m:rPr>
                                <a:rPr lang="en-GB">
                                  <a:latin typeface="Cambria Math" panose="02040503050406030204" pitchFamily="18" charset="0"/>
                                </a:rPr>
                                <m:t>the</m:t>
                              </m:r>
                              <m:r>
                                <m:rPr>
                                  <m:nor/>
                                </m:rPr>
                                <a:rPr lang="en-GB">
                                  <a:latin typeface="Cambria Math" panose="02040503050406030204" pitchFamily="18" charset="0"/>
                                </a:rPr>
                                <m:t> </m:t>
                              </m:r>
                              <m:r>
                                <m:rPr>
                                  <m:nor/>
                                </m:rPr>
                                <a:rPr lang="en-GB">
                                  <a:latin typeface="Cambria Math" panose="02040503050406030204" pitchFamily="18" charset="0"/>
                                </a:rPr>
                                <m:t>symbol</m:t>
                              </m:r>
                              <m:r>
                                <m:rPr>
                                  <m:nor/>
                                </m:rPr>
                                <a:rPr lang="en-GB">
                                  <a:latin typeface="Cambria Math" panose="02040503050406030204" pitchFamily="18" charset="0"/>
                                </a:rPr>
                                <m:t>  </m:t>
                              </m:r>
                              <m:r>
                                <a:rPr lang="en-GB" i="1">
                                  <a:latin typeface="Cambria Math" panose="02040503050406030204" pitchFamily="18" charset="0"/>
                                </a:rPr>
                                <m:t>𝑘</m:t>
                              </m:r>
                              <m:r>
                                <m:rPr>
                                  <m:nor/>
                                </m:rPr>
                                <a:rPr lang="en-GB">
                                  <a:latin typeface="Cambria Math" panose="02040503050406030204" pitchFamily="18" charset="0"/>
                                </a:rPr>
                                <m:t>  </m:t>
                              </m:r>
                              <m:r>
                                <m:rPr>
                                  <m:nor/>
                                </m:rPr>
                                <a:rPr lang="en-GB">
                                  <a:latin typeface="Cambria Math" panose="02040503050406030204" pitchFamily="18" charset="0"/>
                                </a:rPr>
                                <m:t>is</m:t>
                              </m:r>
                              <m:r>
                                <m:rPr>
                                  <m:nor/>
                                </m:rPr>
                                <a:rPr lang="en-GB">
                                  <a:latin typeface="Cambria Math" panose="02040503050406030204" pitchFamily="18" charset="0"/>
                                </a:rPr>
                                <m:t> </m:t>
                              </m:r>
                              <m:r>
                                <m:rPr>
                                  <m:nor/>
                                </m:rPr>
                                <a:rPr lang="en-GB">
                                  <a:latin typeface="Cambria Math" panose="02040503050406030204" pitchFamily="18" charset="0"/>
                                </a:rPr>
                                <m:t>at</m:t>
                              </m:r>
                              <m:r>
                                <m:rPr>
                                  <m:nor/>
                                </m:rPr>
                                <a:rPr lang="en-GB">
                                  <a:latin typeface="Cambria Math" panose="02040503050406030204" pitchFamily="18" charset="0"/>
                                </a:rPr>
                                <m:t> </m:t>
                              </m:r>
                              <m:r>
                                <m:rPr>
                                  <m:nor/>
                                </m:rPr>
                                <a:rPr lang="en-GB">
                                  <a:latin typeface="Cambria Math" panose="02040503050406030204" pitchFamily="18" charset="0"/>
                                </a:rPr>
                                <m:t>the</m:t>
                              </m:r>
                              <m:r>
                                <m:rPr>
                                  <m:nor/>
                                </m:rPr>
                                <a:rPr lang="en-GB">
                                  <a:latin typeface="Cambria Math" panose="02040503050406030204" pitchFamily="18" charset="0"/>
                                </a:rPr>
                                <m:t> </m:t>
                              </m:r>
                              <m:r>
                                <m:rPr>
                                  <m:nor/>
                                </m:rPr>
                                <a:rPr lang="en-GB">
                                  <a:latin typeface="Cambria Math" panose="02040503050406030204" pitchFamily="18" charset="0"/>
                                </a:rPr>
                                <m:t>position</m:t>
                              </m:r>
                              <m:r>
                                <m:rPr>
                                  <m:nor/>
                                </m:rPr>
                                <a:rPr lang="en-GB">
                                  <a:latin typeface="Cambria Math" panose="02040503050406030204" pitchFamily="18" charset="0"/>
                                </a:rPr>
                                <m:t>  </m:t>
                              </m:r>
                              <m:d>
                                <m:dPr>
                                  <m:ctrlPr>
                                    <a:rPr lang="en-GB" i="1">
                                      <a:latin typeface="Cambria Math" panose="02040503050406030204" pitchFamily="18" charset="0"/>
                                    </a:rPr>
                                  </m:ctrlPr>
                                </m:dPr>
                                <m:e>
                                  <m:r>
                                    <a:rPr lang="en-GB" i="1">
                                      <a:latin typeface="Cambria Math" panose="02040503050406030204" pitchFamily="18" charset="0"/>
                                    </a:rPr>
                                    <m:t>𝑖</m:t>
                                  </m:r>
                                  <m:r>
                                    <a:rPr lang="en-GB" i="1">
                                      <a:latin typeface="Cambria Math" panose="02040503050406030204" pitchFamily="18" charset="0"/>
                                    </a:rPr>
                                    <m:t>,</m:t>
                                  </m:r>
                                  <m:r>
                                    <a:rPr lang="en-GB" i="1">
                                      <a:latin typeface="Cambria Math" panose="02040503050406030204" pitchFamily="18" charset="0"/>
                                    </a:rPr>
                                    <m:t>𝑗</m:t>
                                  </m:r>
                                </m:e>
                              </m:d>
                              <m:r>
                                <m:rPr>
                                  <m:nor/>
                                </m:rPr>
                                <a:rPr lang="en-GB">
                                  <a:latin typeface="Cambria Math" panose="02040503050406030204" pitchFamily="18" charset="0"/>
                                </a:rPr>
                                <m:t>,</m:t>
                              </m:r>
                            </m:e>
                            <m:e>
                              <m:r>
                                <a:rPr lang="en-GB" i="1">
                                  <a:latin typeface="Cambria Math" panose="02040503050406030204" pitchFamily="18" charset="0"/>
                                </a:rPr>
                                <m:t>&amp;0,  </m:t>
                              </m:r>
                              <m:r>
                                <m:rPr>
                                  <m:nor/>
                                </m:rPr>
                                <a:rPr lang="en-GB">
                                  <a:latin typeface="Cambria Math" panose="02040503050406030204" pitchFamily="18" charset="0"/>
                                </a:rPr>
                                <m:t>otherwise</m:t>
                              </m:r>
                              <m:r>
                                <m:rPr>
                                  <m:nor/>
                                </m:rPr>
                                <a:rPr lang="en-GB">
                                  <a:latin typeface="Cambria Math" panose="02040503050406030204" pitchFamily="18" charset="0"/>
                                </a:rPr>
                                <m:t>.</m:t>
                              </m:r>
                            </m:e>
                          </m:eqArr>
                        </m:e>
                      </m:d>
                    </m:oMath>
                  </m:oMathPara>
                </a14:m>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 name="TextovéPole 3"/>
              <p:cNvSpPr txBox="1"/>
              <p:nvPr/>
            </p:nvSpPr>
            <p:spPr>
              <a:xfrm>
                <a:off x="9900000" y="4101298"/>
                <a:ext cx="1861022" cy="11079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𝑖</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𝑁</m:t>
                      </m:r>
                    </m:oMath>
                    <m:oMath xmlns:m="http://schemas.openxmlformats.org/officeDocument/2006/math">
                      <m:r>
                        <a:rPr lang="en-GB" sz="2400" b="0" i="1" smtClean="0">
                          <a:latin typeface="Cambria Math" panose="02040503050406030204" pitchFamily="18" charset="0"/>
                        </a:rPr>
                        <m:t>𝑗</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𝑁</m:t>
                      </m:r>
                    </m:oMath>
                    <m:oMath xmlns:m="http://schemas.openxmlformats.org/officeDocument/2006/math">
                      <m:r>
                        <a:rPr lang="en-GB" sz="2400" b="0" i="1" smtClean="0">
                          <a:latin typeface="Cambria Math" panose="02040503050406030204" pitchFamily="18" charset="0"/>
                        </a:rPr>
                        <m:t>𝑘</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𝑁</m:t>
                      </m:r>
                    </m:oMath>
                  </m:oMathPara>
                </a14:m>
                <a:endParaRPr lang="en-GB" sz="2400" dirty="0"/>
              </a:p>
            </p:txBody>
          </p:sp>
        </mc:Choice>
        <mc:Fallback>
          <p:sp>
            <p:nvSpPr>
              <p:cNvPr id="4" name="TextovéPole 3"/>
              <p:cNvSpPr txBox="1">
                <a:spLocks noRot="1" noChangeAspect="1" noMove="1" noResize="1" noEditPoints="1" noAdjustHandles="1" noChangeArrowheads="1" noChangeShapeType="1" noTextEdit="1"/>
              </p:cNvSpPr>
              <p:nvPr/>
            </p:nvSpPr>
            <p:spPr>
              <a:xfrm>
                <a:off x="9900000" y="4101298"/>
                <a:ext cx="1861022" cy="1107996"/>
              </a:xfrm>
              <a:prstGeom prst="rect">
                <a:avLst/>
              </a:prstGeom>
              <a:blipFill>
                <a:blip r:embed="rId3"/>
                <a:stretch>
                  <a:fillRect l="-3279" r="-2951" b="-2747"/>
                </a:stretch>
              </a:blipFill>
            </p:spPr>
            <p:txBody>
              <a:bodyPr/>
              <a:lstStyle/>
              <a:p>
                <a:r>
                  <a:rPr lang="en-GB">
                    <a:noFill/>
                  </a:rPr>
                  <a:t> </a:t>
                </a:r>
              </a:p>
            </p:txBody>
          </p:sp>
        </mc:Fallback>
      </mc:AlternateContent>
      <p:sp>
        <p:nvSpPr>
          <p:cNvPr id="5" name="Levá složená závorka 4"/>
          <p:cNvSpPr/>
          <p:nvPr/>
        </p:nvSpPr>
        <p:spPr>
          <a:xfrm>
            <a:off x="9663903" y="4169296"/>
            <a:ext cx="155448" cy="972000"/>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mc:AlternateContent xmlns:mc="http://schemas.openxmlformats.org/markup-compatibility/2006">
        <mc:Choice xmlns:a14="http://schemas.microsoft.com/office/drawing/2010/main" Requires="a14">
          <p:sp>
            <p:nvSpPr>
              <p:cNvPr id="6" name="TextovéPole 5"/>
              <p:cNvSpPr txBox="1"/>
              <p:nvPr/>
            </p:nvSpPr>
            <p:spPr>
              <a:xfrm>
                <a:off x="8964000" y="4470630"/>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p:sp>
            <p:nvSpPr>
              <p:cNvPr id="6" name="TextovéPole 5"/>
              <p:cNvSpPr txBox="1">
                <a:spLocks noRot="1" noChangeAspect="1" noMove="1" noResize="1" noEditPoints="1" noAdjustHandles="1" noChangeArrowheads="1" noChangeShapeType="1" noTextEdit="1"/>
              </p:cNvSpPr>
              <p:nvPr/>
            </p:nvSpPr>
            <p:spPr>
              <a:xfrm>
                <a:off x="8964000" y="4470630"/>
                <a:ext cx="464871" cy="369332"/>
              </a:xfrm>
              <a:prstGeom prst="rect">
                <a:avLst/>
              </a:prstGeom>
              <a:blipFill>
                <a:blip r:embed="rId4"/>
                <a:stretch>
                  <a:fillRect l="-14286" r="-14286" b="-9836"/>
                </a:stretch>
              </a:blipFill>
            </p:spPr>
            <p:txBody>
              <a:bodyPr/>
              <a:lstStyle/>
              <a:p>
                <a:r>
                  <a:rPr lang="en-GB">
                    <a:noFill/>
                  </a:rPr>
                  <a:t> </a:t>
                </a:r>
              </a:p>
            </p:txBody>
          </p:sp>
        </mc:Fallback>
      </mc:AlternateContent>
      <p:sp>
        <p:nvSpPr>
          <p:cNvPr id="7" name="Pravá složená závorka 6"/>
          <p:cNvSpPr/>
          <p:nvPr/>
        </p:nvSpPr>
        <p:spPr>
          <a:xfrm>
            <a:off x="8676000" y="4169296"/>
            <a:ext cx="157841" cy="972000"/>
          </a:xfrm>
          <a:prstGeom prst="rightBrace">
            <a:avLst>
              <a:gd name="adj1" fmla="val 7592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1426486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Three-factor ANOVA:  Simplification by using Latin sq.</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Then,</a:t>
                </a:r>
              </a:p>
              <a:p>
                <a:pPr marL="342900" indent="-342900">
                  <a:lnSpc>
                    <a:spcPct val="150000"/>
                  </a:lnSpc>
                  <a:buFont typeface="Arial" panose="020B0604020202020204" pitchFamily="34" charset="0"/>
                  <a:buChar char="•"/>
                </a:pPr>
                <a:r>
                  <a:rPr lang="en-GB" dirty="0" smtClean="0"/>
                  <a:t>for each  </a:t>
                </a:r>
                <a14:m>
                  <m:oMath xmlns:m="http://schemas.openxmlformats.org/officeDocument/2006/math">
                    <m:r>
                      <a:rPr lang="en-GB" b="0" i="1" smtClean="0">
                        <a:latin typeface="Cambria Math" panose="02040503050406030204" pitchFamily="18" charset="0"/>
                      </a:rPr>
                      <m:t>𝑖</m:t>
                    </m:r>
                    <m:r>
                      <a:rPr lang="en-GB" b="0" i="1" smtClean="0">
                        <a:latin typeface="Cambria Math" panose="02040503050406030204" pitchFamily="18" charset="0"/>
                      </a:rPr>
                      <m:t>=1, 2,…,</m:t>
                    </m:r>
                    <m:r>
                      <a:rPr lang="en-GB" b="0" i="1" smtClean="0">
                        <a:latin typeface="Cambria Math" panose="02040503050406030204" pitchFamily="18" charset="0"/>
                      </a:rPr>
                      <m:t>𝑁</m:t>
                    </m:r>
                  </m:oMath>
                </a14:m>
                <a:r>
                  <a:rPr lang="en-GB" dirty="0" smtClean="0"/>
                  <a:t>  and for each  </a:t>
                </a:r>
                <a14:m>
                  <m:oMath xmlns:m="http://schemas.openxmlformats.org/officeDocument/2006/math">
                    <m:r>
                      <a:rPr lang="en-GB" b="0" i="1" smtClean="0">
                        <a:latin typeface="Cambria Math" panose="02040503050406030204" pitchFamily="18" charset="0"/>
                      </a:rPr>
                      <m:t>𝑗</m:t>
                    </m:r>
                    <m:r>
                      <a:rPr lang="en-GB" b="0" i="1" smtClean="0">
                        <a:latin typeface="Cambria Math" panose="02040503050406030204" pitchFamily="18" charset="0"/>
                      </a:rPr>
                      <m:t>=1, 2,…,</m:t>
                    </m:r>
                    <m:r>
                      <a:rPr lang="en-GB" b="0" i="1" smtClean="0">
                        <a:latin typeface="Cambria Math" panose="02040503050406030204" pitchFamily="18" charset="0"/>
                      </a:rPr>
                      <m:t>𝑁</m:t>
                    </m:r>
                  </m:oMath>
                </a14:m>
                <a:r>
                  <a:rPr lang="en-GB" dirty="0" smtClean="0"/>
                  <a:t>,</a:t>
                </a:r>
              </a:p>
              <a:p>
                <a:pPr marL="342900" indent="-342900">
                  <a:lnSpc>
                    <a:spcPct val="150000"/>
                  </a:lnSpc>
                  <a:buFont typeface="Arial" panose="020B0604020202020204" pitchFamily="34" charset="0"/>
                  <a:buChar char="•"/>
                </a:pPr>
                <a:r>
                  <a:rPr lang="en-GB" dirty="0" smtClean="0"/>
                  <a:t>find the unique  </a:t>
                </a:r>
                <a14:m>
                  <m:oMath xmlns:m="http://schemas.openxmlformats.org/officeDocument/2006/math">
                    <m:r>
                      <a:rPr lang="en-GB" b="0" i="1" smtClean="0">
                        <a:latin typeface="Cambria Math" panose="02040503050406030204" pitchFamily="18" charset="0"/>
                      </a:rPr>
                      <m:t>𝑘</m:t>
                    </m:r>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1, 2,…,</m:t>
                        </m:r>
                        <m:r>
                          <a:rPr lang="en-GB" b="0" i="1" smtClean="0">
                            <a:latin typeface="Cambria Math" panose="02040503050406030204" pitchFamily="18" charset="0"/>
                          </a:rPr>
                          <m:t>𝑁</m:t>
                        </m:r>
                      </m:e>
                    </m:d>
                  </m:oMath>
                </a14:m>
                <a:r>
                  <a:rPr lang="en-GB" dirty="0" smtClean="0"/>
                  <a:t>  such that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𝑛</m:t>
                        </m:r>
                      </m:e>
                      <m:sub>
                        <m:r>
                          <a:rPr lang="en-GB" b="0" i="1" smtClean="0">
                            <a:latin typeface="Cambria Math" panose="02040503050406030204" pitchFamily="18" charset="0"/>
                          </a:rPr>
                          <m:t>𝑖𝑗𝑘</m:t>
                        </m:r>
                      </m:sub>
                    </m:sSub>
                    <m:r>
                      <a:rPr lang="en-GB" b="0" i="1" smtClean="0">
                        <a:latin typeface="Cambria Math" panose="02040503050406030204" pitchFamily="18" charset="0"/>
                      </a:rPr>
                      <m:t>=1</m:t>
                    </m:r>
                  </m:oMath>
                </a14:m>
                <a:r>
                  <a:rPr lang="en-GB" dirty="0" smtClean="0"/>
                  <a:t>,</a:t>
                </a:r>
              </a:p>
              <a:p>
                <a:pPr marL="342900" indent="-342900">
                  <a:lnSpc>
                    <a:spcPct val="150000"/>
                  </a:lnSpc>
                  <a:buFont typeface="Arial" panose="020B0604020202020204" pitchFamily="34" charset="0"/>
                  <a:buChar char="•"/>
                </a:pPr>
                <a:r>
                  <a:rPr lang="en-GB" dirty="0" smtClean="0"/>
                  <a:t>set up Factor A  to the level  </a:t>
                </a:r>
                <a14:m>
                  <m:oMath xmlns:m="http://schemas.openxmlformats.org/officeDocument/2006/math">
                    <m:r>
                      <a:rPr lang="en-GB" b="0" i="1" smtClean="0">
                        <a:latin typeface="Cambria Math" panose="02040503050406030204" pitchFamily="18" charset="0"/>
                      </a:rPr>
                      <m:t>𝑖</m:t>
                    </m:r>
                  </m:oMath>
                </a14:m>
                <a:r>
                  <a:rPr lang="en-GB" dirty="0" smtClean="0"/>
                  <a:t>  and set up Factor B  to the level  </a:t>
                </a:r>
                <a14:m>
                  <m:oMath xmlns:m="http://schemas.openxmlformats.org/officeDocument/2006/math">
                    <m:r>
                      <a:rPr lang="en-GB" i="1" smtClean="0">
                        <a:latin typeface="Cambria Math" panose="02040503050406030204" pitchFamily="18" charset="0"/>
                      </a:rPr>
                      <m:t>𝑗</m:t>
                    </m:r>
                  </m:oMath>
                </a14:m>
                <a:r>
                  <a:rPr lang="en-GB" dirty="0" smtClean="0"/>
                  <a:t>,</a:t>
                </a:r>
              </a:p>
              <a:p>
                <a:pPr marL="342900" indent="-342900">
                  <a:lnSpc>
                    <a:spcPct val="150000"/>
                  </a:lnSpc>
                  <a:buFont typeface="Arial" panose="020B0604020202020204" pitchFamily="34" charset="0"/>
                  <a:buChar char="•"/>
                </a:pPr>
                <a:r>
                  <a:rPr lang="en-GB" dirty="0" smtClean="0"/>
                  <a:t>set up Factor C  to the level  </a:t>
                </a:r>
                <a14:m>
                  <m:oMath xmlns:m="http://schemas.openxmlformats.org/officeDocument/2006/math">
                    <m:r>
                      <a:rPr lang="en-GB" i="1" smtClean="0">
                        <a:latin typeface="Cambria Math" panose="02040503050406030204" pitchFamily="18" charset="0"/>
                      </a:rPr>
                      <m:t>𝑘</m:t>
                    </m:r>
                  </m:oMath>
                </a14:m>
                <a:r>
                  <a:rPr lang="en-GB" dirty="0" smtClean="0"/>
                  <a:t>,  and carry out the experiment,</a:t>
                </a:r>
              </a:p>
              <a:p>
                <a:pPr marL="342900" indent="-342900">
                  <a:lnSpc>
                    <a:spcPct val="150000"/>
                  </a:lnSpc>
                  <a:buFont typeface="Arial" panose="020B0604020202020204" pitchFamily="34" charset="0"/>
                  <a:buChar char="•"/>
                </a:pPr>
                <a:r>
                  <a:rPr lang="en-GB" dirty="0" smtClean="0"/>
                  <a:t>observe the numerical outcome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𝑖𝑗𝑘</m:t>
                        </m:r>
                        <m:r>
                          <a:rPr lang="en-GB" b="0" i="1" smtClean="0">
                            <a:latin typeface="Cambria Math" panose="02040503050406030204" pitchFamily="18" charset="0"/>
                          </a:rPr>
                          <m:t>1</m:t>
                        </m:r>
                      </m:sub>
                    </m:sSub>
                  </m:oMath>
                </a14:m>
                <a:r>
                  <a:rPr lang="en-GB" dirty="0" smtClean="0"/>
                  <a:t>  of the random variable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𝑖𝑗𝑘</m:t>
                        </m:r>
                        <m:r>
                          <a:rPr lang="en-GB" b="0" i="1" smtClean="0">
                            <a:latin typeface="Cambria Math" panose="02040503050406030204" pitchFamily="18" charset="0"/>
                          </a:rPr>
                          <m:t>1</m:t>
                        </m:r>
                      </m:sub>
                    </m:sSub>
                  </m:oMath>
                </a14:m>
                <a:endParaRPr lang="en-GB" dirty="0" smtClean="0"/>
              </a:p>
              <a:p>
                <a:pPr>
                  <a:lnSpc>
                    <a:spcPct val="150000"/>
                  </a:lnSpc>
                </a:pPr>
                <a:endParaRPr lang="en-GB" dirty="0"/>
              </a:p>
              <a:p>
                <a:pPr>
                  <a:lnSpc>
                    <a:spcPct val="150000"/>
                  </a:lnSpc>
                </a:pPr>
                <a:r>
                  <a:rPr lang="en-GB" dirty="0" smtClean="0"/>
                  <a:t>Recall that Factors  A and B  are assumed to have some effect.</a:t>
                </a:r>
                <a:br>
                  <a:rPr lang="en-GB" dirty="0" smtClean="0"/>
                </a:br>
                <a:r>
                  <a:rPr lang="en-GB" dirty="0" smtClean="0"/>
                  <a:t>We ask (test the hypothesis) whether Factor C  has any effect.</a:t>
                </a:r>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1143235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Three-factor ANOVA:  Further assumptions</a:t>
            </a:r>
            <a:endParaRPr lang="en-GB" u="sng"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We assume</a:t>
                </a:r>
              </a:p>
              <a:p>
                <a:pPr marL="342900" indent="-342900">
                  <a:lnSpc>
                    <a:spcPct val="150000"/>
                  </a:lnSpc>
                  <a:buFont typeface="Arial" panose="020B0604020202020204" pitchFamily="34" charset="0"/>
                  <a:buChar char="•"/>
                </a:pPr>
                <a:r>
                  <a:rPr lang="en-GB" dirty="0" smtClean="0"/>
                  <a:t>that the effect of Factors  A, B, C  is additive and</a:t>
                </a:r>
              </a:p>
              <a:p>
                <a:pPr marL="342900" indent="-342900">
                  <a:lnSpc>
                    <a:spcPct val="150000"/>
                  </a:lnSpc>
                  <a:buFont typeface="Arial" panose="020B0604020202020204" pitchFamily="34" charset="0"/>
                  <a:buChar char="•"/>
                </a:pPr>
                <a:r>
                  <a:rPr lang="en-GB" dirty="0" smtClean="0"/>
                  <a:t>that there are no interactions between / among the factors:</a:t>
                </a:r>
              </a:p>
              <a:p>
                <a:pPr marL="1255713">
                  <a:lnSpc>
                    <a:spcPct val="150000"/>
                  </a:lnSpc>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𝑖𝑗𝑘</m:t>
                          </m:r>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𝜀</m:t>
                          </m:r>
                        </m:e>
                        <m:sub>
                          <m:r>
                            <a:rPr lang="en-GB" b="0" i="1" smtClean="0">
                              <a:latin typeface="Cambria Math" panose="02040503050406030204" pitchFamily="18" charset="0"/>
                            </a:rPr>
                            <m:t>𝑖𝑗𝑘</m:t>
                          </m:r>
                          <m:r>
                            <a:rPr lang="en-GB" b="0" i="1" smtClean="0">
                              <a:latin typeface="Cambria Math" panose="02040503050406030204" pitchFamily="18" charset="0"/>
                            </a:rPr>
                            <m:t>1</m:t>
                          </m:r>
                        </m:sub>
                      </m:sSub>
                    </m:oMath>
                  </m:oMathPara>
                </a14:m>
                <a:endParaRPr lang="en-GB" dirty="0" smtClean="0"/>
              </a:p>
              <a:p>
                <a:pPr>
                  <a:lnSpc>
                    <a:spcPct val="150000"/>
                  </a:lnSpc>
                </a:pPr>
                <a:endParaRPr lang="en-GB" dirty="0" smtClean="0"/>
              </a:p>
              <a:p>
                <a:r>
                  <a:rPr lang="en-GB" dirty="0" smtClean="0"/>
                  <a:t>where the meaning of the (unknown) parameters  </a:t>
                </a:r>
                <a14:m>
                  <m:oMath xmlns:m="http://schemas.openxmlformats.org/officeDocument/2006/math">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b="0" i="1" smtClean="0">
                            <a:latin typeface="Cambria Math" panose="02040503050406030204" pitchFamily="18" charset="0"/>
                          </a:rPr>
                          <m:t>𝑘</m:t>
                        </m:r>
                      </m:sub>
                    </m:sSub>
                    <m:r>
                      <a:rPr lang="en-GB" i="1">
                        <a:latin typeface="Cambria Math" panose="02040503050406030204" pitchFamily="18" charset="0"/>
                      </a:rPr>
                      <m:t>∈</m:t>
                    </m:r>
                    <m:r>
                      <a:rPr lang="en-GB" i="1">
                        <a:latin typeface="Cambria Math" panose="02040503050406030204" pitchFamily="18" charset="0"/>
                      </a:rPr>
                      <m:t>ℝ</m:t>
                    </m:r>
                  </m:oMath>
                </a14:m>
                <a:r>
                  <a:rPr lang="en-GB" dirty="0" smtClean="0"/>
                  <a:t>  is as follows:</a:t>
                </a:r>
              </a:p>
              <a:p>
                <a:pPr marL="342900" indent="-342900">
                  <a:lnSpc>
                    <a:spcPct val="130000"/>
                  </a:lnSpc>
                  <a:buFont typeface="Arial" panose="020B0604020202020204" pitchFamily="34" charset="0"/>
                  <a:buChar char="•"/>
                  <a:tabLst>
                    <a:tab pos="864000" algn="l"/>
                    <a:tab pos="1335600" algn="l"/>
                  </a:tabLst>
                </a:pPr>
                <a14:m>
                  <m:oMath xmlns:m="http://schemas.openxmlformats.org/officeDocument/2006/math">
                    <m:r>
                      <a:rPr lang="en-GB" b="0" i="1" smtClean="0">
                        <a:latin typeface="Cambria Math" panose="02040503050406030204" pitchFamily="18" charset="0"/>
                      </a:rPr>
                      <m:t>𝜇</m:t>
                    </m:r>
                  </m:oMath>
                </a14:m>
                <a:r>
                  <a:rPr lang="en-GB" dirty="0" smtClean="0"/>
                  <a:t>	—	the common mean value</a:t>
                </a:r>
              </a:p>
              <a:p>
                <a:pPr marL="342900" indent="-342900">
                  <a:lnSpc>
                    <a:spcPct val="130000"/>
                  </a:lnSpc>
                  <a:buFont typeface="Arial" panose="020B0604020202020204" pitchFamily="34" charset="0"/>
                  <a:buChar char="•"/>
                  <a:tabLst>
                    <a:tab pos="864000" algn="l"/>
                    <a:tab pos="1335600" algn="l"/>
                    <a:tab pos="4593600" algn="l"/>
                    <a:tab pos="6249600" algn="l"/>
                  </a:tabLst>
                </a:pPr>
                <a14:m>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rPr>
                          <m:t>𝛼</m:t>
                        </m:r>
                      </m:e>
                      <m:sub>
                        <m:r>
                          <a:rPr lang="en-GB" i="1" smtClean="0">
                            <a:latin typeface="Cambria Math" panose="02040503050406030204" pitchFamily="18" charset="0"/>
                          </a:rPr>
                          <m:t>𝑖</m:t>
                        </m:r>
                      </m:sub>
                    </m:sSub>
                  </m:oMath>
                </a14:m>
                <a:r>
                  <a:rPr lang="en-GB" dirty="0" smtClean="0"/>
                  <a:t>	—	the effect of the level  </a:t>
                </a:r>
                <a14:m>
                  <m:oMath xmlns:m="http://schemas.openxmlformats.org/officeDocument/2006/math">
                    <m:r>
                      <a:rPr lang="en-GB" b="0" i="1" smtClean="0">
                        <a:latin typeface="Cambria Math" panose="02040503050406030204" pitchFamily="18" charset="0"/>
                      </a:rPr>
                      <m:t>𝑖</m:t>
                    </m:r>
                  </m:oMath>
                </a14:m>
                <a:r>
                  <a:rPr lang="en-GB" dirty="0" smtClean="0"/>
                  <a:t>	of Factor A	(for  </a:t>
                </a:r>
                <a14:m>
                  <m:oMath xmlns:m="http://schemas.openxmlformats.org/officeDocument/2006/math">
                    <m:r>
                      <a:rPr lang="en-GB" b="0" i="1" smtClean="0">
                        <a:latin typeface="Cambria Math" panose="02040503050406030204" pitchFamily="18" charset="0"/>
                      </a:rPr>
                      <m:t>𝑖</m:t>
                    </m:r>
                    <m:r>
                      <a:rPr lang="en-GB" b="0" i="1" smtClean="0">
                        <a:latin typeface="Cambria Math" panose="02040503050406030204" pitchFamily="18" charset="0"/>
                      </a:rPr>
                      <m:t>=1, 2,…,</m:t>
                    </m:r>
                    <m:r>
                      <a:rPr lang="en-GB" b="0" i="1" smtClean="0">
                        <a:latin typeface="Cambria Math" panose="02040503050406030204" pitchFamily="18" charset="0"/>
                      </a:rPr>
                      <m:t>𝑁</m:t>
                    </m:r>
                  </m:oMath>
                </a14:m>
                <a:r>
                  <a:rPr lang="en-GB" dirty="0" smtClean="0"/>
                  <a:t>)</a:t>
                </a:r>
              </a:p>
              <a:p>
                <a:pPr marL="342900" indent="-342900">
                  <a:lnSpc>
                    <a:spcPct val="130000"/>
                  </a:lnSpc>
                  <a:buFont typeface="Arial" panose="020B0604020202020204" pitchFamily="34" charset="0"/>
                  <a:buChar char="•"/>
                  <a:tabLst>
                    <a:tab pos="864000" algn="l"/>
                    <a:tab pos="1335600" algn="l"/>
                    <a:tab pos="4593600" algn="l"/>
                    <a:tab pos="6249600" algn="l"/>
                  </a:tabLst>
                </a:pP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oMath>
                </a14:m>
                <a:r>
                  <a:rPr lang="en-GB" dirty="0" smtClean="0"/>
                  <a:t>	—	the effect of the level  </a:t>
                </a:r>
                <a14:m>
                  <m:oMath xmlns:m="http://schemas.openxmlformats.org/officeDocument/2006/math">
                    <m:r>
                      <a:rPr lang="en-GB" b="0" i="1" smtClean="0">
                        <a:latin typeface="Cambria Math" panose="02040503050406030204" pitchFamily="18" charset="0"/>
                      </a:rPr>
                      <m:t>𝑗</m:t>
                    </m:r>
                  </m:oMath>
                </a14:m>
                <a:r>
                  <a:rPr lang="en-GB" dirty="0" smtClean="0"/>
                  <a:t>	of Factor B	(</a:t>
                </a:r>
                <a:r>
                  <a:rPr lang="en-GB" dirty="0"/>
                  <a:t>for  </a:t>
                </a:r>
                <a14:m>
                  <m:oMath xmlns:m="http://schemas.openxmlformats.org/officeDocument/2006/math">
                    <m:r>
                      <a:rPr lang="en-GB" b="0" i="1" smtClean="0">
                        <a:latin typeface="Cambria Math" panose="02040503050406030204" pitchFamily="18" charset="0"/>
                      </a:rPr>
                      <m:t>𝑗</m:t>
                    </m:r>
                    <m:r>
                      <a:rPr lang="en-GB" i="1">
                        <a:latin typeface="Cambria Math" panose="02040503050406030204" pitchFamily="18" charset="0"/>
                      </a:rPr>
                      <m:t>=1, 2,…,</m:t>
                    </m:r>
                    <m:r>
                      <a:rPr lang="en-GB" b="0" i="1" smtClean="0">
                        <a:latin typeface="Cambria Math" panose="02040503050406030204" pitchFamily="18" charset="0"/>
                      </a:rPr>
                      <m:t>𝑁</m:t>
                    </m:r>
                  </m:oMath>
                </a14:m>
                <a:r>
                  <a:rPr lang="en-GB" dirty="0" smtClean="0"/>
                  <a:t>)</a:t>
                </a:r>
              </a:p>
              <a:p>
                <a:pPr marL="342900" indent="-342900">
                  <a:lnSpc>
                    <a:spcPct val="130000"/>
                  </a:lnSpc>
                  <a:buFont typeface="Arial" panose="020B0604020202020204" pitchFamily="34" charset="0"/>
                  <a:buChar char="•"/>
                  <a:tabLst>
                    <a:tab pos="864000" algn="l"/>
                    <a:tab pos="1335600" algn="l"/>
                    <a:tab pos="4593600" algn="l"/>
                    <a:tab pos="6249600" algn="l"/>
                  </a:tabLst>
                </a:pP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oMath>
                </a14:m>
                <a:r>
                  <a:rPr lang="en-GB" dirty="0" smtClean="0"/>
                  <a:t>	—	the effect of the level  </a:t>
                </a:r>
                <a14:m>
                  <m:oMath xmlns:m="http://schemas.openxmlformats.org/officeDocument/2006/math">
                    <m:r>
                      <a:rPr lang="en-GB" i="1" smtClean="0">
                        <a:latin typeface="Cambria Math" panose="02040503050406030204" pitchFamily="18" charset="0"/>
                      </a:rPr>
                      <m:t>𝑘</m:t>
                    </m:r>
                  </m:oMath>
                </a14:m>
                <a:r>
                  <a:rPr lang="en-GB" dirty="0" smtClean="0"/>
                  <a:t>	of Factor C	(for  </a:t>
                </a:r>
                <a14:m>
                  <m:oMath xmlns:m="http://schemas.openxmlformats.org/officeDocument/2006/math">
                    <m:r>
                      <a:rPr lang="en-GB" i="1" smtClean="0">
                        <a:latin typeface="Cambria Math" panose="02040503050406030204" pitchFamily="18" charset="0"/>
                      </a:rPr>
                      <m:t>𝑘</m:t>
                    </m:r>
                    <m:r>
                      <a:rPr lang="en-GB" i="1" smtClean="0">
                        <a:latin typeface="Cambria Math" panose="02040503050406030204" pitchFamily="18" charset="0"/>
                      </a:rPr>
                      <m:t>=1, 2,…,</m:t>
                    </m:r>
                    <m:r>
                      <a:rPr lang="en-GB" i="1" smtClean="0">
                        <a:latin typeface="Cambria Math" panose="02040503050406030204" pitchFamily="18" charset="0"/>
                      </a:rPr>
                      <m:t>𝑁</m:t>
                    </m:r>
                  </m:oMath>
                </a14:m>
                <a:r>
                  <a:rPr lang="en-GB" dirty="0" smtClean="0"/>
                  <a:t>)</a:t>
                </a:r>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181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TextovéPole 8"/>
              <p:cNvSpPr txBox="1"/>
              <p:nvPr/>
            </p:nvSpPr>
            <p:spPr>
              <a:xfrm>
                <a:off x="9720000" y="2378987"/>
                <a:ext cx="1971245" cy="15070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ea typeface="Cambria Math" panose="02040503050406030204" pitchFamily="18" charset="0"/>
                        </a:rPr>
                        <m:t>𝑖</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i="1">
                          <a:latin typeface="Cambria Math" panose="02040503050406030204" pitchFamily="18" charset="0"/>
                          <a:ea typeface="Cambria Math" panose="02040503050406030204" pitchFamily="18" charset="0"/>
                        </a:rPr>
                        <m:t>𝑗</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i="1">
                          <a:latin typeface="Cambria Math" panose="02040503050406030204" pitchFamily="18" charset="0"/>
                          <a:ea typeface="Cambria Math" panose="02040503050406030204" pitchFamily="18" charset="0"/>
                        </a:rPr>
                        <m:t>𝑘</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Para>
                </a14:m>
                <a:r>
                  <a:rPr lang="en-GB" sz="2400" dirty="0">
                    <a:latin typeface="Cambria Math" panose="02040503050406030204" pitchFamily="18" charset="0"/>
                    <a:ea typeface="Cambria Math" panose="02040503050406030204" pitchFamily="18" charset="0"/>
                  </a:rPr>
                  <a:t/>
                </a:r>
                <a:br>
                  <a:rPr lang="en-GB" sz="2400" dirty="0">
                    <a:latin typeface="Cambria Math" panose="02040503050406030204" pitchFamily="18" charset="0"/>
                    <a:ea typeface="Cambria Math" panose="02040503050406030204" pitchFamily="18" charset="0"/>
                  </a:rPr>
                </a:br>
                <a:r>
                  <a:rPr lang="en-GB" sz="2400" dirty="0">
                    <a:latin typeface="Cambria Math" panose="02040503050406030204" pitchFamily="18" charset="0"/>
                    <a:ea typeface="Cambria Math" panose="02040503050406030204" pitchFamily="18" charset="0"/>
                  </a:rPr>
                  <a:t> </a:t>
                </a:r>
                <a:r>
                  <a:rPr lang="en-GB" sz="2400" dirty="0" smtClean="0">
                    <a:latin typeface="Cambria Math" panose="02040503050406030204" pitchFamily="18" charset="0"/>
                    <a:ea typeface="Cambria Math" panose="02040503050406030204" pitchFamily="18" charset="0"/>
                  </a:rPr>
                  <a:t>     &amp;  </a:t>
                </a:r>
                <a14:m>
                  <m:oMath xmlns:m="http://schemas.openxmlformats.org/officeDocument/2006/math">
                    <m:sSub>
                      <m:sSubPr>
                        <m:ctrlPr>
                          <a:rPr lang="en-GB" sz="2400" i="1">
                            <a:latin typeface="Cambria Math" panose="02040503050406030204" pitchFamily="18" charset="0"/>
                            <a:ea typeface="Cambria Math" panose="02040503050406030204" pitchFamily="18" charset="0"/>
                          </a:rPr>
                        </m:ctrlPr>
                      </m:sSubPr>
                      <m:e>
                        <m:r>
                          <a:rPr lang="en-GB" sz="2400" i="1">
                            <a:latin typeface="Cambria Math" panose="02040503050406030204" pitchFamily="18" charset="0"/>
                            <a:ea typeface="Cambria Math" panose="02040503050406030204" pitchFamily="18" charset="0"/>
                          </a:rPr>
                          <m:t>𝑛</m:t>
                        </m:r>
                      </m:e>
                      <m:sub>
                        <m:r>
                          <a:rPr lang="en-GB" sz="2400" i="1">
                            <a:latin typeface="Cambria Math" panose="02040503050406030204" pitchFamily="18" charset="0"/>
                            <a:ea typeface="Cambria Math" panose="02040503050406030204" pitchFamily="18" charset="0"/>
                          </a:rPr>
                          <m:t>𝑖𝑗𝑘</m:t>
                        </m:r>
                      </m:sub>
                    </m:sSub>
                    <m:r>
                      <a:rPr lang="en-GB" sz="2400" i="1">
                        <a:latin typeface="Cambria Math" panose="02040503050406030204" pitchFamily="18" charset="0"/>
                        <a:ea typeface="Cambria Math" panose="02040503050406030204" pitchFamily="18" charset="0"/>
                      </a:rPr>
                      <m:t>=1</m:t>
                    </m:r>
                  </m:oMath>
                </a14:m>
                <a:endParaRPr lang="en-GB" sz="2400" dirty="0">
                  <a:latin typeface="Cambria Math" panose="02040503050406030204" pitchFamily="18" charset="0"/>
                  <a:ea typeface="Cambria Math" panose="02040503050406030204" pitchFamily="18" charset="0"/>
                </a:endParaRPr>
              </a:p>
            </p:txBody>
          </p:sp>
        </mc:Choice>
        <mc:Fallback>
          <p:sp>
            <p:nvSpPr>
              <p:cNvPr id="9" name="TextovéPole 8"/>
              <p:cNvSpPr txBox="1">
                <a:spLocks noRot="1" noChangeAspect="1" noMove="1" noResize="1" noEditPoints="1" noAdjustHandles="1" noChangeArrowheads="1" noChangeShapeType="1" noTextEdit="1"/>
              </p:cNvSpPr>
              <p:nvPr/>
            </p:nvSpPr>
            <p:spPr>
              <a:xfrm>
                <a:off x="9720000" y="2378987"/>
                <a:ext cx="1971245" cy="1507079"/>
              </a:xfrm>
              <a:prstGeom prst="rect">
                <a:avLst/>
              </a:prstGeom>
              <a:blipFill>
                <a:blip r:embed="rId3"/>
                <a:stretch>
                  <a:fillRect l="-309" b="-9312"/>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1" name="TextovéPole 10"/>
              <p:cNvSpPr txBox="1"/>
              <p:nvPr/>
            </p:nvSpPr>
            <p:spPr>
              <a:xfrm>
                <a:off x="8820000" y="2947861"/>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p:sp>
            <p:nvSpPr>
              <p:cNvPr id="11" name="TextovéPole 10"/>
              <p:cNvSpPr txBox="1">
                <a:spLocks noRot="1" noChangeAspect="1" noMove="1" noResize="1" noEditPoints="1" noAdjustHandles="1" noChangeArrowheads="1" noChangeShapeType="1" noTextEdit="1"/>
              </p:cNvSpPr>
              <p:nvPr/>
            </p:nvSpPr>
            <p:spPr>
              <a:xfrm>
                <a:off x="8820000" y="2947861"/>
                <a:ext cx="464871" cy="369332"/>
              </a:xfrm>
              <a:prstGeom prst="rect">
                <a:avLst/>
              </a:prstGeom>
              <a:blipFill>
                <a:blip r:embed="rId4"/>
                <a:stretch>
                  <a:fillRect l="-14474" r="-15789" b="-11667"/>
                </a:stretch>
              </a:blipFill>
            </p:spPr>
            <p:txBody>
              <a:bodyPr/>
              <a:lstStyle/>
              <a:p>
                <a:r>
                  <a:rPr lang="en-GB">
                    <a:noFill/>
                  </a:rPr>
                  <a:t> </a:t>
                </a:r>
              </a:p>
            </p:txBody>
          </p:sp>
        </mc:Fallback>
      </mc:AlternateContent>
      <p:sp>
        <p:nvSpPr>
          <p:cNvPr id="12" name="Levá složená závorka 11"/>
          <p:cNvSpPr/>
          <p:nvPr/>
        </p:nvSpPr>
        <p:spPr>
          <a:xfrm>
            <a:off x="9540000" y="2461675"/>
            <a:ext cx="155448" cy="1341702"/>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24583479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Three-factor ANOVA:  Further assumptions</a:t>
            </a:r>
            <a:endParaRPr lang="en-GB" u="sng"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We assume</a:t>
                </a:r>
              </a:p>
              <a:p>
                <a:pPr marL="342900" indent="-342900">
                  <a:lnSpc>
                    <a:spcPct val="150000"/>
                  </a:lnSpc>
                  <a:buFont typeface="Arial" panose="020B0604020202020204" pitchFamily="34" charset="0"/>
                  <a:buChar char="•"/>
                </a:pPr>
                <a:r>
                  <a:rPr lang="en-GB" dirty="0" smtClean="0"/>
                  <a:t>that the effect of Factors  A, B, C  is additive and</a:t>
                </a:r>
              </a:p>
              <a:p>
                <a:pPr marL="342900" indent="-342900">
                  <a:lnSpc>
                    <a:spcPct val="150000"/>
                  </a:lnSpc>
                  <a:buFont typeface="Arial" panose="020B0604020202020204" pitchFamily="34" charset="0"/>
                  <a:buChar char="•"/>
                </a:pPr>
                <a:r>
                  <a:rPr lang="en-GB" dirty="0" smtClean="0"/>
                  <a:t>that there are no interactions between / among the factors:</a:t>
                </a:r>
              </a:p>
              <a:p>
                <a:pPr marL="1255713">
                  <a:lnSpc>
                    <a:spcPct val="150000"/>
                  </a:lnSpc>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𝑖𝑗𝑘</m:t>
                          </m:r>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𝜀</m:t>
                          </m:r>
                        </m:e>
                        <m:sub>
                          <m:r>
                            <a:rPr lang="en-GB" b="0" i="1" smtClean="0">
                              <a:latin typeface="Cambria Math" panose="02040503050406030204" pitchFamily="18" charset="0"/>
                            </a:rPr>
                            <m:t>𝑖𝑗𝑘</m:t>
                          </m:r>
                          <m:r>
                            <a:rPr lang="en-GB" b="0" i="1" smtClean="0">
                              <a:latin typeface="Cambria Math" panose="02040503050406030204" pitchFamily="18" charset="0"/>
                            </a:rPr>
                            <m:t>1</m:t>
                          </m:r>
                        </m:sub>
                      </m:sSub>
                    </m:oMath>
                  </m:oMathPara>
                </a14:m>
                <a:endParaRPr lang="en-GB" dirty="0" smtClean="0"/>
              </a:p>
              <a:p>
                <a:endParaRPr lang="en-GB" dirty="0" smtClean="0"/>
              </a:p>
              <a:p>
                <a:pPr>
                  <a:lnSpc>
                    <a:spcPct val="150000"/>
                  </a:lnSpc>
                </a:pPr>
                <a:r>
                  <a:rPr lang="en-GB" dirty="0" smtClean="0"/>
                  <a:t>Moreover, </a:t>
                </a:r>
                <a:r>
                  <a:rPr lang="en-GB" dirty="0"/>
                  <a:t>we assume that the (unknown) parameters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b="0" i="1" smtClean="0">
                            <a:latin typeface="Cambria Math" panose="02040503050406030204" pitchFamily="18" charset="0"/>
                          </a:rPr>
                          <m:t>𝑘</m:t>
                        </m:r>
                      </m:sub>
                    </m:sSub>
                    <m:r>
                      <a:rPr lang="en-GB" i="1">
                        <a:latin typeface="Cambria Math" panose="02040503050406030204" pitchFamily="18" charset="0"/>
                      </a:rPr>
                      <m:t>∈</m:t>
                    </m:r>
                    <m:r>
                      <a:rPr lang="en-GB" i="1">
                        <a:latin typeface="Cambria Math" panose="02040503050406030204" pitchFamily="18" charset="0"/>
                      </a:rPr>
                      <m:t>ℝ</m:t>
                    </m:r>
                  </m:oMath>
                </a14:m>
                <a:r>
                  <a:rPr lang="en-GB" dirty="0"/>
                  <a:t>  are normalized so that:</a:t>
                </a:r>
              </a:p>
              <a:p>
                <a:pPr>
                  <a:lnSpc>
                    <a:spcPct val="120000"/>
                  </a:lnSpc>
                </a:pPr>
                <a14:m>
                  <m:oMathPara xmlns:m="http://schemas.openxmlformats.org/officeDocument/2006/math">
                    <m:oMathParaPr>
                      <m:jc m:val="centerGroup"/>
                    </m:oMathParaPr>
                    <m:oMath xmlns:m="http://schemas.openxmlformats.org/officeDocument/2006/math">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b="0" i="1" smtClean="0">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e>
                      </m:nary>
                      <m:r>
                        <a:rPr lang="en-GB" i="1">
                          <a:latin typeface="Cambria Math" panose="02040503050406030204" pitchFamily="18" charset="0"/>
                        </a:rPr>
                        <m:t>=0   </m:t>
                      </m:r>
                      <m:r>
                        <a:rPr lang="en-GB" i="1" smtClean="0">
                          <a:latin typeface="Cambria Math" panose="02040503050406030204" pitchFamily="18" charset="0"/>
                        </a:rPr>
                        <m:t>  </m:t>
                      </m:r>
                      <m:r>
                        <a:rPr lang="en-GB" i="1">
                          <a:latin typeface="Cambria Math" panose="02040503050406030204" pitchFamily="18" charset="0"/>
                        </a:rPr>
                        <m:t> </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b="0" i="1" smtClean="0">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e>
                      </m:nary>
                      <m:r>
                        <a:rPr lang="en-GB" i="1">
                          <a:latin typeface="Cambria Math" panose="02040503050406030204" pitchFamily="18" charset="0"/>
                        </a:rPr>
                        <m:t>=0 </m:t>
                      </m:r>
                      <m:r>
                        <a:rPr lang="en-GB" i="1" smtClean="0">
                          <a:latin typeface="Cambria Math" panose="02040503050406030204" pitchFamily="18" charset="0"/>
                        </a:rPr>
                        <m:t>     </m:t>
                      </m:r>
                      <m:nary>
                        <m:naryPr>
                          <m:chr m:val="∑"/>
                          <m:ctrlPr>
                            <a:rPr lang="en-GB" i="1">
                              <a:latin typeface="Cambria Math" panose="02040503050406030204" pitchFamily="18" charset="0"/>
                            </a:rPr>
                          </m:ctrlPr>
                        </m:naryPr>
                        <m:sub>
                          <m:r>
                            <a:rPr lang="en-GB" b="0" i="1" smtClean="0">
                              <a:latin typeface="Cambria Math" panose="02040503050406030204" pitchFamily="18" charset="0"/>
                            </a:rPr>
                            <m:t>𝑘</m:t>
                          </m:r>
                          <m:r>
                            <a:rPr lang="en-GB" i="1">
                              <a:latin typeface="Cambria Math" panose="02040503050406030204" pitchFamily="18" charset="0"/>
                            </a:rPr>
                            <m:t>=1</m:t>
                          </m:r>
                        </m:sub>
                        <m:sup>
                          <m:r>
                            <a:rPr lang="en-GB" b="0" i="1" smtClean="0">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b="0" i="1" smtClean="0">
                                  <a:latin typeface="Cambria Math" panose="02040503050406030204" pitchFamily="18" charset="0"/>
                                </a:rPr>
                                <m:t>𝑘</m:t>
                              </m:r>
                            </m:sub>
                          </m:sSub>
                        </m:e>
                      </m:nary>
                      <m:r>
                        <a:rPr lang="en-GB" i="1">
                          <a:latin typeface="Cambria Math" panose="02040503050406030204" pitchFamily="18" charset="0"/>
                        </a:rPr>
                        <m:t>=0</m:t>
                      </m:r>
                    </m:oMath>
                  </m:oMathPara>
                </a14:m>
                <a:endParaRPr lang="en-GB" dirty="0" smtClean="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 name="TextovéPole 3"/>
              <p:cNvSpPr txBox="1"/>
              <p:nvPr/>
            </p:nvSpPr>
            <p:spPr>
              <a:xfrm>
                <a:off x="9720000" y="2378987"/>
                <a:ext cx="1971245" cy="15070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ea typeface="Cambria Math" panose="02040503050406030204" pitchFamily="18" charset="0"/>
                        </a:rPr>
                        <m:t>𝑖</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i="1">
                          <a:latin typeface="Cambria Math" panose="02040503050406030204" pitchFamily="18" charset="0"/>
                          <a:ea typeface="Cambria Math" panose="02040503050406030204" pitchFamily="18" charset="0"/>
                        </a:rPr>
                        <m:t>𝑗</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i="1">
                          <a:latin typeface="Cambria Math" panose="02040503050406030204" pitchFamily="18" charset="0"/>
                          <a:ea typeface="Cambria Math" panose="02040503050406030204" pitchFamily="18" charset="0"/>
                        </a:rPr>
                        <m:t>𝑘</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Para>
                </a14:m>
                <a:r>
                  <a:rPr lang="en-GB" sz="2400" dirty="0">
                    <a:latin typeface="Cambria Math" panose="02040503050406030204" pitchFamily="18" charset="0"/>
                    <a:ea typeface="Cambria Math" panose="02040503050406030204" pitchFamily="18" charset="0"/>
                  </a:rPr>
                  <a:t/>
                </a:r>
                <a:br>
                  <a:rPr lang="en-GB" sz="2400" dirty="0">
                    <a:latin typeface="Cambria Math" panose="02040503050406030204" pitchFamily="18" charset="0"/>
                    <a:ea typeface="Cambria Math" panose="02040503050406030204" pitchFamily="18" charset="0"/>
                  </a:rPr>
                </a:br>
                <a:r>
                  <a:rPr lang="en-GB" sz="2400" dirty="0">
                    <a:latin typeface="Cambria Math" panose="02040503050406030204" pitchFamily="18" charset="0"/>
                    <a:ea typeface="Cambria Math" panose="02040503050406030204" pitchFamily="18" charset="0"/>
                  </a:rPr>
                  <a:t> </a:t>
                </a:r>
                <a:r>
                  <a:rPr lang="en-GB" sz="2400" dirty="0" smtClean="0">
                    <a:latin typeface="Cambria Math" panose="02040503050406030204" pitchFamily="18" charset="0"/>
                    <a:ea typeface="Cambria Math" panose="02040503050406030204" pitchFamily="18" charset="0"/>
                  </a:rPr>
                  <a:t>     &amp;  </a:t>
                </a:r>
                <a14:m>
                  <m:oMath xmlns:m="http://schemas.openxmlformats.org/officeDocument/2006/math">
                    <m:sSub>
                      <m:sSubPr>
                        <m:ctrlPr>
                          <a:rPr lang="en-GB" sz="2400" i="1">
                            <a:latin typeface="Cambria Math" panose="02040503050406030204" pitchFamily="18" charset="0"/>
                            <a:ea typeface="Cambria Math" panose="02040503050406030204" pitchFamily="18" charset="0"/>
                          </a:rPr>
                        </m:ctrlPr>
                      </m:sSubPr>
                      <m:e>
                        <m:r>
                          <a:rPr lang="en-GB" sz="2400" i="1">
                            <a:latin typeface="Cambria Math" panose="02040503050406030204" pitchFamily="18" charset="0"/>
                            <a:ea typeface="Cambria Math" panose="02040503050406030204" pitchFamily="18" charset="0"/>
                          </a:rPr>
                          <m:t>𝑛</m:t>
                        </m:r>
                      </m:e>
                      <m:sub>
                        <m:r>
                          <a:rPr lang="en-GB" sz="2400" i="1">
                            <a:latin typeface="Cambria Math" panose="02040503050406030204" pitchFamily="18" charset="0"/>
                            <a:ea typeface="Cambria Math" panose="02040503050406030204" pitchFamily="18" charset="0"/>
                          </a:rPr>
                          <m:t>𝑖𝑗𝑘</m:t>
                        </m:r>
                      </m:sub>
                    </m:sSub>
                    <m:r>
                      <a:rPr lang="en-GB" sz="2400" i="1">
                        <a:latin typeface="Cambria Math" panose="02040503050406030204" pitchFamily="18" charset="0"/>
                        <a:ea typeface="Cambria Math" panose="02040503050406030204" pitchFamily="18" charset="0"/>
                      </a:rPr>
                      <m:t>=1</m:t>
                    </m:r>
                  </m:oMath>
                </a14:m>
                <a:endParaRPr lang="en-GB" sz="2400" dirty="0">
                  <a:latin typeface="Cambria Math" panose="02040503050406030204" pitchFamily="18" charset="0"/>
                  <a:ea typeface="Cambria Math" panose="02040503050406030204" pitchFamily="18" charset="0"/>
                </a:endParaRPr>
              </a:p>
            </p:txBody>
          </p:sp>
        </mc:Choice>
        <mc:Fallback>
          <p:sp>
            <p:nvSpPr>
              <p:cNvPr id="4" name="TextovéPole 3"/>
              <p:cNvSpPr txBox="1">
                <a:spLocks noRot="1" noChangeAspect="1" noMove="1" noResize="1" noEditPoints="1" noAdjustHandles="1" noChangeArrowheads="1" noChangeShapeType="1" noTextEdit="1"/>
              </p:cNvSpPr>
              <p:nvPr/>
            </p:nvSpPr>
            <p:spPr>
              <a:xfrm>
                <a:off x="9720000" y="2378987"/>
                <a:ext cx="1971245" cy="1507079"/>
              </a:xfrm>
              <a:prstGeom prst="rect">
                <a:avLst/>
              </a:prstGeom>
              <a:blipFill>
                <a:blip r:embed="rId3"/>
                <a:stretch>
                  <a:fillRect l="-309" b="-9312"/>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TextovéPole 7"/>
              <p:cNvSpPr txBox="1"/>
              <p:nvPr/>
            </p:nvSpPr>
            <p:spPr>
              <a:xfrm>
                <a:off x="8820000" y="2947861"/>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p:sp>
            <p:nvSpPr>
              <p:cNvPr id="8" name="TextovéPole 7"/>
              <p:cNvSpPr txBox="1">
                <a:spLocks noRot="1" noChangeAspect="1" noMove="1" noResize="1" noEditPoints="1" noAdjustHandles="1" noChangeArrowheads="1" noChangeShapeType="1" noTextEdit="1"/>
              </p:cNvSpPr>
              <p:nvPr/>
            </p:nvSpPr>
            <p:spPr>
              <a:xfrm>
                <a:off x="8820000" y="2947861"/>
                <a:ext cx="464871" cy="369332"/>
              </a:xfrm>
              <a:prstGeom prst="rect">
                <a:avLst/>
              </a:prstGeom>
              <a:blipFill>
                <a:blip r:embed="rId4"/>
                <a:stretch>
                  <a:fillRect l="-14474" r="-15789" b="-11667"/>
                </a:stretch>
              </a:blipFill>
            </p:spPr>
            <p:txBody>
              <a:bodyPr/>
              <a:lstStyle/>
              <a:p>
                <a:r>
                  <a:rPr lang="en-GB">
                    <a:noFill/>
                  </a:rPr>
                  <a:t> </a:t>
                </a:r>
              </a:p>
            </p:txBody>
          </p:sp>
        </mc:Fallback>
      </mc:AlternateContent>
      <p:sp>
        <p:nvSpPr>
          <p:cNvPr id="7" name="Levá složená závorka 6"/>
          <p:cNvSpPr/>
          <p:nvPr/>
        </p:nvSpPr>
        <p:spPr>
          <a:xfrm>
            <a:off x="9540000" y="2461675"/>
            <a:ext cx="155448" cy="1341702"/>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82390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a:lnSpc>
                <a:spcPct val="150000"/>
              </a:lnSpc>
            </a:pPr>
            <a:r>
              <a:rPr lang="en-GB" dirty="0" smtClean="0"/>
              <a:t>Three-way ANOVA:  Introduction</a:t>
            </a:r>
          </a:p>
          <a:p>
            <a:pPr>
              <a:lnSpc>
                <a:spcPct val="150000"/>
              </a:lnSpc>
            </a:pPr>
            <a:r>
              <a:rPr lang="en-GB" dirty="0" smtClean="0"/>
              <a:t>Latin squares</a:t>
            </a:r>
          </a:p>
          <a:p>
            <a:pPr>
              <a:lnSpc>
                <a:spcPct val="150000"/>
              </a:lnSpc>
            </a:pPr>
            <a:r>
              <a:rPr lang="en-GB" dirty="0" smtClean="0"/>
              <a:t>Three-way ANOVA simplified by using Latin squares</a:t>
            </a:r>
            <a:endParaRPr lang="en-GB" dirty="0"/>
          </a:p>
        </p:txBody>
      </p:sp>
    </p:spTree>
    <p:extLst>
      <p:ext uri="{BB962C8B-B14F-4D97-AF65-F5344CB8AC3E}">
        <p14:creationId xmlns:p14="http://schemas.microsoft.com/office/powerpoint/2010/main" val="3752548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Three-factor ANOVA:  Further assumptions</a:t>
            </a:r>
            <a:endParaRPr lang="en-GB" u="sng"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We assume</a:t>
                </a:r>
              </a:p>
              <a:p>
                <a:pPr marL="342900" indent="-342900">
                  <a:lnSpc>
                    <a:spcPct val="150000"/>
                  </a:lnSpc>
                  <a:buFont typeface="Arial" panose="020B0604020202020204" pitchFamily="34" charset="0"/>
                  <a:buChar char="•"/>
                </a:pPr>
                <a:r>
                  <a:rPr lang="en-GB" dirty="0" smtClean="0"/>
                  <a:t>that the effect of Factors  A, B, C  is additive and</a:t>
                </a:r>
              </a:p>
              <a:p>
                <a:pPr marL="342900" indent="-342900">
                  <a:lnSpc>
                    <a:spcPct val="150000"/>
                  </a:lnSpc>
                  <a:buFont typeface="Arial" panose="020B0604020202020204" pitchFamily="34" charset="0"/>
                  <a:buChar char="•"/>
                </a:pPr>
                <a:r>
                  <a:rPr lang="en-GB" dirty="0" smtClean="0"/>
                  <a:t>that there are no interactions between / among the factors:</a:t>
                </a:r>
              </a:p>
              <a:p>
                <a:pPr marL="1255713">
                  <a:lnSpc>
                    <a:spcPct val="150000"/>
                  </a:lnSpc>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𝑖𝑗𝑘</m:t>
                          </m:r>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𝜀</m:t>
                          </m:r>
                        </m:e>
                        <m:sub>
                          <m:r>
                            <a:rPr lang="en-GB" b="0" i="1" smtClean="0">
                              <a:latin typeface="Cambria Math" panose="02040503050406030204" pitchFamily="18" charset="0"/>
                            </a:rPr>
                            <m:t>𝑖𝑗𝑘</m:t>
                          </m:r>
                          <m:r>
                            <a:rPr lang="en-GB" b="0" i="1" smtClean="0">
                              <a:latin typeface="Cambria Math" panose="02040503050406030204" pitchFamily="18" charset="0"/>
                            </a:rPr>
                            <m:t>1</m:t>
                          </m:r>
                        </m:sub>
                      </m:sSub>
                    </m:oMath>
                  </m:oMathPara>
                </a14:m>
                <a:endParaRPr lang="en-GB" dirty="0" smtClean="0"/>
              </a:p>
              <a:p>
                <a:pPr>
                  <a:lnSpc>
                    <a:spcPct val="70000"/>
                  </a:lnSpc>
                </a:pPr>
                <a:endParaRPr lang="en-GB" dirty="0" smtClean="0"/>
              </a:p>
              <a:p>
                <a:r>
                  <a:rPr lang="en-GB" dirty="0" smtClean="0"/>
                  <a:t>We assume</a:t>
                </a:r>
              </a:p>
              <a:p>
                <a:pPr marL="342900" indent="-342900">
                  <a:lnSpc>
                    <a:spcPct val="150000"/>
                  </a:lnSpc>
                  <a:buFont typeface="Arial" panose="020B0604020202020204" pitchFamily="34" charset="0"/>
                  <a:buChar char="•"/>
                  <a:tabLst>
                    <a:tab pos="1666800" algn="l"/>
                  </a:tabLst>
                </a:pPr>
                <a:r>
                  <a:rPr lang="en-GB" dirty="0" smtClean="0"/>
                  <a:t>Factor A	has some effect  (that is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≠0</m:t>
                    </m:r>
                  </m:oMath>
                </a14:m>
                <a:r>
                  <a:rPr lang="en-GB" dirty="0" smtClean="0"/>
                  <a:t>  for some  </a:t>
                </a:r>
                <a14:m>
                  <m:oMath xmlns:m="http://schemas.openxmlformats.org/officeDocument/2006/math">
                    <m:r>
                      <a:rPr lang="en-GB" b="0" i="1" smtClean="0">
                        <a:latin typeface="Cambria Math" panose="02040503050406030204" pitchFamily="18" charset="0"/>
                      </a:rPr>
                      <m:t>𝑖</m:t>
                    </m:r>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1, 2…,</m:t>
                        </m:r>
                        <m:r>
                          <a:rPr lang="en-GB" b="0" i="1" smtClean="0">
                            <a:latin typeface="Cambria Math" panose="02040503050406030204" pitchFamily="18" charset="0"/>
                          </a:rPr>
                          <m:t>𝑁</m:t>
                        </m:r>
                      </m:e>
                    </m:d>
                  </m:oMath>
                </a14:m>
                <a:r>
                  <a:rPr lang="en-GB" dirty="0" smtClean="0"/>
                  <a:t>)</a:t>
                </a:r>
              </a:p>
              <a:p>
                <a:pPr marL="342900" indent="-342900">
                  <a:lnSpc>
                    <a:spcPct val="150000"/>
                  </a:lnSpc>
                  <a:buFont typeface="Arial" panose="020B0604020202020204" pitchFamily="34" charset="0"/>
                  <a:buChar char="•"/>
                  <a:tabLst>
                    <a:tab pos="1666800" algn="l"/>
                  </a:tabLst>
                </a:pPr>
                <a:r>
                  <a:rPr lang="en-GB" dirty="0" smtClean="0"/>
                  <a:t>Factor B	has some effect  </a:t>
                </a:r>
                <a:r>
                  <a:rPr lang="en-GB" dirty="0"/>
                  <a:t>(that is  </a:t>
                </a:r>
                <a14:m>
                  <m:oMath xmlns:m="http://schemas.openxmlformats.org/officeDocument/2006/math">
                    <m:sSub>
                      <m:sSubPr>
                        <m:ctrlPr>
                          <a:rPr lang="en-GB" i="1">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i="1">
                        <a:latin typeface="Cambria Math" panose="02040503050406030204" pitchFamily="18" charset="0"/>
                      </a:rPr>
                      <m:t>≠0</m:t>
                    </m:r>
                  </m:oMath>
                </a14:m>
                <a:r>
                  <a:rPr lang="en-GB" dirty="0"/>
                  <a:t>  for some  </a:t>
                </a:r>
                <a14:m>
                  <m:oMath xmlns:m="http://schemas.openxmlformats.org/officeDocument/2006/math">
                    <m:r>
                      <a:rPr lang="en-GB" b="0" i="1" smtClean="0">
                        <a:latin typeface="Cambria Math" panose="02040503050406030204" pitchFamily="18" charset="0"/>
                      </a:rPr>
                      <m:t>𝑗</m:t>
                    </m:r>
                    <m:r>
                      <a:rPr lang="en-GB" i="1">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1, 2…,</m:t>
                        </m:r>
                        <m:r>
                          <a:rPr lang="en-GB" i="1">
                            <a:latin typeface="Cambria Math" panose="02040503050406030204" pitchFamily="18" charset="0"/>
                          </a:rPr>
                          <m:t>𝑁</m:t>
                        </m:r>
                      </m:e>
                    </m:d>
                  </m:oMath>
                </a14:m>
                <a:r>
                  <a:rPr lang="en-GB" dirty="0"/>
                  <a:t>)</a:t>
                </a:r>
                <a:endParaRPr lang="en-GB" dirty="0" smtClean="0"/>
              </a:p>
              <a:p>
                <a:pPr>
                  <a:lnSpc>
                    <a:spcPct val="150000"/>
                  </a:lnSpc>
                </a:pPr>
                <a:r>
                  <a:rPr lang="en-GB" dirty="0" smtClean="0"/>
                  <a:t>We ask – </a:t>
                </a:r>
                <a:r>
                  <a:rPr lang="en-GB" b="1" dirty="0" smtClean="0"/>
                  <a:t>test the null hypothesis</a:t>
                </a:r>
                <a:r>
                  <a:rPr lang="en-GB" dirty="0" smtClean="0"/>
                  <a:t> – whether Factor C  has any effect:</a:t>
                </a:r>
              </a:p>
              <a:p>
                <a:pPr>
                  <a:lnSpc>
                    <a:spcPct val="150000"/>
                  </a:lnSpc>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C</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𝑁</m:t>
                          </m:r>
                        </m:sub>
                      </m:sSub>
                      <m:r>
                        <a:rPr lang="en-GB" b="0" i="1" smtClean="0">
                          <a:latin typeface="Cambria Math" panose="02040503050406030204" pitchFamily="18" charset="0"/>
                        </a:rPr>
                        <m:t>=0</m:t>
                      </m:r>
                    </m:oMath>
                  </m:oMathPara>
                </a14:m>
                <a:endParaRPr lang="en-GB" dirty="0" smtClean="0"/>
              </a:p>
              <a:p>
                <a:pPr>
                  <a:lnSpc>
                    <a:spcPct val="140000"/>
                  </a:lnSpc>
                </a:pPr>
                <a:r>
                  <a:rPr lang="en-GB" dirty="0" smtClean="0"/>
                  <a:t>The alternative hypothesis is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C</m:t>
                        </m:r>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C</m:t>
                        </m:r>
                      </m:sub>
                    </m:sSub>
                  </m:oMath>
                </a14:m>
                <a:r>
                  <a:rPr lang="en-GB" dirty="0" smtClean="0"/>
                  <a:t>,  that is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r>
                      <a:rPr lang="en-GB" b="0" i="1" smtClean="0">
                        <a:latin typeface="Cambria Math" panose="02040503050406030204" pitchFamily="18" charset="0"/>
                      </a:rPr>
                      <m:t>≠0</m:t>
                    </m:r>
                  </m:oMath>
                </a14:m>
                <a:r>
                  <a:rPr lang="en-GB" dirty="0" smtClean="0"/>
                  <a:t>  for </a:t>
                </a:r>
                <a:r>
                  <a:rPr lang="en-GB" dirty="0"/>
                  <a:t>some  </a:t>
                </a:r>
                <a14:m>
                  <m:oMath xmlns:m="http://schemas.openxmlformats.org/officeDocument/2006/math">
                    <m:r>
                      <a:rPr lang="en-GB" b="0" i="1" smtClean="0">
                        <a:latin typeface="Cambria Math" panose="02040503050406030204" pitchFamily="18" charset="0"/>
                      </a:rPr>
                      <m:t>𝑘</m:t>
                    </m:r>
                    <m:r>
                      <a:rPr lang="en-GB" i="1">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1, 2…,</m:t>
                        </m:r>
                        <m:r>
                          <a:rPr lang="en-GB" i="1">
                            <a:latin typeface="Cambria Math" panose="02040503050406030204" pitchFamily="18" charset="0"/>
                          </a:rPr>
                          <m:t>𝑁</m:t>
                        </m:r>
                      </m:e>
                    </m:d>
                  </m:oMath>
                </a14:m>
                <a:r>
                  <a:rPr lang="en-GB" dirty="0" smtClean="0"/>
                  <a:t>.</a:t>
                </a:r>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1138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TextovéPole 6"/>
              <p:cNvSpPr txBox="1"/>
              <p:nvPr/>
            </p:nvSpPr>
            <p:spPr>
              <a:xfrm>
                <a:off x="9720000" y="2378987"/>
                <a:ext cx="1971245" cy="15070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ea typeface="Cambria Math" panose="02040503050406030204" pitchFamily="18" charset="0"/>
                        </a:rPr>
                        <m:t>𝑖</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i="1">
                          <a:latin typeface="Cambria Math" panose="02040503050406030204" pitchFamily="18" charset="0"/>
                          <a:ea typeface="Cambria Math" panose="02040503050406030204" pitchFamily="18" charset="0"/>
                        </a:rPr>
                        <m:t>𝑗</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i="1">
                          <a:latin typeface="Cambria Math" panose="02040503050406030204" pitchFamily="18" charset="0"/>
                          <a:ea typeface="Cambria Math" panose="02040503050406030204" pitchFamily="18" charset="0"/>
                        </a:rPr>
                        <m:t>𝑘</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Para>
                </a14:m>
                <a:r>
                  <a:rPr lang="en-GB" sz="2400" dirty="0">
                    <a:latin typeface="Cambria Math" panose="02040503050406030204" pitchFamily="18" charset="0"/>
                    <a:ea typeface="Cambria Math" panose="02040503050406030204" pitchFamily="18" charset="0"/>
                  </a:rPr>
                  <a:t/>
                </a:r>
                <a:br>
                  <a:rPr lang="en-GB" sz="2400" dirty="0">
                    <a:latin typeface="Cambria Math" panose="02040503050406030204" pitchFamily="18" charset="0"/>
                    <a:ea typeface="Cambria Math" panose="02040503050406030204" pitchFamily="18" charset="0"/>
                  </a:rPr>
                </a:br>
                <a:r>
                  <a:rPr lang="en-GB" sz="2400" dirty="0">
                    <a:latin typeface="Cambria Math" panose="02040503050406030204" pitchFamily="18" charset="0"/>
                    <a:ea typeface="Cambria Math" panose="02040503050406030204" pitchFamily="18" charset="0"/>
                  </a:rPr>
                  <a:t> </a:t>
                </a:r>
                <a:r>
                  <a:rPr lang="en-GB" sz="2400" dirty="0" smtClean="0">
                    <a:latin typeface="Cambria Math" panose="02040503050406030204" pitchFamily="18" charset="0"/>
                    <a:ea typeface="Cambria Math" panose="02040503050406030204" pitchFamily="18" charset="0"/>
                  </a:rPr>
                  <a:t>     &amp;  </a:t>
                </a:r>
                <a14:m>
                  <m:oMath xmlns:m="http://schemas.openxmlformats.org/officeDocument/2006/math">
                    <m:sSub>
                      <m:sSubPr>
                        <m:ctrlPr>
                          <a:rPr lang="en-GB" sz="2400" i="1">
                            <a:latin typeface="Cambria Math" panose="02040503050406030204" pitchFamily="18" charset="0"/>
                            <a:ea typeface="Cambria Math" panose="02040503050406030204" pitchFamily="18" charset="0"/>
                          </a:rPr>
                        </m:ctrlPr>
                      </m:sSubPr>
                      <m:e>
                        <m:r>
                          <a:rPr lang="en-GB" sz="2400" i="1">
                            <a:latin typeface="Cambria Math" panose="02040503050406030204" pitchFamily="18" charset="0"/>
                            <a:ea typeface="Cambria Math" panose="02040503050406030204" pitchFamily="18" charset="0"/>
                          </a:rPr>
                          <m:t>𝑛</m:t>
                        </m:r>
                      </m:e>
                      <m:sub>
                        <m:r>
                          <a:rPr lang="en-GB" sz="2400" i="1">
                            <a:latin typeface="Cambria Math" panose="02040503050406030204" pitchFamily="18" charset="0"/>
                            <a:ea typeface="Cambria Math" panose="02040503050406030204" pitchFamily="18" charset="0"/>
                          </a:rPr>
                          <m:t>𝑖𝑗𝑘</m:t>
                        </m:r>
                      </m:sub>
                    </m:sSub>
                    <m:r>
                      <a:rPr lang="en-GB" sz="2400" i="1">
                        <a:latin typeface="Cambria Math" panose="02040503050406030204" pitchFamily="18" charset="0"/>
                        <a:ea typeface="Cambria Math" panose="02040503050406030204" pitchFamily="18" charset="0"/>
                      </a:rPr>
                      <m:t>=1</m:t>
                    </m:r>
                  </m:oMath>
                </a14:m>
                <a:endParaRPr lang="en-GB" sz="2400" dirty="0">
                  <a:latin typeface="Cambria Math" panose="02040503050406030204" pitchFamily="18" charset="0"/>
                  <a:ea typeface="Cambria Math" panose="02040503050406030204" pitchFamily="18" charset="0"/>
                </a:endParaRPr>
              </a:p>
            </p:txBody>
          </p:sp>
        </mc:Choice>
        <mc:Fallback>
          <p:sp>
            <p:nvSpPr>
              <p:cNvPr id="7" name="TextovéPole 6"/>
              <p:cNvSpPr txBox="1">
                <a:spLocks noRot="1" noChangeAspect="1" noMove="1" noResize="1" noEditPoints="1" noAdjustHandles="1" noChangeArrowheads="1" noChangeShapeType="1" noTextEdit="1"/>
              </p:cNvSpPr>
              <p:nvPr/>
            </p:nvSpPr>
            <p:spPr>
              <a:xfrm>
                <a:off x="9720000" y="2378987"/>
                <a:ext cx="1971245" cy="1507079"/>
              </a:xfrm>
              <a:prstGeom prst="rect">
                <a:avLst/>
              </a:prstGeom>
              <a:blipFill>
                <a:blip r:embed="rId3"/>
                <a:stretch>
                  <a:fillRect l="-309" b="-9312"/>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TextovéPole 8"/>
              <p:cNvSpPr txBox="1"/>
              <p:nvPr/>
            </p:nvSpPr>
            <p:spPr>
              <a:xfrm>
                <a:off x="8820000" y="2947861"/>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p:sp>
            <p:nvSpPr>
              <p:cNvPr id="9" name="TextovéPole 8"/>
              <p:cNvSpPr txBox="1">
                <a:spLocks noRot="1" noChangeAspect="1" noMove="1" noResize="1" noEditPoints="1" noAdjustHandles="1" noChangeArrowheads="1" noChangeShapeType="1" noTextEdit="1"/>
              </p:cNvSpPr>
              <p:nvPr/>
            </p:nvSpPr>
            <p:spPr>
              <a:xfrm>
                <a:off x="8820000" y="2947861"/>
                <a:ext cx="464871" cy="369332"/>
              </a:xfrm>
              <a:prstGeom prst="rect">
                <a:avLst/>
              </a:prstGeom>
              <a:blipFill>
                <a:blip r:embed="rId4"/>
                <a:stretch>
                  <a:fillRect l="-14474" r="-15789" b="-11667"/>
                </a:stretch>
              </a:blipFill>
            </p:spPr>
            <p:txBody>
              <a:bodyPr/>
              <a:lstStyle/>
              <a:p>
                <a:r>
                  <a:rPr lang="en-GB">
                    <a:noFill/>
                  </a:rPr>
                  <a:t> </a:t>
                </a:r>
              </a:p>
            </p:txBody>
          </p:sp>
        </mc:Fallback>
      </mc:AlternateContent>
      <p:sp>
        <p:nvSpPr>
          <p:cNvPr id="10" name="Levá složená závorka 9"/>
          <p:cNvSpPr/>
          <p:nvPr/>
        </p:nvSpPr>
        <p:spPr>
          <a:xfrm>
            <a:off x="9540000" y="2461675"/>
            <a:ext cx="155448" cy="1341702"/>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20062591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Three-Way ANOVA without </a:t>
            </a:r>
            <a:br>
              <a:rPr lang="en-GB" dirty="0" smtClean="0"/>
            </a:br>
            <a:r>
              <a:rPr lang="en-GB" dirty="0" smtClean="0"/>
              <a:t>interactions </a:t>
            </a:r>
            <a:br>
              <a:rPr lang="en-GB" dirty="0" smtClean="0"/>
            </a:br>
            <a:r>
              <a:rPr lang="en-GB" dirty="0" smtClean="0"/>
              <a:t>and simplified </a:t>
            </a:r>
            <a:br>
              <a:rPr lang="en-GB" dirty="0" smtClean="0"/>
            </a:br>
            <a:r>
              <a:rPr lang="en-GB" dirty="0" smtClean="0"/>
              <a:t>by using </a:t>
            </a:r>
            <a:br>
              <a:rPr lang="en-GB" dirty="0" smtClean="0"/>
            </a:br>
            <a:r>
              <a:rPr lang="en-GB" dirty="0" smtClean="0"/>
              <a:t>Latin squares</a:t>
            </a:r>
            <a:br>
              <a:rPr lang="en-GB" dirty="0" smtClean="0"/>
            </a:br>
            <a:r>
              <a:rPr lang="en-GB" dirty="0" smtClean="0"/>
              <a:t/>
            </a:r>
            <a:br>
              <a:rPr lang="en-GB" dirty="0" smtClean="0"/>
            </a:br>
            <a:r>
              <a:rPr lang="en-GB" i="1" dirty="0" smtClean="0"/>
              <a:t>Y</a:t>
            </a:r>
            <a:r>
              <a:rPr lang="en-GB" i="1" baseline="-25000" dirty="0" smtClean="0"/>
              <a:t>ijk</a:t>
            </a:r>
            <a:r>
              <a:rPr lang="en-GB" baseline="-25000" dirty="0" smtClean="0"/>
              <a:t>1</a:t>
            </a:r>
            <a:r>
              <a:rPr lang="en-GB" dirty="0" smtClean="0"/>
              <a:t>=</a:t>
            </a:r>
            <a:r>
              <a:rPr lang="en-GB" i="1" dirty="0" smtClean="0"/>
              <a:t>μ</a:t>
            </a:r>
            <a:r>
              <a:rPr lang="en-GB" dirty="0" smtClean="0"/>
              <a:t>+</a:t>
            </a:r>
            <a:r>
              <a:rPr lang="en-GB" i="1" dirty="0" smtClean="0"/>
              <a:t>α</a:t>
            </a:r>
            <a:r>
              <a:rPr lang="en-GB" i="1" baseline="-25000" dirty="0" smtClean="0"/>
              <a:t>i</a:t>
            </a:r>
            <a:r>
              <a:rPr lang="en-GB" dirty="0" smtClean="0"/>
              <a:t>+</a:t>
            </a:r>
            <a:r>
              <a:rPr lang="en-GB" i="1" dirty="0" smtClean="0"/>
              <a:t>β</a:t>
            </a:r>
            <a:r>
              <a:rPr lang="en-GB" i="1" baseline="-25000" dirty="0" smtClean="0"/>
              <a:t>j</a:t>
            </a:r>
            <a:r>
              <a:rPr lang="en-GB" dirty="0" smtClean="0"/>
              <a:t>+</a:t>
            </a:r>
            <a:r>
              <a:rPr lang="en-GB" i="1" dirty="0" smtClean="0"/>
              <a:t>γ</a:t>
            </a:r>
            <a:r>
              <a:rPr lang="en-GB" i="1" baseline="-25000" dirty="0" smtClean="0"/>
              <a:t>k</a:t>
            </a:r>
            <a:r>
              <a:rPr lang="en-GB" dirty="0" smtClean="0"/>
              <a:t>+</a:t>
            </a:r>
            <a:br>
              <a:rPr lang="en-GB" dirty="0" smtClean="0"/>
            </a:br>
            <a:r>
              <a:rPr lang="en-GB" dirty="0" smtClean="0"/>
              <a:t>                         +</a:t>
            </a:r>
            <a:r>
              <a:rPr lang="en-GB" i="1" dirty="0" smtClean="0"/>
              <a:t>ε</a:t>
            </a:r>
            <a:r>
              <a:rPr lang="en-GB" i="1" baseline="-25000" dirty="0" smtClean="0"/>
              <a:t>ijk</a:t>
            </a:r>
            <a:r>
              <a:rPr lang="en-GB" baseline="-25000" dirty="0" smtClean="0"/>
              <a:t>1</a:t>
            </a:r>
            <a:endParaRPr lang="en-GB" baseline="-25000" dirty="0"/>
          </a:p>
        </p:txBody>
      </p:sp>
      <p:sp>
        <p:nvSpPr>
          <p:cNvPr id="3" name="Zástupný symbol pro obsah 2"/>
          <p:cNvSpPr>
            <a:spLocks noGrp="1"/>
          </p:cNvSpPr>
          <p:nvPr>
            <p:ph idx="1"/>
          </p:nvPr>
        </p:nvSpPr>
        <p:spPr/>
        <p:txBody>
          <a:bodyPr/>
          <a:lstStyle/>
          <a:p>
            <a:endParaRPr lang="en-GB" dirty="0"/>
          </a:p>
        </p:txBody>
      </p:sp>
      <p:sp>
        <p:nvSpPr>
          <p:cNvPr id="4" name="Zástupný symbol pro text 3"/>
          <p:cNvSpPr>
            <a:spLocks noGrp="1"/>
          </p:cNvSpPr>
          <p:nvPr>
            <p:ph type="body" sz="half" idx="2"/>
          </p:nvPr>
        </p:nvSpPr>
        <p:spPr/>
        <p:txBody>
          <a:bodyPr/>
          <a:lstStyle/>
          <a:p>
            <a:endParaRPr lang="en-GB" dirty="0"/>
          </a:p>
        </p:txBody>
      </p:sp>
    </p:spTree>
    <p:extLst>
      <p:ext uri="{BB962C8B-B14F-4D97-AF65-F5344CB8AC3E}">
        <p14:creationId xmlns:p14="http://schemas.microsoft.com/office/powerpoint/2010/main" val="430604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Three-way ANOVA with no interactions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Assume that we have a sample</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𝑖𝑗𝑘</m:t>
                          </m:r>
                          <m:r>
                            <a:rPr lang="en-GB" b="0" i="1" smtClean="0">
                              <a:latin typeface="Cambria Math" panose="02040503050406030204" pitchFamily="18" charset="0"/>
                            </a:rPr>
                            <m:t>1</m:t>
                          </m:r>
                        </m:sub>
                      </m:sSub>
                    </m:oMath>
                  </m:oMathPara>
                </a14:m>
                <a:endParaRPr lang="en-GB" dirty="0" smtClean="0"/>
              </a:p>
              <a:p>
                <a:pPr>
                  <a:lnSpc>
                    <a:spcPct val="150000"/>
                  </a:lnSpc>
                </a:pPr>
                <a:r>
                  <a:rPr lang="en-GB" dirty="0" smtClean="0"/>
                  <a:t>of observations of the random variables</a:t>
                </a:r>
              </a:p>
              <a:p>
                <a:pPr>
                  <a:lnSpc>
                    <a:spcPct val="150000"/>
                  </a:lnSpc>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𝑖𝑗𝑘</m:t>
                          </m:r>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𝜀</m:t>
                          </m:r>
                        </m:e>
                        <m:sub>
                          <m:r>
                            <a:rPr lang="en-GB" b="0" i="1" smtClean="0">
                              <a:latin typeface="Cambria Math" panose="02040503050406030204" pitchFamily="18" charset="0"/>
                            </a:rPr>
                            <m:t>𝑖𝑗𝑘</m:t>
                          </m:r>
                          <m:r>
                            <a:rPr lang="en-GB" b="0" i="1" smtClean="0">
                              <a:latin typeface="Cambria Math" panose="02040503050406030204" pitchFamily="18" charset="0"/>
                            </a:rPr>
                            <m:t>1</m:t>
                          </m:r>
                        </m:sub>
                      </m:sSub>
                    </m:oMath>
                  </m:oMathPara>
                </a14:m>
                <a:endParaRPr lang="en-GB" dirty="0" smtClean="0"/>
              </a:p>
              <a:p>
                <a:pPr>
                  <a:lnSpc>
                    <a:spcPct val="200000"/>
                  </a:lnSpc>
                </a:pPr>
                <a:r>
                  <a:rPr lang="en-GB" dirty="0"/>
                  <a:t>where  </a:t>
                </a:r>
                <a14:m>
                  <m:oMath xmlns:m="http://schemas.openxmlformats.org/officeDocument/2006/math">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r>
                      <a:rPr lang="en-GB" i="1">
                        <a:latin typeface="Cambria Math" panose="02040503050406030204" pitchFamily="18" charset="0"/>
                      </a:rPr>
                      <m:t>∈</m:t>
                    </m:r>
                    <m:r>
                      <a:rPr lang="en-GB" i="1">
                        <a:latin typeface="Cambria Math" panose="02040503050406030204" pitchFamily="18" charset="0"/>
                      </a:rPr>
                      <m:t>ℝ</m:t>
                    </m:r>
                  </m:oMath>
                </a14:m>
                <a:r>
                  <a:rPr lang="en-GB" dirty="0"/>
                  <a:t>  are fixed (but </a:t>
                </a:r>
                <a:r>
                  <a:rPr lang="en-GB" u="sng" dirty="0"/>
                  <a:t>unknown</a:t>
                </a:r>
                <a:r>
                  <a:rPr lang="en-GB" dirty="0"/>
                  <a:t>) </a:t>
                </a:r>
                <a:endParaRPr lang="en-GB" dirty="0" smtClean="0"/>
              </a:p>
              <a:p>
                <a:r>
                  <a:rPr lang="en-GB" dirty="0" smtClean="0"/>
                  <a:t>parameters normalized </a:t>
                </a:r>
              </a:p>
              <a:p>
                <a:pPr>
                  <a:lnSpc>
                    <a:spcPct val="150000"/>
                  </a:lnSpc>
                </a:pPr>
                <a:r>
                  <a:rPr lang="en-GB" dirty="0" smtClean="0"/>
                  <a:t>so </a:t>
                </a:r>
                <a:r>
                  <a:rPr lang="en-GB" dirty="0"/>
                  <a:t>that</a:t>
                </a:r>
              </a:p>
              <a:p>
                <a:pPr/>
                <a14:m>
                  <m:oMathPara xmlns:m="http://schemas.openxmlformats.org/officeDocument/2006/math">
                    <m:oMathParaPr>
                      <m:jc m:val="centerGroup"/>
                    </m:oMathParaPr>
                    <m:oMath xmlns:m="http://schemas.openxmlformats.org/officeDocument/2006/math">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b="0" i="1" smtClean="0">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e>
                      </m:nary>
                      <m:r>
                        <a:rPr lang="en-GB" i="1">
                          <a:latin typeface="Cambria Math" panose="02040503050406030204" pitchFamily="18" charset="0"/>
                        </a:rPr>
                        <m:t>=0   </m:t>
                      </m:r>
                      <m:r>
                        <a:rPr lang="en-GB" i="1" smtClean="0">
                          <a:latin typeface="Cambria Math" panose="02040503050406030204" pitchFamily="18" charset="0"/>
                        </a:rPr>
                        <m:t> </m:t>
                      </m:r>
                      <m:r>
                        <a:rPr lang="en-GB" i="1">
                          <a:latin typeface="Cambria Math" panose="02040503050406030204" pitchFamily="18" charset="0"/>
                        </a:rPr>
                        <m:t> </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b="0" i="1" smtClean="0">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e>
                      </m:nary>
                      <m:r>
                        <a:rPr lang="en-GB" i="1">
                          <a:latin typeface="Cambria Math" panose="02040503050406030204" pitchFamily="18" charset="0"/>
                        </a:rPr>
                        <m:t>=0   </m:t>
                      </m:r>
                      <m:r>
                        <a:rPr lang="en-GB" i="1" smtClean="0">
                          <a:latin typeface="Cambria Math" panose="02040503050406030204" pitchFamily="18" charset="0"/>
                        </a:rPr>
                        <m:t>  </m:t>
                      </m:r>
                      <m:nary>
                        <m:naryPr>
                          <m:chr m:val="∑"/>
                          <m:ctrlPr>
                            <a:rPr lang="en-GB" i="1">
                              <a:latin typeface="Cambria Math" panose="02040503050406030204" pitchFamily="18" charset="0"/>
                            </a:rPr>
                          </m:ctrlPr>
                        </m:naryPr>
                        <m:sub>
                          <m:r>
                            <a:rPr lang="en-GB" b="0" i="1" smtClean="0">
                              <a:latin typeface="Cambria Math" panose="02040503050406030204" pitchFamily="18" charset="0"/>
                            </a:rPr>
                            <m:t>𝑘</m:t>
                          </m:r>
                          <m:r>
                            <a:rPr lang="en-GB" i="1">
                              <a:latin typeface="Cambria Math" panose="02040503050406030204" pitchFamily="18" charset="0"/>
                            </a:rPr>
                            <m:t>=1</m:t>
                          </m:r>
                        </m:sub>
                        <m:sup>
                          <m:r>
                            <a:rPr lang="en-GB" b="0" i="1" smtClean="0">
                              <a:latin typeface="Cambria Math" panose="02040503050406030204" pitchFamily="18" charset="0"/>
                            </a:rPr>
                            <m:t>𝑁</m:t>
                          </m:r>
                        </m:sup>
                        <m:e>
                          <m:sSub>
                            <m:sSubPr>
                              <m:ctrlPr>
                                <a:rPr lang="en-GB" i="1">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e>
                      </m:nary>
                      <m:r>
                        <a:rPr lang="en-GB" i="1">
                          <a:latin typeface="Cambria Math" panose="02040503050406030204" pitchFamily="18" charset="0"/>
                        </a:rPr>
                        <m:t>=0</m:t>
                      </m:r>
                    </m:oMath>
                  </m:oMathPara>
                </a14:m>
                <a:endParaRPr lang="en-GB" dirty="0"/>
              </a:p>
              <a:p>
                <a:pPr>
                  <a:lnSpc>
                    <a:spcPct val="250000"/>
                  </a:lnSpc>
                </a:pPr>
                <a:r>
                  <a:rPr lang="en-GB" dirty="0"/>
                  <a:t>and…</a:t>
                </a:r>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1259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TextovéPole 9"/>
              <p:cNvSpPr txBox="1"/>
              <p:nvPr/>
            </p:nvSpPr>
            <p:spPr>
              <a:xfrm>
                <a:off x="8640000" y="2794220"/>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p:sp>
            <p:nvSpPr>
              <p:cNvPr id="10" name="TextovéPole 9"/>
              <p:cNvSpPr txBox="1">
                <a:spLocks noRot="1" noChangeAspect="1" noMove="1" noResize="1" noEditPoints="1" noAdjustHandles="1" noChangeArrowheads="1" noChangeShapeType="1" noTextEdit="1"/>
              </p:cNvSpPr>
              <p:nvPr/>
            </p:nvSpPr>
            <p:spPr>
              <a:xfrm>
                <a:off x="8640000" y="2794220"/>
                <a:ext cx="464871" cy="369332"/>
              </a:xfrm>
              <a:prstGeom prst="rect">
                <a:avLst/>
              </a:prstGeom>
              <a:blipFill>
                <a:blip r:embed="rId3"/>
                <a:stretch>
                  <a:fillRect l="-14286" r="-14286" b="-983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3" name="TextovéPole 12"/>
              <p:cNvSpPr txBox="1"/>
              <p:nvPr/>
            </p:nvSpPr>
            <p:spPr>
              <a:xfrm>
                <a:off x="9540000" y="2225346"/>
                <a:ext cx="1971245" cy="15070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ea typeface="Cambria Math" panose="02040503050406030204" pitchFamily="18" charset="0"/>
                        </a:rPr>
                        <m:t>𝑖</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i="1">
                          <a:latin typeface="Cambria Math" panose="02040503050406030204" pitchFamily="18" charset="0"/>
                          <a:ea typeface="Cambria Math" panose="02040503050406030204" pitchFamily="18" charset="0"/>
                        </a:rPr>
                        <m:t>𝑗</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i="1">
                          <a:latin typeface="Cambria Math" panose="02040503050406030204" pitchFamily="18" charset="0"/>
                          <a:ea typeface="Cambria Math" panose="02040503050406030204" pitchFamily="18" charset="0"/>
                        </a:rPr>
                        <m:t>𝑘</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Para>
                </a14:m>
                <a:r>
                  <a:rPr lang="en-GB" sz="2400" dirty="0">
                    <a:latin typeface="Cambria Math" panose="02040503050406030204" pitchFamily="18" charset="0"/>
                    <a:ea typeface="Cambria Math" panose="02040503050406030204" pitchFamily="18" charset="0"/>
                  </a:rPr>
                  <a:t/>
                </a:r>
                <a:br>
                  <a:rPr lang="en-GB" sz="2400" dirty="0">
                    <a:latin typeface="Cambria Math" panose="02040503050406030204" pitchFamily="18" charset="0"/>
                    <a:ea typeface="Cambria Math" panose="02040503050406030204" pitchFamily="18" charset="0"/>
                  </a:rPr>
                </a:br>
                <a:r>
                  <a:rPr lang="en-GB" sz="2400" dirty="0">
                    <a:latin typeface="Cambria Math" panose="02040503050406030204" pitchFamily="18" charset="0"/>
                    <a:ea typeface="Cambria Math" panose="02040503050406030204" pitchFamily="18" charset="0"/>
                  </a:rPr>
                  <a:t> </a:t>
                </a:r>
                <a:r>
                  <a:rPr lang="en-GB" sz="2400" dirty="0" smtClean="0">
                    <a:latin typeface="Cambria Math" panose="02040503050406030204" pitchFamily="18" charset="0"/>
                    <a:ea typeface="Cambria Math" panose="02040503050406030204" pitchFamily="18" charset="0"/>
                  </a:rPr>
                  <a:t>     &amp;  </a:t>
                </a:r>
                <a14:m>
                  <m:oMath xmlns:m="http://schemas.openxmlformats.org/officeDocument/2006/math">
                    <m:sSub>
                      <m:sSubPr>
                        <m:ctrlPr>
                          <a:rPr lang="en-GB" sz="2400" i="1">
                            <a:latin typeface="Cambria Math" panose="02040503050406030204" pitchFamily="18" charset="0"/>
                            <a:ea typeface="Cambria Math" panose="02040503050406030204" pitchFamily="18" charset="0"/>
                          </a:rPr>
                        </m:ctrlPr>
                      </m:sSubPr>
                      <m:e>
                        <m:r>
                          <a:rPr lang="en-GB" sz="2400" i="1">
                            <a:latin typeface="Cambria Math" panose="02040503050406030204" pitchFamily="18" charset="0"/>
                            <a:ea typeface="Cambria Math" panose="02040503050406030204" pitchFamily="18" charset="0"/>
                          </a:rPr>
                          <m:t>𝑛</m:t>
                        </m:r>
                      </m:e>
                      <m:sub>
                        <m:r>
                          <a:rPr lang="en-GB" sz="2400" i="1">
                            <a:latin typeface="Cambria Math" panose="02040503050406030204" pitchFamily="18" charset="0"/>
                            <a:ea typeface="Cambria Math" panose="02040503050406030204" pitchFamily="18" charset="0"/>
                          </a:rPr>
                          <m:t>𝑖𝑗𝑘</m:t>
                        </m:r>
                      </m:sub>
                    </m:sSub>
                    <m:r>
                      <a:rPr lang="en-GB" sz="2400" i="1">
                        <a:latin typeface="Cambria Math" panose="02040503050406030204" pitchFamily="18" charset="0"/>
                        <a:ea typeface="Cambria Math" panose="02040503050406030204" pitchFamily="18" charset="0"/>
                      </a:rPr>
                      <m:t>=1</m:t>
                    </m:r>
                  </m:oMath>
                </a14:m>
                <a:endParaRPr lang="en-GB" sz="2400" dirty="0">
                  <a:latin typeface="Cambria Math" panose="02040503050406030204" pitchFamily="18" charset="0"/>
                  <a:ea typeface="Cambria Math" panose="02040503050406030204" pitchFamily="18" charset="0"/>
                </a:endParaRPr>
              </a:p>
            </p:txBody>
          </p:sp>
        </mc:Choice>
        <mc:Fallback>
          <p:sp>
            <p:nvSpPr>
              <p:cNvPr id="13" name="TextovéPole 12"/>
              <p:cNvSpPr txBox="1">
                <a:spLocks noRot="1" noChangeAspect="1" noMove="1" noResize="1" noEditPoints="1" noAdjustHandles="1" noChangeArrowheads="1" noChangeShapeType="1" noTextEdit="1"/>
              </p:cNvSpPr>
              <p:nvPr/>
            </p:nvSpPr>
            <p:spPr>
              <a:xfrm>
                <a:off x="9540000" y="2225346"/>
                <a:ext cx="1971245" cy="1507079"/>
              </a:xfrm>
              <a:prstGeom prst="rect">
                <a:avLst/>
              </a:prstGeom>
              <a:blipFill>
                <a:blip r:embed="rId4"/>
                <a:stretch>
                  <a:fillRect l="-310" b="-9312"/>
                </a:stretch>
              </a:blipFill>
            </p:spPr>
            <p:txBody>
              <a:bodyPr/>
              <a:lstStyle/>
              <a:p>
                <a:r>
                  <a:rPr lang="en-GB">
                    <a:noFill/>
                  </a:rPr>
                  <a:t> </a:t>
                </a:r>
              </a:p>
            </p:txBody>
          </p:sp>
        </mc:Fallback>
      </mc:AlternateContent>
      <p:sp>
        <p:nvSpPr>
          <p:cNvPr id="15" name="Levá složená závorka 14"/>
          <p:cNvSpPr/>
          <p:nvPr/>
        </p:nvSpPr>
        <p:spPr>
          <a:xfrm>
            <a:off x="9360000" y="2308035"/>
            <a:ext cx="155448" cy="1341702"/>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3713603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Three-way ANOVA with no interactions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Assume that we have a sample</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𝑖𝑗𝑘</m:t>
                          </m:r>
                          <m:r>
                            <a:rPr lang="en-GB" b="0" i="1" smtClean="0">
                              <a:latin typeface="Cambria Math" panose="02040503050406030204" pitchFamily="18" charset="0"/>
                            </a:rPr>
                            <m:t>1</m:t>
                          </m:r>
                        </m:sub>
                      </m:sSub>
                    </m:oMath>
                  </m:oMathPara>
                </a14:m>
                <a:endParaRPr lang="en-GB" dirty="0" smtClean="0"/>
              </a:p>
              <a:p>
                <a:pPr>
                  <a:lnSpc>
                    <a:spcPct val="150000"/>
                  </a:lnSpc>
                </a:pPr>
                <a:r>
                  <a:rPr lang="en-GB" dirty="0" smtClean="0"/>
                  <a:t>of observations of the random variables</a:t>
                </a:r>
              </a:p>
              <a:p>
                <a:pPr>
                  <a:lnSpc>
                    <a:spcPct val="150000"/>
                  </a:lnSpc>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𝑖𝑗𝑘</m:t>
                          </m:r>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𝜀</m:t>
                          </m:r>
                        </m:e>
                        <m:sub>
                          <m:r>
                            <a:rPr lang="en-GB" b="0" i="1" smtClean="0">
                              <a:latin typeface="Cambria Math" panose="02040503050406030204" pitchFamily="18" charset="0"/>
                            </a:rPr>
                            <m:t>𝑖𝑗𝑘</m:t>
                          </m:r>
                          <m:r>
                            <a:rPr lang="en-GB" b="0" i="1" smtClean="0">
                              <a:latin typeface="Cambria Math" panose="02040503050406030204" pitchFamily="18" charset="0"/>
                            </a:rPr>
                            <m:t>1</m:t>
                          </m:r>
                        </m:sub>
                      </m:sSub>
                    </m:oMath>
                  </m:oMathPara>
                </a14:m>
                <a:endParaRPr lang="en-GB" dirty="0" smtClean="0"/>
              </a:p>
              <a:p>
                <a:pPr>
                  <a:lnSpc>
                    <a:spcPct val="200000"/>
                  </a:lnSpc>
                </a:pPr>
                <a:r>
                  <a:rPr lang="en-GB" dirty="0" smtClean="0"/>
                  <a:t>…and</a:t>
                </a:r>
              </a:p>
              <a:p>
                <a:pPr>
                  <a:lnSpc>
                    <a:spcPct val="150000"/>
                  </a:lnSpc>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𝜀</m:t>
                          </m:r>
                        </m:e>
                        <m:sub>
                          <m:r>
                            <a:rPr lang="en-GB" b="0" i="1" smtClean="0">
                              <a:latin typeface="Cambria Math" panose="02040503050406030204" pitchFamily="18" charset="0"/>
                            </a:rPr>
                            <m:t>𝑖𝑗𝑘</m:t>
                          </m:r>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𝒩</m:t>
                      </m:r>
                      <m:d>
                        <m:dPr>
                          <m:ctrlPr>
                            <a:rPr lang="en-GB" b="0" i="1" smtClean="0">
                              <a:latin typeface="Cambria Math" panose="02040503050406030204" pitchFamily="18" charset="0"/>
                            </a:rPr>
                          </m:ctrlPr>
                        </m:dPr>
                        <m:e>
                          <m:r>
                            <a:rPr lang="en-GB" b="0" i="1" smtClean="0">
                              <a:latin typeface="Cambria Math" panose="02040503050406030204" pitchFamily="18" charset="0"/>
                            </a:rPr>
                            <m:t>0,</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e>
                      </m:d>
                    </m:oMath>
                  </m:oMathPara>
                </a14:m>
                <a:endParaRPr lang="en-GB" dirty="0" smtClean="0"/>
              </a:p>
              <a:p>
                <a:pPr>
                  <a:lnSpc>
                    <a:spcPct val="150000"/>
                  </a:lnSpc>
                </a:pPr>
                <a:r>
                  <a:rPr lang="en-GB" dirty="0" smtClean="0"/>
                  <a:t>are mutually independent random variables </a:t>
                </a:r>
                <a:br>
                  <a:rPr lang="en-GB" dirty="0" smtClean="0"/>
                </a:br>
                <a:r>
                  <a:rPr lang="en-GB" dirty="0" smtClean="0"/>
                  <a:t>with the same variance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ℝ</m:t>
                        </m:r>
                      </m:e>
                      <m:sup>
                        <m:r>
                          <a:rPr lang="en-GB" b="0" i="1" smtClean="0">
                            <a:latin typeface="Cambria Math" panose="02040503050406030204" pitchFamily="18" charset="0"/>
                          </a:rPr>
                          <m:t>+</m:t>
                        </m:r>
                      </m:sup>
                    </m:sSup>
                  </m:oMath>
                </a14:m>
                <a:r>
                  <a:rPr lang="en-GB" dirty="0" smtClean="0"/>
                  <a:t>  </a:t>
                </a:r>
                <a:br>
                  <a:rPr lang="en-GB" dirty="0" smtClean="0"/>
                </a:br>
                <a:r>
                  <a:rPr lang="en-GB" dirty="0" smtClean="0"/>
                  <a:t>(the variance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oMath>
                </a14:m>
                <a:r>
                  <a:rPr lang="en-GB" dirty="0" smtClean="0"/>
                  <a:t>  is also unknown).</a:t>
                </a:r>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363"/>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7" name="TextovéPole 16"/>
              <p:cNvSpPr txBox="1"/>
              <p:nvPr/>
            </p:nvSpPr>
            <p:spPr>
              <a:xfrm>
                <a:off x="8640000" y="2794220"/>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p:sp>
            <p:nvSpPr>
              <p:cNvPr id="17" name="TextovéPole 16"/>
              <p:cNvSpPr txBox="1">
                <a:spLocks noRot="1" noChangeAspect="1" noMove="1" noResize="1" noEditPoints="1" noAdjustHandles="1" noChangeArrowheads="1" noChangeShapeType="1" noTextEdit="1"/>
              </p:cNvSpPr>
              <p:nvPr/>
            </p:nvSpPr>
            <p:spPr>
              <a:xfrm>
                <a:off x="8640000" y="2794220"/>
                <a:ext cx="464871" cy="369332"/>
              </a:xfrm>
              <a:prstGeom prst="rect">
                <a:avLst/>
              </a:prstGeom>
              <a:blipFill>
                <a:blip r:embed="rId3"/>
                <a:stretch>
                  <a:fillRect l="-14286" r="-14286" b="-983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8" name="TextovéPole 17"/>
              <p:cNvSpPr txBox="1"/>
              <p:nvPr/>
            </p:nvSpPr>
            <p:spPr>
              <a:xfrm>
                <a:off x="9540000" y="2225346"/>
                <a:ext cx="1971245" cy="15070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ea typeface="Cambria Math" panose="02040503050406030204" pitchFamily="18" charset="0"/>
                        </a:rPr>
                        <m:t>𝑖</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i="1">
                          <a:latin typeface="Cambria Math" panose="02040503050406030204" pitchFamily="18" charset="0"/>
                          <a:ea typeface="Cambria Math" panose="02040503050406030204" pitchFamily="18" charset="0"/>
                        </a:rPr>
                        <m:t>𝑗</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i="1">
                          <a:latin typeface="Cambria Math" panose="02040503050406030204" pitchFamily="18" charset="0"/>
                          <a:ea typeface="Cambria Math" panose="02040503050406030204" pitchFamily="18" charset="0"/>
                        </a:rPr>
                        <m:t>𝑘</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Para>
                </a14:m>
                <a:r>
                  <a:rPr lang="en-GB" sz="2400" dirty="0">
                    <a:latin typeface="Cambria Math" panose="02040503050406030204" pitchFamily="18" charset="0"/>
                    <a:ea typeface="Cambria Math" panose="02040503050406030204" pitchFamily="18" charset="0"/>
                  </a:rPr>
                  <a:t/>
                </a:r>
                <a:br>
                  <a:rPr lang="en-GB" sz="2400" dirty="0">
                    <a:latin typeface="Cambria Math" panose="02040503050406030204" pitchFamily="18" charset="0"/>
                    <a:ea typeface="Cambria Math" panose="02040503050406030204" pitchFamily="18" charset="0"/>
                  </a:rPr>
                </a:br>
                <a:r>
                  <a:rPr lang="en-GB" sz="2400" dirty="0">
                    <a:latin typeface="Cambria Math" panose="02040503050406030204" pitchFamily="18" charset="0"/>
                    <a:ea typeface="Cambria Math" panose="02040503050406030204" pitchFamily="18" charset="0"/>
                  </a:rPr>
                  <a:t> </a:t>
                </a:r>
                <a:r>
                  <a:rPr lang="en-GB" sz="2400" dirty="0" smtClean="0">
                    <a:latin typeface="Cambria Math" panose="02040503050406030204" pitchFamily="18" charset="0"/>
                    <a:ea typeface="Cambria Math" panose="02040503050406030204" pitchFamily="18" charset="0"/>
                  </a:rPr>
                  <a:t>     &amp;  </a:t>
                </a:r>
                <a14:m>
                  <m:oMath xmlns:m="http://schemas.openxmlformats.org/officeDocument/2006/math">
                    <m:sSub>
                      <m:sSubPr>
                        <m:ctrlPr>
                          <a:rPr lang="en-GB" sz="2400" i="1">
                            <a:latin typeface="Cambria Math" panose="02040503050406030204" pitchFamily="18" charset="0"/>
                            <a:ea typeface="Cambria Math" panose="02040503050406030204" pitchFamily="18" charset="0"/>
                          </a:rPr>
                        </m:ctrlPr>
                      </m:sSubPr>
                      <m:e>
                        <m:r>
                          <a:rPr lang="en-GB" sz="2400" i="1">
                            <a:latin typeface="Cambria Math" panose="02040503050406030204" pitchFamily="18" charset="0"/>
                            <a:ea typeface="Cambria Math" panose="02040503050406030204" pitchFamily="18" charset="0"/>
                          </a:rPr>
                          <m:t>𝑛</m:t>
                        </m:r>
                      </m:e>
                      <m:sub>
                        <m:r>
                          <a:rPr lang="en-GB" sz="2400" i="1">
                            <a:latin typeface="Cambria Math" panose="02040503050406030204" pitchFamily="18" charset="0"/>
                            <a:ea typeface="Cambria Math" panose="02040503050406030204" pitchFamily="18" charset="0"/>
                          </a:rPr>
                          <m:t>𝑖𝑗𝑘</m:t>
                        </m:r>
                      </m:sub>
                    </m:sSub>
                    <m:r>
                      <a:rPr lang="en-GB" sz="2400" i="1">
                        <a:latin typeface="Cambria Math" panose="02040503050406030204" pitchFamily="18" charset="0"/>
                        <a:ea typeface="Cambria Math" panose="02040503050406030204" pitchFamily="18" charset="0"/>
                      </a:rPr>
                      <m:t>=1</m:t>
                    </m:r>
                  </m:oMath>
                </a14:m>
                <a:endParaRPr lang="en-GB" sz="2400" dirty="0">
                  <a:latin typeface="Cambria Math" panose="02040503050406030204" pitchFamily="18" charset="0"/>
                  <a:ea typeface="Cambria Math" panose="02040503050406030204" pitchFamily="18" charset="0"/>
                </a:endParaRPr>
              </a:p>
            </p:txBody>
          </p:sp>
        </mc:Choice>
        <mc:Fallback>
          <p:sp>
            <p:nvSpPr>
              <p:cNvPr id="18" name="TextovéPole 17"/>
              <p:cNvSpPr txBox="1">
                <a:spLocks noRot="1" noChangeAspect="1" noMove="1" noResize="1" noEditPoints="1" noAdjustHandles="1" noChangeArrowheads="1" noChangeShapeType="1" noTextEdit="1"/>
              </p:cNvSpPr>
              <p:nvPr/>
            </p:nvSpPr>
            <p:spPr>
              <a:xfrm>
                <a:off x="9540000" y="2225346"/>
                <a:ext cx="1971245" cy="1507079"/>
              </a:xfrm>
              <a:prstGeom prst="rect">
                <a:avLst/>
              </a:prstGeom>
              <a:blipFill>
                <a:blip r:embed="rId4"/>
                <a:stretch>
                  <a:fillRect l="-310" b="-9312"/>
                </a:stretch>
              </a:blipFill>
            </p:spPr>
            <p:txBody>
              <a:bodyPr/>
              <a:lstStyle/>
              <a:p>
                <a:r>
                  <a:rPr lang="en-GB">
                    <a:noFill/>
                  </a:rPr>
                  <a:t> </a:t>
                </a:r>
              </a:p>
            </p:txBody>
          </p:sp>
        </mc:Fallback>
      </mc:AlternateContent>
      <p:sp>
        <p:nvSpPr>
          <p:cNvPr id="19" name="Levá složená závorka 18"/>
          <p:cNvSpPr/>
          <p:nvPr/>
        </p:nvSpPr>
        <p:spPr>
          <a:xfrm>
            <a:off x="9360000" y="2308035"/>
            <a:ext cx="155448" cy="1341702"/>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1758075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Three-way ANOVA with no interactions:  Notation</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Denote the index set:</a:t>
                </a:r>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𝒮</m:t>
                      </m:r>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  </m:t>
                          </m:r>
                          <m:d>
                            <m:dPr>
                              <m:ctrlPr>
                                <a:rPr lang="en-GB" b="0" i="1" smtClean="0">
                                  <a:latin typeface="Cambria Math" panose="02040503050406030204" pitchFamily="18" charset="0"/>
                                </a:rPr>
                              </m:ctrlPr>
                            </m:dPr>
                            <m:e>
                              <m:r>
                                <a:rPr lang="en-GB" b="0" i="1" smtClean="0">
                                  <a:latin typeface="Cambria Math" panose="02040503050406030204" pitchFamily="18" charset="0"/>
                                </a:rPr>
                                <m:t>𝑖</m:t>
                              </m:r>
                              <m:r>
                                <a:rPr lang="en-GB" b="0" i="1" smtClean="0">
                                  <a:latin typeface="Cambria Math" panose="02040503050406030204" pitchFamily="18" charset="0"/>
                                </a:rPr>
                                <m:t>,</m:t>
                              </m:r>
                              <m:r>
                                <a:rPr lang="en-GB" b="0" i="1" smtClean="0">
                                  <a:latin typeface="Cambria Math" panose="02040503050406030204" pitchFamily="18" charset="0"/>
                                </a:rPr>
                                <m:t>𝑗</m:t>
                              </m:r>
                              <m:r>
                                <a:rPr lang="en-GB" b="0" i="1" smtClean="0">
                                  <a:latin typeface="Cambria Math" panose="02040503050406030204" pitchFamily="18" charset="0"/>
                                </a:rPr>
                                <m:t>,</m:t>
                              </m:r>
                              <m:r>
                                <a:rPr lang="en-GB" b="0" i="1" smtClean="0">
                                  <a:latin typeface="Cambria Math" panose="02040503050406030204" pitchFamily="18" charset="0"/>
                                </a:rPr>
                                <m:t>𝑘</m:t>
                              </m:r>
                              <m:r>
                                <a:rPr lang="en-GB" b="0" i="1" smtClean="0">
                                  <a:latin typeface="Cambria Math" panose="02040503050406030204" pitchFamily="18" charset="0"/>
                                </a:rPr>
                                <m:t>,1</m:t>
                              </m:r>
                            </m:e>
                          </m:d>
                          <m:r>
                            <a:rPr lang="en-GB" b="0" i="1" smtClean="0">
                              <a:latin typeface="Cambria Math" panose="02040503050406030204" pitchFamily="18" charset="0"/>
                            </a:rPr>
                            <m:t> : </m:t>
                          </m:r>
                          <m:r>
                            <a:rPr lang="en-GB" b="0" i="1" smtClean="0">
                              <a:latin typeface="Cambria Math" panose="02040503050406030204" pitchFamily="18" charset="0"/>
                            </a:rPr>
                            <m:t>𝑖</m:t>
                          </m:r>
                          <m:r>
                            <a:rPr lang="en-GB" b="0" i="1" smtClean="0">
                              <a:latin typeface="Cambria Math" panose="02040503050406030204" pitchFamily="18" charset="0"/>
                            </a:rPr>
                            <m:t>,</m:t>
                          </m:r>
                          <m:r>
                            <a:rPr lang="en-GB" b="0" i="1" smtClean="0">
                              <a:latin typeface="Cambria Math" panose="02040503050406030204" pitchFamily="18" charset="0"/>
                            </a:rPr>
                            <m:t>𝑗</m:t>
                          </m:r>
                          <m:r>
                            <a:rPr lang="en-GB" b="0" i="1" smtClean="0">
                              <a:latin typeface="Cambria Math" panose="02040503050406030204" pitchFamily="18" charset="0"/>
                            </a:rPr>
                            <m:t>,</m:t>
                          </m:r>
                          <m:r>
                            <a:rPr lang="en-GB" b="0" i="1" smtClean="0">
                              <a:latin typeface="Cambria Math" panose="02040503050406030204" pitchFamily="18" charset="0"/>
                            </a:rPr>
                            <m:t>𝑘</m:t>
                          </m:r>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1, 2,…,</m:t>
                              </m:r>
                              <m:r>
                                <a:rPr lang="en-GB" b="0" i="1" smtClean="0">
                                  <a:latin typeface="Cambria Math" panose="02040503050406030204" pitchFamily="18" charset="0"/>
                                </a:rPr>
                                <m:t>𝑁</m:t>
                              </m:r>
                            </m:e>
                          </m:d>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𝑛</m:t>
                              </m:r>
                            </m:e>
                            <m:sub>
                              <m:r>
                                <a:rPr lang="en-GB" b="0" i="1" smtClean="0">
                                  <a:latin typeface="Cambria Math" panose="02040503050406030204" pitchFamily="18" charset="0"/>
                                </a:rPr>
                                <m:t>𝑖𝑗𝑘</m:t>
                              </m:r>
                            </m:sub>
                          </m:sSub>
                          <m:r>
                            <a:rPr lang="en-GB" b="0" i="1" smtClean="0">
                              <a:latin typeface="Cambria Math" panose="02040503050406030204" pitchFamily="18" charset="0"/>
                            </a:rPr>
                            <m:t>=1  </m:t>
                          </m:r>
                        </m:e>
                      </m:d>
                    </m:oMath>
                  </m:oMathPara>
                </a14:m>
                <a:endParaRPr lang="en-GB" dirty="0" smtClean="0"/>
              </a:p>
              <a:p>
                <a:endParaRPr lang="en-GB" dirty="0"/>
              </a:p>
              <a:p>
                <a:r>
                  <a:rPr lang="en-GB" dirty="0" smtClean="0"/>
                  <a:t>Notice that there are exactly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𝑁</m:t>
                        </m:r>
                      </m:e>
                      <m:sup>
                        <m:r>
                          <a:rPr lang="en-GB" b="0" i="1" smtClean="0">
                            <a:latin typeface="Cambria Math" panose="02040503050406030204" pitchFamily="18" charset="0"/>
                          </a:rPr>
                          <m:t>2</m:t>
                        </m:r>
                      </m:sup>
                    </m:sSup>
                  </m:oMath>
                </a14:m>
                <a:r>
                  <a:rPr lang="en-GB" dirty="0" smtClean="0"/>
                  <a:t>  elements in the index set  </a:t>
                </a:r>
                <a14:m>
                  <m:oMath xmlns:m="http://schemas.openxmlformats.org/officeDocument/2006/math">
                    <m:r>
                      <a:rPr lang="en-GB" b="0" i="1" smtClean="0">
                        <a:latin typeface="Cambria Math" panose="02040503050406030204" pitchFamily="18" charset="0"/>
                      </a:rPr>
                      <m:t>𝒮</m:t>
                    </m:r>
                  </m:oMath>
                </a14:m>
                <a:r>
                  <a:rPr lang="en-GB" dirty="0" smtClean="0"/>
                  <a:t>.</a:t>
                </a:r>
              </a:p>
              <a:p>
                <a:endParaRPr lang="en-GB" dirty="0" smtClean="0"/>
              </a:p>
              <a:p>
                <a:pPr>
                  <a:lnSpc>
                    <a:spcPct val="150000"/>
                  </a:lnSpc>
                </a:pPr>
                <a:r>
                  <a:rPr lang="en-GB" dirty="0" smtClean="0"/>
                  <a:t>Indeed, for each pair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𝑖</m:t>
                        </m:r>
                        <m:r>
                          <a:rPr lang="en-GB" b="0" i="1" smtClean="0">
                            <a:latin typeface="Cambria Math" panose="02040503050406030204" pitchFamily="18" charset="0"/>
                          </a:rPr>
                          <m:t>,</m:t>
                        </m:r>
                        <m:r>
                          <a:rPr lang="en-GB" b="0" i="1" smtClean="0">
                            <a:latin typeface="Cambria Math" panose="02040503050406030204" pitchFamily="18" charset="0"/>
                          </a:rPr>
                          <m:t>𝑗</m:t>
                        </m:r>
                      </m:e>
                    </m:d>
                  </m:oMath>
                </a14:m>
                <a:r>
                  <a:rPr lang="en-GB" dirty="0" smtClean="0"/>
                  <a:t>  of the indices for  </a:t>
                </a:r>
                <a14:m>
                  <m:oMath xmlns:m="http://schemas.openxmlformats.org/officeDocument/2006/math">
                    <m:r>
                      <a:rPr lang="en-GB" b="0" i="1" smtClean="0">
                        <a:latin typeface="Cambria Math" panose="02040503050406030204" pitchFamily="18" charset="0"/>
                      </a:rPr>
                      <m:t>𝑖</m:t>
                    </m:r>
                    <m:r>
                      <a:rPr lang="en-GB" b="0" i="1" smtClean="0">
                        <a:latin typeface="Cambria Math" panose="02040503050406030204" pitchFamily="18" charset="0"/>
                      </a:rPr>
                      <m:t>=1, 2,…,</m:t>
                    </m:r>
                    <m:r>
                      <a:rPr lang="en-GB" b="0" i="1" smtClean="0">
                        <a:latin typeface="Cambria Math" panose="02040503050406030204" pitchFamily="18" charset="0"/>
                      </a:rPr>
                      <m:t>𝑁</m:t>
                    </m:r>
                  </m:oMath>
                </a14:m>
                <a:r>
                  <a:rPr lang="en-GB" dirty="0" smtClean="0"/>
                  <a:t>  and for  </a:t>
                </a:r>
                <a14:m>
                  <m:oMath xmlns:m="http://schemas.openxmlformats.org/officeDocument/2006/math">
                    <m:r>
                      <a:rPr lang="en-GB" b="0" i="1" smtClean="0">
                        <a:latin typeface="Cambria Math" panose="02040503050406030204" pitchFamily="18" charset="0"/>
                      </a:rPr>
                      <m:t>𝑗</m:t>
                    </m:r>
                    <m:r>
                      <a:rPr lang="en-GB" b="0" i="1" smtClean="0">
                        <a:latin typeface="Cambria Math" panose="02040503050406030204" pitchFamily="18" charset="0"/>
                      </a:rPr>
                      <m:t>=1, 2,…,</m:t>
                    </m:r>
                    <m:r>
                      <a:rPr lang="en-GB" b="0" i="1" smtClean="0">
                        <a:latin typeface="Cambria Math" panose="02040503050406030204" pitchFamily="18" charset="0"/>
                      </a:rPr>
                      <m:t>𝑁</m:t>
                    </m:r>
                  </m:oMath>
                </a14:m>
                <a:r>
                  <a:rPr lang="en-GB" dirty="0" smtClean="0"/>
                  <a:t>,  there exists exactly one  </a:t>
                </a:r>
                <a14:m>
                  <m:oMath xmlns:m="http://schemas.openxmlformats.org/officeDocument/2006/math">
                    <m:r>
                      <a:rPr lang="en-GB" b="0" i="1" smtClean="0">
                        <a:latin typeface="Cambria Math" panose="02040503050406030204" pitchFamily="18" charset="0"/>
                      </a:rPr>
                      <m:t>𝑘</m:t>
                    </m:r>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i="1">
                            <a:latin typeface="Cambria Math" panose="02040503050406030204" pitchFamily="18" charset="0"/>
                          </a:rPr>
                          <m:t>1, 2,…,</m:t>
                        </m:r>
                        <m:r>
                          <a:rPr lang="en-GB" i="1">
                            <a:latin typeface="Cambria Math" panose="02040503050406030204" pitchFamily="18" charset="0"/>
                          </a:rPr>
                          <m:t>𝑁</m:t>
                        </m:r>
                      </m:e>
                    </m:d>
                  </m:oMath>
                </a14:m>
                <a:r>
                  <a:rPr lang="en-GB" dirty="0" smtClean="0"/>
                  <a:t>  such that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𝑛</m:t>
                        </m:r>
                      </m:e>
                      <m:sub>
                        <m:r>
                          <a:rPr lang="en-GB" b="0" i="1" smtClean="0">
                            <a:latin typeface="Cambria Math" panose="02040503050406030204" pitchFamily="18" charset="0"/>
                          </a:rPr>
                          <m:t>𝑖𝑗𝑘</m:t>
                        </m:r>
                      </m:sub>
                    </m:sSub>
                    <m:r>
                      <a:rPr lang="en-GB" b="0" i="1" smtClean="0">
                        <a:latin typeface="Cambria Math" panose="02040503050406030204" pitchFamily="18" charset="0"/>
                      </a:rPr>
                      <m:t>=1</m:t>
                    </m:r>
                  </m:oMath>
                </a14:m>
                <a:r>
                  <a:rPr lang="en-GB" dirty="0" smtClean="0"/>
                  <a:t>.</a:t>
                </a:r>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2294732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Three-way ANOVA with no interactions:  Notation</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Stack the observations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𝑖𝑗𝑘</m:t>
                        </m:r>
                        <m:r>
                          <a:rPr lang="en-GB" b="0" i="1" smtClean="0">
                            <a:latin typeface="Cambria Math" panose="02040503050406030204" pitchFamily="18" charset="0"/>
                          </a:rPr>
                          <m:t>1</m:t>
                        </m:r>
                      </m:sub>
                    </m:sSub>
                  </m:oMath>
                </a14:m>
                <a:r>
                  <a:rPr lang="en-GB" dirty="0" smtClean="0"/>
                  <a:t>  into the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𝑁</m:t>
                        </m:r>
                      </m:e>
                      <m:sup>
                        <m:r>
                          <a:rPr lang="en-GB" b="0" i="1" smtClean="0">
                            <a:latin typeface="Cambria Math" panose="02040503050406030204" pitchFamily="18" charset="0"/>
                          </a:rPr>
                          <m:t>2</m:t>
                        </m:r>
                      </m:sup>
                    </m:sSup>
                  </m:oMath>
                </a14:m>
                <a:r>
                  <a:rPr lang="en-GB" dirty="0" smtClean="0"/>
                  <a:t>-dimensional vector</a:t>
                </a:r>
              </a:p>
              <a:p>
                <a:endParaRPr lang="en-GB" dirty="0"/>
              </a:p>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  </m:t>
                      </m:r>
                      <m:r>
                        <a:rPr lang="en-GB" b="1" i="1" smtClean="0">
                          <a:latin typeface="Cambria Math" panose="02040503050406030204" pitchFamily="18" charset="0"/>
                        </a:rPr>
                        <m:t>𝒚</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𝑖𝑗𝑘</m:t>
                                  </m:r>
                                  <m:r>
                                    <a:rPr lang="en-GB" b="0" i="1" smtClean="0">
                                      <a:latin typeface="Cambria Math" panose="02040503050406030204" pitchFamily="18" charset="0"/>
                                    </a:rPr>
                                    <m:t>1</m:t>
                                  </m:r>
                                </m:sub>
                              </m:sSub>
                            </m:e>
                          </m:d>
                        </m:e>
                        <m:sub>
                          <m:d>
                            <m:dPr>
                              <m:ctrlPr>
                                <a:rPr lang="en-GB" b="0" i="1" smtClean="0">
                                  <a:latin typeface="Cambria Math" panose="02040503050406030204" pitchFamily="18" charset="0"/>
                                </a:rPr>
                              </m:ctrlPr>
                            </m:dPr>
                            <m:e>
                              <m:r>
                                <a:rPr lang="en-GB" b="0" i="1" smtClean="0">
                                  <a:latin typeface="Cambria Math" panose="02040503050406030204" pitchFamily="18" charset="0"/>
                                </a:rPr>
                                <m:t>𝑖</m:t>
                              </m:r>
                              <m:r>
                                <a:rPr lang="en-GB" b="0" i="1" smtClean="0">
                                  <a:latin typeface="Cambria Math" panose="02040503050406030204" pitchFamily="18" charset="0"/>
                                </a:rPr>
                                <m:t>,</m:t>
                              </m:r>
                              <m:r>
                                <a:rPr lang="en-GB" b="0" i="1" smtClean="0">
                                  <a:latin typeface="Cambria Math" panose="02040503050406030204" pitchFamily="18" charset="0"/>
                                </a:rPr>
                                <m:t>𝑗</m:t>
                              </m:r>
                              <m:r>
                                <a:rPr lang="en-GB" b="0" i="1" smtClean="0">
                                  <a:latin typeface="Cambria Math" panose="02040503050406030204" pitchFamily="18" charset="0"/>
                                </a:rPr>
                                <m:t>,</m:t>
                              </m:r>
                              <m:r>
                                <a:rPr lang="en-GB" b="0" i="1" smtClean="0">
                                  <a:latin typeface="Cambria Math" panose="02040503050406030204" pitchFamily="18" charset="0"/>
                                </a:rPr>
                                <m:t>𝑘</m:t>
                              </m:r>
                              <m:r>
                                <a:rPr lang="en-GB" b="0" i="1" smtClean="0">
                                  <a:latin typeface="Cambria Math" panose="02040503050406030204" pitchFamily="18" charset="0"/>
                                </a:rPr>
                                <m:t>,1</m:t>
                              </m:r>
                            </m:e>
                          </m:d>
                          <m:r>
                            <a:rPr lang="en-GB" b="0" i="1" smtClean="0">
                              <a:latin typeface="Cambria Math" panose="02040503050406030204" pitchFamily="18" charset="0"/>
                            </a:rPr>
                            <m:t>∈</m:t>
                          </m:r>
                          <m:r>
                            <a:rPr lang="en-GB" b="0" i="1" smtClean="0">
                              <a:latin typeface="Cambria Math" panose="02040503050406030204" pitchFamily="18" charset="0"/>
                            </a:rPr>
                            <m:t>𝒮</m:t>
                          </m:r>
                        </m:sub>
                      </m:sSub>
                      <m:r>
                        <a:rPr lang="en-GB" b="0" i="1" smtClean="0">
                          <a:latin typeface="Cambria Math" panose="02040503050406030204" pitchFamily="18" charset="0"/>
                        </a:rPr>
                        <m:t> ∈ </m:t>
                      </m:r>
                      <m:sSup>
                        <m:sSupPr>
                          <m:ctrlPr>
                            <a:rPr lang="en-GB" b="0" i="1" smtClean="0">
                              <a:latin typeface="Cambria Math" panose="02040503050406030204" pitchFamily="18" charset="0"/>
                            </a:rPr>
                          </m:ctrlPr>
                        </m:sSupPr>
                        <m:e>
                          <m:r>
                            <a:rPr lang="en-GB" b="0" i="1" smtClean="0">
                              <a:latin typeface="Cambria Math" panose="02040503050406030204" pitchFamily="18" charset="0"/>
                            </a:rPr>
                            <m:t>ℝ</m:t>
                          </m:r>
                        </m:e>
                        <m:sup>
                          <m:r>
                            <a:rPr lang="en-GB" b="0" i="1" smtClean="0">
                              <a:latin typeface="Cambria Math" panose="02040503050406030204" pitchFamily="18" charset="0"/>
                            </a:rPr>
                            <m:t>𝒮</m:t>
                          </m:r>
                        </m:sup>
                      </m:sSup>
                    </m:oMath>
                  </m:oMathPara>
                </a14:m>
                <a:endParaRPr lang="en-GB" dirty="0" smtClean="0"/>
              </a:p>
              <a:p>
                <a:endParaRPr lang="en-GB" dirty="0" smtClean="0"/>
              </a:p>
              <a:p>
                <a:r>
                  <a:rPr lang="en-GB" dirty="0" smtClean="0"/>
                  <a:t>and introduce </a:t>
                </a:r>
                <a:r>
                  <a:rPr lang="en-GB" b="1" dirty="0" smtClean="0"/>
                  <a:t>the sample mean</a:t>
                </a:r>
                <a:r>
                  <a:rPr lang="en-GB" dirty="0" smtClean="0"/>
                  <a:t>:</a:t>
                </a:r>
              </a:p>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𝑁</m:t>
                              </m:r>
                            </m:e>
                            <m:sup>
                              <m:r>
                                <a:rPr lang="en-GB" b="0" i="1" smtClean="0">
                                  <a:latin typeface="Cambria Math" panose="02040503050406030204" pitchFamily="18" charset="0"/>
                                </a:rPr>
                                <m:t>2</m:t>
                              </m:r>
                            </m:sup>
                          </m:sSup>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b="0" i="1" smtClean="0">
                                      <a:latin typeface="Cambria Math" panose="02040503050406030204" pitchFamily="18" charset="0"/>
                                    </a:rPr>
                                  </m:ctrlPr>
                                </m:naryPr>
                                <m:sub>
                                  <m:eqArr>
                                    <m:eqArrPr>
                                      <m:ctrlPr>
                                        <a:rPr lang="en-GB" b="0" i="1" smtClean="0">
                                          <a:latin typeface="Cambria Math" panose="02040503050406030204" pitchFamily="18" charset="0"/>
                                        </a:rPr>
                                      </m:ctrlPr>
                                    </m:eqArrPr>
                                    <m:e>
                                      <m:r>
                                        <m:rPr>
                                          <m:brk m:alnAt="23"/>
                                        </m:rPr>
                                        <a:rPr lang="en-GB" b="0" i="1" smtClean="0">
                                          <a:latin typeface="Cambria Math" panose="02040503050406030204" pitchFamily="18" charset="0"/>
                                        </a:rPr>
                                        <m:t>𝑘</m:t>
                                      </m:r>
                                      <m:r>
                                        <a:rPr lang="en-GB" b="0" i="1" smtClean="0">
                                          <a:latin typeface="Cambria Math" panose="02040503050406030204" pitchFamily="18" charset="0"/>
                                        </a:rPr>
                                        <m:t>=1</m:t>
                                      </m:r>
                                    </m:e>
                                    <m:e>
                                      <m:sSub>
                                        <m:sSubPr>
                                          <m:ctrlPr>
                                            <a:rPr lang="en-GB" b="0" i="1" smtClean="0">
                                              <a:latin typeface="Cambria Math" panose="02040503050406030204" pitchFamily="18" charset="0"/>
                                            </a:rPr>
                                          </m:ctrlPr>
                                        </m:sSubPr>
                                        <m:e>
                                          <m:r>
                                            <a:rPr lang="en-GB" b="0" i="1" smtClean="0">
                                              <a:latin typeface="Cambria Math" panose="02040503050406030204" pitchFamily="18" charset="0"/>
                                            </a:rPr>
                                            <m:t>𝑛</m:t>
                                          </m:r>
                                        </m:e>
                                        <m:sub>
                                          <m:r>
                                            <a:rPr lang="en-GB" b="0" i="1" smtClean="0">
                                              <a:latin typeface="Cambria Math" panose="02040503050406030204" pitchFamily="18" charset="0"/>
                                            </a:rPr>
                                            <m:t>𝑖𝑗𝑘</m:t>
                                          </m:r>
                                        </m:sub>
                                      </m:sSub>
                                      <m:r>
                                        <a:rPr lang="en-GB" b="0" i="1" smtClean="0">
                                          <a:latin typeface="Cambria Math" panose="02040503050406030204" pitchFamily="18" charset="0"/>
                                        </a:rPr>
                                        <m:t>=1</m:t>
                                      </m:r>
                                    </m:e>
                                  </m:eqArr>
                                </m:sub>
                                <m:sup>
                                  <m:r>
                                    <a:rPr lang="en-GB" b="0" i="1" smtClean="0">
                                      <a:latin typeface="Cambria Math" panose="02040503050406030204" pitchFamily="18" charset="0"/>
                                    </a:rPr>
                                    <m:t>𝑁</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𝑖𝑗𝑘</m:t>
                                      </m:r>
                                      <m:r>
                                        <a:rPr lang="en-GB" b="0" i="1" smtClean="0">
                                          <a:latin typeface="Cambria Math" panose="02040503050406030204" pitchFamily="18" charset="0"/>
                                        </a:rPr>
                                        <m:t>1</m:t>
                                      </m:r>
                                    </m:sub>
                                  </m:sSub>
                                </m:e>
                              </m:nary>
                            </m:e>
                          </m:nary>
                        </m:e>
                      </m:nary>
                    </m:oMath>
                  </m:oMathPara>
                </a14:m>
                <a:endParaRPr lang="en-GB" dirty="0"/>
              </a:p>
              <a:p>
                <a:endParaRPr lang="en-GB" dirty="0" smtClean="0"/>
              </a:p>
              <a:p>
                <a:r>
                  <a:rPr lang="en-GB" dirty="0" smtClean="0"/>
                  <a:t>This sample mean is an estimate of the parameter  </a:t>
                </a:r>
                <a14:m>
                  <m:oMath xmlns:m="http://schemas.openxmlformats.org/officeDocument/2006/math">
                    <m:r>
                      <a:rPr lang="en-GB" b="0" i="1" smtClean="0">
                        <a:latin typeface="Cambria Math" panose="02040503050406030204" pitchFamily="18" charset="0"/>
                      </a:rPr>
                      <m:t>𝜇</m:t>
                    </m:r>
                  </m:oMath>
                </a14:m>
                <a:r>
                  <a:rPr lang="en-GB" dirty="0" smtClean="0"/>
                  <a:t>  (the common mean value):</a:t>
                </a:r>
              </a:p>
              <a:p>
                <a:pPr>
                  <a:lnSpc>
                    <a:spcPct val="150000"/>
                  </a:lnSpc>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r>
                        <a:rPr lang="en-GB" b="0" i="1" smtClean="0">
                          <a:latin typeface="Cambria Math" panose="02040503050406030204" pitchFamily="18" charset="0"/>
                        </a:rPr>
                        <m:t>≈</m:t>
                      </m:r>
                      <m:r>
                        <a:rPr lang="en-GB" b="0" i="1" smtClean="0">
                          <a:latin typeface="Cambria Math" panose="02040503050406030204" pitchFamily="18" charset="0"/>
                        </a:rPr>
                        <m:t>𝜇</m:t>
                      </m:r>
                    </m:oMath>
                  </m:oMathPara>
                </a14:m>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969"/>
                </a:stretch>
              </a:blipFill>
            </p:spPr>
            <p:txBody>
              <a:bodyPr/>
              <a:lstStyle/>
              <a:p>
                <a:r>
                  <a:rPr lang="en-GB">
                    <a:noFill/>
                  </a:rPr>
                  <a:t> </a:t>
                </a:r>
              </a:p>
            </p:txBody>
          </p:sp>
        </mc:Fallback>
      </mc:AlternateContent>
    </p:spTree>
    <p:extLst>
      <p:ext uri="{BB962C8B-B14F-4D97-AF65-F5344CB8AC3E}">
        <p14:creationId xmlns:p14="http://schemas.microsoft.com/office/powerpoint/2010/main" val="2964828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Three-way ANOVA with no interactions:  Notation</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Let    </a:t>
                </a:r>
                <a14:m>
                  <m:oMath xmlns:m="http://schemas.openxmlformats.org/officeDocument/2006/math">
                    <m:r>
                      <a:rPr lang="en-GB" b="1" i="1" smtClean="0">
                        <a:latin typeface="Cambria Math" panose="02040503050406030204" pitchFamily="18" charset="0"/>
                      </a:rPr>
                      <m:t>𝟏</m:t>
                    </m:r>
                    <m:r>
                      <a:rPr lang="en-GB" i="1">
                        <a:latin typeface="Cambria Math" panose="02040503050406030204" pitchFamily="18" charset="0"/>
                      </a:rPr>
                      <m:t>=</m:t>
                    </m:r>
                    <m:sSub>
                      <m:sSubPr>
                        <m:ctrlPr>
                          <a:rPr lang="en-GB" i="1">
                            <a:latin typeface="Cambria Math" panose="02040503050406030204" pitchFamily="18" charset="0"/>
                          </a:rPr>
                        </m:ctrlPr>
                      </m:sSubPr>
                      <m:e>
                        <m:d>
                          <m:dPr>
                            <m:ctrlPr>
                              <a:rPr lang="en-GB" i="1">
                                <a:latin typeface="Cambria Math" panose="02040503050406030204" pitchFamily="18" charset="0"/>
                              </a:rPr>
                            </m:ctrlPr>
                          </m:dPr>
                          <m:e>
                            <m:r>
                              <a:rPr lang="en-GB" b="0" i="1" smtClean="0">
                                <a:latin typeface="Cambria Math" panose="02040503050406030204" pitchFamily="18" charset="0"/>
                              </a:rPr>
                              <m:t>1</m:t>
                            </m:r>
                          </m:e>
                        </m:d>
                      </m:e>
                      <m:sub>
                        <m:d>
                          <m:dPr>
                            <m:ctrlPr>
                              <a:rPr lang="en-GB" i="1">
                                <a:latin typeface="Cambria Math" panose="02040503050406030204" pitchFamily="18" charset="0"/>
                              </a:rPr>
                            </m:ctrlPr>
                          </m:dPr>
                          <m:e>
                            <m:r>
                              <a:rPr lang="en-GB" i="1">
                                <a:latin typeface="Cambria Math" panose="02040503050406030204" pitchFamily="18" charset="0"/>
                              </a:rPr>
                              <m:t>𝑖</m:t>
                            </m:r>
                            <m:r>
                              <a:rPr lang="en-GB" i="1">
                                <a:latin typeface="Cambria Math" panose="02040503050406030204" pitchFamily="18" charset="0"/>
                              </a:rPr>
                              <m:t>,</m:t>
                            </m:r>
                            <m:r>
                              <a:rPr lang="en-GB" i="1">
                                <a:latin typeface="Cambria Math" panose="02040503050406030204" pitchFamily="18" charset="0"/>
                              </a:rPr>
                              <m:t>𝑗</m:t>
                            </m:r>
                            <m:r>
                              <a:rPr lang="en-GB" i="1">
                                <a:latin typeface="Cambria Math" panose="02040503050406030204" pitchFamily="18" charset="0"/>
                              </a:rPr>
                              <m:t>,</m:t>
                            </m:r>
                            <m:r>
                              <a:rPr lang="en-GB" i="1">
                                <a:latin typeface="Cambria Math" panose="02040503050406030204" pitchFamily="18" charset="0"/>
                              </a:rPr>
                              <m:t>𝑘</m:t>
                            </m:r>
                            <m:r>
                              <a:rPr lang="en-GB" i="1">
                                <a:latin typeface="Cambria Math" panose="02040503050406030204" pitchFamily="18" charset="0"/>
                              </a:rPr>
                              <m:t>,1</m:t>
                            </m:r>
                          </m:e>
                        </m:d>
                        <m:r>
                          <a:rPr lang="en-GB" i="1">
                            <a:latin typeface="Cambria Math" panose="02040503050406030204" pitchFamily="18" charset="0"/>
                          </a:rPr>
                          <m:t>∈</m:t>
                        </m:r>
                        <m:r>
                          <a:rPr lang="en-GB" i="1" smtClean="0">
                            <a:latin typeface="Cambria Math" panose="02040503050406030204" pitchFamily="18" charset="0"/>
                          </a:rPr>
                          <m:t>𝒮</m:t>
                        </m:r>
                      </m:sub>
                    </m:sSub>
                    <m:r>
                      <a:rPr lang="en-GB" i="1" smtClean="0">
                        <a:latin typeface="Cambria Math" panose="02040503050406030204" pitchFamily="18" charset="0"/>
                      </a:rPr>
                      <m:t> ∈</m:t>
                    </m:r>
                    <m:r>
                      <a:rPr lang="en-GB" i="1">
                        <a:latin typeface="Cambria Math" panose="02040503050406030204" pitchFamily="18" charset="0"/>
                      </a:rPr>
                      <m:t> </m:t>
                    </m:r>
                    <m:sSup>
                      <m:sSupPr>
                        <m:ctrlPr>
                          <a:rPr lang="en-GB" i="1">
                            <a:latin typeface="Cambria Math" panose="02040503050406030204" pitchFamily="18" charset="0"/>
                          </a:rPr>
                        </m:ctrlPr>
                      </m:sSupPr>
                      <m:e>
                        <m:r>
                          <a:rPr lang="en-GB" i="1">
                            <a:latin typeface="Cambria Math" panose="02040503050406030204" pitchFamily="18" charset="0"/>
                          </a:rPr>
                          <m:t>ℝ</m:t>
                        </m:r>
                      </m:e>
                      <m:sup>
                        <m:r>
                          <a:rPr lang="en-GB" b="0" i="1" smtClean="0">
                            <a:latin typeface="Cambria Math" panose="02040503050406030204" pitchFamily="18" charset="0"/>
                          </a:rPr>
                          <m:t>𝒮</m:t>
                        </m:r>
                      </m:sup>
                    </m:sSup>
                  </m:oMath>
                </a14:m>
                <a:r>
                  <a:rPr lang="en-GB" dirty="0" smtClean="0"/>
                  <a:t>    be the vector of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𝑁</m:t>
                        </m:r>
                      </m:e>
                      <m:sup>
                        <m:r>
                          <a:rPr lang="en-GB" b="0" i="1" smtClean="0">
                            <a:latin typeface="Cambria Math" panose="02040503050406030204" pitchFamily="18" charset="0"/>
                          </a:rPr>
                          <m:t>2</m:t>
                        </m:r>
                      </m:sup>
                    </m:sSup>
                  </m:oMath>
                </a14:m>
                <a:r>
                  <a:rPr lang="en-GB" dirty="0" smtClean="0"/>
                  <a:t>  ones and</a:t>
                </a:r>
              </a:p>
              <a:p>
                <a:pPr>
                  <a:lnSpc>
                    <a:spcPct val="150000"/>
                  </a:lnSpc>
                </a:pPr>
                <a:r>
                  <a:rPr lang="en-GB" dirty="0" smtClean="0"/>
                  <a:t>introduce the line</a:t>
                </a:r>
              </a:p>
              <a:p>
                <a:pPr>
                  <a:lnSpc>
                    <a:spcPct val="150000"/>
                  </a:lnSpc>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𝐿</m:t>
                      </m:r>
                      <m:r>
                        <m:rPr>
                          <m:aln/>
                        </m:rP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 </m:t>
                          </m:r>
                          <m:r>
                            <a:rPr lang="en-GB" b="1" i="1" smtClean="0">
                              <a:latin typeface="Cambria Math" panose="02040503050406030204" pitchFamily="18" charset="0"/>
                            </a:rPr>
                            <m:t>𝟏</m:t>
                          </m:r>
                          <m:r>
                            <a:rPr lang="en-GB" b="0" i="1" smtClean="0">
                              <a:latin typeface="Cambria Math" panose="02040503050406030204" pitchFamily="18" charset="0"/>
                            </a:rPr>
                            <m:t>𝜆</m:t>
                          </m:r>
                          <m:r>
                            <a:rPr lang="en-GB" b="0" i="1" smtClean="0">
                              <a:latin typeface="Cambria Math" panose="02040503050406030204" pitchFamily="18" charset="0"/>
                            </a:rPr>
                            <m:t> :</m:t>
                          </m:r>
                          <m:r>
                            <a:rPr lang="en-GB" b="0" i="1" smtClean="0">
                              <a:latin typeface="Cambria Math" panose="02040503050406030204" pitchFamily="18" charset="0"/>
                            </a:rPr>
                            <m:t>𝜆</m:t>
                          </m:r>
                          <m:r>
                            <a:rPr lang="en-GB" b="0" i="1" smtClean="0">
                              <a:latin typeface="Cambria Math" panose="02040503050406030204" pitchFamily="18" charset="0"/>
                            </a:rPr>
                            <m:t>∈</m:t>
                          </m:r>
                          <m:r>
                            <a:rPr lang="en-GB" b="0" i="1" smtClean="0">
                              <a:latin typeface="Cambria Math" panose="02040503050406030204" pitchFamily="18" charset="0"/>
                            </a:rPr>
                            <m:t>ℝ</m:t>
                          </m:r>
                          <m:r>
                            <a:rPr lang="en-GB" b="0" i="1" smtClean="0">
                              <a:latin typeface="Cambria Math" panose="02040503050406030204" pitchFamily="18" charset="0"/>
                            </a:rPr>
                            <m:t> </m:t>
                          </m:r>
                        </m:e>
                      </m:d>
                      <m:r>
                        <a:rPr lang="en-GB" b="0" i="1" smtClean="0">
                          <a:latin typeface="Cambria Math" panose="02040503050406030204" pitchFamily="18" charset="0"/>
                        </a:rPr>
                        <m:t>=</m:t>
                      </m:r>
                    </m:oMath>
                    <m:oMath xmlns:m="http://schemas.openxmlformats.org/officeDocument/2006/math">
                      <m:r>
                        <m:rPr>
                          <m:aln/>
                        </m:rP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i="1" smtClean="0">
                              <a:latin typeface="Cambria Math" panose="02040503050406030204" pitchFamily="18" charset="0"/>
                            </a:rPr>
                            <m:t> </m:t>
                          </m:r>
                          <m:r>
                            <a:rPr lang="en-GB" b="1" i="1" smtClean="0">
                              <a:latin typeface="Cambria Math" panose="02040503050406030204" pitchFamily="18" charset="0"/>
                            </a:rPr>
                            <m:t>𝒛</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ℝ</m:t>
                              </m:r>
                            </m:e>
                            <m:sup>
                              <m:r>
                                <a:rPr lang="en-GB" b="0" i="1" smtClean="0">
                                  <a:latin typeface="Cambria Math" panose="02040503050406030204" pitchFamily="18" charset="0"/>
                                </a:rPr>
                                <m:t>𝒮</m:t>
                              </m:r>
                            </m:sup>
                          </m:sSup>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𝑧</m:t>
                              </m:r>
                            </m:e>
                            <m:sub>
                              <m:r>
                                <a:rPr lang="en-GB" b="0" i="1" smtClean="0">
                                  <a:latin typeface="Cambria Math" panose="02040503050406030204" pitchFamily="18" charset="0"/>
                                </a:rPr>
                                <m:t>𝑖𝑗𝑘</m:t>
                              </m:r>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  </m:t>
                          </m:r>
                          <m:r>
                            <a:rPr lang="en-GB" b="0" i="1" smtClean="0">
                              <a:latin typeface="Cambria Math" panose="02040503050406030204" pitchFamily="18" charset="0"/>
                            </a:rPr>
                            <m:t>𝜇</m:t>
                          </m:r>
                          <m:r>
                            <a:rPr lang="en-GB" b="0" i="1" smtClean="0">
                              <a:latin typeface="Cambria Math" panose="02040503050406030204" pitchFamily="18" charset="0"/>
                            </a:rPr>
                            <m:t>∈</m:t>
                          </m:r>
                          <m:r>
                            <a:rPr lang="en-GB" b="0" i="1" smtClean="0">
                              <a:latin typeface="Cambria Math" panose="02040503050406030204" pitchFamily="18" charset="0"/>
                            </a:rPr>
                            <m:t>ℝ</m:t>
                          </m:r>
                          <m:r>
                            <a:rPr lang="en-GB" b="0" i="1" smtClean="0">
                              <a:latin typeface="Cambria Math" panose="02040503050406030204" pitchFamily="18" charset="0"/>
                            </a:rPr>
                            <m:t> </m:t>
                          </m:r>
                        </m:e>
                      </m:d>
                    </m:oMath>
                  </m:oMathPara>
                </a14:m>
                <a:endParaRPr lang="en-GB" dirty="0" smtClean="0"/>
              </a:p>
              <a:p>
                <a:pPr>
                  <a:lnSpc>
                    <a:spcPct val="250000"/>
                  </a:lnSpc>
                </a:pPr>
                <a:r>
                  <a:rPr lang="en-GB" dirty="0" smtClean="0"/>
                  <a:t>which corresponds to the null hypothesis that</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𝑖𝑗𝑘</m:t>
                          </m:r>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𝜀</m:t>
                          </m:r>
                        </m:e>
                        <m:sub>
                          <m:r>
                            <a:rPr lang="en-GB" b="0" i="1" smtClean="0">
                              <a:latin typeface="Cambria Math" panose="02040503050406030204" pitchFamily="18" charset="0"/>
                            </a:rPr>
                            <m:t>𝑖𝑗𝑘</m:t>
                          </m:r>
                          <m:r>
                            <a:rPr lang="en-GB" b="0" i="1" smtClean="0">
                              <a:latin typeface="Cambria Math" panose="02040503050406030204" pitchFamily="18" charset="0"/>
                            </a:rPr>
                            <m:t>1</m:t>
                          </m:r>
                        </m:sub>
                      </m:sSub>
                    </m:oMath>
                  </m:oMathPara>
                </a14:m>
                <a:endParaRPr lang="en-GB" dirty="0" smtClean="0"/>
              </a:p>
              <a:p>
                <a:endParaRPr lang="en-GB" dirty="0" smtClean="0"/>
              </a:p>
              <a:p>
                <a:r>
                  <a:rPr lang="en-GB" dirty="0" smtClean="0"/>
                  <a:t>that is</a:t>
                </a:r>
              </a:p>
              <a:p>
                <a:pPr>
                  <a:lnSpc>
                    <a:spcPct val="200000"/>
                  </a:lnSpc>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𝑁</m:t>
                          </m:r>
                        </m:sub>
                      </m:sSub>
                      <m:r>
                        <a:rPr lang="en-GB" b="0" i="1" smtClean="0">
                          <a:latin typeface="Cambria Math" panose="02040503050406030204" pitchFamily="18" charset="0"/>
                        </a:rPr>
                        <m:t>=0   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𝑁</m:t>
                          </m:r>
                        </m:sub>
                      </m:sSub>
                      <m:r>
                        <a:rPr lang="en-GB" b="0" i="1" smtClean="0">
                          <a:latin typeface="Cambria Math" panose="02040503050406030204" pitchFamily="18" charset="0"/>
                        </a:rPr>
                        <m:t>=0   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𝑁</m:t>
                          </m:r>
                        </m:sub>
                      </m:sSub>
                      <m:r>
                        <a:rPr lang="en-GB" b="0" i="1" smtClean="0">
                          <a:latin typeface="Cambria Math" panose="02040503050406030204" pitchFamily="18" charset="0"/>
                        </a:rPr>
                        <m:t>=0</m:t>
                      </m:r>
                    </m:oMath>
                  </m:oMathPara>
                </a14:m>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72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 name="TextovéPole 5"/>
              <p:cNvSpPr txBox="1"/>
              <p:nvPr/>
            </p:nvSpPr>
            <p:spPr>
              <a:xfrm>
                <a:off x="8640000" y="4390248"/>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p:sp>
            <p:nvSpPr>
              <p:cNvPr id="6" name="TextovéPole 5"/>
              <p:cNvSpPr txBox="1">
                <a:spLocks noRot="1" noChangeAspect="1" noMove="1" noResize="1" noEditPoints="1" noAdjustHandles="1" noChangeArrowheads="1" noChangeShapeType="1" noTextEdit="1"/>
              </p:cNvSpPr>
              <p:nvPr/>
            </p:nvSpPr>
            <p:spPr>
              <a:xfrm>
                <a:off x="8640000" y="4390248"/>
                <a:ext cx="464871" cy="369332"/>
              </a:xfrm>
              <a:prstGeom prst="rect">
                <a:avLst/>
              </a:prstGeom>
              <a:blipFill>
                <a:blip r:embed="rId3"/>
                <a:stretch>
                  <a:fillRect l="-14286" r="-14286" b="-9836"/>
                </a:stretch>
              </a:blipFill>
            </p:spPr>
            <p:txBody>
              <a:bodyPr/>
              <a:lstStyle/>
              <a:p>
                <a:r>
                  <a:rPr lang="en-GB">
                    <a:noFill/>
                  </a:rPr>
                  <a:t> </a:t>
                </a:r>
              </a:p>
            </p:txBody>
          </p:sp>
        </mc:Fallback>
      </mc:AlternateContent>
      <p:sp>
        <p:nvSpPr>
          <p:cNvPr id="7" name="TextovéPole 6"/>
          <p:cNvSpPr txBox="1"/>
          <p:nvPr/>
        </p:nvSpPr>
        <p:spPr>
          <a:xfrm>
            <a:off x="9972000" y="6444201"/>
            <a:ext cx="2175852" cy="276999"/>
          </a:xfrm>
          <a:prstGeom prst="rect">
            <a:avLst/>
          </a:prstGeom>
          <a:noFill/>
        </p:spPr>
        <p:txBody>
          <a:bodyPr wrap="none" lIns="0" tIns="0" rIns="0" bIns="0" rtlCol="0">
            <a:spAutoFit/>
          </a:bodyPr>
          <a:lstStyle/>
          <a:p>
            <a:r>
              <a:rPr lang="en-GB" dirty="0" smtClean="0"/>
              <a:t>(cf. one-way ANOVA)</a:t>
            </a:r>
            <a:endParaRPr lang="en-GB" dirty="0"/>
          </a:p>
        </p:txBody>
      </p:sp>
      <mc:AlternateContent xmlns:mc="http://schemas.openxmlformats.org/markup-compatibility/2006">
        <mc:Choice xmlns:a14="http://schemas.microsoft.com/office/drawing/2010/main" Requires="a14">
          <p:sp>
            <p:nvSpPr>
              <p:cNvPr id="9" name="TextovéPole 8"/>
              <p:cNvSpPr txBox="1"/>
              <p:nvPr/>
            </p:nvSpPr>
            <p:spPr>
              <a:xfrm>
                <a:off x="9540000" y="3816000"/>
                <a:ext cx="1971245" cy="15070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ea typeface="Cambria Math" panose="02040503050406030204" pitchFamily="18" charset="0"/>
                        </a:rPr>
                        <m:t>𝑖</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i="1">
                          <a:latin typeface="Cambria Math" panose="02040503050406030204" pitchFamily="18" charset="0"/>
                          <a:ea typeface="Cambria Math" panose="02040503050406030204" pitchFamily="18" charset="0"/>
                        </a:rPr>
                        <m:t>𝑗</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i="1">
                          <a:latin typeface="Cambria Math" panose="02040503050406030204" pitchFamily="18" charset="0"/>
                          <a:ea typeface="Cambria Math" panose="02040503050406030204" pitchFamily="18" charset="0"/>
                        </a:rPr>
                        <m:t>𝑘</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Para>
                </a14:m>
                <a:r>
                  <a:rPr lang="en-GB" sz="2400" dirty="0">
                    <a:latin typeface="Cambria Math" panose="02040503050406030204" pitchFamily="18" charset="0"/>
                    <a:ea typeface="Cambria Math" panose="02040503050406030204" pitchFamily="18" charset="0"/>
                  </a:rPr>
                  <a:t/>
                </a:r>
                <a:br>
                  <a:rPr lang="en-GB" sz="2400" dirty="0">
                    <a:latin typeface="Cambria Math" panose="02040503050406030204" pitchFamily="18" charset="0"/>
                    <a:ea typeface="Cambria Math" panose="02040503050406030204" pitchFamily="18" charset="0"/>
                  </a:rPr>
                </a:br>
                <a:r>
                  <a:rPr lang="en-GB" sz="2400" dirty="0">
                    <a:latin typeface="Cambria Math" panose="02040503050406030204" pitchFamily="18" charset="0"/>
                    <a:ea typeface="Cambria Math" panose="02040503050406030204" pitchFamily="18" charset="0"/>
                  </a:rPr>
                  <a:t> </a:t>
                </a:r>
                <a:r>
                  <a:rPr lang="en-GB" sz="2400" dirty="0" smtClean="0">
                    <a:latin typeface="Cambria Math" panose="02040503050406030204" pitchFamily="18" charset="0"/>
                    <a:ea typeface="Cambria Math" panose="02040503050406030204" pitchFamily="18" charset="0"/>
                  </a:rPr>
                  <a:t>     &amp;  </a:t>
                </a:r>
                <a14:m>
                  <m:oMath xmlns:m="http://schemas.openxmlformats.org/officeDocument/2006/math">
                    <m:sSub>
                      <m:sSubPr>
                        <m:ctrlPr>
                          <a:rPr lang="en-GB" sz="2400" i="1">
                            <a:latin typeface="Cambria Math" panose="02040503050406030204" pitchFamily="18" charset="0"/>
                            <a:ea typeface="Cambria Math" panose="02040503050406030204" pitchFamily="18" charset="0"/>
                          </a:rPr>
                        </m:ctrlPr>
                      </m:sSubPr>
                      <m:e>
                        <m:r>
                          <a:rPr lang="en-GB" sz="2400" i="1">
                            <a:latin typeface="Cambria Math" panose="02040503050406030204" pitchFamily="18" charset="0"/>
                            <a:ea typeface="Cambria Math" panose="02040503050406030204" pitchFamily="18" charset="0"/>
                          </a:rPr>
                          <m:t>𝑛</m:t>
                        </m:r>
                      </m:e>
                      <m:sub>
                        <m:r>
                          <a:rPr lang="en-GB" sz="2400" i="1">
                            <a:latin typeface="Cambria Math" panose="02040503050406030204" pitchFamily="18" charset="0"/>
                            <a:ea typeface="Cambria Math" panose="02040503050406030204" pitchFamily="18" charset="0"/>
                          </a:rPr>
                          <m:t>𝑖𝑗𝑘</m:t>
                        </m:r>
                      </m:sub>
                    </m:sSub>
                    <m:r>
                      <a:rPr lang="en-GB" sz="2400" i="1">
                        <a:latin typeface="Cambria Math" panose="02040503050406030204" pitchFamily="18" charset="0"/>
                        <a:ea typeface="Cambria Math" panose="02040503050406030204" pitchFamily="18" charset="0"/>
                      </a:rPr>
                      <m:t>=1</m:t>
                    </m:r>
                  </m:oMath>
                </a14:m>
                <a:endParaRPr lang="en-GB" sz="2400" dirty="0">
                  <a:latin typeface="Cambria Math" panose="02040503050406030204" pitchFamily="18" charset="0"/>
                  <a:ea typeface="Cambria Math" panose="02040503050406030204" pitchFamily="18" charset="0"/>
                </a:endParaRPr>
              </a:p>
            </p:txBody>
          </p:sp>
        </mc:Choice>
        <mc:Fallback>
          <p:sp>
            <p:nvSpPr>
              <p:cNvPr id="9" name="TextovéPole 8"/>
              <p:cNvSpPr txBox="1">
                <a:spLocks noRot="1" noChangeAspect="1" noMove="1" noResize="1" noEditPoints="1" noAdjustHandles="1" noChangeArrowheads="1" noChangeShapeType="1" noTextEdit="1"/>
              </p:cNvSpPr>
              <p:nvPr/>
            </p:nvSpPr>
            <p:spPr>
              <a:xfrm>
                <a:off x="9540000" y="3816000"/>
                <a:ext cx="1971245" cy="1507079"/>
              </a:xfrm>
              <a:prstGeom prst="rect">
                <a:avLst/>
              </a:prstGeom>
              <a:blipFill>
                <a:blip r:embed="rId4"/>
                <a:stretch>
                  <a:fillRect l="-310" b="-8907"/>
                </a:stretch>
              </a:blipFill>
            </p:spPr>
            <p:txBody>
              <a:bodyPr/>
              <a:lstStyle/>
              <a:p>
                <a:r>
                  <a:rPr lang="en-GB">
                    <a:noFill/>
                  </a:rPr>
                  <a:t> </a:t>
                </a:r>
              </a:p>
            </p:txBody>
          </p:sp>
        </mc:Fallback>
      </mc:AlternateContent>
      <p:sp>
        <p:nvSpPr>
          <p:cNvPr id="10" name="Levá složená závorka 9"/>
          <p:cNvSpPr/>
          <p:nvPr/>
        </p:nvSpPr>
        <p:spPr>
          <a:xfrm>
            <a:off x="9360000" y="3898688"/>
            <a:ext cx="155448" cy="1341702"/>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535872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Three-way ANOVA with no interactions:  Notation</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Moreover, introduce the subspace</a:t>
                </a:r>
              </a:p>
              <a:p>
                <a:pPr marL="542925">
                  <a:lnSpc>
                    <a:spcPct val="150000"/>
                  </a:lnSpc>
                </a:pP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a:latin typeface="Cambria Math" panose="02040503050406030204" pitchFamily="18" charset="0"/>
                          </a:rPr>
                          <m:t>A</m:t>
                        </m:r>
                      </m:sub>
                    </m:sSub>
                    <m:r>
                      <a:rPr lang="en-GB" i="1">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 </m:t>
                        </m:r>
                        <m:r>
                          <a:rPr lang="en-GB" b="1" i="1">
                            <a:latin typeface="Cambria Math" panose="02040503050406030204" pitchFamily="18" charset="0"/>
                          </a:rPr>
                          <m:t>𝒛</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ℝ</m:t>
                            </m:r>
                          </m:e>
                          <m:sup>
                            <m:r>
                              <a:rPr lang="en-GB" b="0" i="1" smtClean="0">
                                <a:latin typeface="Cambria Math" panose="02040503050406030204" pitchFamily="18" charset="0"/>
                              </a:rPr>
                              <m:t>𝒮</m:t>
                            </m:r>
                          </m:sup>
                        </m:sSup>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𝑧</m:t>
                            </m:r>
                          </m:e>
                          <m:sub>
                            <m:r>
                              <a:rPr lang="en-GB" i="1">
                                <a:latin typeface="Cambria Math" panose="02040503050406030204" pitchFamily="18" charset="0"/>
                              </a:rPr>
                              <m:t>𝑖𝑗𝑘</m:t>
                            </m:r>
                            <m:r>
                              <a:rPr lang="en-GB" b="0" i="1" smtClean="0">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𝑘</m:t>
                            </m:r>
                          </m:sub>
                        </m:sSub>
                        <m:r>
                          <a:rPr lang="en-GB" i="1">
                            <a:latin typeface="Cambria Math" panose="02040503050406030204" pitchFamily="18" charset="0"/>
                          </a:rPr>
                          <m:t>,  </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𝑘</m:t>
                            </m:r>
                          </m:sub>
                        </m:sSub>
                        <m:r>
                          <a:rPr lang="en-GB" i="1">
                            <a:latin typeface="Cambria Math" panose="02040503050406030204" pitchFamily="18" charset="0"/>
                          </a:rPr>
                          <m:t>∈</m:t>
                        </m:r>
                        <m:r>
                          <a:rPr lang="en-GB" i="1">
                            <a:latin typeface="Cambria Math" panose="02040503050406030204" pitchFamily="18" charset="0"/>
                          </a:rPr>
                          <m:t>ℝ</m:t>
                        </m:r>
                        <m:r>
                          <a:rPr lang="en-GB" i="1">
                            <a:latin typeface="Cambria Math" panose="02040503050406030204" pitchFamily="18" charset="0"/>
                          </a:rPr>
                          <m:t>,  </m:t>
                        </m:r>
                        <m:nary>
                          <m:naryPr>
                            <m:chr m:val="∑"/>
                            <m:limLoc m:val="subSup"/>
                            <m:ctrlPr>
                              <a:rPr lang="en-GB" i="1">
                                <a:latin typeface="Cambria Math" panose="02040503050406030204" pitchFamily="18" charset="0"/>
                              </a:rPr>
                            </m:ctrlPr>
                          </m:naryPr>
                          <m:sub>
                            <m:r>
                              <m:rPr>
                                <m:brk m:alnAt="25"/>
                              </m:rPr>
                              <a:rPr lang="en-GB" i="1">
                                <a:latin typeface="Cambria Math" panose="02040503050406030204" pitchFamily="18" charset="0"/>
                              </a:rPr>
                              <m:t>𝑗</m:t>
                            </m:r>
                            <m:r>
                              <a:rPr lang="en-GB" i="1">
                                <a:latin typeface="Cambria Math" panose="02040503050406030204" pitchFamily="18" charset="0"/>
                              </a:rPr>
                              <m:t>=1</m:t>
                            </m:r>
                          </m:sub>
                          <m:sup>
                            <m:r>
                              <a:rPr lang="en-GB" b="0" i="1" smtClean="0">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e>
                        </m:nary>
                        <m:r>
                          <a:rPr lang="en-GB" i="1">
                            <a:latin typeface="Cambria Math" panose="02040503050406030204" pitchFamily="18" charset="0"/>
                          </a:rPr>
                          <m:t>=</m:t>
                        </m:r>
                        <m:nary>
                          <m:naryPr>
                            <m:chr m:val="∑"/>
                            <m:limLoc m:val="subSup"/>
                            <m:ctrlPr>
                              <a:rPr lang="en-GB" i="1">
                                <a:latin typeface="Cambria Math" panose="02040503050406030204" pitchFamily="18" charset="0"/>
                              </a:rPr>
                            </m:ctrlPr>
                          </m:naryPr>
                          <m:sub>
                            <m:r>
                              <m:rPr>
                                <m:brk m:alnAt="25"/>
                              </m:rPr>
                              <a:rPr lang="en-GB" i="1">
                                <a:latin typeface="Cambria Math" panose="02040503050406030204" pitchFamily="18" charset="0"/>
                              </a:rPr>
                              <m:t>𝑘</m:t>
                            </m:r>
                            <m:r>
                              <a:rPr lang="en-GB" i="1">
                                <a:latin typeface="Cambria Math" panose="02040503050406030204" pitchFamily="18" charset="0"/>
                              </a:rPr>
                              <m:t>=1</m:t>
                            </m:r>
                          </m:sub>
                          <m:sup>
                            <m:r>
                              <a:rPr lang="en-GB" i="1">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𝑘</m:t>
                                </m:r>
                              </m:sub>
                            </m:sSub>
                          </m:e>
                        </m:nary>
                        <m:r>
                          <a:rPr lang="en-GB" i="1">
                            <a:latin typeface="Cambria Math" panose="02040503050406030204" pitchFamily="18" charset="0"/>
                          </a:rPr>
                          <m:t>=0 </m:t>
                        </m:r>
                      </m:e>
                    </m:d>
                  </m:oMath>
                </a14:m>
                <a:r>
                  <a:rPr lang="en-GB" dirty="0"/>
                  <a:t> </a:t>
                </a:r>
              </a:p>
              <a:p>
                <a:pPr>
                  <a:lnSpc>
                    <a:spcPct val="150000"/>
                  </a:lnSpc>
                </a:pPr>
                <a:endParaRPr lang="en-GB" dirty="0"/>
              </a:p>
              <a:p>
                <a:pPr>
                  <a:lnSpc>
                    <a:spcPct val="150000"/>
                  </a:lnSpc>
                </a:pPr>
                <a:r>
                  <a:rPr lang="en-GB" dirty="0" smtClean="0"/>
                  <a:t>which </a:t>
                </a:r>
                <a:r>
                  <a:rPr lang="en-GB" dirty="0"/>
                  <a:t>corresponds to the null hypothesis</a:t>
                </a:r>
              </a:p>
              <a:p>
                <a:pPr>
                  <a:lnSpc>
                    <a:spcPct val="150000"/>
                  </a:lnSpc>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a:latin typeface="Cambria Math" panose="02040503050406030204" pitchFamily="18" charset="0"/>
                            </a:rPr>
                            <m:t>A</m:t>
                          </m:r>
                        </m:sub>
                      </m:sSub>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𝑌</m:t>
                          </m:r>
                        </m:e>
                        <m:sub>
                          <m:r>
                            <a:rPr lang="en-GB" i="1">
                              <a:latin typeface="Cambria Math" panose="02040503050406030204" pitchFamily="18" charset="0"/>
                            </a:rPr>
                            <m:t>𝑖𝑗𝑘</m:t>
                          </m:r>
                          <m:r>
                            <a:rPr lang="en-GB" b="0" i="1" smtClean="0">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𝜀</m:t>
                          </m:r>
                        </m:e>
                        <m:sub>
                          <m:r>
                            <a:rPr lang="en-GB" i="1">
                              <a:latin typeface="Cambria Math" panose="02040503050406030204" pitchFamily="18" charset="0"/>
                            </a:rPr>
                            <m:t>𝑖𝑗𝑘</m:t>
                          </m:r>
                          <m:r>
                            <a:rPr lang="en-GB" b="0" i="1" smtClean="0">
                              <a:latin typeface="Cambria Math" panose="02040503050406030204" pitchFamily="18" charset="0"/>
                            </a:rPr>
                            <m:t>1</m:t>
                          </m:r>
                        </m:sub>
                      </m:sSub>
                    </m:oMath>
                  </m:oMathPara>
                </a14:m>
                <a:endParaRPr lang="en-GB" dirty="0"/>
              </a:p>
              <a:p>
                <a:r>
                  <a:rPr lang="en-GB" dirty="0"/>
                  <a:t>that is</a:t>
                </a:r>
              </a:p>
              <a:p>
                <a:pPr>
                  <a:lnSpc>
                    <a:spcPct val="150000"/>
                  </a:lnSpc>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b="0" i="1" smtClean="0">
                              <a:latin typeface="Cambria Math" panose="02040503050406030204" pitchFamily="18" charset="0"/>
                            </a:rPr>
                            <m:t>𝑁</m:t>
                          </m:r>
                        </m:sub>
                      </m:sSub>
                      <m:r>
                        <a:rPr lang="en-GB" i="1">
                          <a:latin typeface="Cambria Math" panose="02040503050406030204" pitchFamily="18" charset="0"/>
                        </a:rPr>
                        <m:t>=0</m:t>
                      </m:r>
                    </m:oMath>
                  </m:oMathPara>
                </a14:m>
                <a:endParaRPr lang="en-GB" dirty="0"/>
              </a:p>
              <a:p>
                <a:endParaRPr lang="en-GB" dirty="0"/>
              </a:p>
              <a:p>
                <a:r>
                  <a:rPr lang="en-GB" dirty="0"/>
                  <a:t>Observe that the line</a:t>
                </a:r>
              </a:p>
              <a:p>
                <a:pPr>
                  <a:lnSpc>
                    <a:spcPct val="150000"/>
                  </a:lnSpc>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𝐿</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a:latin typeface="Cambria Math" panose="02040503050406030204" pitchFamily="18" charset="0"/>
                            </a:rPr>
                            <m:t>A</m:t>
                          </m:r>
                        </m:sub>
                      </m:sSub>
                    </m:oMath>
                  </m:oMathPara>
                </a14:m>
                <a:endParaRPr lang="en-GB" dirty="0"/>
              </a:p>
              <a:p>
                <a:pPr>
                  <a:lnSpc>
                    <a:spcPct val="150000"/>
                  </a:lnSpc>
                </a:pPr>
                <a:r>
                  <a:rPr lang="en-GB" dirty="0"/>
                  <a:t>(We denote the subspace and the hypothesis by the same symbol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a:latin typeface="Cambria Math" panose="02040503050406030204" pitchFamily="18" charset="0"/>
                          </a:rPr>
                          <m:t>A</m:t>
                        </m:r>
                      </m:sub>
                    </m:sSub>
                  </m:oMath>
                </a14:m>
                <a:r>
                  <a:rPr lang="en-GB" dirty="0"/>
                  <a:t>.)</a:t>
                </a:r>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1150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 name="TextovéPole 5"/>
              <p:cNvSpPr txBox="1"/>
              <p:nvPr/>
            </p:nvSpPr>
            <p:spPr>
              <a:xfrm>
                <a:off x="8640000" y="3595479"/>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p:sp>
            <p:nvSpPr>
              <p:cNvPr id="6" name="TextovéPole 5"/>
              <p:cNvSpPr txBox="1">
                <a:spLocks noRot="1" noChangeAspect="1" noMove="1" noResize="1" noEditPoints="1" noAdjustHandles="1" noChangeArrowheads="1" noChangeShapeType="1" noTextEdit="1"/>
              </p:cNvSpPr>
              <p:nvPr/>
            </p:nvSpPr>
            <p:spPr>
              <a:xfrm>
                <a:off x="8640000" y="3595479"/>
                <a:ext cx="464871" cy="369332"/>
              </a:xfrm>
              <a:prstGeom prst="rect">
                <a:avLst/>
              </a:prstGeom>
              <a:blipFill>
                <a:blip r:embed="rId3"/>
                <a:stretch>
                  <a:fillRect l="-14286" r="-14286" b="-1166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TextovéPole 7"/>
              <p:cNvSpPr txBox="1"/>
              <p:nvPr/>
            </p:nvSpPr>
            <p:spPr>
              <a:xfrm>
                <a:off x="9540000" y="3026605"/>
                <a:ext cx="1971245" cy="15070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ea typeface="Cambria Math" panose="02040503050406030204" pitchFamily="18" charset="0"/>
                        </a:rPr>
                        <m:t>𝑖</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i="1">
                          <a:latin typeface="Cambria Math" panose="02040503050406030204" pitchFamily="18" charset="0"/>
                          <a:ea typeface="Cambria Math" panose="02040503050406030204" pitchFamily="18" charset="0"/>
                        </a:rPr>
                        <m:t>𝑗</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i="1">
                          <a:latin typeface="Cambria Math" panose="02040503050406030204" pitchFamily="18" charset="0"/>
                          <a:ea typeface="Cambria Math" panose="02040503050406030204" pitchFamily="18" charset="0"/>
                        </a:rPr>
                        <m:t>𝑘</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Para>
                </a14:m>
                <a:r>
                  <a:rPr lang="en-GB" sz="2400" dirty="0">
                    <a:latin typeface="Cambria Math" panose="02040503050406030204" pitchFamily="18" charset="0"/>
                    <a:ea typeface="Cambria Math" panose="02040503050406030204" pitchFamily="18" charset="0"/>
                  </a:rPr>
                  <a:t/>
                </a:r>
                <a:br>
                  <a:rPr lang="en-GB" sz="2400" dirty="0">
                    <a:latin typeface="Cambria Math" panose="02040503050406030204" pitchFamily="18" charset="0"/>
                    <a:ea typeface="Cambria Math" panose="02040503050406030204" pitchFamily="18" charset="0"/>
                  </a:rPr>
                </a:br>
                <a:r>
                  <a:rPr lang="en-GB" sz="2400" dirty="0">
                    <a:latin typeface="Cambria Math" panose="02040503050406030204" pitchFamily="18" charset="0"/>
                    <a:ea typeface="Cambria Math" panose="02040503050406030204" pitchFamily="18" charset="0"/>
                  </a:rPr>
                  <a:t> </a:t>
                </a:r>
                <a:r>
                  <a:rPr lang="en-GB" sz="2400" dirty="0" smtClean="0">
                    <a:latin typeface="Cambria Math" panose="02040503050406030204" pitchFamily="18" charset="0"/>
                    <a:ea typeface="Cambria Math" panose="02040503050406030204" pitchFamily="18" charset="0"/>
                  </a:rPr>
                  <a:t>     &amp;  </a:t>
                </a:r>
                <a14:m>
                  <m:oMath xmlns:m="http://schemas.openxmlformats.org/officeDocument/2006/math">
                    <m:sSub>
                      <m:sSubPr>
                        <m:ctrlPr>
                          <a:rPr lang="en-GB" sz="2400" i="1">
                            <a:latin typeface="Cambria Math" panose="02040503050406030204" pitchFamily="18" charset="0"/>
                            <a:ea typeface="Cambria Math" panose="02040503050406030204" pitchFamily="18" charset="0"/>
                          </a:rPr>
                        </m:ctrlPr>
                      </m:sSubPr>
                      <m:e>
                        <m:r>
                          <a:rPr lang="en-GB" sz="2400" i="1">
                            <a:latin typeface="Cambria Math" panose="02040503050406030204" pitchFamily="18" charset="0"/>
                            <a:ea typeface="Cambria Math" panose="02040503050406030204" pitchFamily="18" charset="0"/>
                          </a:rPr>
                          <m:t>𝑛</m:t>
                        </m:r>
                      </m:e>
                      <m:sub>
                        <m:r>
                          <a:rPr lang="en-GB" sz="2400" i="1">
                            <a:latin typeface="Cambria Math" panose="02040503050406030204" pitchFamily="18" charset="0"/>
                            <a:ea typeface="Cambria Math" panose="02040503050406030204" pitchFamily="18" charset="0"/>
                          </a:rPr>
                          <m:t>𝑖𝑗𝑘</m:t>
                        </m:r>
                      </m:sub>
                    </m:sSub>
                    <m:r>
                      <a:rPr lang="en-GB" sz="2400" i="1">
                        <a:latin typeface="Cambria Math" panose="02040503050406030204" pitchFamily="18" charset="0"/>
                        <a:ea typeface="Cambria Math" panose="02040503050406030204" pitchFamily="18" charset="0"/>
                      </a:rPr>
                      <m:t>=1</m:t>
                    </m:r>
                  </m:oMath>
                </a14:m>
                <a:endParaRPr lang="en-GB" sz="2400" dirty="0">
                  <a:latin typeface="Cambria Math" panose="02040503050406030204" pitchFamily="18" charset="0"/>
                  <a:ea typeface="Cambria Math" panose="02040503050406030204" pitchFamily="18" charset="0"/>
                </a:endParaRPr>
              </a:p>
            </p:txBody>
          </p:sp>
        </mc:Choice>
        <mc:Fallback>
          <p:sp>
            <p:nvSpPr>
              <p:cNvPr id="8" name="TextovéPole 7"/>
              <p:cNvSpPr txBox="1">
                <a:spLocks noRot="1" noChangeAspect="1" noMove="1" noResize="1" noEditPoints="1" noAdjustHandles="1" noChangeArrowheads="1" noChangeShapeType="1" noTextEdit="1"/>
              </p:cNvSpPr>
              <p:nvPr/>
            </p:nvSpPr>
            <p:spPr>
              <a:xfrm>
                <a:off x="9540000" y="3026605"/>
                <a:ext cx="1971245" cy="1507079"/>
              </a:xfrm>
              <a:prstGeom prst="rect">
                <a:avLst/>
              </a:prstGeom>
              <a:blipFill>
                <a:blip r:embed="rId4"/>
                <a:stretch>
                  <a:fillRect l="-310" b="-8871"/>
                </a:stretch>
              </a:blipFill>
            </p:spPr>
            <p:txBody>
              <a:bodyPr/>
              <a:lstStyle/>
              <a:p>
                <a:r>
                  <a:rPr lang="en-GB">
                    <a:noFill/>
                  </a:rPr>
                  <a:t> </a:t>
                </a:r>
              </a:p>
            </p:txBody>
          </p:sp>
        </mc:Fallback>
      </mc:AlternateContent>
      <p:sp>
        <p:nvSpPr>
          <p:cNvPr id="9" name="Levá složená závorka 8"/>
          <p:cNvSpPr/>
          <p:nvPr/>
        </p:nvSpPr>
        <p:spPr>
          <a:xfrm>
            <a:off x="9360000" y="3109293"/>
            <a:ext cx="155448" cy="1341702"/>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2532907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Three-way ANOVA with no interactions:  Notation</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Introduce also the subspace</a:t>
                </a:r>
              </a:p>
              <a:p>
                <a:pPr marL="542925">
                  <a:lnSpc>
                    <a:spcPct val="150000"/>
                  </a:lnSpc>
                </a:pP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b="0" i="0" smtClean="0">
                            <a:latin typeface="Cambria Math" panose="02040503050406030204" pitchFamily="18" charset="0"/>
                          </a:rPr>
                          <m:t>B</m:t>
                        </m:r>
                      </m:sub>
                    </m:sSub>
                    <m:r>
                      <a:rPr lang="en-GB" i="1">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 </m:t>
                        </m:r>
                        <m:r>
                          <a:rPr lang="en-GB" b="1" i="1">
                            <a:latin typeface="Cambria Math" panose="02040503050406030204" pitchFamily="18" charset="0"/>
                          </a:rPr>
                          <m:t>𝒛</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ℝ</m:t>
                            </m:r>
                          </m:e>
                          <m:sup>
                            <m:r>
                              <a:rPr lang="en-GB" b="0" i="1" smtClean="0">
                                <a:latin typeface="Cambria Math" panose="02040503050406030204" pitchFamily="18" charset="0"/>
                              </a:rPr>
                              <m:t>𝒮</m:t>
                            </m:r>
                          </m:sup>
                        </m:sSup>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𝑧</m:t>
                            </m:r>
                          </m:e>
                          <m:sub>
                            <m:r>
                              <a:rPr lang="en-GB" i="1">
                                <a:latin typeface="Cambria Math" panose="02040503050406030204" pitchFamily="18" charset="0"/>
                              </a:rPr>
                              <m:t>𝑖𝑗𝑘</m:t>
                            </m:r>
                            <m:r>
                              <a:rPr lang="en-GB" b="0" i="1" smtClean="0">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𝑘</m:t>
                            </m:r>
                          </m:sub>
                        </m:sSub>
                        <m:r>
                          <a:rPr lang="en-GB" i="1">
                            <a:latin typeface="Cambria Math" panose="02040503050406030204" pitchFamily="18" charset="0"/>
                          </a:rPr>
                          <m:t>,  </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𝑘</m:t>
                            </m:r>
                          </m:sub>
                        </m:sSub>
                        <m:r>
                          <a:rPr lang="en-GB" i="1">
                            <a:latin typeface="Cambria Math" panose="02040503050406030204" pitchFamily="18" charset="0"/>
                          </a:rPr>
                          <m:t>∈</m:t>
                        </m:r>
                        <m:r>
                          <a:rPr lang="en-GB" i="1">
                            <a:latin typeface="Cambria Math" panose="02040503050406030204" pitchFamily="18" charset="0"/>
                          </a:rPr>
                          <m:t>ℝ</m:t>
                        </m:r>
                        <m:r>
                          <a:rPr lang="en-GB" i="1">
                            <a:latin typeface="Cambria Math" panose="02040503050406030204" pitchFamily="18" charset="0"/>
                          </a:rPr>
                          <m:t>,  </m:t>
                        </m:r>
                        <m:nary>
                          <m:naryPr>
                            <m:chr m:val="∑"/>
                            <m:limLoc m:val="subSup"/>
                            <m:ctrlPr>
                              <a:rPr lang="en-GB" i="1">
                                <a:latin typeface="Cambria Math" panose="02040503050406030204" pitchFamily="18" charset="0"/>
                              </a:rPr>
                            </m:ctrlPr>
                          </m:naryPr>
                          <m:sub>
                            <m:r>
                              <m:rPr>
                                <m:brk m:alnAt="25"/>
                              </m:rPr>
                              <a:rPr lang="en-GB" i="1">
                                <a:latin typeface="Cambria Math" panose="02040503050406030204" pitchFamily="18" charset="0"/>
                              </a:rPr>
                              <m:t>𝑗</m:t>
                            </m:r>
                            <m:r>
                              <a:rPr lang="en-GB" i="1">
                                <a:latin typeface="Cambria Math" panose="02040503050406030204" pitchFamily="18" charset="0"/>
                              </a:rPr>
                              <m:t>=1</m:t>
                            </m:r>
                          </m:sub>
                          <m:sup>
                            <m:r>
                              <a:rPr lang="en-GB" b="0" i="1" smtClean="0">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e>
                        </m:nary>
                        <m:r>
                          <a:rPr lang="en-GB" i="1">
                            <a:latin typeface="Cambria Math" panose="02040503050406030204" pitchFamily="18" charset="0"/>
                          </a:rPr>
                          <m:t>=</m:t>
                        </m:r>
                        <m:nary>
                          <m:naryPr>
                            <m:chr m:val="∑"/>
                            <m:limLoc m:val="subSup"/>
                            <m:ctrlPr>
                              <a:rPr lang="en-GB" i="1">
                                <a:latin typeface="Cambria Math" panose="02040503050406030204" pitchFamily="18" charset="0"/>
                              </a:rPr>
                            </m:ctrlPr>
                          </m:naryPr>
                          <m:sub>
                            <m:r>
                              <m:rPr>
                                <m:brk m:alnAt="25"/>
                              </m:rPr>
                              <a:rPr lang="en-GB" i="1">
                                <a:latin typeface="Cambria Math" panose="02040503050406030204" pitchFamily="18" charset="0"/>
                              </a:rPr>
                              <m:t>𝑘</m:t>
                            </m:r>
                            <m:r>
                              <a:rPr lang="en-GB" i="1">
                                <a:latin typeface="Cambria Math" panose="02040503050406030204" pitchFamily="18" charset="0"/>
                              </a:rPr>
                              <m:t>=1</m:t>
                            </m:r>
                          </m:sub>
                          <m:sup>
                            <m:r>
                              <a:rPr lang="en-GB" i="1">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𝑘</m:t>
                                </m:r>
                              </m:sub>
                            </m:sSub>
                          </m:e>
                        </m:nary>
                        <m:r>
                          <a:rPr lang="en-GB" i="1">
                            <a:latin typeface="Cambria Math" panose="02040503050406030204" pitchFamily="18" charset="0"/>
                          </a:rPr>
                          <m:t>=0 </m:t>
                        </m:r>
                      </m:e>
                    </m:d>
                  </m:oMath>
                </a14:m>
                <a:r>
                  <a:rPr lang="en-GB" dirty="0"/>
                  <a:t> </a:t>
                </a:r>
              </a:p>
              <a:p>
                <a:pPr>
                  <a:lnSpc>
                    <a:spcPct val="150000"/>
                  </a:lnSpc>
                </a:pPr>
                <a:endParaRPr lang="en-GB" dirty="0"/>
              </a:p>
              <a:p>
                <a:pPr>
                  <a:lnSpc>
                    <a:spcPct val="150000"/>
                  </a:lnSpc>
                </a:pPr>
                <a:r>
                  <a:rPr lang="en-GB" dirty="0" smtClean="0"/>
                  <a:t>which </a:t>
                </a:r>
                <a:r>
                  <a:rPr lang="en-GB" dirty="0"/>
                  <a:t>corresponds to the null hypothesis</a:t>
                </a:r>
              </a:p>
              <a:p>
                <a:pPr>
                  <a:lnSpc>
                    <a:spcPct val="150000"/>
                  </a:lnSpc>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b="0" i="0" smtClean="0">
                              <a:latin typeface="Cambria Math" panose="02040503050406030204" pitchFamily="18" charset="0"/>
                            </a:rPr>
                            <m:t>B</m:t>
                          </m:r>
                        </m:sub>
                      </m:sSub>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𝑌</m:t>
                          </m:r>
                        </m:e>
                        <m:sub>
                          <m:r>
                            <a:rPr lang="en-GB" i="1">
                              <a:latin typeface="Cambria Math" panose="02040503050406030204" pitchFamily="18" charset="0"/>
                            </a:rPr>
                            <m:t>𝑖𝑗𝑘</m:t>
                          </m:r>
                          <m:r>
                            <a:rPr lang="en-GB" b="0" i="1" smtClean="0">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𝜀</m:t>
                          </m:r>
                        </m:e>
                        <m:sub>
                          <m:r>
                            <a:rPr lang="en-GB" i="1">
                              <a:latin typeface="Cambria Math" panose="02040503050406030204" pitchFamily="18" charset="0"/>
                            </a:rPr>
                            <m:t>𝑖𝑗𝑘</m:t>
                          </m:r>
                          <m:r>
                            <a:rPr lang="en-GB" b="0" i="1" smtClean="0">
                              <a:latin typeface="Cambria Math" panose="02040503050406030204" pitchFamily="18" charset="0"/>
                            </a:rPr>
                            <m:t>1</m:t>
                          </m:r>
                        </m:sub>
                      </m:sSub>
                    </m:oMath>
                  </m:oMathPara>
                </a14:m>
                <a:endParaRPr lang="en-GB" dirty="0"/>
              </a:p>
              <a:p>
                <a:r>
                  <a:rPr lang="en-GB" dirty="0"/>
                  <a:t>that is</a:t>
                </a:r>
              </a:p>
              <a:p>
                <a:pPr>
                  <a:lnSpc>
                    <a:spcPct val="150000"/>
                  </a:lnSpc>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b="0" i="1" smtClean="0">
                              <a:latin typeface="Cambria Math" panose="02040503050406030204" pitchFamily="18" charset="0"/>
                            </a:rPr>
                            <m:t>𝛽</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𝑁</m:t>
                          </m:r>
                        </m:sub>
                      </m:sSub>
                      <m:r>
                        <a:rPr lang="en-GB" i="1">
                          <a:latin typeface="Cambria Math" panose="02040503050406030204" pitchFamily="18" charset="0"/>
                        </a:rPr>
                        <m:t>=0</m:t>
                      </m:r>
                    </m:oMath>
                  </m:oMathPara>
                </a14:m>
                <a:endParaRPr lang="en-GB" dirty="0"/>
              </a:p>
              <a:p>
                <a:endParaRPr lang="en-GB" dirty="0"/>
              </a:p>
              <a:p>
                <a:r>
                  <a:rPr lang="en-GB" dirty="0"/>
                  <a:t>Observe that the line</a:t>
                </a:r>
              </a:p>
              <a:p>
                <a:pPr>
                  <a:lnSpc>
                    <a:spcPct val="150000"/>
                  </a:lnSpc>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𝐿</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b="0" i="0" smtClean="0">
                              <a:latin typeface="Cambria Math" panose="02040503050406030204" pitchFamily="18" charset="0"/>
                            </a:rPr>
                            <m:t>B</m:t>
                          </m:r>
                        </m:sub>
                      </m:sSub>
                    </m:oMath>
                  </m:oMathPara>
                </a14:m>
                <a:endParaRPr lang="en-GB" dirty="0"/>
              </a:p>
              <a:p>
                <a:pPr>
                  <a:lnSpc>
                    <a:spcPct val="150000"/>
                  </a:lnSpc>
                </a:pPr>
                <a:r>
                  <a:rPr lang="en-GB" dirty="0"/>
                  <a:t>(We denote the subspace and the hypothesis by the same symbol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b="0" i="0" smtClean="0">
                            <a:latin typeface="Cambria Math" panose="02040503050406030204" pitchFamily="18" charset="0"/>
                          </a:rPr>
                          <m:t>B</m:t>
                        </m:r>
                      </m:sub>
                    </m:sSub>
                  </m:oMath>
                </a14:m>
                <a:r>
                  <a:rPr lang="en-GB" dirty="0"/>
                  <a:t>.)</a:t>
                </a:r>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1150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 name="TextovéPole 5"/>
              <p:cNvSpPr txBox="1"/>
              <p:nvPr/>
            </p:nvSpPr>
            <p:spPr>
              <a:xfrm>
                <a:off x="8640000" y="3595479"/>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p:sp>
            <p:nvSpPr>
              <p:cNvPr id="6" name="TextovéPole 5"/>
              <p:cNvSpPr txBox="1">
                <a:spLocks noRot="1" noChangeAspect="1" noMove="1" noResize="1" noEditPoints="1" noAdjustHandles="1" noChangeArrowheads="1" noChangeShapeType="1" noTextEdit="1"/>
              </p:cNvSpPr>
              <p:nvPr/>
            </p:nvSpPr>
            <p:spPr>
              <a:xfrm>
                <a:off x="8640000" y="3595479"/>
                <a:ext cx="464871" cy="369332"/>
              </a:xfrm>
              <a:prstGeom prst="rect">
                <a:avLst/>
              </a:prstGeom>
              <a:blipFill>
                <a:blip r:embed="rId3"/>
                <a:stretch>
                  <a:fillRect l="-14286" r="-14286" b="-1166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TextovéPole 7"/>
              <p:cNvSpPr txBox="1"/>
              <p:nvPr/>
            </p:nvSpPr>
            <p:spPr>
              <a:xfrm>
                <a:off x="9540000" y="3026605"/>
                <a:ext cx="1971245" cy="15070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ea typeface="Cambria Math" panose="02040503050406030204" pitchFamily="18" charset="0"/>
                        </a:rPr>
                        <m:t>𝑖</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i="1">
                          <a:latin typeface="Cambria Math" panose="02040503050406030204" pitchFamily="18" charset="0"/>
                          <a:ea typeface="Cambria Math" panose="02040503050406030204" pitchFamily="18" charset="0"/>
                        </a:rPr>
                        <m:t>𝑗</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i="1">
                          <a:latin typeface="Cambria Math" panose="02040503050406030204" pitchFamily="18" charset="0"/>
                          <a:ea typeface="Cambria Math" panose="02040503050406030204" pitchFamily="18" charset="0"/>
                        </a:rPr>
                        <m:t>𝑘</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Para>
                </a14:m>
                <a:r>
                  <a:rPr lang="en-GB" sz="2400" dirty="0">
                    <a:latin typeface="Cambria Math" panose="02040503050406030204" pitchFamily="18" charset="0"/>
                    <a:ea typeface="Cambria Math" panose="02040503050406030204" pitchFamily="18" charset="0"/>
                  </a:rPr>
                  <a:t/>
                </a:r>
                <a:br>
                  <a:rPr lang="en-GB" sz="2400" dirty="0">
                    <a:latin typeface="Cambria Math" panose="02040503050406030204" pitchFamily="18" charset="0"/>
                    <a:ea typeface="Cambria Math" panose="02040503050406030204" pitchFamily="18" charset="0"/>
                  </a:rPr>
                </a:br>
                <a:r>
                  <a:rPr lang="en-GB" sz="2400" dirty="0">
                    <a:latin typeface="Cambria Math" panose="02040503050406030204" pitchFamily="18" charset="0"/>
                    <a:ea typeface="Cambria Math" panose="02040503050406030204" pitchFamily="18" charset="0"/>
                  </a:rPr>
                  <a:t> </a:t>
                </a:r>
                <a:r>
                  <a:rPr lang="en-GB" sz="2400" dirty="0" smtClean="0">
                    <a:latin typeface="Cambria Math" panose="02040503050406030204" pitchFamily="18" charset="0"/>
                    <a:ea typeface="Cambria Math" panose="02040503050406030204" pitchFamily="18" charset="0"/>
                  </a:rPr>
                  <a:t>     &amp;  </a:t>
                </a:r>
                <a14:m>
                  <m:oMath xmlns:m="http://schemas.openxmlformats.org/officeDocument/2006/math">
                    <m:sSub>
                      <m:sSubPr>
                        <m:ctrlPr>
                          <a:rPr lang="en-GB" sz="2400" i="1">
                            <a:latin typeface="Cambria Math" panose="02040503050406030204" pitchFamily="18" charset="0"/>
                            <a:ea typeface="Cambria Math" panose="02040503050406030204" pitchFamily="18" charset="0"/>
                          </a:rPr>
                        </m:ctrlPr>
                      </m:sSubPr>
                      <m:e>
                        <m:r>
                          <a:rPr lang="en-GB" sz="2400" i="1">
                            <a:latin typeface="Cambria Math" panose="02040503050406030204" pitchFamily="18" charset="0"/>
                            <a:ea typeface="Cambria Math" panose="02040503050406030204" pitchFamily="18" charset="0"/>
                          </a:rPr>
                          <m:t>𝑛</m:t>
                        </m:r>
                      </m:e>
                      <m:sub>
                        <m:r>
                          <a:rPr lang="en-GB" sz="2400" i="1">
                            <a:latin typeface="Cambria Math" panose="02040503050406030204" pitchFamily="18" charset="0"/>
                            <a:ea typeface="Cambria Math" panose="02040503050406030204" pitchFamily="18" charset="0"/>
                          </a:rPr>
                          <m:t>𝑖𝑗𝑘</m:t>
                        </m:r>
                      </m:sub>
                    </m:sSub>
                    <m:r>
                      <a:rPr lang="en-GB" sz="2400" i="1">
                        <a:latin typeface="Cambria Math" panose="02040503050406030204" pitchFamily="18" charset="0"/>
                        <a:ea typeface="Cambria Math" panose="02040503050406030204" pitchFamily="18" charset="0"/>
                      </a:rPr>
                      <m:t>=1</m:t>
                    </m:r>
                  </m:oMath>
                </a14:m>
                <a:endParaRPr lang="en-GB" sz="2400" dirty="0">
                  <a:latin typeface="Cambria Math" panose="02040503050406030204" pitchFamily="18" charset="0"/>
                  <a:ea typeface="Cambria Math" panose="02040503050406030204" pitchFamily="18" charset="0"/>
                </a:endParaRPr>
              </a:p>
            </p:txBody>
          </p:sp>
        </mc:Choice>
        <mc:Fallback>
          <p:sp>
            <p:nvSpPr>
              <p:cNvPr id="8" name="TextovéPole 7"/>
              <p:cNvSpPr txBox="1">
                <a:spLocks noRot="1" noChangeAspect="1" noMove="1" noResize="1" noEditPoints="1" noAdjustHandles="1" noChangeArrowheads="1" noChangeShapeType="1" noTextEdit="1"/>
              </p:cNvSpPr>
              <p:nvPr/>
            </p:nvSpPr>
            <p:spPr>
              <a:xfrm>
                <a:off x="9540000" y="3026605"/>
                <a:ext cx="1971245" cy="1507079"/>
              </a:xfrm>
              <a:prstGeom prst="rect">
                <a:avLst/>
              </a:prstGeom>
              <a:blipFill>
                <a:blip r:embed="rId4"/>
                <a:stretch>
                  <a:fillRect l="-310" b="-8871"/>
                </a:stretch>
              </a:blipFill>
            </p:spPr>
            <p:txBody>
              <a:bodyPr/>
              <a:lstStyle/>
              <a:p>
                <a:r>
                  <a:rPr lang="en-GB">
                    <a:noFill/>
                  </a:rPr>
                  <a:t> </a:t>
                </a:r>
              </a:p>
            </p:txBody>
          </p:sp>
        </mc:Fallback>
      </mc:AlternateContent>
      <p:sp>
        <p:nvSpPr>
          <p:cNvPr id="9" name="Levá složená závorka 8"/>
          <p:cNvSpPr/>
          <p:nvPr/>
        </p:nvSpPr>
        <p:spPr>
          <a:xfrm>
            <a:off x="9360000" y="3109293"/>
            <a:ext cx="155448" cy="1341702"/>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38216594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Three-way ANOVA with no interactions:  Notation</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And introduce also the subspace</a:t>
                </a:r>
              </a:p>
              <a:p>
                <a:pPr marL="542925">
                  <a:lnSpc>
                    <a:spcPct val="150000"/>
                  </a:lnSpc>
                </a:pP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b="0" i="0" smtClean="0">
                            <a:latin typeface="Cambria Math" panose="02040503050406030204" pitchFamily="18" charset="0"/>
                          </a:rPr>
                          <m:t>C</m:t>
                        </m:r>
                      </m:sub>
                    </m:sSub>
                    <m:r>
                      <a:rPr lang="en-GB" i="1">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 </m:t>
                        </m:r>
                        <m:r>
                          <a:rPr lang="en-GB" b="1" i="1">
                            <a:latin typeface="Cambria Math" panose="02040503050406030204" pitchFamily="18" charset="0"/>
                          </a:rPr>
                          <m:t>𝒛</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ℝ</m:t>
                            </m:r>
                          </m:e>
                          <m:sup>
                            <m:r>
                              <a:rPr lang="en-GB" b="0" i="1" smtClean="0">
                                <a:latin typeface="Cambria Math" panose="02040503050406030204" pitchFamily="18" charset="0"/>
                              </a:rPr>
                              <m:t>𝒮</m:t>
                            </m:r>
                          </m:sup>
                        </m:sSup>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𝑧</m:t>
                            </m:r>
                          </m:e>
                          <m:sub>
                            <m:r>
                              <a:rPr lang="en-GB" i="1">
                                <a:latin typeface="Cambria Math" panose="02040503050406030204" pitchFamily="18" charset="0"/>
                              </a:rPr>
                              <m:t>𝑖𝑗𝑘</m:t>
                            </m:r>
                            <m:r>
                              <a:rPr lang="en-GB" b="0" i="1" smtClean="0">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i="1">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i="1">
                            <a:latin typeface="Cambria Math" panose="02040503050406030204" pitchFamily="18" charset="0"/>
                          </a:rPr>
                          <m:t>,  </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r>
                          <a:rPr lang="en-GB" i="1">
                            <a:latin typeface="Cambria Math" panose="02040503050406030204" pitchFamily="18" charset="0"/>
                          </a:rPr>
                          <m:t>ℝ</m:t>
                        </m:r>
                        <m:r>
                          <a:rPr lang="en-GB" i="1">
                            <a:latin typeface="Cambria Math" panose="02040503050406030204" pitchFamily="18" charset="0"/>
                          </a:rPr>
                          <m:t>,  </m:t>
                        </m:r>
                        <m:nary>
                          <m:naryPr>
                            <m:chr m:val="∑"/>
                            <m:limLoc m:val="subSup"/>
                            <m:ctrlPr>
                              <a:rPr lang="en-GB" i="1">
                                <a:latin typeface="Cambria Math" panose="02040503050406030204" pitchFamily="18" charset="0"/>
                              </a:rPr>
                            </m:ctrlPr>
                          </m:naryPr>
                          <m:sub>
                            <m:r>
                              <m:rPr>
                                <m:brk m:alnAt="25"/>
                              </m:rPr>
                              <a:rPr lang="en-GB" i="1">
                                <a:latin typeface="Cambria Math" panose="02040503050406030204" pitchFamily="18" charset="0"/>
                              </a:rPr>
                              <m:t>𝑗</m:t>
                            </m:r>
                            <m:r>
                              <a:rPr lang="en-GB" i="1">
                                <a:latin typeface="Cambria Math" panose="02040503050406030204" pitchFamily="18" charset="0"/>
                              </a:rPr>
                              <m:t>=1</m:t>
                            </m:r>
                          </m:sub>
                          <m:sup>
                            <m:r>
                              <a:rPr lang="en-GB" b="0" i="1" smtClean="0">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e>
                        </m:nary>
                        <m:r>
                          <a:rPr lang="en-GB" i="1">
                            <a:latin typeface="Cambria Math" panose="02040503050406030204" pitchFamily="18" charset="0"/>
                          </a:rPr>
                          <m:t>=</m:t>
                        </m:r>
                        <m:nary>
                          <m:naryPr>
                            <m:chr m:val="∑"/>
                            <m:limLoc m:val="subSup"/>
                            <m:ctrlPr>
                              <a:rPr lang="en-GB" i="1">
                                <a:latin typeface="Cambria Math" panose="02040503050406030204" pitchFamily="18" charset="0"/>
                              </a:rPr>
                            </m:ctrlPr>
                          </m:naryPr>
                          <m:sub>
                            <m:r>
                              <m:rPr>
                                <m:brk m:alnAt="25"/>
                              </m:rPr>
                              <a:rPr lang="en-GB" i="1">
                                <a:latin typeface="Cambria Math" panose="02040503050406030204" pitchFamily="18" charset="0"/>
                              </a:rPr>
                              <m:t>𝑘</m:t>
                            </m:r>
                            <m:r>
                              <a:rPr lang="en-GB" i="1">
                                <a:latin typeface="Cambria Math" panose="02040503050406030204" pitchFamily="18" charset="0"/>
                              </a:rPr>
                              <m:t>=1</m:t>
                            </m:r>
                          </m:sub>
                          <m:sup>
                            <m:r>
                              <a:rPr lang="en-GB" i="1">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e>
                        </m:nary>
                        <m:r>
                          <a:rPr lang="en-GB" i="1">
                            <a:latin typeface="Cambria Math" panose="02040503050406030204" pitchFamily="18" charset="0"/>
                          </a:rPr>
                          <m:t>=0 </m:t>
                        </m:r>
                      </m:e>
                    </m:d>
                  </m:oMath>
                </a14:m>
                <a:r>
                  <a:rPr lang="en-GB" dirty="0"/>
                  <a:t> </a:t>
                </a:r>
              </a:p>
              <a:p>
                <a:pPr>
                  <a:lnSpc>
                    <a:spcPct val="150000"/>
                  </a:lnSpc>
                </a:pPr>
                <a:endParaRPr lang="en-GB" dirty="0"/>
              </a:p>
              <a:p>
                <a:pPr>
                  <a:lnSpc>
                    <a:spcPct val="150000"/>
                  </a:lnSpc>
                </a:pPr>
                <a:r>
                  <a:rPr lang="en-GB" dirty="0" smtClean="0"/>
                  <a:t>which </a:t>
                </a:r>
                <a:r>
                  <a:rPr lang="en-GB" dirty="0"/>
                  <a:t>corresponds to the null hypothesis</a:t>
                </a:r>
              </a:p>
              <a:p>
                <a:pPr>
                  <a:lnSpc>
                    <a:spcPct val="150000"/>
                  </a:lnSpc>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b="0" i="0" smtClean="0">
                              <a:latin typeface="Cambria Math" panose="02040503050406030204" pitchFamily="18" charset="0"/>
                            </a:rPr>
                            <m:t>C</m:t>
                          </m:r>
                        </m:sub>
                      </m:sSub>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𝑌</m:t>
                          </m:r>
                        </m:e>
                        <m:sub>
                          <m:r>
                            <a:rPr lang="en-GB" i="1">
                              <a:latin typeface="Cambria Math" panose="02040503050406030204" pitchFamily="18" charset="0"/>
                            </a:rPr>
                            <m:t>𝑖𝑗𝑘</m:t>
                          </m:r>
                          <m:r>
                            <a:rPr lang="en-GB" b="0" i="1" smtClean="0">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𝜀</m:t>
                          </m:r>
                        </m:e>
                        <m:sub>
                          <m:r>
                            <a:rPr lang="en-GB" i="1">
                              <a:latin typeface="Cambria Math" panose="02040503050406030204" pitchFamily="18" charset="0"/>
                            </a:rPr>
                            <m:t>𝑖𝑗𝑘</m:t>
                          </m:r>
                          <m:r>
                            <a:rPr lang="en-GB" b="0" i="1" smtClean="0">
                              <a:latin typeface="Cambria Math" panose="02040503050406030204" pitchFamily="18" charset="0"/>
                            </a:rPr>
                            <m:t>1</m:t>
                          </m:r>
                        </m:sub>
                      </m:sSub>
                    </m:oMath>
                  </m:oMathPara>
                </a14:m>
                <a:endParaRPr lang="en-GB" dirty="0"/>
              </a:p>
              <a:p>
                <a:r>
                  <a:rPr lang="en-GB" dirty="0"/>
                  <a:t>that is</a:t>
                </a:r>
              </a:p>
              <a:p>
                <a:pPr>
                  <a:lnSpc>
                    <a:spcPct val="150000"/>
                  </a:lnSpc>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b="0" i="1" smtClean="0">
                              <a:latin typeface="Cambria Math" panose="02040503050406030204" pitchFamily="18" charset="0"/>
                            </a:rPr>
                            <m:t>𝛾</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b="0" i="1" smtClean="0">
                              <a:latin typeface="Cambria Math" panose="02040503050406030204" pitchFamily="18" charset="0"/>
                            </a:rPr>
                            <m:t>𝑁</m:t>
                          </m:r>
                        </m:sub>
                      </m:sSub>
                      <m:r>
                        <a:rPr lang="en-GB" i="1">
                          <a:latin typeface="Cambria Math" panose="02040503050406030204" pitchFamily="18" charset="0"/>
                        </a:rPr>
                        <m:t>=0</m:t>
                      </m:r>
                    </m:oMath>
                  </m:oMathPara>
                </a14:m>
                <a:endParaRPr lang="en-GB" dirty="0"/>
              </a:p>
              <a:p>
                <a:endParaRPr lang="en-GB" dirty="0"/>
              </a:p>
              <a:p>
                <a:r>
                  <a:rPr lang="en-GB" dirty="0"/>
                  <a:t>Observe that the line</a:t>
                </a:r>
              </a:p>
              <a:p>
                <a:pPr>
                  <a:lnSpc>
                    <a:spcPct val="150000"/>
                  </a:lnSpc>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𝐿</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b="0" i="0" smtClean="0">
                              <a:latin typeface="Cambria Math" panose="02040503050406030204" pitchFamily="18" charset="0"/>
                            </a:rPr>
                            <m:t>C</m:t>
                          </m:r>
                        </m:sub>
                      </m:sSub>
                    </m:oMath>
                  </m:oMathPara>
                </a14:m>
                <a:endParaRPr lang="en-GB" dirty="0"/>
              </a:p>
              <a:p>
                <a:pPr>
                  <a:lnSpc>
                    <a:spcPct val="150000"/>
                  </a:lnSpc>
                </a:pPr>
                <a:r>
                  <a:rPr lang="en-GB" dirty="0"/>
                  <a:t>(We denote the subspace and the hypothesis by the same symbol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b="0" i="0" smtClean="0">
                            <a:latin typeface="Cambria Math" panose="02040503050406030204" pitchFamily="18" charset="0"/>
                          </a:rPr>
                          <m:t>C</m:t>
                        </m:r>
                      </m:sub>
                    </m:sSub>
                  </m:oMath>
                </a14:m>
                <a:r>
                  <a:rPr lang="en-GB" dirty="0"/>
                  <a:t>.)</a:t>
                </a:r>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1150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 name="TextovéPole 5"/>
              <p:cNvSpPr txBox="1"/>
              <p:nvPr/>
            </p:nvSpPr>
            <p:spPr>
              <a:xfrm>
                <a:off x="8640000" y="3595479"/>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p:sp>
            <p:nvSpPr>
              <p:cNvPr id="6" name="TextovéPole 5"/>
              <p:cNvSpPr txBox="1">
                <a:spLocks noRot="1" noChangeAspect="1" noMove="1" noResize="1" noEditPoints="1" noAdjustHandles="1" noChangeArrowheads="1" noChangeShapeType="1" noTextEdit="1"/>
              </p:cNvSpPr>
              <p:nvPr/>
            </p:nvSpPr>
            <p:spPr>
              <a:xfrm>
                <a:off x="8640000" y="3595479"/>
                <a:ext cx="464871" cy="369332"/>
              </a:xfrm>
              <a:prstGeom prst="rect">
                <a:avLst/>
              </a:prstGeom>
              <a:blipFill>
                <a:blip r:embed="rId3"/>
                <a:stretch>
                  <a:fillRect l="-14286" r="-14286" b="-1166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TextovéPole 7"/>
              <p:cNvSpPr txBox="1"/>
              <p:nvPr/>
            </p:nvSpPr>
            <p:spPr>
              <a:xfrm>
                <a:off x="9540000" y="3026605"/>
                <a:ext cx="1971245" cy="15070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ea typeface="Cambria Math" panose="02040503050406030204" pitchFamily="18" charset="0"/>
                        </a:rPr>
                        <m:t>𝑖</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i="1">
                          <a:latin typeface="Cambria Math" panose="02040503050406030204" pitchFamily="18" charset="0"/>
                          <a:ea typeface="Cambria Math" panose="02040503050406030204" pitchFamily="18" charset="0"/>
                        </a:rPr>
                        <m:t>𝑗</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i="1">
                          <a:latin typeface="Cambria Math" panose="02040503050406030204" pitchFamily="18" charset="0"/>
                          <a:ea typeface="Cambria Math" panose="02040503050406030204" pitchFamily="18" charset="0"/>
                        </a:rPr>
                        <m:t>𝑘</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Para>
                </a14:m>
                <a:r>
                  <a:rPr lang="en-GB" sz="2400" dirty="0">
                    <a:latin typeface="Cambria Math" panose="02040503050406030204" pitchFamily="18" charset="0"/>
                    <a:ea typeface="Cambria Math" panose="02040503050406030204" pitchFamily="18" charset="0"/>
                  </a:rPr>
                  <a:t/>
                </a:r>
                <a:br>
                  <a:rPr lang="en-GB" sz="2400" dirty="0">
                    <a:latin typeface="Cambria Math" panose="02040503050406030204" pitchFamily="18" charset="0"/>
                    <a:ea typeface="Cambria Math" panose="02040503050406030204" pitchFamily="18" charset="0"/>
                  </a:rPr>
                </a:br>
                <a:r>
                  <a:rPr lang="en-GB" sz="2400" dirty="0">
                    <a:latin typeface="Cambria Math" panose="02040503050406030204" pitchFamily="18" charset="0"/>
                    <a:ea typeface="Cambria Math" panose="02040503050406030204" pitchFamily="18" charset="0"/>
                  </a:rPr>
                  <a:t> </a:t>
                </a:r>
                <a:r>
                  <a:rPr lang="en-GB" sz="2400" dirty="0" smtClean="0">
                    <a:latin typeface="Cambria Math" panose="02040503050406030204" pitchFamily="18" charset="0"/>
                    <a:ea typeface="Cambria Math" panose="02040503050406030204" pitchFamily="18" charset="0"/>
                  </a:rPr>
                  <a:t>     &amp;  </a:t>
                </a:r>
                <a14:m>
                  <m:oMath xmlns:m="http://schemas.openxmlformats.org/officeDocument/2006/math">
                    <m:sSub>
                      <m:sSubPr>
                        <m:ctrlPr>
                          <a:rPr lang="en-GB" sz="2400" i="1">
                            <a:latin typeface="Cambria Math" panose="02040503050406030204" pitchFamily="18" charset="0"/>
                            <a:ea typeface="Cambria Math" panose="02040503050406030204" pitchFamily="18" charset="0"/>
                          </a:rPr>
                        </m:ctrlPr>
                      </m:sSubPr>
                      <m:e>
                        <m:r>
                          <a:rPr lang="en-GB" sz="2400" i="1">
                            <a:latin typeface="Cambria Math" panose="02040503050406030204" pitchFamily="18" charset="0"/>
                            <a:ea typeface="Cambria Math" panose="02040503050406030204" pitchFamily="18" charset="0"/>
                          </a:rPr>
                          <m:t>𝑛</m:t>
                        </m:r>
                      </m:e>
                      <m:sub>
                        <m:r>
                          <a:rPr lang="en-GB" sz="2400" i="1">
                            <a:latin typeface="Cambria Math" panose="02040503050406030204" pitchFamily="18" charset="0"/>
                            <a:ea typeface="Cambria Math" panose="02040503050406030204" pitchFamily="18" charset="0"/>
                          </a:rPr>
                          <m:t>𝑖𝑗𝑘</m:t>
                        </m:r>
                      </m:sub>
                    </m:sSub>
                    <m:r>
                      <a:rPr lang="en-GB" sz="2400" i="1">
                        <a:latin typeface="Cambria Math" panose="02040503050406030204" pitchFamily="18" charset="0"/>
                        <a:ea typeface="Cambria Math" panose="02040503050406030204" pitchFamily="18" charset="0"/>
                      </a:rPr>
                      <m:t>=1</m:t>
                    </m:r>
                  </m:oMath>
                </a14:m>
                <a:endParaRPr lang="en-GB" sz="2400" dirty="0">
                  <a:latin typeface="Cambria Math" panose="02040503050406030204" pitchFamily="18" charset="0"/>
                  <a:ea typeface="Cambria Math" panose="02040503050406030204" pitchFamily="18" charset="0"/>
                </a:endParaRPr>
              </a:p>
            </p:txBody>
          </p:sp>
        </mc:Choice>
        <mc:Fallback>
          <p:sp>
            <p:nvSpPr>
              <p:cNvPr id="8" name="TextovéPole 7"/>
              <p:cNvSpPr txBox="1">
                <a:spLocks noRot="1" noChangeAspect="1" noMove="1" noResize="1" noEditPoints="1" noAdjustHandles="1" noChangeArrowheads="1" noChangeShapeType="1" noTextEdit="1"/>
              </p:cNvSpPr>
              <p:nvPr/>
            </p:nvSpPr>
            <p:spPr>
              <a:xfrm>
                <a:off x="9540000" y="3026605"/>
                <a:ext cx="1971245" cy="1507079"/>
              </a:xfrm>
              <a:prstGeom prst="rect">
                <a:avLst/>
              </a:prstGeom>
              <a:blipFill>
                <a:blip r:embed="rId4"/>
                <a:stretch>
                  <a:fillRect l="-310" b="-8871"/>
                </a:stretch>
              </a:blipFill>
            </p:spPr>
            <p:txBody>
              <a:bodyPr/>
              <a:lstStyle/>
              <a:p>
                <a:r>
                  <a:rPr lang="en-GB">
                    <a:noFill/>
                  </a:rPr>
                  <a:t> </a:t>
                </a:r>
              </a:p>
            </p:txBody>
          </p:sp>
        </mc:Fallback>
      </mc:AlternateContent>
      <p:sp>
        <p:nvSpPr>
          <p:cNvPr id="9" name="Levá složená závorka 8"/>
          <p:cNvSpPr/>
          <p:nvPr/>
        </p:nvSpPr>
        <p:spPr>
          <a:xfrm>
            <a:off x="9360000" y="3109293"/>
            <a:ext cx="155448" cy="1341702"/>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333129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Three-factor ANOVA:  Motivation:  Example</a:t>
            </a:r>
            <a:endParaRPr lang="en-GB" dirty="0"/>
          </a:p>
        </p:txBody>
      </p:sp>
      <p:sp>
        <p:nvSpPr>
          <p:cNvPr id="3" name="Zástupný symbol pro text 2"/>
          <p:cNvSpPr>
            <a:spLocks noGrp="1"/>
          </p:cNvSpPr>
          <p:nvPr>
            <p:ph type="body" idx="1"/>
          </p:nvPr>
        </p:nvSpPr>
        <p:spPr/>
        <p:txBody>
          <a:bodyPr/>
          <a:lstStyle/>
          <a:p>
            <a:pPr>
              <a:lnSpc>
                <a:spcPct val="150000"/>
              </a:lnSpc>
            </a:pPr>
            <a:r>
              <a:rPr lang="en-GB" dirty="0" smtClean="0"/>
              <a:t>We have:</a:t>
            </a:r>
          </a:p>
          <a:p>
            <a:pPr marL="342900" indent="-342900">
              <a:lnSpc>
                <a:spcPct val="150000"/>
              </a:lnSpc>
              <a:buFont typeface="Arial" panose="020B0604020202020204" pitchFamily="34" charset="0"/>
              <a:buChar char="•"/>
            </a:pPr>
            <a:r>
              <a:rPr lang="en-GB" dirty="0" smtClean="0"/>
              <a:t>a set of distinct cars</a:t>
            </a:r>
          </a:p>
          <a:p>
            <a:pPr marL="342900" indent="-342900">
              <a:lnSpc>
                <a:spcPct val="150000"/>
              </a:lnSpc>
              <a:buFont typeface="Arial" panose="020B0604020202020204" pitchFamily="34" charset="0"/>
              <a:buChar char="•"/>
            </a:pPr>
            <a:r>
              <a:rPr lang="en-GB" dirty="0" smtClean="0"/>
              <a:t>a set of distinct drivers</a:t>
            </a:r>
          </a:p>
          <a:p>
            <a:pPr marL="342900" indent="-342900">
              <a:lnSpc>
                <a:spcPct val="150000"/>
              </a:lnSpc>
              <a:buFont typeface="Arial" panose="020B0604020202020204" pitchFamily="34" charset="0"/>
              <a:buChar char="•"/>
            </a:pPr>
            <a:r>
              <a:rPr lang="en-GB" dirty="0" smtClean="0"/>
              <a:t>several types of car-fuel (e.g. fuel with various additives)</a:t>
            </a:r>
          </a:p>
          <a:p>
            <a:pPr>
              <a:lnSpc>
                <a:spcPct val="150000"/>
              </a:lnSpc>
            </a:pPr>
            <a:endParaRPr lang="en-GB" dirty="0" smtClean="0"/>
          </a:p>
          <a:p>
            <a:pPr>
              <a:lnSpc>
                <a:spcPct val="150000"/>
              </a:lnSpc>
            </a:pPr>
            <a:r>
              <a:rPr lang="en-GB" dirty="0" smtClean="0"/>
              <a:t>We wish to test whether the mileage (the fuel consumption per 100 km) of the car depends also upon the driver who drives the car and on the type of the fuel.</a:t>
            </a:r>
          </a:p>
        </p:txBody>
      </p:sp>
    </p:spTree>
    <p:extLst>
      <p:ext uri="{BB962C8B-B14F-4D97-AF65-F5344CB8AC3E}">
        <p14:creationId xmlns:p14="http://schemas.microsoft.com/office/powerpoint/2010/main" val="2220802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Three-way ANOVA with no interactions:  Notation</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Finally, introduce the subspace</a:t>
                </a:r>
              </a:p>
              <a:p>
                <a:endParaRPr lang="en-GB" dirty="0"/>
              </a:p>
              <a:p>
                <a:pPr algn="ctr"/>
                <a14:m>
                  <m:oMath xmlns:m="http://schemas.openxmlformats.org/officeDocument/2006/math">
                    <m:r>
                      <a:rPr lang="en-GB" b="0" i="1" smtClean="0">
                        <a:latin typeface="Cambria Math" panose="02040503050406030204" pitchFamily="18" charset="0"/>
                      </a:rPr>
                      <m:t>𝑀</m:t>
                    </m:r>
                    <m:r>
                      <a:rPr lang="en-GB" i="1">
                        <a:latin typeface="Cambria Math" panose="02040503050406030204" pitchFamily="18" charset="0"/>
                      </a:rPr>
                      <m:t>=</m:t>
                    </m:r>
                    <m:d>
                      <m:dPr>
                        <m:begChr m:val="{"/>
                        <m:endChr m:val="}"/>
                        <m:ctrlPr>
                          <a:rPr lang="en-GB" i="1">
                            <a:latin typeface="Cambria Math" panose="02040503050406030204" pitchFamily="18" charset="0"/>
                          </a:rPr>
                        </m:ctrlPr>
                      </m:dPr>
                      <m:e>
                        <m:eqArr>
                          <m:eqArrPr>
                            <m:ctrlPr>
                              <a:rPr lang="en-GB" i="1">
                                <a:latin typeface="Cambria Math" panose="02040503050406030204" pitchFamily="18" charset="0"/>
                              </a:rPr>
                            </m:ctrlPr>
                          </m:eqArrPr>
                          <m:e>
                            <m:r>
                              <a:rPr lang="en-GB" i="1">
                                <a:latin typeface="Cambria Math" panose="02040503050406030204" pitchFamily="18" charset="0"/>
                              </a:rPr>
                              <m:t> </m:t>
                            </m:r>
                            <m:r>
                              <a:rPr lang="en-GB" b="1" i="1">
                                <a:latin typeface="Cambria Math" panose="02040503050406030204" pitchFamily="18" charset="0"/>
                              </a:rPr>
                              <m:t>𝒛</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ℝ</m:t>
                                </m:r>
                              </m:e>
                              <m:sup>
                                <m:r>
                                  <a:rPr lang="en-GB" b="0" i="1" smtClean="0">
                                    <a:latin typeface="Cambria Math" panose="02040503050406030204" pitchFamily="18" charset="0"/>
                                  </a:rPr>
                                  <m:t>𝒮</m:t>
                                </m:r>
                              </m:sup>
                            </m:sSup>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𝑧</m:t>
                                </m:r>
                              </m:e>
                              <m:sub>
                                <m:r>
                                  <a:rPr lang="en-GB" i="1">
                                    <a:latin typeface="Cambria Math" panose="02040503050406030204" pitchFamily="18" charset="0"/>
                                  </a:rPr>
                                  <m:t>𝑖𝑗𝑘</m:t>
                                </m:r>
                                <m:r>
                                  <a:rPr lang="en-GB" b="0" i="1" smtClean="0">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r>
                              <a:rPr lang="en-GB" i="1">
                                <a:latin typeface="Cambria Math" panose="02040503050406030204" pitchFamily="18" charset="0"/>
                              </a:rPr>
                              <m:t>,</m:t>
                            </m:r>
                            <m:r>
                              <a:rPr lang="en-GB" i="1" smtClean="0">
                                <a:latin typeface="Cambria Math" panose="02040503050406030204" pitchFamily="18" charset="0"/>
                              </a:rPr>
                              <m:t> </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r>
                              <a:rPr lang="en-GB" i="1">
                                <a:latin typeface="Cambria Math" panose="02040503050406030204" pitchFamily="18" charset="0"/>
                              </a:rPr>
                              <m:t>∈</m:t>
                            </m:r>
                            <m:r>
                              <a:rPr lang="en-GB" i="1">
                                <a:latin typeface="Cambria Math" panose="02040503050406030204" pitchFamily="18" charset="0"/>
                              </a:rPr>
                              <m:t>ℝ</m:t>
                            </m:r>
                            <m:r>
                              <a:rPr lang="en-GB" i="1">
                                <a:latin typeface="Cambria Math" panose="02040503050406030204" pitchFamily="18" charset="0"/>
                              </a:rPr>
                              <m:t>, </m:t>
                            </m:r>
                          </m:e>
                          <m:e>
                            <m:r>
                              <a:rPr lang="en-GB" i="1" smtClean="0">
                                <a:latin typeface="Cambria Math" panose="02040503050406030204" pitchFamily="18" charset="0"/>
                              </a:rPr>
                              <m:t>       </m:t>
                            </m:r>
                            <m:nary>
                              <m:naryPr>
                                <m:chr m:val="∑"/>
                                <m:limLoc m:val="subSup"/>
                                <m:ctrlPr>
                                  <a:rPr lang="en-GB" i="1">
                                    <a:latin typeface="Cambria Math" panose="02040503050406030204" pitchFamily="18" charset="0"/>
                                  </a:rPr>
                                </m:ctrlPr>
                              </m:naryPr>
                              <m:sub>
                                <m:r>
                                  <m:rPr>
                                    <m:brk m:alnAt="25"/>
                                  </m:rPr>
                                  <a:rPr lang="en-GB" i="1">
                                    <a:latin typeface="Cambria Math" panose="02040503050406030204" pitchFamily="18" charset="0"/>
                                  </a:rPr>
                                  <m:t>𝑖</m:t>
                                </m:r>
                                <m:r>
                                  <a:rPr lang="en-GB" i="1">
                                    <a:latin typeface="Cambria Math" panose="02040503050406030204" pitchFamily="18" charset="0"/>
                                  </a:rPr>
                                  <m:t>=1</m:t>
                                </m:r>
                              </m:sub>
                              <m:sup>
                                <m:r>
                                  <a:rPr lang="en-GB" b="0" i="1" smtClean="0">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e>
                            </m:nary>
                            <m:r>
                              <a:rPr lang="en-GB" i="1">
                                <a:latin typeface="Cambria Math" panose="02040503050406030204" pitchFamily="18" charset="0"/>
                              </a:rPr>
                              <m:t>=</m:t>
                            </m:r>
                            <m:nary>
                              <m:naryPr>
                                <m:chr m:val="∑"/>
                                <m:limLoc m:val="subSup"/>
                                <m:ctrlPr>
                                  <a:rPr lang="en-GB" i="1">
                                    <a:latin typeface="Cambria Math" panose="02040503050406030204" pitchFamily="18" charset="0"/>
                                  </a:rPr>
                                </m:ctrlPr>
                              </m:naryPr>
                              <m:sub>
                                <m:r>
                                  <m:rPr>
                                    <m:brk m:alnAt="25"/>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e>
                            </m:nary>
                            <m:r>
                              <a:rPr lang="en-GB" i="1">
                                <a:latin typeface="Cambria Math" panose="02040503050406030204" pitchFamily="18" charset="0"/>
                              </a:rPr>
                              <m:t>=</m:t>
                            </m:r>
                            <m:nary>
                              <m:naryPr>
                                <m:chr m:val="∑"/>
                                <m:limLoc m:val="subSup"/>
                                <m:ctrlPr>
                                  <a:rPr lang="en-GB" i="1" smtClean="0">
                                    <a:latin typeface="Cambria Math" panose="02040503050406030204" pitchFamily="18" charset="0"/>
                                  </a:rPr>
                                </m:ctrlPr>
                              </m:naryPr>
                              <m:sub>
                                <m:r>
                                  <a:rPr lang="en-GB" b="0" i="1" smtClean="0">
                                    <a:latin typeface="Cambria Math" panose="02040503050406030204" pitchFamily="18" charset="0"/>
                                  </a:rPr>
                                  <m:t>𝑘</m:t>
                                </m:r>
                                <m:r>
                                  <a:rPr lang="en-GB" b="0" i="1" smtClean="0">
                                    <a:latin typeface="Cambria Math" panose="02040503050406030204" pitchFamily="18" charset="0"/>
                                  </a:rPr>
                                  <m:t>=1</m:t>
                                </m:r>
                              </m:sub>
                              <m:sup>
                                <m:r>
                                  <a:rPr lang="en-GB" b="0" i="1" smtClean="0">
                                    <a:latin typeface="Cambria Math" panose="02040503050406030204" pitchFamily="18" charset="0"/>
                                  </a:rPr>
                                  <m:t>𝑁</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e>
                            </m:nary>
                            <m:r>
                              <a:rPr lang="en-GB" b="0" i="1" smtClean="0">
                                <a:latin typeface="Cambria Math" panose="02040503050406030204" pitchFamily="18" charset="0"/>
                              </a:rPr>
                              <m:t>=</m:t>
                            </m:r>
                            <m:r>
                              <a:rPr lang="en-GB" i="1">
                                <a:latin typeface="Cambria Math" panose="02040503050406030204" pitchFamily="18" charset="0"/>
                              </a:rPr>
                              <m:t>0</m:t>
                            </m:r>
                          </m:e>
                        </m:eqArr>
                      </m:e>
                    </m:d>
                  </m:oMath>
                </a14:m>
                <a:r>
                  <a:rPr lang="en-GB" dirty="0" smtClean="0"/>
                  <a:t> </a:t>
                </a:r>
                <a:endParaRPr lang="en-GB" dirty="0"/>
              </a:p>
              <a:p>
                <a:endParaRPr lang="en-GB" dirty="0" smtClean="0"/>
              </a:p>
              <a:p>
                <a:endParaRPr lang="en-GB" dirty="0"/>
              </a:p>
              <a:p>
                <a:r>
                  <a:rPr lang="en-GB" dirty="0" smtClean="0"/>
                  <a:t>which </a:t>
                </a:r>
                <a:r>
                  <a:rPr lang="en-GB" dirty="0"/>
                  <a:t>corresponds to the </a:t>
                </a:r>
                <a:r>
                  <a:rPr lang="en-GB" dirty="0" smtClean="0"/>
                  <a:t>model under consideration:</a:t>
                </a:r>
              </a:p>
              <a:p>
                <a:endParaRPr lang="en-GB"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𝑌</m:t>
                          </m:r>
                        </m:e>
                        <m:sub>
                          <m:r>
                            <a:rPr lang="en-GB" i="1">
                              <a:latin typeface="Cambria Math" panose="02040503050406030204" pitchFamily="18" charset="0"/>
                            </a:rPr>
                            <m:t>𝑖𝑗𝑘</m:t>
                          </m:r>
                          <m:r>
                            <a:rPr lang="en-GB" b="0" i="1" smtClean="0">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𝜀</m:t>
                          </m:r>
                        </m:e>
                        <m:sub>
                          <m:r>
                            <a:rPr lang="en-GB" i="1">
                              <a:latin typeface="Cambria Math" panose="02040503050406030204" pitchFamily="18" charset="0"/>
                            </a:rPr>
                            <m:t>𝑖𝑗𝑘</m:t>
                          </m:r>
                          <m:r>
                            <a:rPr lang="en-GB" b="0" i="1" smtClean="0">
                              <a:latin typeface="Cambria Math" panose="02040503050406030204" pitchFamily="18" charset="0"/>
                            </a:rPr>
                            <m:t>1</m:t>
                          </m:r>
                        </m:sub>
                      </m:sSub>
                    </m:oMath>
                  </m:oMathPara>
                </a14:m>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 name="TextovéPole 5"/>
              <p:cNvSpPr txBox="1"/>
              <p:nvPr/>
            </p:nvSpPr>
            <p:spPr>
              <a:xfrm>
                <a:off x="8640000" y="4411594"/>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p:sp>
            <p:nvSpPr>
              <p:cNvPr id="6" name="TextovéPole 5"/>
              <p:cNvSpPr txBox="1">
                <a:spLocks noRot="1" noChangeAspect="1" noMove="1" noResize="1" noEditPoints="1" noAdjustHandles="1" noChangeArrowheads="1" noChangeShapeType="1" noTextEdit="1"/>
              </p:cNvSpPr>
              <p:nvPr/>
            </p:nvSpPr>
            <p:spPr>
              <a:xfrm>
                <a:off x="8640000" y="4411594"/>
                <a:ext cx="464871" cy="369332"/>
              </a:xfrm>
              <a:prstGeom prst="rect">
                <a:avLst/>
              </a:prstGeom>
              <a:blipFill>
                <a:blip r:embed="rId3"/>
                <a:stretch>
                  <a:fillRect l="-14286" r="-14286" b="-1166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TextovéPole 6"/>
              <p:cNvSpPr txBox="1"/>
              <p:nvPr/>
            </p:nvSpPr>
            <p:spPr>
              <a:xfrm>
                <a:off x="9540000" y="3842720"/>
                <a:ext cx="1971245" cy="15070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ea typeface="Cambria Math" panose="02040503050406030204" pitchFamily="18" charset="0"/>
                        </a:rPr>
                        <m:t>𝑖</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i="1">
                          <a:latin typeface="Cambria Math" panose="02040503050406030204" pitchFamily="18" charset="0"/>
                          <a:ea typeface="Cambria Math" panose="02040503050406030204" pitchFamily="18" charset="0"/>
                        </a:rPr>
                        <m:t>𝑗</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 xmlns:m="http://schemas.openxmlformats.org/officeDocument/2006/math">
                      <m:r>
                        <a:rPr lang="en-GB" sz="2400" i="1">
                          <a:latin typeface="Cambria Math" panose="02040503050406030204" pitchFamily="18" charset="0"/>
                          <a:ea typeface="Cambria Math" panose="02040503050406030204" pitchFamily="18" charset="0"/>
                        </a:rPr>
                        <m:t>𝑘</m:t>
                      </m:r>
                      <m:r>
                        <m:rPr>
                          <m:aln/>
                        </m:rP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1, 2,…,</m:t>
                      </m:r>
                      <m:r>
                        <a:rPr lang="en-GB" sz="2400" i="1">
                          <a:latin typeface="Cambria Math" panose="02040503050406030204" pitchFamily="18" charset="0"/>
                          <a:ea typeface="Cambria Math" panose="02040503050406030204" pitchFamily="18" charset="0"/>
                        </a:rPr>
                        <m:t>𝑁</m:t>
                      </m:r>
                    </m:oMath>
                  </m:oMathPara>
                </a14:m>
                <a:r>
                  <a:rPr lang="en-GB" sz="2400" dirty="0">
                    <a:latin typeface="Cambria Math" panose="02040503050406030204" pitchFamily="18" charset="0"/>
                    <a:ea typeface="Cambria Math" panose="02040503050406030204" pitchFamily="18" charset="0"/>
                  </a:rPr>
                  <a:t/>
                </a:r>
                <a:br>
                  <a:rPr lang="en-GB" sz="2400" dirty="0">
                    <a:latin typeface="Cambria Math" panose="02040503050406030204" pitchFamily="18" charset="0"/>
                    <a:ea typeface="Cambria Math" panose="02040503050406030204" pitchFamily="18" charset="0"/>
                  </a:rPr>
                </a:br>
                <a:r>
                  <a:rPr lang="en-GB" sz="2400" dirty="0">
                    <a:latin typeface="Cambria Math" panose="02040503050406030204" pitchFamily="18" charset="0"/>
                    <a:ea typeface="Cambria Math" panose="02040503050406030204" pitchFamily="18" charset="0"/>
                  </a:rPr>
                  <a:t> </a:t>
                </a:r>
                <a:r>
                  <a:rPr lang="en-GB" sz="2400" dirty="0" smtClean="0">
                    <a:latin typeface="Cambria Math" panose="02040503050406030204" pitchFamily="18" charset="0"/>
                    <a:ea typeface="Cambria Math" panose="02040503050406030204" pitchFamily="18" charset="0"/>
                  </a:rPr>
                  <a:t>     &amp;  </a:t>
                </a:r>
                <a14:m>
                  <m:oMath xmlns:m="http://schemas.openxmlformats.org/officeDocument/2006/math">
                    <m:sSub>
                      <m:sSubPr>
                        <m:ctrlPr>
                          <a:rPr lang="en-GB" sz="2400" i="1">
                            <a:latin typeface="Cambria Math" panose="02040503050406030204" pitchFamily="18" charset="0"/>
                            <a:ea typeface="Cambria Math" panose="02040503050406030204" pitchFamily="18" charset="0"/>
                          </a:rPr>
                        </m:ctrlPr>
                      </m:sSubPr>
                      <m:e>
                        <m:r>
                          <a:rPr lang="en-GB" sz="2400" i="1">
                            <a:latin typeface="Cambria Math" panose="02040503050406030204" pitchFamily="18" charset="0"/>
                            <a:ea typeface="Cambria Math" panose="02040503050406030204" pitchFamily="18" charset="0"/>
                          </a:rPr>
                          <m:t>𝑛</m:t>
                        </m:r>
                      </m:e>
                      <m:sub>
                        <m:r>
                          <a:rPr lang="en-GB" sz="2400" i="1">
                            <a:latin typeface="Cambria Math" panose="02040503050406030204" pitchFamily="18" charset="0"/>
                            <a:ea typeface="Cambria Math" panose="02040503050406030204" pitchFamily="18" charset="0"/>
                          </a:rPr>
                          <m:t>𝑖𝑗𝑘</m:t>
                        </m:r>
                      </m:sub>
                    </m:sSub>
                    <m:r>
                      <a:rPr lang="en-GB" sz="2400" i="1">
                        <a:latin typeface="Cambria Math" panose="02040503050406030204" pitchFamily="18" charset="0"/>
                        <a:ea typeface="Cambria Math" panose="02040503050406030204" pitchFamily="18" charset="0"/>
                      </a:rPr>
                      <m:t>=1</m:t>
                    </m:r>
                  </m:oMath>
                </a14:m>
                <a:endParaRPr lang="en-GB" sz="2400" dirty="0">
                  <a:latin typeface="Cambria Math" panose="02040503050406030204" pitchFamily="18" charset="0"/>
                  <a:ea typeface="Cambria Math" panose="02040503050406030204" pitchFamily="18" charset="0"/>
                </a:endParaRPr>
              </a:p>
            </p:txBody>
          </p:sp>
        </mc:Choice>
        <mc:Fallback>
          <p:sp>
            <p:nvSpPr>
              <p:cNvPr id="7" name="TextovéPole 6"/>
              <p:cNvSpPr txBox="1">
                <a:spLocks noRot="1" noChangeAspect="1" noMove="1" noResize="1" noEditPoints="1" noAdjustHandles="1" noChangeArrowheads="1" noChangeShapeType="1" noTextEdit="1"/>
              </p:cNvSpPr>
              <p:nvPr/>
            </p:nvSpPr>
            <p:spPr>
              <a:xfrm>
                <a:off x="9540000" y="3842720"/>
                <a:ext cx="1971245" cy="1507079"/>
              </a:xfrm>
              <a:prstGeom prst="rect">
                <a:avLst/>
              </a:prstGeom>
              <a:blipFill>
                <a:blip r:embed="rId4"/>
                <a:stretch>
                  <a:fillRect l="-310" b="-8871"/>
                </a:stretch>
              </a:blipFill>
            </p:spPr>
            <p:txBody>
              <a:bodyPr/>
              <a:lstStyle/>
              <a:p>
                <a:r>
                  <a:rPr lang="en-GB">
                    <a:noFill/>
                  </a:rPr>
                  <a:t> </a:t>
                </a:r>
              </a:p>
            </p:txBody>
          </p:sp>
        </mc:Fallback>
      </mc:AlternateContent>
      <p:sp>
        <p:nvSpPr>
          <p:cNvPr id="8" name="Levá složená závorka 7"/>
          <p:cNvSpPr/>
          <p:nvPr/>
        </p:nvSpPr>
        <p:spPr>
          <a:xfrm>
            <a:off x="9360000" y="3925408"/>
            <a:ext cx="155448" cy="1341702"/>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3384195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Three-way ANOVA with no interactions:  Dimensions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Notice that </a:t>
                </a:r>
                <a:r>
                  <a:rPr lang="en-GB" b="1" dirty="0" smtClean="0"/>
                  <a:t>the dimension of</a:t>
                </a:r>
              </a:p>
              <a:p>
                <a:pPr>
                  <a:lnSpc>
                    <a:spcPct val="150000"/>
                  </a:lnSpc>
                </a:pPr>
                <a:endParaRPr lang="en-GB" dirty="0"/>
              </a:p>
              <a:p>
                <a:r>
                  <a:rPr lang="en-GB" dirty="0"/>
                  <a:t>  —  the line</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𝐿</m:t>
                      </m:r>
                      <m:r>
                        <a:rPr lang="en-GB" i="1">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 </m:t>
                          </m:r>
                          <m:r>
                            <a:rPr lang="en-GB" b="1" i="1">
                              <a:latin typeface="Cambria Math" panose="02040503050406030204" pitchFamily="18" charset="0"/>
                            </a:rPr>
                            <m:t>𝒛</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ℝ</m:t>
                              </m:r>
                            </m:e>
                            <m:sup>
                              <m:r>
                                <a:rPr lang="en-GB" b="0" i="1" smtClean="0">
                                  <a:latin typeface="Cambria Math" panose="02040503050406030204" pitchFamily="18" charset="0"/>
                                </a:rPr>
                                <m:t>𝒮</m:t>
                              </m:r>
                            </m:sup>
                          </m:sSup>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𝑧</m:t>
                              </m:r>
                            </m:e>
                            <m:sub>
                              <m:r>
                                <a:rPr lang="en-GB" i="1">
                                  <a:latin typeface="Cambria Math" panose="02040503050406030204" pitchFamily="18" charset="0"/>
                                </a:rPr>
                                <m:t>𝑖𝑗𝑘</m:t>
                              </m:r>
                              <m:r>
                                <a:rPr lang="en-GB" b="0" i="1" smtClean="0">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  </m:t>
                          </m:r>
                          <m:r>
                            <a:rPr lang="en-GB" i="1">
                              <a:latin typeface="Cambria Math" panose="02040503050406030204" pitchFamily="18" charset="0"/>
                            </a:rPr>
                            <m:t>𝜇</m:t>
                          </m:r>
                          <m:r>
                            <a:rPr lang="en-GB" i="1">
                              <a:latin typeface="Cambria Math" panose="02040503050406030204" pitchFamily="18" charset="0"/>
                            </a:rPr>
                            <m:t>∈</m:t>
                          </m:r>
                          <m:r>
                            <a:rPr lang="en-GB" i="1">
                              <a:latin typeface="Cambria Math" panose="02040503050406030204" pitchFamily="18" charset="0"/>
                            </a:rPr>
                            <m:t>ℝ</m:t>
                          </m:r>
                          <m:r>
                            <a:rPr lang="en-GB" i="1">
                              <a:latin typeface="Cambria Math" panose="02040503050406030204" pitchFamily="18" charset="0"/>
                            </a:rPr>
                            <m:t> </m:t>
                          </m:r>
                        </m:e>
                      </m:d>
                    </m:oMath>
                  </m:oMathPara>
                </a14:m>
                <a:endParaRPr lang="en-GB" dirty="0"/>
              </a:p>
              <a:p>
                <a:pPr marL="630238"/>
                <a:r>
                  <a:rPr lang="en-GB" dirty="0"/>
                  <a:t>is</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1</m:t>
                      </m:r>
                    </m:oMath>
                  </m:oMathPara>
                </a14:m>
                <a:endParaRPr lang="en-GB" dirty="0"/>
              </a:p>
              <a:p>
                <a:pPr>
                  <a:lnSpc>
                    <a:spcPct val="150000"/>
                  </a:lnSpc>
                </a:pPr>
                <a:endParaRPr lang="en-GB" dirty="0"/>
              </a:p>
              <a:p>
                <a:r>
                  <a:rPr lang="en-GB" dirty="0"/>
                  <a:t>  —  the subspace</a:t>
                </a:r>
              </a:p>
              <a:p>
                <a:pPr algn="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a:latin typeface="Cambria Math" panose="02040503050406030204" pitchFamily="18" charset="0"/>
                          </a:rPr>
                          <m:t>A</m:t>
                        </m:r>
                      </m:sub>
                    </m:sSub>
                    <m:r>
                      <a:rPr lang="en-GB" i="1">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 </m:t>
                        </m:r>
                        <m:r>
                          <a:rPr lang="en-GB" b="1" i="1">
                            <a:latin typeface="Cambria Math" panose="02040503050406030204" pitchFamily="18" charset="0"/>
                          </a:rPr>
                          <m:t>𝒛</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ℝ</m:t>
                            </m:r>
                          </m:e>
                          <m:sup>
                            <m:r>
                              <a:rPr lang="en-GB" b="0" i="1" smtClean="0">
                                <a:latin typeface="Cambria Math" panose="02040503050406030204" pitchFamily="18" charset="0"/>
                              </a:rPr>
                              <m:t>𝒮</m:t>
                            </m:r>
                          </m:sup>
                        </m:sSup>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𝑧</m:t>
                            </m:r>
                          </m:e>
                          <m:sub>
                            <m:r>
                              <a:rPr lang="en-GB" i="1">
                                <a:latin typeface="Cambria Math" panose="02040503050406030204" pitchFamily="18" charset="0"/>
                              </a:rPr>
                              <m:t>𝑖𝑗𝑘</m:t>
                            </m:r>
                            <m:r>
                              <a:rPr lang="en-GB" b="0" i="1" smtClean="0">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𝑘</m:t>
                            </m:r>
                          </m:sub>
                        </m:sSub>
                        <m:r>
                          <a:rPr lang="en-GB" i="1">
                            <a:latin typeface="Cambria Math" panose="02040503050406030204" pitchFamily="18" charset="0"/>
                          </a:rPr>
                          <m:t>,  </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𝑘</m:t>
                            </m:r>
                          </m:sub>
                        </m:sSub>
                        <m:r>
                          <a:rPr lang="en-GB" i="1">
                            <a:latin typeface="Cambria Math" panose="02040503050406030204" pitchFamily="18" charset="0"/>
                          </a:rPr>
                          <m:t>∈</m:t>
                        </m:r>
                        <m:r>
                          <a:rPr lang="en-GB" i="1">
                            <a:latin typeface="Cambria Math" panose="02040503050406030204" pitchFamily="18" charset="0"/>
                          </a:rPr>
                          <m:t>ℝ</m:t>
                        </m:r>
                        <m:r>
                          <a:rPr lang="en-GB" i="1">
                            <a:latin typeface="Cambria Math" panose="02040503050406030204" pitchFamily="18" charset="0"/>
                          </a:rPr>
                          <m:t>,  </m:t>
                        </m:r>
                        <m:nary>
                          <m:naryPr>
                            <m:chr m:val="∑"/>
                            <m:limLoc m:val="subSup"/>
                            <m:ctrlPr>
                              <a:rPr lang="en-GB" i="1">
                                <a:latin typeface="Cambria Math" panose="02040503050406030204" pitchFamily="18" charset="0"/>
                              </a:rPr>
                            </m:ctrlPr>
                          </m:naryPr>
                          <m:sub>
                            <m:r>
                              <m:rPr>
                                <m:brk m:alnAt="25"/>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e>
                        </m:nary>
                        <m:r>
                          <a:rPr lang="en-GB" i="1">
                            <a:latin typeface="Cambria Math" panose="02040503050406030204" pitchFamily="18" charset="0"/>
                          </a:rPr>
                          <m:t>=</m:t>
                        </m:r>
                        <m:nary>
                          <m:naryPr>
                            <m:chr m:val="∑"/>
                            <m:limLoc m:val="subSup"/>
                            <m:ctrlPr>
                              <a:rPr lang="en-GB" i="1">
                                <a:latin typeface="Cambria Math" panose="02040503050406030204" pitchFamily="18" charset="0"/>
                              </a:rPr>
                            </m:ctrlPr>
                          </m:naryPr>
                          <m:sub>
                            <m:r>
                              <m:rPr>
                                <m:brk m:alnAt="25"/>
                              </m:rPr>
                              <a:rPr lang="en-GB" i="1">
                                <a:latin typeface="Cambria Math" panose="02040503050406030204" pitchFamily="18" charset="0"/>
                              </a:rPr>
                              <m:t>𝑘</m:t>
                            </m:r>
                            <m:r>
                              <a:rPr lang="en-GB" i="1">
                                <a:latin typeface="Cambria Math" panose="02040503050406030204" pitchFamily="18" charset="0"/>
                              </a:rPr>
                              <m:t>=1</m:t>
                            </m:r>
                          </m:sub>
                          <m:sup>
                            <m:r>
                              <a:rPr lang="en-GB" i="1">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𝑘</m:t>
                                </m:r>
                              </m:sub>
                            </m:sSub>
                          </m:e>
                        </m:nary>
                        <m:r>
                          <a:rPr lang="en-GB" i="1">
                            <a:latin typeface="Cambria Math" panose="02040503050406030204" pitchFamily="18" charset="0"/>
                          </a:rPr>
                          <m:t>=0 </m:t>
                        </m:r>
                      </m:e>
                    </m:d>
                  </m:oMath>
                </a14:m>
                <a:r>
                  <a:rPr lang="en-GB" dirty="0" smtClean="0"/>
                  <a:t> </a:t>
                </a:r>
              </a:p>
              <a:p>
                <a:pPr marL="630238"/>
                <a:r>
                  <a:rPr lang="en-GB" dirty="0"/>
                  <a:t>is</a:t>
                </a:r>
              </a:p>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r>
                            <a:rPr lang="en-GB" i="1">
                              <a:latin typeface="Cambria Math" panose="02040503050406030204" pitchFamily="18" charset="0"/>
                            </a:rPr>
                            <m:t>1</m:t>
                          </m:r>
                          <m:r>
                            <a:rPr lang="en-GB" b="0" i="1" smtClean="0">
                              <a:latin typeface="Cambria Math" panose="02040503050406030204" pitchFamily="18" charset="0"/>
                            </a:rPr>
                            <m:t>+</m:t>
                          </m:r>
                          <m:r>
                            <a:rPr lang="en-GB" b="0" i="1" smtClean="0">
                              <a:latin typeface="Cambria Math" panose="02040503050406030204" pitchFamily="18" charset="0"/>
                            </a:rPr>
                            <m:t>𝑁</m:t>
                          </m:r>
                          <m:r>
                            <a:rPr lang="en-GB" b="0" i="1" smtClean="0">
                              <a:latin typeface="Cambria Math" panose="02040503050406030204" pitchFamily="18" charset="0"/>
                            </a:rPr>
                            <m:t>+</m:t>
                          </m:r>
                          <m:r>
                            <a:rPr lang="en-GB" b="0" i="1" smtClean="0">
                              <a:latin typeface="Cambria Math" panose="02040503050406030204" pitchFamily="18" charset="0"/>
                            </a:rPr>
                            <m:t>𝑁</m:t>
                          </m:r>
                        </m:e>
                      </m:d>
                      <m:r>
                        <a:rPr lang="en-GB" b="0" i="1" smtClean="0">
                          <a:latin typeface="Cambria Math" panose="02040503050406030204" pitchFamily="18" charset="0"/>
                        </a:rPr>
                        <m:t>−1−1= 2</m:t>
                      </m:r>
                      <m:r>
                        <a:rPr lang="en-GB" b="0" i="1" smtClean="0">
                          <a:latin typeface="Cambria Math" panose="02040503050406030204" pitchFamily="18" charset="0"/>
                        </a:rPr>
                        <m:t>𝑁</m:t>
                      </m:r>
                      <m:r>
                        <a:rPr lang="en-GB" b="0" i="1" smtClean="0">
                          <a:latin typeface="Cambria Math" panose="02040503050406030204" pitchFamily="18" charset="0"/>
                        </a:rPr>
                        <m:t>−1</m:t>
                      </m:r>
                    </m:oMath>
                  </m:oMathPara>
                </a14:m>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1127633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Three-way ANOVA with no interactions:  Dimensions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Notice that </a:t>
                </a:r>
                <a:r>
                  <a:rPr lang="en-GB" b="1" dirty="0" smtClean="0"/>
                  <a:t>the dimension of</a:t>
                </a:r>
              </a:p>
              <a:p>
                <a:pPr>
                  <a:lnSpc>
                    <a:spcPct val="150000"/>
                  </a:lnSpc>
                </a:pPr>
                <a:endParaRPr lang="en-GB" dirty="0"/>
              </a:p>
              <a:p>
                <a:r>
                  <a:rPr lang="en-GB" dirty="0" smtClean="0"/>
                  <a:t>  </a:t>
                </a:r>
                <a:r>
                  <a:rPr lang="en-GB" dirty="0"/>
                  <a:t>—  the subspace</a:t>
                </a:r>
              </a:p>
              <a:p>
                <a:pPr algn="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b="0" i="0" smtClean="0">
                            <a:latin typeface="Cambria Math" panose="02040503050406030204" pitchFamily="18" charset="0"/>
                          </a:rPr>
                          <m:t>B</m:t>
                        </m:r>
                      </m:sub>
                    </m:sSub>
                    <m:r>
                      <a:rPr lang="en-GB" i="1">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 </m:t>
                        </m:r>
                        <m:r>
                          <a:rPr lang="en-GB" b="1" i="1">
                            <a:latin typeface="Cambria Math" panose="02040503050406030204" pitchFamily="18" charset="0"/>
                          </a:rPr>
                          <m:t>𝒛</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ℝ</m:t>
                            </m:r>
                          </m:e>
                          <m:sup>
                            <m:r>
                              <a:rPr lang="en-GB" b="0" i="1" smtClean="0">
                                <a:latin typeface="Cambria Math" panose="02040503050406030204" pitchFamily="18" charset="0"/>
                              </a:rPr>
                              <m:t>𝒮</m:t>
                            </m:r>
                          </m:sup>
                        </m:sSup>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𝑧</m:t>
                            </m:r>
                          </m:e>
                          <m:sub>
                            <m:r>
                              <a:rPr lang="en-GB" i="1">
                                <a:latin typeface="Cambria Math" panose="02040503050406030204" pitchFamily="18" charset="0"/>
                              </a:rPr>
                              <m:t>𝑖𝑗𝑘</m:t>
                            </m:r>
                            <m:r>
                              <a:rPr lang="en-GB" b="0" i="1" smtClean="0">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𝑘</m:t>
                            </m:r>
                          </m:sub>
                        </m:sSub>
                        <m:r>
                          <a:rPr lang="en-GB" i="1">
                            <a:latin typeface="Cambria Math" panose="02040503050406030204" pitchFamily="18" charset="0"/>
                          </a:rPr>
                          <m:t>,  </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𝑘</m:t>
                            </m:r>
                          </m:sub>
                        </m:sSub>
                        <m:r>
                          <a:rPr lang="en-GB" i="1">
                            <a:latin typeface="Cambria Math" panose="02040503050406030204" pitchFamily="18" charset="0"/>
                          </a:rPr>
                          <m:t>∈</m:t>
                        </m:r>
                        <m:r>
                          <a:rPr lang="en-GB" i="1">
                            <a:latin typeface="Cambria Math" panose="02040503050406030204" pitchFamily="18" charset="0"/>
                          </a:rPr>
                          <m:t>ℝ</m:t>
                        </m:r>
                        <m:r>
                          <a:rPr lang="en-GB" i="1">
                            <a:latin typeface="Cambria Math" panose="02040503050406030204" pitchFamily="18" charset="0"/>
                          </a:rPr>
                          <m:t>,  </m:t>
                        </m:r>
                        <m:nary>
                          <m:naryPr>
                            <m:chr m:val="∑"/>
                            <m:limLoc m:val="subSup"/>
                            <m:ctrlPr>
                              <a:rPr lang="en-GB" i="1">
                                <a:latin typeface="Cambria Math" panose="02040503050406030204" pitchFamily="18" charset="0"/>
                              </a:rPr>
                            </m:ctrlPr>
                          </m:naryPr>
                          <m:sub>
                            <m:r>
                              <m:rPr>
                                <m:brk m:alnAt="25"/>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e>
                        </m:nary>
                        <m:r>
                          <a:rPr lang="en-GB" i="1">
                            <a:latin typeface="Cambria Math" panose="02040503050406030204" pitchFamily="18" charset="0"/>
                          </a:rPr>
                          <m:t>=</m:t>
                        </m:r>
                        <m:nary>
                          <m:naryPr>
                            <m:chr m:val="∑"/>
                            <m:limLoc m:val="subSup"/>
                            <m:ctrlPr>
                              <a:rPr lang="en-GB" i="1">
                                <a:latin typeface="Cambria Math" panose="02040503050406030204" pitchFamily="18" charset="0"/>
                              </a:rPr>
                            </m:ctrlPr>
                          </m:naryPr>
                          <m:sub>
                            <m:r>
                              <m:rPr>
                                <m:brk m:alnAt="25"/>
                              </m:rPr>
                              <a:rPr lang="en-GB" i="1">
                                <a:latin typeface="Cambria Math" panose="02040503050406030204" pitchFamily="18" charset="0"/>
                              </a:rPr>
                              <m:t>𝑘</m:t>
                            </m:r>
                            <m:r>
                              <a:rPr lang="en-GB" i="1">
                                <a:latin typeface="Cambria Math" panose="02040503050406030204" pitchFamily="18" charset="0"/>
                              </a:rPr>
                              <m:t>=1</m:t>
                            </m:r>
                          </m:sub>
                          <m:sup>
                            <m:r>
                              <a:rPr lang="en-GB" i="1">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𝑘</m:t>
                                </m:r>
                              </m:sub>
                            </m:sSub>
                          </m:e>
                        </m:nary>
                        <m:r>
                          <a:rPr lang="en-GB" i="1">
                            <a:latin typeface="Cambria Math" panose="02040503050406030204" pitchFamily="18" charset="0"/>
                          </a:rPr>
                          <m:t>=0 </m:t>
                        </m:r>
                      </m:e>
                    </m:d>
                  </m:oMath>
                </a14:m>
                <a:r>
                  <a:rPr lang="en-GB" dirty="0" smtClean="0"/>
                  <a:t> </a:t>
                </a:r>
              </a:p>
              <a:p>
                <a:pPr marL="630238"/>
                <a:r>
                  <a:rPr lang="en-GB" dirty="0"/>
                  <a:t>is</a:t>
                </a:r>
              </a:p>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r>
                            <a:rPr lang="en-GB" i="1">
                              <a:latin typeface="Cambria Math" panose="02040503050406030204" pitchFamily="18" charset="0"/>
                            </a:rPr>
                            <m:t>1</m:t>
                          </m:r>
                          <m:r>
                            <a:rPr lang="en-GB" b="0" i="1" smtClean="0">
                              <a:latin typeface="Cambria Math" panose="02040503050406030204" pitchFamily="18" charset="0"/>
                            </a:rPr>
                            <m:t>+</m:t>
                          </m:r>
                          <m:r>
                            <a:rPr lang="en-GB" b="0" i="1" smtClean="0">
                              <a:latin typeface="Cambria Math" panose="02040503050406030204" pitchFamily="18" charset="0"/>
                            </a:rPr>
                            <m:t>𝑁</m:t>
                          </m:r>
                          <m:r>
                            <a:rPr lang="en-GB" b="0" i="1" smtClean="0">
                              <a:latin typeface="Cambria Math" panose="02040503050406030204" pitchFamily="18" charset="0"/>
                            </a:rPr>
                            <m:t>+</m:t>
                          </m:r>
                          <m:r>
                            <a:rPr lang="en-GB" b="0" i="1" smtClean="0">
                              <a:latin typeface="Cambria Math" panose="02040503050406030204" pitchFamily="18" charset="0"/>
                            </a:rPr>
                            <m:t>𝑁</m:t>
                          </m:r>
                        </m:e>
                      </m:d>
                      <m:r>
                        <a:rPr lang="en-GB" b="0" i="1" smtClean="0">
                          <a:latin typeface="Cambria Math" panose="02040503050406030204" pitchFamily="18" charset="0"/>
                        </a:rPr>
                        <m:t>−1−1= 2</m:t>
                      </m:r>
                      <m:r>
                        <a:rPr lang="en-GB" b="0" i="1" smtClean="0">
                          <a:latin typeface="Cambria Math" panose="02040503050406030204" pitchFamily="18" charset="0"/>
                        </a:rPr>
                        <m:t>𝑁</m:t>
                      </m:r>
                      <m:r>
                        <a:rPr lang="en-GB" b="0" i="1" smtClean="0">
                          <a:latin typeface="Cambria Math" panose="02040503050406030204" pitchFamily="18" charset="0"/>
                        </a:rPr>
                        <m:t>−1</m:t>
                      </m:r>
                    </m:oMath>
                  </m:oMathPara>
                </a14:m>
                <a:endParaRPr lang="en-GB" dirty="0" smtClean="0"/>
              </a:p>
              <a:p>
                <a:pPr>
                  <a:lnSpc>
                    <a:spcPct val="150000"/>
                  </a:lnSpc>
                </a:pPr>
                <a:endParaRPr lang="en-GB" dirty="0"/>
              </a:p>
              <a:p>
                <a:r>
                  <a:rPr lang="en-GB" dirty="0"/>
                  <a:t>  —  the subspace</a:t>
                </a:r>
              </a:p>
              <a:p>
                <a:pPr algn="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b="0" i="0" smtClean="0">
                            <a:latin typeface="Cambria Math" panose="02040503050406030204" pitchFamily="18" charset="0"/>
                          </a:rPr>
                          <m:t>C</m:t>
                        </m:r>
                      </m:sub>
                    </m:sSub>
                    <m:r>
                      <a:rPr lang="en-GB" i="1">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 </m:t>
                        </m:r>
                        <m:r>
                          <a:rPr lang="en-GB" b="1" i="1">
                            <a:latin typeface="Cambria Math" panose="02040503050406030204" pitchFamily="18" charset="0"/>
                          </a:rPr>
                          <m:t>𝒛</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ℝ</m:t>
                            </m:r>
                          </m:e>
                          <m:sup>
                            <m:r>
                              <a:rPr lang="en-GB" b="0" i="1" smtClean="0">
                                <a:latin typeface="Cambria Math" panose="02040503050406030204" pitchFamily="18" charset="0"/>
                              </a:rPr>
                              <m:t>𝒮</m:t>
                            </m:r>
                          </m:sup>
                        </m:sSup>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𝑧</m:t>
                            </m:r>
                          </m:e>
                          <m:sub>
                            <m:r>
                              <a:rPr lang="en-GB" i="1">
                                <a:latin typeface="Cambria Math" panose="02040503050406030204" pitchFamily="18" charset="0"/>
                              </a:rPr>
                              <m:t>𝑖𝑗𝑘</m:t>
                            </m:r>
                            <m:r>
                              <a:rPr lang="en-GB" b="0" i="1" smtClean="0">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  </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r>
                          <a:rPr lang="en-GB" i="1">
                            <a:latin typeface="Cambria Math" panose="02040503050406030204" pitchFamily="18" charset="0"/>
                          </a:rPr>
                          <m:t>ℝ</m:t>
                        </m:r>
                        <m:r>
                          <a:rPr lang="en-GB" i="1">
                            <a:latin typeface="Cambria Math" panose="02040503050406030204" pitchFamily="18" charset="0"/>
                          </a:rPr>
                          <m:t>,  </m:t>
                        </m:r>
                        <m:nary>
                          <m:naryPr>
                            <m:chr m:val="∑"/>
                            <m:limLoc m:val="subSup"/>
                            <m:ctrlPr>
                              <a:rPr lang="en-GB" i="1">
                                <a:latin typeface="Cambria Math" panose="02040503050406030204" pitchFamily="18" charset="0"/>
                              </a:rPr>
                            </m:ctrlPr>
                          </m:naryPr>
                          <m:sub>
                            <m:r>
                              <m:rPr>
                                <m:brk m:alnAt="25"/>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e>
                        </m:nary>
                        <m:r>
                          <a:rPr lang="en-GB" i="1">
                            <a:latin typeface="Cambria Math" panose="02040503050406030204" pitchFamily="18" charset="0"/>
                          </a:rPr>
                          <m:t>=</m:t>
                        </m:r>
                        <m:nary>
                          <m:naryPr>
                            <m:chr m:val="∑"/>
                            <m:limLoc m:val="subSup"/>
                            <m:ctrlPr>
                              <a:rPr lang="en-GB" i="1">
                                <a:latin typeface="Cambria Math" panose="02040503050406030204" pitchFamily="18" charset="0"/>
                              </a:rPr>
                            </m:ctrlPr>
                          </m:naryPr>
                          <m:sub>
                            <m:r>
                              <m:rPr>
                                <m:brk m:alnAt="25"/>
                              </m:rPr>
                              <a:rPr lang="en-GB" i="1">
                                <a:latin typeface="Cambria Math" panose="02040503050406030204" pitchFamily="18" charset="0"/>
                              </a:rPr>
                              <m:t>𝑘</m:t>
                            </m:r>
                            <m:r>
                              <a:rPr lang="en-GB" i="1">
                                <a:latin typeface="Cambria Math" panose="02040503050406030204" pitchFamily="18" charset="0"/>
                              </a:rPr>
                              <m:t>=1</m:t>
                            </m:r>
                          </m:sub>
                          <m:sup>
                            <m:r>
                              <a:rPr lang="en-GB" i="1">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e>
                        </m:nary>
                        <m:r>
                          <a:rPr lang="en-GB" i="1">
                            <a:latin typeface="Cambria Math" panose="02040503050406030204" pitchFamily="18" charset="0"/>
                          </a:rPr>
                          <m:t>=0 </m:t>
                        </m:r>
                      </m:e>
                    </m:d>
                  </m:oMath>
                </a14:m>
                <a:r>
                  <a:rPr lang="en-GB" dirty="0" smtClean="0"/>
                  <a:t> </a:t>
                </a:r>
                <a:endParaRPr lang="en-GB" dirty="0"/>
              </a:p>
              <a:p>
                <a:pPr marL="630238"/>
                <a:r>
                  <a:rPr lang="en-GB" dirty="0"/>
                  <a:t>is</a:t>
                </a:r>
              </a:p>
              <a:p>
                <a:pPr/>
                <a14:m>
                  <m:oMathPara xmlns:m="http://schemas.openxmlformats.org/officeDocument/2006/math">
                    <m:oMathParaPr>
                      <m:jc m:val="centerGroup"/>
                    </m:oMathParaPr>
                    <m:oMath xmlns:m="http://schemas.openxmlformats.org/officeDocument/2006/math">
                      <m:d>
                        <m:dPr>
                          <m:ctrlPr>
                            <a:rPr lang="en-GB" i="1">
                              <a:latin typeface="Cambria Math" panose="02040503050406030204" pitchFamily="18" charset="0"/>
                            </a:rPr>
                          </m:ctrlPr>
                        </m:dPr>
                        <m:e>
                          <m:r>
                            <a:rPr lang="en-GB" i="1">
                              <a:latin typeface="Cambria Math" panose="02040503050406030204" pitchFamily="18" charset="0"/>
                            </a:rPr>
                            <m:t>1+</m:t>
                          </m:r>
                          <m:r>
                            <a:rPr lang="en-GB" i="1">
                              <a:latin typeface="Cambria Math" panose="02040503050406030204" pitchFamily="18" charset="0"/>
                            </a:rPr>
                            <m:t>𝑁</m:t>
                          </m:r>
                          <m:r>
                            <a:rPr lang="en-GB" i="1">
                              <a:latin typeface="Cambria Math" panose="02040503050406030204" pitchFamily="18" charset="0"/>
                            </a:rPr>
                            <m:t>+</m:t>
                          </m:r>
                          <m:r>
                            <a:rPr lang="en-GB" i="1">
                              <a:latin typeface="Cambria Math" panose="02040503050406030204" pitchFamily="18" charset="0"/>
                            </a:rPr>
                            <m:t>𝑁</m:t>
                          </m:r>
                        </m:e>
                      </m:d>
                      <m:r>
                        <a:rPr lang="en-GB" i="1">
                          <a:latin typeface="Cambria Math" panose="02040503050406030204" pitchFamily="18" charset="0"/>
                        </a:rPr>
                        <m:t>−1−1= 2</m:t>
                      </m:r>
                      <m:r>
                        <a:rPr lang="en-GB" i="1">
                          <a:latin typeface="Cambria Math" panose="02040503050406030204" pitchFamily="18" charset="0"/>
                        </a:rPr>
                        <m:t>𝑁</m:t>
                      </m:r>
                      <m:r>
                        <a:rPr lang="en-GB" i="1">
                          <a:latin typeface="Cambria Math" panose="02040503050406030204" pitchFamily="18" charset="0"/>
                        </a:rPr>
                        <m:t>−1</m:t>
                      </m:r>
                    </m:oMath>
                  </m:oMathPara>
                </a14:m>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1158690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Three-way ANOVA with no interactions:  Dimensions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Notice that </a:t>
                </a:r>
                <a:r>
                  <a:rPr lang="en-GB" b="1" dirty="0" smtClean="0"/>
                  <a:t>the dimension of</a:t>
                </a:r>
              </a:p>
              <a:p>
                <a:pPr>
                  <a:lnSpc>
                    <a:spcPct val="150000"/>
                  </a:lnSpc>
                </a:pPr>
                <a:endParaRPr lang="en-GB" dirty="0"/>
              </a:p>
              <a:p>
                <a:r>
                  <a:rPr lang="en-GB" dirty="0" smtClean="0"/>
                  <a:t>  </a:t>
                </a:r>
                <a:r>
                  <a:rPr lang="en-GB" dirty="0"/>
                  <a:t>—  the subspace</a:t>
                </a:r>
              </a:p>
              <a:p>
                <a:pPr algn="ctr"/>
                <a14:m>
                  <m:oMath xmlns:m="http://schemas.openxmlformats.org/officeDocument/2006/math">
                    <m:r>
                      <a:rPr lang="en-GB" b="0" i="1" smtClean="0">
                        <a:latin typeface="Cambria Math" panose="02040503050406030204" pitchFamily="18" charset="0"/>
                      </a:rPr>
                      <m:t>𝑀</m:t>
                    </m:r>
                    <m:r>
                      <a:rPr lang="en-GB" i="1">
                        <a:latin typeface="Cambria Math" panose="02040503050406030204" pitchFamily="18" charset="0"/>
                      </a:rPr>
                      <m:t>=</m:t>
                    </m:r>
                    <m:d>
                      <m:dPr>
                        <m:begChr m:val="{"/>
                        <m:endChr m:val="}"/>
                        <m:ctrlPr>
                          <a:rPr lang="en-GB" i="1">
                            <a:latin typeface="Cambria Math" panose="02040503050406030204" pitchFamily="18" charset="0"/>
                          </a:rPr>
                        </m:ctrlPr>
                      </m:dPr>
                      <m:e>
                        <m:eqArr>
                          <m:eqArrPr>
                            <m:ctrlPr>
                              <a:rPr lang="en-GB" i="1">
                                <a:latin typeface="Cambria Math" panose="02040503050406030204" pitchFamily="18" charset="0"/>
                              </a:rPr>
                            </m:ctrlPr>
                          </m:eqArrPr>
                          <m:e>
                            <m:r>
                              <a:rPr lang="en-GB" i="1">
                                <a:latin typeface="Cambria Math" panose="02040503050406030204" pitchFamily="18" charset="0"/>
                              </a:rPr>
                              <m:t> </m:t>
                            </m:r>
                            <m:r>
                              <a:rPr lang="en-GB" b="1" i="1">
                                <a:latin typeface="Cambria Math" panose="02040503050406030204" pitchFamily="18" charset="0"/>
                              </a:rPr>
                              <m:t>𝒛</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ℝ</m:t>
                                </m:r>
                              </m:e>
                              <m:sup>
                                <m:r>
                                  <a:rPr lang="en-GB" b="0" i="1" smtClean="0">
                                    <a:latin typeface="Cambria Math" panose="02040503050406030204" pitchFamily="18" charset="0"/>
                                  </a:rPr>
                                  <m:t>𝒮</m:t>
                                </m:r>
                              </m:sup>
                            </m:sSup>
                            <m:r>
                              <a:rPr lang="en-GB" b="0" i="1" smtClean="0">
                                <a:latin typeface="Cambria Math" panose="02040503050406030204" pitchFamily="18" charset="0"/>
                              </a:rPr>
                              <m:t> </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𝑧</m:t>
                                </m:r>
                              </m:e>
                              <m:sub>
                                <m:r>
                                  <a:rPr lang="en-GB" i="1">
                                    <a:latin typeface="Cambria Math" panose="02040503050406030204" pitchFamily="18" charset="0"/>
                                  </a:rPr>
                                  <m:t>𝑖𝑗𝑘</m:t>
                                </m:r>
                                <m:r>
                                  <a:rPr lang="en-GB" b="0" i="1" smtClean="0">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𝑘</m:t>
                                </m:r>
                              </m:sub>
                            </m:sSub>
                            <m:r>
                              <a:rPr lang="en-GB" i="1">
                                <a:latin typeface="Cambria Math" panose="02040503050406030204" pitchFamily="18" charset="0"/>
                              </a:rPr>
                              <m:t>,</m:t>
                            </m:r>
                            <m:r>
                              <a:rPr lang="en-GB" i="1" smtClean="0">
                                <a:latin typeface="Cambria Math" panose="02040503050406030204" pitchFamily="18" charset="0"/>
                              </a:rPr>
                              <m:t> </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𝑘</m:t>
                                </m:r>
                              </m:sub>
                            </m:sSub>
                            <m:r>
                              <a:rPr lang="en-GB" i="1">
                                <a:latin typeface="Cambria Math" panose="02040503050406030204" pitchFamily="18" charset="0"/>
                              </a:rPr>
                              <m:t>∈</m:t>
                            </m:r>
                            <m:r>
                              <a:rPr lang="en-GB" i="1">
                                <a:latin typeface="Cambria Math" panose="02040503050406030204" pitchFamily="18" charset="0"/>
                              </a:rPr>
                              <m:t>ℝ</m:t>
                            </m:r>
                            <m:r>
                              <a:rPr lang="en-GB" i="1">
                                <a:latin typeface="Cambria Math" panose="02040503050406030204" pitchFamily="18" charset="0"/>
                              </a:rPr>
                              <m:t>, </m:t>
                            </m:r>
                          </m:e>
                          <m:e>
                            <m:r>
                              <a:rPr lang="en-GB" i="1" smtClean="0">
                                <a:latin typeface="Cambria Math" panose="02040503050406030204" pitchFamily="18" charset="0"/>
                              </a:rPr>
                              <m:t>   </m:t>
                            </m:r>
                            <m:r>
                              <a:rPr lang="en-GB" i="1">
                                <a:latin typeface="Cambria Math" panose="02040503050406030204" pitchFamily="18" charset="0"/>
                              </a:rPr>
                              <m:t>  </m:t>
                            </m:r>
                            <m:r>
                              <a:rPr lang="en-GB" i="1" smtClean="0">
                                <a:latin typeface="Cambria Math" panose="02040503050406030204" pitchFamily="18" charset="0"/>
                              </a:rPr>
                              <m:t>  </m:t>
                            </m:r>
                            <m:nary>
                              <m:naryPr>
                                <m:chr m:val="∑"/>
                                <m:limLoc m:val="subSup"/>
                                <m:ctrlPr>
                                  <a:rPr lang="en-GB" i="1">
                                    <a:latin typeface="Cambria Math" panose="02040503050406030204" pitchFamily="18" charset="0"/>
                                  </a:rPr>
                                </m:ctrlPr>
                              </m:naryPr>
                              <m:sub>
                                <m:r>
                                  <m:rPr>
                                    <m:brk m:alnAt="25"/>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e>
                            </m:nary>
                            <m:r>
                              <a:rPr lang="en-GB" i="1">
                                <a:latin typeface="Cambria Math" panose="02040503050406030204" pitchFamily="18" charset="0"/>
                              </a:rPr>
                              <m:t>=</m:t>
                            </m:r>
                            <m:nary>
                              <m:naryPr>
                                <m:chr m:val="∑"/>
                                <m:limLoc m:val="subSup"/>
                                <m:ctrlPr>
                                  <a:rPr lang="en-GB" i="1">
                                    <a:latin typeface="Cambria Math" panose="02040503050406030204" pitchFamily="18" charset="0"/>
                                  </a:rPr>
                                </m:ctrlPr>
                              </m:naryPr>
                              <m:sub>
                                <m:r>
                                  <m:rPr>
                                    <m:brk m:alnAt="25"/>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e>
                            </m:nary>
                            <m:r>
                              <a:rPr lang="en-GB" i="1">
                                <a:latin typeface="Cambria Math" panose="02040503050406030204" pitchFamily="18" charset="0"/>
                              </a:rPr>
                              <m:t>=</m:t>
                            </m:r>
                            <m:nary>
                              <m:naryPr>
                                <m:chr m:val="∑"/>
                                <m:limLoc m:val="subSup"/>
                                <m:ctrlPr>
                                  <a:rPr lang="en-GB" i="1">
                                    <a:latin typeface="Cambria Math" panose="02040503050406030204" pitchFamily="18" charset="0"/>
                                  </a:rPr>
                                </m:ctrlPr>
                              </m:naryPr>
                              <m:sub>
                                <m:r>
                                  <a:rPr lang="en-GB" b="0" i="1" smtClean="0">
                                    <a:latin typeface="Cambria Math" panose="02040503050406030204" pitchFamily="18" charset="0"/>
                                  </a:rPr>
                                  <m:t>𝑘</m:t>
                                </m:r>
                                <m:r>
                                  <a:rPr lang="en-GB" i="1">
                                    <a:latin typeface="Cambria Math" panose="02040503050406030204" pitchFamily="18" charset="0"/>
                                  </a:rPr>
                                  <m:t>=1</m:t>
                                </m:r>
                              </m:sub>
                              <m:sup>
                                <m:r>
                                  <a:rPr lang="en-GB" i="1">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𝑘</m:t>
                                    </m:r>
                                  </m:sub>
                                </m:sSub>
                              </m:e>
                            </m:nary>
                            <m:r>
                              <a:rPr lang="en-GB" i="1">
                                <a:latin typeface="Cambria Math" panose="02040503050406030204" pitchFamily="18" charset="0"/>
                              </a:rPr>
                              <m:t>=0</m:t>
                            </m:r>
                          </m:e>
                        </m:eqArr>
                      </m:e>
                    </m:d>
                  </m:oMath>
                </a14:m>
                <a:r>
                  <a:rPr lang="en-GB" dirty="0" smtClean="0"/>
                  <a:t> </a:t>
                </a:r>
              </a:p>
              <a:p>
                <a:pPr marL="630238"/>
                <a:r>
                  <a:rPr lang="en-GB" dirty="0"/>
                  <a:t>is</a:t>
                </a:r>
              </a:p>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r>
                            <a:rPr lang="en-GB" i="1">
                              <a:latin typeface="Cambria Math" panose="02040503050406030204" pitchFamily="18" charset="0"/>
                            </a:rPr>
                            <m:t>1</m:t>
                          </m:r>
                          <m:r>
                            <a:rPr lang="en-GB" b="0" i="1" smtClean="0">
                              <a:latin typeface="Cambria Math" panose="02040503050406030204" pitchFamily="18" charset="0"/>
                            </a:rPr>
                            <m:t>+</m:t>
                          </m:r>
                          <m:r>
                            <a:rPr lang="en-GB" b="0" i="1" smtClean="0">
                              <a:latin typeface="Cambria Math" panose="02040503050406030204" pitchFamily="18" charset="0"/>
                            </a:rPr>
                            <m:t>𝑁</m:t>
                          </m:r>
                          <m:r>
                            <a:rPr lang="en-GB" b="0" i="1" smtClean="0">
                              <a:latin typeface="Cambria Math" panose="02040503050406030204" pitchFamily="18" charset="0"/>
                            </a:rPr>
                            <m:t>+</m:t>
                          </m:r>
                          <m:r>
                            <a:rPr lang="en-GB" b="0" i="1" smtClean="0">
                              <a:latin typeface="Cambria Math" panose="02040503050406030204" pitchFamily="18" charset="0"/>
                            </a:rPr>
                            <m:t>𝑁</m:t>
                          </m:r>
                          <m:r>
                            <a:rPr lang="en-GB" b="0" i="1" smtClean="0">
                              <a:latin typeface="Cambria Math" panose="02040503050406030204" pitchFamily="18" charset="0"/>
                            </a:rPr>
                            <m:t>+</m:t>
                          </m:r>
                          <m:r>
                            <a:rPr lang="en-GB" b="0" i="1" smtClean="0">
                              <a:latin typeface="Cambria Math" panose="02040503050406030204" pitchFamily="18" charset="0"/>
                            </a:rPr>
                            <m:t>𝑁</m:t>
                          </m:r>
                        </m:e>
                      </m:d>
                      <m:r>
                        <a:rPr lang="en-GB" b="0" i="1" smtClean="0">
                          <a:latin typeface="Cambria Math" panose="02040503050406030204" pitchFamily="18" charset="0"/>
                        </a:rPr>
                        <m:t>−1−1−1= 3</m:t>
                      </m:r>
                      <m:r>
                        <a:rPr lang="en-GB" b="0" i="1" smtClean="0">
                          <a:latin typeface="Cambria Math" panose="02040503050406030204" pitchFamily="18" charset="0"/>
                        </a:rPr>
                        <m:t>𝑁</m:t>
                      </m:r>
                      <m:r>
                        <a:rPr lang="en-GB" b="0" i="1" smtClean="0">
                          <a:latin typeface="Cambria Math" panose="02040503050406030204" pitchFamily="18" charset="0"/>
                        </a:rPr>
                        <m:t>−2</m:t>
                      </m:r>
                    </m:oMath>
                  </m:oMathPara>
                </a14:m>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4065209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Three-way ANOVA with no interactions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Letting  </a:t>
                </a:r>
                <a14:m>
                  <m:oMath xmlns:m="http://schemas.openxmlformats.org/officeDocument/2006/math">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𝑖𝑗𝑘</m:t>
                        </m:r>
                        <m:r>
                          <a:rPr lang="en-GB" b="0" i="1" smtClean="0">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oMath>
                </a14:m>
                <a:r>
                  <a:rPr lang="en-GB" dirty="0"/>
                  <a:t>, </a:t>
                </a:r>
                <a:r>
                  <a:rPr lang="en-GB" dirty="0" smtClean="0"/>
                  <a:t> solve </a:t>
                </a:r>
                <a:r>
                  <a:rPr lang="en-GB" dirty="0"/>
                  <a:t>the </a:t>
                </a:r>
                <a:r>
                  <a:rPr lang="en-GB" dirty="0" smtClean="0"/>
                  <a:t>Least Squares Problem</a:t>
                </a:r>
                <a:r>
                  <a:rPr lang="en-GB" dirty="0"/>
                  <a:t>:</a:t>
                </a:r>
              </a:p>
              <a:p>
                <a:pPr>
                  <a:lnSpc>
                    <a:spcPct val="70000"/>
                  </a:lnSpc>
                </a:pPr>
                <a:endParaRPr lang="en-GB" dirty="0"/>
              </a:p>
              <a:p>
                <a:pPr/>
                <a14:m>
                  <m:oMathPara xmlns:m="http://schemas.openxmlformats.org/officeDocument/2006/math">
                    <m:oMathParaPr>
                      <m:jc m:val="centerGroup"/>
                    </m:oMathParaPr>
                    <m:oMath xmlns:m="http://schemas.openxmlformats.org/officeDocument/2006/math">
                      <m:func>
                        <m:funcPr>
                          <m:ctrlPr>
                            <a:rPr lang="en-GB" i="1">
                              <a:latin typeface="Cambria Math" panose="02040503050406030204" pitchFamily="18" charset="0"/>
                            </a:rPr>
                          </m:ctrlPr>
                        </m:funcPr>
                        <m:fName>
                          <m:limLow>
                            <m:limLowPr>
                              <m:ctrlPr>
                                <a:rPr lang="en-GB" i="1">
                                  <a:latin typeface="Cambria Math" panose="02040503050406030204" pitchFamily="18" charset="0"/>
                                </a:rPr>
                              </m:ctrlPr>
                            </m:limLowPr>
                            <m:e>
                              <m:r>
                                <m:rPr>
                                  <m:sty m:val="p"/>
                                </m:rPr>
                                <a:rPr lang="en-GB">
                                  <a:latin typeface="Cambria Math" panose="02040503050406030204" pitchFamily="18" charset="0"/>
                                </a:rPr>
                                <m:t>min</m:t>
                              </m:r>
                            </m:e>
                            <m:lim>
                              <m:acc>
                                <m:accPr>
                                  <m:chr m:val="̂"/>
                                  <m:ctrlPr>
                                    <a:rPr lang="en-GB" i="1">
                                      <a:latin typeface="Cambria Math" panose="02040503050406030204" pitchFamily="18" charset="0"/>
                                    </a:rPr>
                                  </m:ctrlPr>
                                </m:accPr>
                                <m:e>
                                  <m:r>
                                    <a:rPr lang="en-GB" b="1" i="1">
                                      <a:latin typeface="Cambria Math" panose="02040503050406030204" pitchFamily="18" charset="0"/>
                                    </a:rPr>
                                    <m:t>𝒚</m:t>
                                  </m:r>
                                </m:e>
                              </m:acc>
                              <m:r>
                                <a:rPr lang="en-GB" i="1">
                                  <a:latin typeface="Cambria Math" panose="02040503050406030204" pitchFamily="18" charset="0"/>
                                </a:rPr>
                                <m:t>∈</m:t>
                              </m:r>
                              <m:r>
                                <a:rPr lang="en-GB" i="1">
                                  <a:latin typeface="Cambria Math" panose="02040503050406030204" pitchFamily="18" charset="0"/>
                                </a:rPr>
                                <m:t>𝑀</m:t>
                              </m:r>
                            </m:lim>
                          </m:limLow>
                        </m:fName>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e>
                                        <m:e>
                                          <m:sSub>
                                            <m:sSubPr>
                                              <m:ctrlPr>
                                                <a:rPr lang="en-GB" b="0" i="1" smtClean="0">
                                                  <a:latin typeface="Cambria Math" panose="02040503050406030204" pitchFamily="18" charset="0"/>
                                                </a:rPr>
                                              </m:ctrlPr>
                                            </m:sSubPr>
                                            <m:e>
                                              <m:r>
                                                <a:rPr lang="en-GB" b="0" i="1" smtClean="0">
                                                  <a:latin typeface="Cambria Math" panose="02040503050406030204" pitchFamily="18" charset="0"/>
                                                </a:rPr>
                                                <m:t>𝑛</m:t>
                                              </m:r>
                                            </m:e>
                                            <m:sub>
                                              <m:r>
                                                <a:rPr lang="en-GB" b="0" i="1" smtClean="0">
                                                  <a:latin typeface="Cambria Math" panose="02040503050406030204" pitchFamily="18" charset="0"/>
                                                </a:rPr>
                                                <m:t>𝑖𝑗𝑘</m:t>
                                              </m:r>
                                            </m:sub>
                                          </m:sSub>
                                          <m:r>
                                            <a:rPr lang="en-GB" b="0" i="1" smtClean="0">
                                              <a:latin typeface="Cambria Math" panose="02040503050406030204" pitchFamily="18" charset="0"/>
                                            </a:rPr>
                                            <m:t>=1</m:t>
                                          </m:r>
                                        </m:e>
                                      </m:eqArr>
                                    </m:sub>
                                    <m:sup>
                                      <m:r>
                                        <a:rPr lang="en-GB" b="0" i="1" smtClean="0">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r>
                                                    <a:rPr lang="en-GB" b="0" i="1" smtClean="0">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e>
                                          </m:d>
                                        </m:e>
                                        <m:sup>
                                          <m:r>
                                            <a:rPr lang="en-GB" i="1">
                                              <a:latin typeface="Cambria Math" panose="02040503050406030204" pitchFamily="18" charset="0"/>
                                            </a:rPr>
                                            <m:t>2</m:t>
                                          </m:r>
                                        </m:sup>
                                      </m:sSup>
                                    </m:e>
                                  </m:nary>
                                </m:e>
                              </m:nary>
                            </m:e>
                          </m:nary>
                        </m:e>
                      </m:func>
                      <m:r>
                        <a:rPr lang="en-GB" i="1">
                          <a:latin typeface="Cambria Math" panose="02040503050406030204" pitchFamily="18" charset="0"/>
                        </a:rPr>
                        <m:t> = </m:t>
                      </m:r>
                      <m:func>
                        <m:funcPr>
                          <m:ctrlPr>
                            <a:rPr lang="en-GB" i="1">
                              <a:latin typeface="Cambria Math" panose="02040503050406030204" pitchFamily="18" charset="0"/>
                            </a:rPr>
                          </m:ctrlPr>
                        </m:funcPr>
                        <m:fName>
                          <m:limLow>
                            <m:limLowPr>
                              <m:ctrlPr>
                                <a:rPr lang="en-GB" i="1">
                                  <a:latin typeface="Cambria Math" panose="02040503050406030204" pitchFamily="18" charset="0"/>
                                </a:rPr>
                              </m:ctrlPr>
                            </m:limLowPr>
                            <m:e>
                              <m:r>
                                <m:rPr>
                                  <m:sty m:val="p"/>
                                </m:rPr>
                                <a:rPr lang="en-GB">
                                  <a:latin typeface="Cambria Math" panose="02040503050406030204" pitchFamily="18" charset="0"/>
                                </a:rPr>
                                <m:t>min</m:t>
                              </m:r>
                            </m:e>
                            <m:lim>
                              <m:acc>
                                <m:accPr>
                                  <m:chr m:val="̂"/>
                                  <m:ctrlPr>
                                    <a:rPr lang="en-GB" i="1">
                                      <a:latin typeface="Cambria Math" panose="02040503050406030204" pitchFamily="18" charset="0"/>
                                    </a:rPr>
                                  </m:ctrlPr>
                                </m:accPr>
                                <m:e>
                                  <m:r>
                                    <a:rPr lang="en-GB" b="1" i="1">
                                      <a:latin typeface="Cambria Math" panose="02040503050406030204" pitchFamily="18" charset="0"/>
                                    </a:rPr>
                                    <m:t>𝒚</m:t>
                                  </m:r>
                                </m:e>
                              </m:acc>
                              <m:r>
                                <a:rPr lang="en-GB" i="1">
                                  <a:latin typeface="Cambria Math" panose="02040503050406030204" pitchFamily="18" charset="0"/>
                                </a:rPr>
                                <m:t>∈</m:t>
                              </m:r>
                              <m:r>
                                <a:rPr lang="en-GB" i="1">
                                  <a:latin typeface="Cambria Math" panose="02040503050406030204" pitchFamily="18" charset="0"/>
                                </a:rPr>
                                <m:t>𝑀</m:t>
                              </m:r>
                            </m:lim>
                          </m:limLow>
                        </m:fName>
                        <m:e>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b="1" i="1">
                                      <a:latin typeface="Cambria Math" panose="02040503050406030204" pitchFamily="18" charset="0"/>
                                    </a:rPr>
                                    <m:t>𝒚</m:t>
                                  </m:r>
                                  <m:r>
                                    <a:rPr lang="en-GB" i="1">
                                      <a:latin typeface="Cambria Math" panose="02040503050406030204" pitchFamily="18" charset="0"/>
                                    </a:rPr>
                                    <m:t>−</m:t>
                                  </m:r>
                                  <m:acc>
                                    <m:accPr>
                                      <m:chr m:val="̂"/>
                                      <m:ctrlPr>
                                        <a:rPr lang="en-GB" i="1">
                                          <a:latin typeface="Cambria Math" panose="02040503050406030204" pitchFamily="18" charset="0"/>
                                        </a:rPr>
                                      </m:ctrlPr>
                                    </m:accPr>
                                    <m:e>
                                      <m:r>
                                        <a:rPr lang="en-GB" b="1" i="1">
                                          <a:latin typeface="Cambria Math" panose="02040503050406030204" pitchFamily="18" charset="0"/>
                                        </a:rPr>
                                        <m:t>𝒚</m:t>
                                      </m:r>
                                    </m:e>
                                  </m:acc>
                                </m:e>
                              </m:d>
                            </m:e>
                            <m:sup>
                              <m:r>
                                <a:rPr lang="en-GB" i="1">
                                  <a:latin typeface="Cambria Math" panose="02040503050406030204" pitchFamily="18" charset="0"/>
                                </a:rPr>
                                <m:t>2</m:t>
                              </m:r>
                            </m:sup>
                          </m:sSup>
                        </m:e>
                      </m:func>
                      <m:r>
                        <a:rPr lang="en-GB" i="1">
                          <a:latin typeface="Cambria Math" panose="02040503050406030204" pitchFamily="18" charset="0"/>
                        </a:rPr>
                        <m:t> = </m:t>
                      </m:r>
                      <m:r>
                        <m:rPr>
                          <m:sty m:val="p"/>
                        </m:rPr>
                        <a:rPr lang="en-GB">
                          <a:latin typeface="Cambria Math" panose="02040503050406030204" pitchFamily="18" charset="0"/>
                        </a:rPr>
                        <m:t>RSS</m:t>
                      </m:r>
                    </m:oMath>
                  </m:oMathPara>
                </a14:m>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969"/>
                </a:stretch>
              </a:blipFill>
            </p:spPr>
            <p:txBody>
              <a:bodyPr/>
              <a:lstStyle/>
              <a:p>
                <a:r>
                  <a:rPr lang="en-GB">
                    <a:noFill/>
                  </a:rPr>
                  <a:t> </a:t>
                </a:r>
              </a:p>
            </p:txBody>
          </p:sp>
        </mc:Fallback>
      </mc:AlternateContent>
      <p:cxnSp>
        <p:nvCxnSpPr>
          <p:cNvPr id="4" name="Přímá spojnice se šipkou 3"/>
          <p:cNvCxnSpPr/>
          <p:nvPr/>
        </p:nvCxnSpPr>
        <p:spPr>
          <a:xfrm>
            <a:off x="1440000" y="5400000"/>
            <a:ext cx="9000000" cy="0"/>
          </a:xfrm>
          <a:prstGeom prst="straightConnector1">
            <a:avLst/>
          </a:prstGeom>
          <a:ln w="25400">
            <a:tailEnd type="none" w="med" len="lg"/>
          </a:ln>
        </p:spPr>
        <p:style>
          <a:lnRef idx="1">
            <a:schemeClr val="accent1"/>
          </a:lnRef>
          <a:fillRef idx="0">
            <a:schemeClr val="accent1"/>
          </a:fillRef>
          <a:effectRef idx="0">
            <a:schemeClr val="accent1"/>
          </a:effectRef>
          <a:fontRef idx="minor">
            <a:schemeClr val="tx1"/>
          </a:fontRef>
        </p:style>
      </p:cxnSp>
      <p:cxnSp>
        <p:nvCxnSpPr>
          <p:cNvPr id="5" name="Přímá spojnice se šipkou 4"/>
          <p:cNvCxnSpPr/>
          <p:nvPr/>
        </p:nvCxnSpPr>
        <p:spPr>
          <a:xfrm flipV="1">
            <a:off x="2160000" y="3492000"/>
            <a:ext cx="0" cy="2268000"/>
          </a:xfrm>
          <a:prstGeom prst="straightConnector1">
            <a:avLst/>
          </a:prstGeom>
          <a:ln w="25400">
            <a:tailEnd type="none" w="med" len="lg"/>
          </a:ln>
        </p:spPr>
        <p:style>
          <a:lnRef idx="1">
            <a:schemeClr val="accent1"/>
          </a:lnRef>
          <a:fillRef idx="0">
            <a:schemeClr val="accent1"/>
          </a:fillRef>
          <a:effectRef idx="0">
            <a:schemeClr val="accent1"/>
          </a:effectRef>
          <a:fontRef idx="minor">
            <a:schemeClr val="tx1"/>
          </a:fontRef>
        </p:style>
      </p:cxnSp>
      <p:sp>
        <p:nvSpPr>
          <p:cNvPr id="6" name="TextovéPole 5"/>
          <p:cNvSpPr txBox="1"/>
          <p:nvPr/>
        </p:nvSpPr>
        <p:spPr>
          <a:xfrm>
            <a:off x="1944000" y="5400000"/>
            <a:ext cx="216000" cy="276999"/>
          </a:xfrm>
          <a:prstGeom prst="rect">
            <a:avLst/>
          </a:prstGeom>
          <a:noFill/>
        </p:spPr>
        <p:txBody>
          <a:bodyPr wrap="square" lIns="0" tIns="0" rIns="0" bIns="0" rtlCol="0">
            <a:spAutoFit/>
          </a:bodyPr>
          <a:lstStyle/>
          <a:p>
            <a:pPr algn="ctr"/>
            <a:r>
              <a:rPr lang="en-GB" dirty="0" smtClean="0"/>
              <a:t>0</a:t>
            </a:r>
            <a:endParaRPr lang="en-GB" dirty="0" smtClean="0"/>
          </a:p>
        </p:txBody>
      </p:sp>
      <mc:AlternateContent xmlns:mc="http://schemas.openxmlformats.org/markup-compatibility/2006">
        <mc:Choice xmlns:a14="http://schemas.microsoft.com/office/drawing/2010/main" Requires="a14">
          <p:sp>
            <p:nvSpPr>
              <p:cNvPr id="7" name="TextovéPole 6"/>
              <p:cNvSpPr txBox="1"/>
              <p:nvPr/>
            </p:nvSpPr>
            <p:spPr>
              <a:xfrm>
                <a:off x="10180575" y="5508000"/>
                <a:ext cx="360000" cy="276999"/>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𝑀</m:t>
                      </m:r>
                    </m:oMath>
                  </m:oMathPara>
                </a14:m>
                <a:endParaRPr lang="en-GB" dirty="0" smtClean="0"/>
              </a:p>
            </p:txBody>
          </p:sp>
        </mc:Choice>
        <mc:Fallback>
          <p:sp>
            <p:nvSpPr>
              <p:cNvPr id="7" name="TextovéPole 6"/>
              <p:cNvSpPr txBox="1">
                <a:spLocks noRot="1" noChangeAspect="1" noMove="1" noResize="1" noEditPoints="1" noAdjustHandles="1" noChangeArrowheads="1" noChangeShapeType="1" noTextEdit="1"/>
              </p:cNvSpPr>
              <p:nvPr/>
            </p:nvSpPr>
            <p:spPr>
              <a:xfrm>
                <a:off x="10180575" y="5508000"/>
                <a:ext cx="360000" cy="276999"/>
              </a:xfrm>
              <a:prstGeom prst="rect">
                <a:avLst/>
              </a:prstGeom>
              <a:blipFill>
                <a:blip r:embed="rId3"/>
                <a:stretch>
                  <a:fillRect l="-10169" b="-8889"/>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TextovéPole 7"/>
              <p:cNvSpPr txBox="1"/>
              <p:nvPr/>
            </p:nvSpPr>
            <p:spPr>
              <a:xfrm>
                <a:off x="1764000" y="3418502"/>
                <a:ext cx="396000" cy="276999"/>
              </a:xfrm>
              <a:prstGeom prst="rect">
                <a:avLst/>
              </a:prstGeom>
              <a:noFill/>
            </p:spPr>
            <p:txBody>
              <a:bodyPr wrap="square" lIns="0" tIns="0" rIns="0" bIns="0" rtlCol="0">
                <a:spAutoFit/>
              </a:bodyPr>
              <a:lstStyle/>
              <a:p>
                <a:pPr algn="ctr"/>
                <a14:m>
                  <m:oMathPara xmlns:m="http://schemas.openxmlformats.org/officeDocument/2006/math">
                    <m:oMathParaPr>
                      <m:jc m:val="left"/>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𝑀</m:t>
                          </m:r>
                        </m:e>
                        <m:sup>
                          <m:r>
                            <a:rPr lang="en-GB" b="0" i="1" smtClean="0">
                              <a:latin typeface="Cambria Math" panose="02040503050406030204" pitchFamily="18" charset="0"/>
                            </a:rPr>
                            <m:t>⊥</m:t>
                          </m:r>
                        </m:sup>
                      </m:sSup>
                    </m:oMath>
                  </m:oMathPara>
                </a14:m>
                <a:endParaRPr lang="en-GB" dirty="0"/>
              </a:p>
            </p:txBody>
          </p:sp>
        </mc:Choice>
        <mc:Fallback>
          <p:sp>
            <p:nvSpPr>
              <p:cNvPr id="8" name="TextovéPole 7"/>
              <p:cNvSpPr txBox="1">
                <a:spLocks noRot="1" noChangeAspect="1" noMove="1" noResize="1" noEditPoints="1" noAdjustHandles="1" noChangeArrowheads="1" noChangeShapeType="1" noTextEdit="1"/>
              </p:cNvSpPr>
              <p:nvPr/>
            </p:nvSpPr>
            <p:spPr>
              <a:xfrm>
                <a:off x="1764000" y="3418502"/>
                <a:ext cx="396000" cy="276999"/>
              </a:xfrm>
              <a:prstGeom prst="rect">
                <a:avLst/>
              </a:prstGeom>
              <a:blipFill>
                <a:blip r:embed="rId4"/>
                <a:stretch>
                  <a:fillRect l="-20000" t="-2222" b="-8889"/>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TextovéPole 8"/>
              <p:cNvSpPr txBox="1"/>
              <p:nvPr/>
            </p:nvSpPr>
            <p:spPr>
              <a:xfrm>
                <a:off x="4788000" y="3539001"/>
                <a:ext cx="14400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oMath>
                  </m:oMathPara>
                </a14:m>
                <a:endParaRPr lang="en-GB" b="1" dirty="0"/>
              </a:p>
            </p:txBody>
          </p:sp>
        </mc:Choice>
        <mc:Fallback>
          <p:sp>
            <p:nvSpPr>
              <p:cNvPr id="9" name="TextovéPole 8"/>
              <p:cNvSpPr txBox="1">
                <a:spLocks noRot="1" noChangeAspect="1" noMove="1" noResize="1" noEditPoints="1" noAdjustHandles="1" noChangeArrowheads="1" noChangeShapeType="1" noTextEdit="1"/>
              </p:cNvSpPr>
              <p:nvPr/>
            </p:nvSpPr>
            <p:spPr>
              <a:xfrm>
                <a:off x="4788000" y="3539001"/>
                <a:ext cx="144000" cy="276999"/>
              </a:xfrm>
              <a:prstGeom prst="rect">
                <a:avLst/>
              </a:prstGeom>
              <a:blipFill>
                <a:blip r:embed="rId5"/>
                <a:stretch>
                  <a:fillRect l="-54167" r="-58333" b="-28889"/>
                </a:stretch>
              </a:blipFill>
            </p:spPr>
            <p:txBody>
              <a:bodyPr/>
              <a:lstStyle/>
              <a:p>
                <a:r>
                  <a:rPr lang="en-GB">
                    <a:noFill/>
                  </a:rPr>
                  <a:t> </a:t>
                </a:r>
              </a:p>
            </p:txBody>
          </p:sp>
        </mc:Fallback>
      </mc:AlternateContent>
      <p:cxnSp>
        <p:nvCxnSpPr>
          <p:cNvPr id="10" name="Přímá spojnice se šipkou 9"/>
          <p:cNvCxnSpPr/>
          <p:nvPr/>
        </p:nvCxnSpPr>
        <p:spPr>
          <a:xfrm flipV="1">
            <a:off x="2160000" y="3852000"/>
            <a:ext cx="2556000" cy="0"/>
          </a:xfrm>
          <a:prstGeom prst="straightConnector1">
            <a:avLst/>
          </a:prstGeom>
          <a:ln w="12700">
            <a:headEnd type="stealth"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flipV="1">
            <a:off x="4752000" y="3852000"/>
            <a:ext cx="0" cy="1548000"/>
          </a:xfrm>
          <a:prstGeom prst="straightConnector1">
            <a:avLst/>
          </a:prstGeom>
          <a:ln w="38100">
            <a:headEnd type="stealth"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2" name="Přímá spojnice 11"/>
          <p:cNvCxnSpPr/>
          <p:nvPr/>
        </p:nvCxnSpPr>
        <p:spPr>
          <a:xfrm>
            <a:off x="4752000" y="5400000"/>
            <a:ext cx="0" cy="108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a:off x="2052000" y="3852000"/>
            <a:ext cx="108000" cy="0"/>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4" name="TextovéPole 13"/>
              <p:cNvSpPr txBox="1"/>
              <p:nvPr/>
            </p:nvSpPr>
            <p:spPr>
              <a:xfrm>
                <a:off x="4651010" y="5508000"/>
                <a:ext cx="2019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oMath>
                  </m:oMathPara>
                </a14:m>
                <a:endParaRPr lang="en-GB" b="1" dirty="0"/>
              </a:p>
            </p:txBody>
          </p:sp>
        </mc:Choice>
        <mc:Fallback>
          <p:sp>
            <p:nvSpPr>
              <p:cNvPr id="14" name="TextovéPole 13"/>
              <p:cNvSpPr txBox="1">
                <a:spLocks noRot="1" noChangeAspect="1" noMove="1" noResize="1" noEditPoints="1" noAdjustHandles="1" noChangeArrowheads="1" noChangeShapeType="1" noTextEdit="1"/>
              </p:cNvSpPr>
              <p:nvPr/>
            </p:nvSpPr>
            <p:spPr>
              <a:xfrm>
                <a:off x="4651010" y="5508000"/>
                <a:ext cx="201978" cy="276999"/>
              </a:xfrm>
              <a:prstGeom prst="rect">
                <a:avLst/>
              </a:prstGeom>
              <a:blipFill>
                <a:blip r:embed="rId6"/>
                <a:stretch>
                  <a:fillRect l="-30303" t="-24444" r="-57576" b="-28889"/>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5" name="TextovéPole 14"/>
              <p:cNvSpPr txBox="1"/>
              <p:nvPr/>
            </p:nvSpPr>
            <p:spPr>
              <a:xfrm>
                <a:off x="970958" y="3708000"/>
                <a:ext cx="108000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r>
                        <a:rPr lang="en-GB" b="0" i="1" smtClean="0">
                          <a:latin typeface="Cambria Math" panose="02040503050406030204" pitchFamily="18" charset="0"/>
                        </a:rPr>
                        <m:t>=</m:t>
                      </m:r>
                      <m:r>
                        <a:rPr lang="en-GB" b="1" i="1" smtClean="0">
                          <a:latin typeface="Cambria Math" panose="02040503050406030204" pitchFamily="18" charset="0"/>
                        </a:rPr>
                        <m:t>𝒆</m:t>
                      </m:r>
                    </m:oMath>
                  </m:oMathPara>
                </a14:m>
                <a:endParaRPr lang="en-GB" b="1" dirty="0"/>
              </a:p>
            </p:txBody>
          </p:sp>
        </mc:Choice>
        <mc:Fallback>
          <p:sp>
            <p:nvSpPr>
              <p:cNvPr id="15" name="TextovéPole 14"/>
              <p:cNvSpPr txBox="1">
                <a:spLocks noRot="1" noChangeAspect="1" noMove="1" noResize="1" noEditPoints="1" noAdjustHandles="1" noChangeArrowheads="1" noChangeShapeType="1" noTextEdit="1"/>
              </p:cNvSpPr>
              <p:nvPr/>
            </p:nvSpPr>
            <p:spPr>
              <a:xfrm>
                <a:off x="970958" y="3708000"/>
                <a:ext cx="1080000" cy="276999"/>
              </a:xfrm>
              <a:prstGeom prst="rect">
                <a:avLst/>
              </a:prstGeom>
              <a:blipFill>
                <a:blip r:embed="rId7"/>
                <a:stretch>
                  <a:fillRect l="-2825" t="-21739" r="-1130" b="-2608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6" name="TextovéPole 15"/>
              <p:cNvSpPr txBox="1"/>
              <p:nvPr/>
            </p:nvSpPr>
            <p:spPr>
              <a:xfrm>
                <a:off x="252000" y="6329135"/>
                <a:ext cx="10080000" cy="390363"/>
              </a:xfrm>
              <a:prstGeom prst="rect">
                <a:avLst/>
              </a:prstGeom>
              <a:noFill/>
            </p:spPr>
            <p:txBody>
              <a:bodyPr wrap="none" lIns="0" tIns="0" rIns="0" bIns="0" rtlCol="0">
                <a:spAutoFit/>
              </a:bodyPr>
              <a:lstStyle/>
              <a:p>
                <a:r>
                  <a:rPr lang="en-GB" sz="2400" dirty="0" smtClean="0"/>
                  <a:t>Residual Sum of Squares:    </a:t>
                </a:r>
                <a14:m>
                  <m:oMath xmlns:m="http://schemas.openxmlformats.org/officeDocument/2006/math">
                    <m:r>
                      <m:rPr>
                        <m:sty m:val="p"/>
                      </m:rPr>
                      <a:rPr lang="en-GB" sz="2400" b="0" i="0" smtClean="0">
                        <a:latin typeface="Cambria Math" panose="02040503050406030204" pitchFamily="18" charset="0"/>
                      </a:rPr>
                      <m:t>RSS</m:t>
                    </m:r>
                    <m:r>
                      <a:rPr lang="en-GB" sz="2400" b="0" i="1" smtClean="0">
                        <a:latin typeface="Cambria Math" panose="02040503050406030204" pitchFamily="18" charset="0"/>
                      </a:rPr>
                      <m:t>=</m:t>
                    </m:r>
                    <m:nary>
                      <m:naryPr>
                        <m:chr m:val="∑"/>
                        <m:ctrlPr>
                          <a:rPr lang="en-GB" sz="2400" b="0" i="1" smtClean="0">
                            <a:latin typeface="Cambria Math" panose="02040503050406030204" pitchFamily="18" charset="0"/>
                          </a:rPr>
                        </m:ctrlPr>
                      </m:naryPr>
                      <m:sub>
                        <m:r>
                          <m:rPr>
                            <m:brk m:alnAt="23"/>
                          </m:rPr>
                          <a:rPr lang="en-GB" sz="2400" b="0" i="1" smtClean="0">
                            <a:latin typeface="Cambria Math" panose="02040503050406030204" pitchFamily="18" charset="0"/>
                          </a:rPr>
                          <m:t>𝑖</m:t>
                        </m:r>
                        <m:r>
                          <a:rPr lang="en-GB" sz="2400" b="0" i="1" smtClean="0">
                            <a:latin typeface="Cambria Math" panose="02040503050406030204" pitchFamily="18" charset="0"/>
                          </a:rPr>
                          <m:t>=1</m:t>
                        </m:r>
                      </m:sub>
                      <m:sup>
                        <m:r>
                          <a:rPr lang="en-GB" sz="2400" b="0" i="1" smtClean="0">
                            <a:latin typeface="Cambria Math" panose="02040503050406030204" pitchFamily="18" charset="0"/>
                          </a:rPr>
                          <m:t>𝑛</m:t>
                        </m:r>
                      </m:sup>
                      <m:e>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𝑦</m:t>
                                    </m:r>
                                  </m:e>
                                  <m:sub>
                                    <m:r>
                                      <a:rPr lang="en-GB" sz="2400" b="0" i="1" smtClean="0">
                                        <a:latin typeface="Cambria Math" panose="02040503050406030204" pitchFamily="18" charset="0"/>
                                      </a:rPr>
                                      <m:t>𝑖</m:t>
                                    </m:r>
                                  </m:sub>
                                </m:sSub>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acc>
                                      <m:accPr>
                                        <m:chr m:val="̂"/>
                                        <m:ctrlPr>
                                          <a:rPr lang="en-GB" sz="2400" b="0" i="1" smtClean="0">
                                            <a:latin typeface="Cambria Math" panose="02040503050406030204" pitchFamily="18" charset="0"/>
                                          </a:rPr>
                                        </m:ctrlPr>
                                      </m:accPr>
                                      <m:e>
                                        <m:r>
                                          <a:rPr lang="en-GB" sz="2400" b="0" i="1" smtClean="0">
                                            <a:latin typeface="Cambria Math" panose="02040503050406030204" pitchFamily="18" charset="0"/>
                                          </a:rPr>
                                          <m:t>𝑦</m:t>
                                        </m:r>
                                      </m:e>
                                    </m:acc>
                                  </m:e>
                                  <m:sub>
                                    <m:r>
                                      <a:rPr lang="en-GB" sz="2400" b="0" i="1" smtClean="0">
                                        <a:latin typeface="Cambria Math" panose="02040503050406030204" pitchFamily="18" charset="0"/>
                                      </a:rPr>
                                      <m:t>𝑖</m:t>
                                    </m:r>
                                  </m:sub>
                                </m:sSub>
                              </m:e>
                            </m:d>
                          </m:e>
                          <m:sup>
                            <m:r>
                              <a:rPr lang="en-GB" sz="2400" b="0" i="1" smtClean="0">
                                <a:latin typeface="Cambria Math" panose="02040503050406030204" pitchFamily="18" charset="0"/>
                              </a:rPr>
                              <m:t>2</m:t>
                            </m:r>
                          </m:sup>
                        </m:sSup>
                      </m:e>
                    </m:nary>
                    <m:r>
                      <a:rPr lang="en-GB" sz="2400" b="0" i="1" smtClean="0">
                        <a:latin typeface="Cambria Math" panose="02040503050406030204" pitchFamily="18" charset="0"/>
                      </a:rPr>
                      <m:t>=</m:t>
                    </m:r>
                    <m:nary>
                      <m:naryPr>
                        <m:chr m:val="∑"/>
                        <m:ctrlPr>
                          <a:rPr lang="en-GB" sz="2400" b="0" i="1" smtClean="0">
                            <a:latin typeface="Cambria Math" panose="02040503050406030204" pitchFamily="18" charset="0"/>
                          </a:rPr>
                        </m:ctrlPr>
                      </m:naryPr>
                      <m:sub>
                        <m:r>
                          <m:rPr>
                            <m:brk m:alnAt="23"/>
                          </m:rPr>
                          <a:rPr lang="en-GB" sz="2400" b="0" i="1" smtClean="0">
                            <a:latin typeface="Cambria Math" panose="02040503050406030204" pitchFamily="18" charset="0"/>
                          </a:rPr>
                          <m:t>𝑖</m:t>
                        </m:r>
                        <m:r>
                          <a:rPr lang="en-GB" sz="2400" b="0" i="1" smtClean="0">
                            <a:latin typeface="Cambria Math" panose="02040503050406030204" pitchFamily="18" charset="0"/>
                          </a:rPr>
                          <m:t>=1</m:t>
                        </m:r>
                      </m:sub>
                      <m:sup>
                        <m:r>
                          <a:rPr lang="en-GB" sz="2400" b="0" i="1" smtClean="0">
                            <a:latin typeface="Cambria Math" panose="02040503050406030204" pitchFamily="18" charset="0"/>
                          </a:rPr>
                          <m:t>𝑛</m:t>
                        </m:r>
                      </m:sup>
                      <m:e>
                        <m:sSubSup>
                          <m:sSubSupPr>
                            <m:ctrlPr>
                              <a:rPr lang="en-GB" sz="2400" b="0" i="1" smtClean="0">
                                <a:latin typeface="Cambria Math" panose="02040503050406030204" pitchFamily="18" charset="0"/>
                              </a:rPr>
                            </m:ctrlPr>
                          </m:sSubSupPr>
                          <m:e>
                            <m:r>
                              <a:rPr lang="en-GB" sz="2400" b="0" i="1" smtClean="0">
                                <a:latin typeface="Cambria Math" panose="02040503050406030204" pitchFamily="18" charset="0"/>
                              </a:rPr>
                              <m:t>𝑒</m:t>
                            </m:r>
                          </m:e>
                          <m:sub>
                            <m:r>
                              <a:rPr lang="en-GB" sz="2400" b="0" i="1" smtClean="0">
                                <a:latin typeface="Cambria Math" panose="02040503050406030204" pitchFamily="18" charset="0"/>
                              </a:rPr>
                              <m:t>𝑖</m:t>
                            </m:r>
                          </m:sub>
                          <m:sup>
                            <m:r>
                              <a:rPr lang="en-GB" sz="2400" b="0" i="1" smtClean="0">
                                <a:latin typeface="Cambria Math" panose="02040503050406030204" pitchFamily="18" charset="0"/>
                              </a:rPr>
                              <m:t>2</m:t>
                            </m:r>
                          </m:sup>
                        </m:sSubSup>
                      </m:e>
                    </m:nary>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1" i="1" smtClean="0">
                            <a:latin typeface="Cambria Math" panose="02040503050406030204" pitchFamily="18" charset="0"/>
                          </a:rPr>
                          <m:t>𝒆</m:t>
                        </m:r>
                      </m:e>
                      <m:sup>
                        <m:r>
                          <m:rPr>
                            <m:sty m:val="p"/>
                          </m:rPr>
                          <a:rPr lang="en-GB" sz="2400" b="0" i="0" smtClean="0">
                            <a:latin typeface="Cambria Math" panose="02040503050406030204" pitchFamily="18" charset="0"/>
                          </a:rPr>
                          <m:t>T</m:t>
                        </m:r>
                      </m:sup>
                    </m:sSup>
                    <m:r>
                      <a:rPr lang="en-GB" sz="2400" b="1" i="1" smtClean="0">
                        <a:latin typeface="Cambria Math" panose="02040503050406030204" pitchFamily="18" charset="0"/>
                      </a:rPr>
                      <m:t>𝒆</m:t>
                    </m:r>
                    <m:r>
                      <a:rPr lang="en-GB" sz="2400" b="0" i="1" smtClean="0">
                        <a:latin typeface="Cambria Math" panose="02040503050406030204" pitchFamily="18" charset="0"/>
                      </a:rPr>
                      <m:t>=</m:t>
                    </m:r>
                    <m:sSup>
                      <m:sSupPr>
                        <m:ctrlPr>
                          <a:rPr lang="en-GB" sz="2400" i="1">
                            <a:latin typeface="Cambria Math" panose="02040503050406030204" pitchFamily="18" charset="0"/>
                          </a:rPr>
                        </m:ctrlPr>
                      </m:sSupPr>
                      <m:e>
                        <m:d>
                          <m:dPr>
                            <m:begChr m:val="‖"/>
                            <m:endChr m:val="‖"/>
                            <m:ctrlPr>
                              <a:rPr lang="en-GB" sz="2400" i="1">
                                <a:latin typeface="Cambria Math" panose="02040503050406030204" pitchFamily="18" charset="0"/>
                              </a:rPr>
                            </m:ctrlPr>
                          </m:dPr>
                          <m:e>
                            <m:r>
                              <a:rPr lang="en-GB" sz="2400" b="1" i="1">
                                <a:latin typeface="Cambria Math" panose="02040503050406030204" pitchFamily="18" charset="0"/>
                              </a:rPr>
                              <m:t>𝒆</m:t>
                            </m:r>
                          </m:e>
                        </m:d>
                      </m:e>
                      <m:sup>
                        <m:r>
                          <a:rPr lang="en-GB" sz="2400" i="1">
                            <a:latin typeface="Cambria Math" panose="02040503050406030204" pitchFamily="18" charset="0"/>
                          </a:rPr>
                          <m:t>2</m:t>
                        </m:r>
                      </m:sup>
                    </m:sSup>
                  </m:oMath>
                </a14:m>
                <a:endParaRPr lang="en-GB" sz="2400" dirty="0"/>
              </a:p>
            </p:txBody>
          </p:sp>
        </mc:Choice>
        <mc:Fallback>
          <p:sp>
            <p:nvSpPr>
              <p:cNvPr id="16" name="TextovéPole 15"/>
              <p:cNvSpPr txBox="1">
                <a:spLocks noRot="1" noChangeAspect="1" noMove="1" noResize="1" noEditPoints="1" noAdjustHandles="1" noChangeArrowheads="1" noChangeShapeType="1" noTextEdit="1"/>
              </p:cNvSpPr>
              <p:nvPr/>
            </p:nvSpPr>
            <p:spPr>
              <a:xfrm>
                <a:off x="252000" y="6329135"/>
                <a:ext cx="10080000" cy="390363"/>
              </a:xfrm>
              <a:prstGeom prst="rect">
                <a:avLst/>
              </a:prstGeom>
              <a:blipFill>
                <a:blip r:embed="rId8"/>
                <a:stretch>
                  <a:fillRect l="-1814" t="-18750" b="-46875"/>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7" name="TextovéPole 16"/>
              <p:cNvSpPr txBox="1"/>
              <p:nvPr/>
            </p:nvSpPr>
            <p:spPr>
              <a:xfrm>
                <a:off x="6428933" y="3708000"/>
                <a:ext cx="3117200" cy="1200329"/>
              </a:xfrm>
              <a:prstGeom prst="rect">
                <a:avLst/>
              </a:prstGeom>
              <a:noFill/>
              <a:ln w="9525">
                <a:solidFill>
                  <a:schemeClr val="accent1"/>
                </a:solidFill>
              </a:ln>
            </p:spPr>
            <p:txBody>
              <a:bodyPr wrap="none" rtlCol="0">
                <a:spAutoFit/>
              </a:bodyPr>
              <a:lstStyle/>
              <a:p>
                <a:r>
                  <a:rPr lang="en-GB" dirty="0" smtClean="0"/>
                  <a:t>By the Pythagoras Theorem:</a:t>
                </a:r>
              </a:p>
              <a:p>
                <a:pPr>
                  <a:lnSpc>
                    <a:spcPct val="150000"/>
                  </a:lnSpc>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d>
                            <m:dPr>
                              <m:begChr m:val="‖"/>
                              <m:endChr m:val="‖"/>
                              <m:ctrlPr>
                                <a:rPr lang="en-GB" i="1" smtClean="0">
                                  <a:latin typeface="Cambria Math" panose="02040503050406030204" pitchFamily="18" charset="0"/>
                                </a:rPr>
                              </m:ctrlPr>
                            </m:dPr>
                            <m:e>
                              <m:r>
                                <a:rPr lang="en-GB" b="1" i="1" smtClean="0">
                                  <a:latin typeface="Cambria Math" panose="02040503050406030204" pitchFamily="18" charset="0"/>
                                </a:rPr>
                                <m:t>𝒚</m:t>
                              </m:r>
                            </m:e>
                          </m:d>
                        </m:e>
                        <m:sup>
                          <m:r>
                            <a:rPr lang="en-GB" b="0" i="1" smtClean="0">
                              <a:latin typeface="Cambria Math" panose="02040503050406030204" pitchFamily="18" charset="0"/>
                            </a:rPr>
                            <m:t>2</m:t>
                          </m:r>
                        </m:sup>
                      </m:sSup>
                      <m:r>
                        <m:rPr>
                          <m:aln/>
                        </m:rP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begChr m:val="‖"/>
                              <m:endChr m:val="‖"/>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e>
                          </m:d>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begChr m:val="‖"/>
                              <m:endChr m:val="‖"/>
                              <m:ctrlPr>
                                <a:rPr lang="en-GB" b="0" i="1" smtClean="0">
                                  <a:latin typeface="Cambria Math" panose="02040503050406030204" pitchFamily="18" charset="0"/>
                                </a:rPr>
                              </m:ctrlPr>
                            </m:dPr>
                            <m:e>
                              <m:r>
                                <a:rPr lang="en-GB" b="1" i="1" smtClean="0">
                                  <a:latin typeface="Cambria Math" panose="02040503050406030204" pitchFamily="18" charset="0"/>
                                </a:rPr>
                                <m:t>𝒆</m:t>
                              </m:r>
                            </m:e>
                          </m:d>
                        </m:e>
                        <m:sup>
                          <m:r>
                            <a:rPr lang="en-GB" b="0" i="1" smtClean="0">
                              <a:latin typeface="Cambria Math" panose="02040503050406030204" pitchFamily="18" charset="0"/>
                            </a:rPr>
                            <m:t>2</m:t>
                          </m:r>
                        </m:sup>
                      </m:sSup>
                    </m:oMath>
                    <m:oMath xmlns:m="http://schemas.openxmlformats.org/officeDocument/2006/math">
                      <m:sSup>
                        <m:sSupPr>
                          <m:ctrlPr>
                            <a:rPr lang="en-GB" b="0" i="1" smtClean="0">
                              <a:latin typeface="Cambria Math" panose="02040503050406030204" pitchFamily="18" charset="0"/>
                            </a:rPr>
                          </m:ctrlPr>
                        </m:sSupPr>
                        <m:e>
                          <m:r>
                            <a:rPr lang="en-GB" b="1" i="1" smtClean="0">
                              <a:latin typeface="Cambria Math" panose="02040503050406030204" pitchFamily="18" charset="0"/>
                            </a:rPr>
                            <m:t>𝒚</m:t>
                          </m:r>
                        </m:e>
                        <m:sup>
                          <m:r>
                            <m:rPr>
                              <m:sty m:val="p"/>
                            </m:rPr>
                            <a:rPr lang="en-GB" b="0" i="0" smtClean="0">
                              <a:latin typeface="Cambria Math" panose="02040503050406030204" pitchFamily="18" charset="0"/>
                            </a:rPr>
                            <m:t>T</m:t>
                          </m:r>
                        </m:sup>
                      </m:sSup>
                      <m:r>
                        <a:rPr lang="en-GB" b="1" i="1" smtClean="0">
                          <a:latin typeface="Cambria Math" panose="02040503050406030204" pitchFamily="18" charset="0"/>
                        </a:rPr>
                        <m:t>𝒚</m:t>
                      </m:r>
                      <m:r>
                        <m:rPr>
                          <m:aln/>
                        </m:rPr>
                        <a:rPr lang="en-GB" b="0" i="1" smtClean="0">
                          <a:latin typeface="Cambria Math" panose="02040503050406030204" pitchFamily="18" charset="0"/>
                        </a:rPr>
                        <m:t>=</m:t>
                      </m:r>
                      <m:sSup>
                        <m:sSupPr>
                          <m:ctrlPr>
                            <a:rPr lang="en-GB" b="0" i="1" smtClean="0">
                              <a:latin typeface="Cambria Math" panose="02040503050406030204" pitchFamily="18" charset="0"/>
                            </a:rPr>
                          </m:ctrlPr>
                        </m:sSupPr>
                        <m:e>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e>
                        <m:sup>
                          <m:r>
                            <m:rPr>
                              <m:sty m:val="p"/>
                            </m:rPr>
                            <a:rPr lang="en-GB" b="0" i="0" smtClean="0">
                              <a:latin typeface="Cambria Math" panose="02040503050406030204" pitchFamily="18" charset="0"/>
                            </a:rPr>
                            <m:t>T</m:t>
                          </m:r>
                        </m:sup>
                      </m:sSup>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1" i="1" smtClean="0">
                              <a:latin typeface="Cambria Math" panose="02040503050406030204" pitchFamily="18" charset="0"/>
                            </a:rPr>
                            <m:t>𝒆</m:t>
                          </m:r>
                        </m:e>
                        <m:sup>
                          <m:r>
                            <m:rPr>
                              <m:sty m:val="p"/>
                            </m:rPr>
                            <a:rPr lang="en-GB" b="0" i="0" smtClean="0">
                              <a:latin typeface="Cambria Math" panose="02040503050406030204" pitchFamily="18" charset="0"/>
                            </a:rPr>
                            <m:t>T</m:t>
                          </m:r>
                        </m:sup>
                      </m:sSup>
                      <m:r>
                        <a:rPr lang="en-GB" b="1" i="1" smtClean="0">
                          <a:latin typeface="Cambria Math" panose="02040503050406030204" pitchFamily="18" charset="0"/>
                        </a:rPr>
                        <m:t>𝒆</m:t>
                      </m:r>
                    </m:oMath>
                  </m:oMathPara>
                </a14:m>
                <a:endParaRPr lang="en-GB" b="1" dirty="0"/>
              </a:p>
            </p:txBody>
          </p:sp>
        </mc:Choice>
        <mc:Fallback>
          <p:sp>
            <p:nvSpPr>
              <p:cNvPr id="17" name="TextovéPole 16"/>
              <p:cNvSpPr txBox="1">
                <a:spLocks noRot="1" noChangeAspect="1" noMove="1" noResize="1" noEditPoints="1" noAdjustHandles="1" noChangeArrowheads="1" noChangeShapeType="1" noTextEdit="1"/>
              </p:cNvSpPr>
              <p:nvPr/>
            </p:nvSpPr>
            <p:spPr>
              <a:xfrm>
                <a:off x="6428933" y="3708000"/>
                <a:ext cx="3117200" cy="1200329"/>
              </a:xfrm>
              <a:prstGeom prst="rect">
                <a:avLst/>
              </a:prstGeom>
              <a:blipFill>
                <a:blip r:embed="rId9"/>
                <a:stretch>
                  <a:fillRect l="-1559" t="-2010" r="-780"/>
                </a:stretch>
              </a:blipFill>
              <a:ln w="9525">
                <a:solidFill>
                  <a:schemeClr val="accent1"/>
                </a:solidFill>
              </a:ln>
            </p:spPr>
            <p:txBody>
              <a:bodyPr/>
              <a:lstStyle/>
              <a:p>
                <a:r>
                  <a:rPr lang="en-GB">
                    <a:noFill/>
                  </a:rPr>
                  <a:t> </a:t>
                </a:r>
              </a:p>
            </p:txBody>
          </p:sp>
        </mc:Fallback>
      </mc:AlternateContent>
      <p:sp>
        <p:nvSpPr>
          <p:cNvPr id="18" name="Ovál 17"/>
          <p:cNvSpPr/>
          <p:nvPr/>
        </p:nvSpPr>
        <p:spPr>
          <a:xfrm>
            <a:off x="4716000" y="3816000"/>
            <a:ext cx="72000" cy="720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9" name="Přímá spojnice se šipkou 18"/>
          <p:cNvCxnSpPr/>
          <p:nvPr/>
        </p:nvCxnSpPr>
        <p:spPr>
          <a:xfrm flipV="1">
            <a:off x="2160000" y="3852000"/>
            <a:ext cx="2592000" cy="1548000"/>
          </a:xfrm>
          <a:prstGeom prst="straightConnector1">
            <a:avLst/>
          </a:prstGeom>
          <a:ln w="38100" cap="rnd">
            <a:solidFill>
              <a:schemeClr val="accent1"/>
            </a:solidFill>
            <a:prstDash val="sysDot"/>
            <a:round/>
            <a:tailEnd type="stealth" w="med" len="lg"/>
          </a:ln>
        </p:spPr>
        <p:style>
          <a:lnRef idx="1">
            <a:schemeClr val="accent1"/>
          </a:lnRef>
          <a:fillRef idx="0">
            <a:schemeClr val="accent1"/>
          </a:fillRef>
          <a:effectRef idx="0">
            <a:schemeClr val="accent1"/>
          </a:effectRef>
          <a:fontRef idx="minor">
            <a:schemeClr val="tx1"/>
          </a:fontRef>
        </p:style>
      </p:cxnSp>
      <p:cxnSp>
        <p:nvCxnSpPr>
          <p:cNvPr id="20" name="Přímá spojnice se šipkou 19"/>
          <p:cNvCxnSpPr/>
          <p:nvPr/>
        </p:nvCxnSpPr>
        <p:spPr>
          <a:xfrm flipV="1">
            <a:off x="2159999" y="5400000"/>
            <a:ext cx="2592000" cy="0"/>
          </a:xfrm>
          <a:prstGeom prst="straightConnector1">
            <a:avLst/>
          </a:prstGeom>
          <a:ln w="38100" cap="rnd">
            <a:solidFill>
              <a:srgbClr val="FF0000"/>
            </a:solidFill>
            <a:round/>
            <a:tailEnd type="stealth" w="med" len="lg"/>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p:nvPr/>
        </p:nvCxnSpPr>
        <p:spPr>
          <a:xfrm flipH="1" flipV="1">
            <a:off x="2160000" y="3852000"/>
            <a:ext cx="0" cy="1548000"/>
          </a:xfrm>
          <a:prstGeom prst="straightConnector1">
            <a:avLst/>
          </a:prstGeom>
          <a:ln w="38100" cap="rnd">
            <a:solidFill>
              <a:srgbClr val="FF0000"/>
            </a:solidFill>
            <a:round/>
            <a:tailEnd type="stealth" w="med" len="lg"/>
          </a:ln>
        </p:spPr>
        <p:style>
          <a:lnRef idx="1">
            <a:schemeClr val="accent1"/>
          </a:lnRef>
          <a:fillRef idx="0">
            <a:schemeClr val="accent1"/>
          </a:fillRef>
          <a:effectRef idx="0">
            <a:schemeClr val="accent1"/>
          </a:effectRef>
          <a:fontRef idx="minor">
            <a:schemeClr val="tx1"/>
          </a:fontRef>
        </p:style>
      </p:cxnSp>
      <p:sp>
        <p:nvSpPr>
          <p:cNvPr id="22" name="Oblouk 21"/>
          <p:cNvSpPr/>
          <p:nvPr/>
        </p:nvSpPr>
        <p:spPr>
          <a:xfrm>
            <a:off x="4392000" y="5040000"/>
            <a:ext cx="720000" cy="720000"/>
          </a:xfrm>
          <a:prstGeom prst="arc">
            <a:avLst>
              <a:gd name="adj1" fmla="val 10789184"/>
              <a:gd name="adj2" fmla="val 1620989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3" name="Ovál 22"/>
          <p:cNvSpPr/>
          <p:nvPr/>
        </p:nvSpPr>
        <p:spPr>
          <a:xfrm>
            <a:off x="4579200" y="5227200"/>
            <a:ext cx="54000" cy="5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mc:Choice xmlns:a14="http://schemas.microsoft.com/office/drawing/2010/main" Requires="a14">
          <p:sp>
            <p:nvSpPr>
              <p:cNvPr id="24" name="TextovéPole 23"/>
              <p:cNvSpPr txBox="1"/>
              <p:nvPr/>
            </p:nvSpPr>
            <p:spPr>
              <a:xfrm>
                <a:off x="8557690" y="5857200"/>
                <a:ext cx="1882310" cy="369332"/>
              </a:xfrm>
              <a:prstGeom prst="rect">
                <a:avLst/>
              </a:prstGeom>
              <a:noFill/>
              <a:ln w="12700">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GB" i="1" smtClean="0">
                              <a:latin typeface="Cambria Math" panose="02040503050406030204" pitchFamily="18" charset="0"/>
                            </a:rPr>
                          </m:ctrlPr>
                        </m:funcPr>
                        <m:fName>
                          <m:r>
                            <m:rPr>
                              <m:sty m:val="p"/>
                            </m:rPr>
                            <a:rPr lang="en-GB" b="0" i="0" smtClean="0">
                              <a:latin typeface="Cambria Math" panose="02040503050406030204" pitchFamily="18" charset="0"/>
                            </a:rPr>
                            <m:t>dim</m:t>
                          </m:r>
                        </m:fName>
                        <m:e>
                          <m:r>
                            <a:rPr lang="en-GB" b="0" i="1" smtClean="0">
                              <a:latin typeface="Cambria Math" panose="02040503050406030204" pitchFamily="18" charset="0"/>
                            </a:rPr>
                            <m:t>𝑀</m:t>
                          </m:r>
                        </m:e>
                      </m:func>
                      <m:r>
                        <a:rPr lang="en-GB" b="0" i="1" smtClean="0">
                          <a:latin typeface="Cambria Math" panose="02040503050406030204" pitchFamily="18" charset="0"/>
                        </a:rPr>
                        <m:t>=3</m:t>
                      </m:r>
                      <m:r>
                        <a:rPr lang="en-GB" b="0" i="1" smtClean="0">
                          <a:latin typeface="Cambria Math" panose="02040503050406030204" pitchFamily="18" charset="0"/>
                        </a:rPr>
                        <m:t>𝑁</m:t>
                      </m:r>
                      <m:r>
                        <a:rPr lang="en-GB" b="0" i="1" smtClean="0">
                          <a:latin typeface="Cambria Math" panose="02040503050406030204" pitchFamily="18" charset="0"/>
                        </a:rPr>
                        <m:t>−2</m:t>
                      </m:r>
                    </m:oMath>
                  </m:oMathPara>
                </a14:m>
                <a:endParaRPr lang="en-GB" dirty="0"/>
              </a:p>
            </p:txBody>
          </p:sp>
        </mc:Choice>
        <mc:Fallback>
          <p:sp>
            <p:nvSpPr>
              <p:cNvPr id="24" name="TextovéPole 23"/>
              <p:cNvSpPr txBox="1">
                <a:spLocks noRot="1" noChangeAspect="1" noMove="1" noResize="1" noEditPoints="1" noAdjustHandles="1" noChangeArrowheads="1" noChangeShapeType="1" noTextEdit="1"/>
              </p:cNvSpPr>
              <p:nvPr/>
            </p:nvSpPr>
            <p:spPr>
              <a:xfrm>
                <a:off x="8557690" y="5857200"/>
                <a:ext cx="1882310" cy="369332"/>
              </a:xfrm>
              <a:prstGeom prst="rect">
                <a:avLst/>
              </a:prstGeom>
              <a:blipFill>
                <a:blip r:embed="rId10"/>
                <a:stretch>
                  <a:fillRect/>
                </a:stretch>
              </a:blipFill>
              <a:ln w="12700">
                <a:solidFill>
                  <a:srgbClr val="FF0000"/>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5" name="TextovéPole 24"/>
              <p:cNvSpPr txBox="1"/>
              <p:nvPr/>
            </p:nvSpPr>
            <p:spPr>
              <a:xfrm>
                <a:off x="252000" y="5857200"/>
                <a:ext cx="4500000" cy="369332"/>
              </a:xfrm>
              <a:prstGeom prst="rect">
                <a:avLst/>
              </a:prstGeom>
              <a:noFill/>
              <a:ln w="12700">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GB" i="1" smtClean="0">
                              <a:latin typeface="Cambria Math" panose="02040503050406030204" pitchFamily="18" charset="0"/>
                            </a:rPr>
                          </m:ctrlPr>
                        </m:funcPr>
                        <m:fName>
                          <m:r>
                            <m:rPr>
                              <m:sty m:val="p"/>
                            </m:rPr>
                            <a:rPr lang="en-GB" b="0" i="0" smtClean="0">
                              <a:latin typeface="Cambria Math" panose="02040503050406030204" pitchFamily="18" charset="0"/>
                            </a:rPr>
                            <m:t>dim</m:t>
                          </m:r>
                        </m:fName>
                        <m:e>
                          <m:sSup>
                            <m:sSupPr>
                              <m:ctrlPr>
                                <a:rPr lang="en-GB" b="0" i="1" smtClean="0">
                                  <a:latin typeface="Cambria Math" panose="02040503050406030204" pitchFamily="18" charset="0"/>
                                </a:rPr>
                              </m:ctrlPr>
                            </m:sSupPr>
                            <m:e>
                              <m:r>
                                <a:rPr lang="en-GB" b="0" i="1" smtClean="0">
                                  <a:latin typeface="Cambria Math" panose="02040503050406030204" pitchFamily="18" charset="0"/>
                                </a:rPr>
                                <m:t>𝑀</m:t>
                              </m:r>
                            </m:e>
                            <m:sup>
                              <m:r>
                                <a:rPr lang="en-GB" b="0" i="1" smtClean="0">
                                  <a:latin typeface="Cambria Math" panose="02040503050406030204" pitchFamily="18" charset="0"/>
                                </a:rPr>
                                <m:t>⊥</m:t>
                              </m:r>
                            </m:sup>
                          </m:sSup>
                        </m:e>
                      </m:func>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𝑁</m:t>
                          </m:r>
                        </m:e>
                        <m:sup>
                          <m:r>
                            <a:rPr lang="en-GB" b="0" i="1" smtClean="0">
                              <a:latin typeface="Cambria Math" panose="02040503050406030204" pitchFamily="18" charset="0"/>
                            </a:rPr>
                            <m:t>2</m:t>
                          </m:r>
                        </m:sup>
                      </m:sSup>
                      <m:r>
                        <a:rPr lang="en-GB" b="0" i="1" smtClean="0">
                          <a:latin typeface="Cambria Math" panose="02040503050406030204" pitchFamily="18" charset="0"/>
                        </a:rPr>
                        <m:t>−3</m:t>
                      </m:r>
                      <m:r>
                        <a:rPr lang="en-GB" b="0" i="1" smtClean="0">
                          <a:latin typeface="Cambria Math" panose="02040503050406030204" pitchFamily="18" charset="0"/>
                        </a:rPr>
                        <m:t>𝑁</m:t>
                      </m:r>
                      <m:r>
                        <a:rPr lang="en-GB" b="0" i="1" smtClean="0">
                          <a:latin typeface="Cambria Math" panose="02040503050406030204" pitchFamily="18" charset="0"/>
                        </a:rPr>
                        <m:t>+2=</m:t>
                      </m:r>
                      <m:d>
                        <m:dPr>
                          <m:ctrlPr>
                            <a:rPr lang="en-GB" b="0" i="1" smtClean="0">
                              <a:latin typeface="Cambria Math" panose="02040503050406030204" pitchFamily="18" charset="0"/>
                            </a:rPr>
                          </m:ctrlPr>
                        </m:dPr>
                        <m:e>
                          <m:r>
                            <a:rPr lang="en-GB" b="0" i="1" smtClean="0">
                              <a:latin typeface="Cambria Math" panose="02040503050406030204" pitchFamily="18" charset="0"/>
                            </a:rPr>
                            <m:t>𝑁</m:t>
                          </m:r>
                          <m:r>
                            <a:rPr lang="en-GB" b="0" i="1" smtClean="0">
                              <a:latin typeface="Cambria Math" panose="02040503050406030204" pitchFamily="18" charset="0"/>
                            </a:rPr>
                            <m:t>−1</m:t>
                          </m:r>
                        </m:e>
                      </m:d>
                      <m:d>
                        <m:dPr>
                          <m:ctrlPr>
                            <a:rPr lang="en-GB" b="0" i="1" smtClean="0">
                              <a:latin typeface="Cambria Math" panose="02040503050406030204" pitchFamily="18" charset="0"/>
                            </a:rPr>
                          </m:ctrlPr>
                        </m:dPr>
                        <m:e>
                          <m:r>
                            <a:rPr lang="en-GB" b="0" i="1" smtClean="0">
                              <a:latin typeface="Cambria Math" panose="02040503050406030204" pitchFamily="18" charset="0"/>
                            </a:rPr>
                            <m:t>𝑁</m:t>
                          </m:r>
                          <m:r>
                            <a:rPr lang="en-GB" b="0" i="1" smtClean="0">
                              <a:latin typeface="Cambria Math" panose="02040503050406030204" pitchFamily="18" charset="0"/>
                            </a:rPr>
                            <m:t>−2</m:t>
                          </m:r>
                        </m:e>
                      </m:d>
                    </m:oMath>
                  </m:oMathPara>
                </a14:m>
                <a:endParaRPr lang="en-GB" dirty="0"/>
              </a:p>
            </p:txBody>
          </p:sp>
        </mc:Choice>
        <mc:Fallback>
          <p:sp>
            <p:nvSpPr>
              <p:cNvPr id="25" name="TextovéPole 24"/>
              <p:cNvSpPr txBox="1">
                <a:spLocks noRot="1" noChangeAspect="1" noMove="1" noResize="1" noEditPoints="1" noAdjustHandles="1" noChangeArrowheads="1" noChangeShapeType="1" noTextEdit="1"/>
              </p:cNvSpPr>
              <p:nvPr/>
            </p:nvSpPr>
            <p:spPr>
              <a:xfrm>
                <a:off x="252000" y="5857200"/>
                <a:ext cx="4500000" cy="369332"/>
              </a:xfrm>
              <a:prstGeom prst="rect">
                <a:avLst/>
              </a:prstGeom>
              <a:blipFill>
                <a:blip r:embed="rId11"/>
                <a:stretch>
                  <a:fillRect/>
                </a:stretch>
              </a:blipFill>
              <a:ln w="12700">
                <a:solidFill>
                  <a:srgbClr val="FF0000"/>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6" name="TextovéPole 25"/>
              <p:cNvSpPr txBox="1"/>
              <p:nvPr/>
            </p:nvSpPr>
            <p:spPr>
              <a:xfrm>
                <a:off x="5407676" y="5857200"/>
                <a:ext cx="2494337" cy="369332"/>
              </a:xfrm>
              <a:prstGeom prst="rect">
                <a:avLst/>
              </a:prstGeom>
              <a:noFill/>
              <a:ln w="12700">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GB" i="1" smtClean="0">
                              <a:latin typeface="Cambria Math" panose="02040503050406030204" pitchFamily="18" charset="0"/>
                            </a:rPr>
                          </m:ctrlPr>
                        </m:funcPr>
                        <m:fName>
                          <m:r>
                            <m:rPr>
                              <m:sty m:val="p"/>
                            </m:rPr>
                            <a:rPr lang="en-GB" b="0" i="0" smtClean="0">
                              <a:latin typeface="Cambria Math" panose="02040503050406030204" pitchFamily="18" charset="0"/>
                            </a:rPr>
                            <m:t>dim</m:t>
                          </m:r>
                        </m:fName>
                        <m:e>
                          <m:sSup>
                            <m:sSupPr>
                              <m:ctrlPr>
                                <a:rPr lang="en-GB" b="0" i="1" smtClean="0">
                                  <a:latin typeface="Cambria Math" panose="02040503050406030204" pitchFamily="18" charset="0"/>
                                </a:rPr>
                              </m:ctrlPr>
                            </m:sSupPr>
                            <m:e>
                              <m:r>
                                <a:rPr lang="en-GB" b="0" i="1" smtClean="0">
                                  <a:latin typeface="Cambria Math" panose="02040503050406030204" pitchFamily="18" charset="0"/>
                                </a:rPr>
                                <m:t>𝑀</m:t>
                              </m:r>
                            </m:e>
                            <m:sup>
                              <m:r>
                                <a:rPr lang="en-GB" b="0" i="1" smtClean="0">
                                  <a:latin typeface="Cambria Math" panose="02040503050406030204" pitchFamily="18" charset="0"/>
                                </a:rPr>
                                <m:t>⊥</m:t>
                              </m:r>
                            </m:sup>
                          </m:sSup>
                        </m:e>
                      </m:func>
                      <m:r>
                        <a:rPr lang="en-GB" b="0" i="1" smtClean="0">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dim</m:t>
                          </m:r>
                        </m:fName>
                        <m:e>
                          <m:r>
                            <a:rPr lang="en-GB" i="1">
                              <a:latin typeface="Cambria Math" panose="02040503050406030204" pitchFamily="18" charset="0"/>
                            </a:rPr>
                            <m:t>𝑀</m:t>
                          </m:r>
                        </m:e>
                      </m:func>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𝑁</m:t>
                          </m:r>
                        </m:e>
                        <m:sup>
                          <m:r>
                            <a:rPr lang="en-GB" b="0" i="1" smtClean="0">
                              <a:latin typeface="Cambria Math" panose="02040503050406030204" pitchFamily="18" charset="0"/>
                            </a:rPr>
                            <m:t>2</m:t>
                          </m:r>
                        </m:sup>
                      </m:sSup>
                    </m:oMath>
                  </m:oMathPara>
                </a14:m>
                <a:endParaRPr lang="en-GB" dirty="0"/>
              </a:p>
            </p:txBody>
          </p:sp>
        </mc:Choice>
        <mc:Fallback>
          <p:sp>
            <p:nvSpPr>
              <p:cNvPr id="26" name="TextovéPole 25"/>
              <p:cNvSpPr txBox="1">
                <a:spLocks noRot="1" noChangeAspect="1" noMove="1" noResize="1" noEditPoints="1" noAdjustHandles="1" noChangeArrowheads="1" noChangeShapeType="1" noTextEdit="1"/>
              </p:cNvSpPr>
              <p:nvPr/>
            </p:nvSpPr>
            <p:spPr>
              <a:xfrm>
                <a:off x="5407676" y="5857200"/>
                <a:ext cx="2494337" cy="369332"/>
              </a:xfrm>
              <a:prstGeom prst="rect">
                <a:avLst/>
              </a:prstGeom>
              <a:blipFill>
                <a:blip r:embed="rId12"/>
                <a:stretch>
                  <a:fillRect/>
                </a:stretch>
              </a:blipFill>
              <a:ln w="12700">
                <a:solidFill>
                  <a:srgbClr val="FF0000"/>
                </a:solidFill>
              </a:ln>
            </p:spPr>
            <p:txBody>
              <a:bodyPr/>
              <a:lstStyle/>
              <a:p>
                <a:r>
                  <a:rPr lang="en-GB">
                    <a:noFill/>
                  </a:rPr>
                  <a:t> </a:t>
                </a:r>
              </a:p>
            </p:txBody>
          </p:sp>
        </mc:Fallback>
      </mc:AlternateContent>
    </p:spTree>
    <p:extLst>
      <p:ext uri="{BB962C8B-B14F-4D97-AF65-F5344CB8AC3E}">
        <p14:creationId xmlns:p14="http://schemas.microsoft.com/office/powerpoint/2010/main" val="34927510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Three-way ANOVA with no interactions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Letting      </a:t>
                </a:r>
                <a14:m>
                  <m:oMath xmlns:m="http://schemas.openxmlformats.org/officeDocument/2006/math">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m:rPr>
                            <m:sty m:val="p"/>
                          </m:rPr>
                          <a:rPr lang="en-GB">
                            <a:latin typeface="Cambria Math" panose="02040503050406030204" pitchFamily="18" charset="0"/>
                          </a:rPr>
                          <m:t>A</m:t>
                        </m:r>
                        <m:r>
                          <a:rPr lang="en-GB" i="1">
                            <a:latin typeface="Cambria Math" panose="02040503050406030204" pitchFamily="18" charset="0"/>
                          </a:rPr>
                          <m:t>𝑖𝑗𝑘</m:t>
                        </m:r>
                        <m:r>
                          <a:rPr lang="en-GB" b="0" i="1" smtClean="0">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oMath>
                </a14:m>
                <a:r>
                  <a:rPr lang="en-GB" dirty="0" smtClean="0"/>
                  <a:t>,    </a:t>
                </a:r>
                <a14:m>
                  <m:oMath xmlns:m="http://schemas.openxmlformats.org/officeDocument/2006/math">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m:rPr>
                            <m:sty m:val="p"/>
                          </m:rPr>
                          <a:rPr lang="en-GB">
                            <a:latin typeface="Cambria Math" panose="02040503050406030204" pitchFamily="18" charset="0"/>
                          </a:rPr>
                          <m:t>B</m:t>
                        </m:r>
                        <m:r>
                          <a:rPr lang="en-GB" i="1">
                            <a:latin typeface="Cambria Math" panose="02040503050406030204" pitchFamily="18" charset="0"/>
                          </a:rPr>
                          <m:t>𝑖𝑗𝑘</m:t>
                        </m:r>
                        <m:r>
                          <a:rPr lang="en-GB" b="0" i="1" smtClean="0">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oMath>
                </a14:m>
                <a:r>
                  <a:rPr lang="en-GB" dirty="0"/>
                  <a:t>, </a:t>
                </a:r>
                <a:r>
                  <a:rPr lang="en-GB" dirty="0" smtClean="0"/>
                  <a:t>   </a:t>
                </a:r>
                <a14:m>
                  <m:oMath xmlns:m="http://schemas.openxmlformats.org/officeDocument/2006/math">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m:rPr>
                            <m:sty m:val="p"/>
                          </m:rPr>
                          <a:rPr lang="en-GB" b="0" i="0" smtClean="0">
                            <a:latin typeface="Cambria Math" panose="02040503050406030204" pitchFamily="18" charset="0"/>
                          </a:rPr>
                          <m:t>C</m:t>
                        </m:r>
                        <m:r>
                          <a:rPr lang="en-GB" i="1">
                            <a:latin typeface="Cambria Math" panose="02040503050406030204" pitchFamily="18" charset="0"/>
                          </a:rPr>
                          <m:t>𝑖𝑗𝑘</m:t>
                        </m:r>
                        <m:r>
                          <a:rPr lang="en-GB" b="0" i="1" smtClean="0">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oMath>
                </a14:m>
                <a:r>
                  <a:rPr lang="en-GB" dirty="0" smtClean="0"/>
                  <a:t>,      </a:t>
                </a:r>
              </a:p>
              <a:p>
                <a:pPr>
                  <a:lnSpc>
                    <a:spcPct val="150000"/>
                  </a:lnSpc>
                </a:pPr>
                <a:r>
                  <a:rPr lang="en-GB" dirty="0" smtClean="0"/>
                  <a:t>solve also the problems:</a:t>
                </a:r>
              </a:p>
              <a:p>
                <a:pPr>
                  <a:lnSpc>
                    <a:spcPct val="150000"/>
                  </a:lnSpc>
                </a:pPr>
                <a:endParaRPr lang="en-GB" dirty="0" smtClean="0"/>
              </a:p>
              <a:p>
                <a:pPr/>
                <a14:m>
                  <m:oMathPara xmlns:m="http://schemas.openxmlformats.org/officeDocument/2006/math">
                    <m:oMathParaPr>
                      <m:jc m:val="centerGroup"/>
                    </m:oMathParaPr>
                    <m:oMath xmlns:m="http://schemas.openxmlformats.org/officeDocument/2006/math">
                      <m:func>
                        <m:funcPr>
                          <m:ctrlPr>
                            <a:rPr lang="en-GB" i="1">
                              <a:latin typeface="Cambria Math" panose="02040503050406030204" pitchFamily="18" charset="0"/>
                            </a:rPr>
                          </m:ctrlPr>
                        </m:funcPr>
                        <m:fName>
                          <m:limLow>
                            <m:limLowPr>
                              <m:ctrlPr>
                                <a:rPr lang="en-GB" i="1">
                                  <a:latin typeface="Cambria Math" panose="02040503050406030204" pitchFamily="18" charset="0"/>
                                </a:rPr>
                              </m:ctrlPr>
                            </m:limLowPr>
                            <m:e>
                              <m:r>
                                <m:rPr>
                                  <m:sty m:val="p"/>
                                </m:rPr>
                                <a:rPr lang="en-GB">
                                  <a:latin typeface="Cambria Math" panose="02040503050406030204" pitchFamily="18" charset="0"/>
                                </a:rPr>
                                <m:t>min</m:t>
                              </m:r>
                            </m:e>
                            <m:lim>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a:latin typeface="Cambria Math" panose="02040503050406030204" pitchFamily="18" charset="0"/>
                                    </a:rPr>
                                    <m:t>A</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a:latin typeface="Cambria Math" panose="02040503050406030204" pitchFamily="18" charset="0"/>
                                    </a:rPr>
                                    <m:t>A</m:t>
                                  </m:r>
                                </m:sub>
                              </m:sSub>
                            </m:lim>
                          </m:limLow>
                        </m:fName>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e>
                                        <m:e>
                                          <m:sSub>
                                            <m:sSubPr>
                                              <m:ctrlPr>
                                                <a:rPr lang="en-GB" b="0" i="1" smtClean="0">
                                                  <a:latin typeface="Cambria Math" panose="02040503050406030204" pitchFamily="18" charset="0"/>
                                                </a:rPr>
                                              </m:ctrlPr>
                                            </m:sSubPr>
                                            <m:e>
                                              <m:r>
                                                <a:rPr lang="en-GB" b="0" i="1" smtClean="0">
                                                  <a:latin typeface="Cambria Math" panose="02040503050406030204" pitchFamily="18" charset="0"/>
                                                </a:rPr>
                                                <m:t>𝑛</m:t>
                                              </m:r>
                                            </m:e>
                                            <m:sub>
                                              <m:r>
                                                <a:rPr lang="en-GB" b="0" i="1" smtClean="0">
                                                  <a:latin typeface="Cambria Math" panose="02040503050406030204" pitchFamily="18" charset="0"/>
                                                </a:rPr>
                                                <m:t>𝑖𝑗𝑘</m:t>
                                              </m:r>
                                            </m:sub>
                                          </m:sSub>
                                          <m:r>
                                            <a:rPr lang="en-GB" b="0" i="1" smtClean="0">
                                              <a:latin typeface="Cambria Math" panose="02040503050406030204" pitchFamily="18" charset="0"/>
                                            </a:rPr>
                                            <m:t>=1</m:t>
                                          </m:r>
                                        </m:e>
                                      </m:eqArr>
                                    </m:sub>
                                    <m:sup>
                                      <m:r>
                                        <a:rPr lang="en-GB" b="0" i="1" smtClean="0">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r>
                                                    <a:rPr lang="en-GB" b="0" i="1" smtClean="0">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e>
                                          </m:d>
                                        </m:e>
                                        <m:sup>
                                          <m:r>
                                            <a:rPr lang="en-GB" i="1">
                                              <a:latin typeface="Cambria Math" panose="02040503050406030204" pitchFamily="18" charset="0"/>
                                            </a:rPr>
                                            <m:t>2</m:t>
                                          </m:r>
                                        </m:sup>
                                      </m:sSup>
                                    </m:e>
                                  </m:nary>
                                </m:e>
                              </m:nary>
                            </m:e>
                          </m:nary>
                        </m:e>
                      </m:func>
                      <m:r>
                        <a:rPr lang="en-GB" i="1">
                          <a:latin typeface="Cambria Math" panose="02040503050406030204" pitchFamily="18" charset="0"/>
                        </a:rPr>
                        <m:t> = </m:t>
                      </m:r>
                      <m:func>
                        <m:funcPr>
                          <m:ctrlPr>
                            <a:rPr lang="en-GB" i="1">
                              <a:latin typeface="Cambria Math" panose="02040503050406030204" pitchFamily="18" charset="0"/>
                            </a:rPr>
                          </m:ctrlPr>
                        </m:funcPr>
                        <m:fName>
                          <m:limLow>
                            <m:limLowPr>
                              <m:ctrlPr>
                                <a:rPr lang="en-GB" i="1">
                                  <a:latin typeface="Cambria Math" panose="02040503050406030204" pitchFamily="18" charset="0"/>
                                </a:rPr>
                              </m:ctrlPr>
                            </m:limLowPr>
                            <m:e>
                              <m:r>
                                <m:rPr>
                                  <m:sty m:val="p"/>
                                </m:rPr>
                                <a:rPr lang="en-GB">
                                  <a:latin typeface="Cambria Math" panose="02040503050406030204" pitchFamily="18" charset="0"/>
                                </a:rPr>
                                <m:t>min</m:t>
                              </m:r>
                            </m:e>
                            <m:lim>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a:latin typeface="Cambria Math" panose="02040503050406030204" pitchFamily="18" charset="0"/>
                                    </a:rPr>
                                    <m:t>A</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a:latin typeface="Cambria Math" panose="02040503050406030204" pitchFamily="18" charset="0"/>
                                    </a:rPr>
                                    <m:t>A</m:t>
                                  </m:r>
                                </m:sub>
                              </m:sSub>
                            </m:lim>
                          </m:limLow>
                        </m:fName>
                        <m:e>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b="1" i="1">
                                      <a:latin typeface="Cambria Math" panose="02040503050406030204" pitchFamily="18" charset="0"/>
                                    </a:rPr>
                                    <m:t>𝒚</m:t>
                                  </m:r>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a:latin typeface="Cambria Math" panose="02040503050406030204" pitchFamily="18" charset="0"/>
                                        </a:rPr>
                                        <m:t>A</m:t>
                                      </m:r>
                                    </m:sub>
                                  </m:sSub>
                                </m:e>
                              </m:d>
                            </m:e>
                            <m:sup>
                              <m:r>
                                <a:rPr lang="en-GB" i="1">
                                  <a:latin typeface="Cambria Math" panose="02040503050406030204" pitchFamily="18" charset="0"/>
                                </a:rPr>
                                <m:t>2</m:t>
                              </m:r>
                            </m:sup>
                          </m:sSup>
                        </m:e>
                      </m:func>
                    </m:oMath>
                  </m:oMathPara>
                </a14:m>
                <a:endParaRPr lang="en-GB" dirty="0" smtClean="0"/>
              </a:p>
              <a:p>
                <a:pPr>
                  <a:lnSpc>
                    <a:spcPct val="150000"/>
                  </a:lnSpc>
                </a:pPr>
                <a:r>
                  <a:rPr lang="en-GB" dirty="0" smtClean="0"/>
                  <a:t>and</a:t>
                </a:r>
                <a:endParaRPr lang="en-GB" dirty="0"/>
              </a:p>
              <a:p>
                <a:pPr/>
                <a14:m>
                  <m:oMathPara xmlns:m="http://schemas.openxmlformats.org/officeDocument/2006/math">
                    <m:oMathParaPr>
                      <m:jc m:val="centerGroup"/>
                    </m:oMathParaPr>
                    <m:oMath xmlns:m="http://schemas.openxmlformats.org/officeDocument/2006/math">
                      <m:func>
                        <m:funcPr>
                          <m:ctrlPr>
                            <a:rPr lang="en-GB" i="1">
                              <a:latin typeface="Cambria Math" panose="02040503050406030204" pitchFamily="18" charset="0"/>
                            </a:rPr>
                          </m:ctrlPr>
                        </m:funcPr>
                        <m:fName>
                          <m:limLow>
                            <m:limLowPr>
                              <m:ctrlPr>
                                <a:rPr lang="en-GB" i="1">
                                  <a:latin typeface="Cambria Math" panose="02040503050406030204" pitchFamily="18" charset="0"/>
                                </a:rPr>
                              </m:ctrlPr>
                            </m:limLowPr>
                            <m:e>
                              <m:r>
                                <m:rPr>
                                  <m:sty m:val="p"/>
                                </m:rPr>
                                <a:rPr lang="en-GB">
                                  <a:latin typeface="Cambria Math" panose="02040503050406030204" pitchFamily="18" charset="0"/>
                                </a:rPr>
                                <m:t>min</m:t>
                              </m:r>
                            </m:e>
                            <m:lim>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a:latin typeface="Cambria Math" panose="02040503050406030204" pitchFamily="18" charset="0"/>
                                    </a:rPr>
                                    <m:t>B</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a:latin typeface="Cambria Math" panose="02040503050406030204" pitchFamily="18" charset="0"/>
                                    </a:rPr>
                                    <m:t>B</m:t>
                                  </m:r>
                                </m:sub>
                              </m:sSub>
                            </m:lim>
                          </m:limLow>
                        </m:fName>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e>
                                        <m:e>
                                          <m:sSub>
                                            <m:sSubPr>
                                              <m:ctrlPr>
                                                <a:rPr lang="en-GB" b="0" i="1" smtClean="0">
                                                  <a:latin typeface="Cambria Math" panose="02040503050406030204" pitchFamily="18" charset="0"/>
                                                </a:rPr>
                                              </m:ctrlPr>
                                            </m:sSubPr>
                                            <m:e>
                                              <m:r>
                                                <a:rPr lang="en-GB" b="0" i="1" smtClean="0">
                                                  <a:latin typeface="Cambria Math" panose="02040503050406030204" pitchFamily="18" charset="0"/>
                                                </a:rPr>
                                                <m:t>𝑛</m:t>
                                              </m:r>
                                            </m:e>
                                            <m:sub>
                                              <m:r>
                                                <a:rPr lang="en-GB" b="0" i="1" smtClean="0">
                                                  <a:latin typeface="Cambria Math" panose="02040503050406030204" pitchFamily="18" charset="0"/>
                                                </a:rPr>
                                                <m:t>𝑖𝑗𝑘</m:t>
                                              </m:r>
                                            </m:sub>
                                          </m:sSub>
                                          <m:r>
                                            <a:rPr lang="en-GB" b="0" i="1" smtClean="0">
                                              <a:latin typeface="Cambria Math" panose="02040503050406030204" pitchFamily="18" charset="0"/>
                                            </a:rPr>
                                            <m:t>=1</m:t>
                                          </m:r>
                                        </m:e>
                                      </m:eqArr>
                                    </m:sub>
                                    <m:sup>
                                      <m:r>
                                        <a:rPr lang="en-GB" b="0" i="1" smtClean="0">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r>
                                                    <a:rPr lang="en-GB" b="0" i="1" smtClean="0">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e>
                                          </m:d>
                                        </m:e>
                                        <m:sup>
                                          <m:r>
                                            <a:rPr lang="en-GB" i="1">
                                              <a:latin typeface="Cambria Math" panose="02040503050406030204" pitchFamily="18" charset="0"/>
                                            </a:rPr>
                                            <m:t>2</m:t>
                                          </m:r>
                                        </m:sup>
                                      </m:sSup>
                                    </m:e>
                                  </m:nary>
                                </m:e>
                              </m:nary>
                            </m:e>
                          </m:nary>
                        </m:e>
                      </m:func>
                      <m:r>
                        <a:rPr lang="en-GB" i="1">
                          <a:latin typeface="Cambria Math" panose="02040503050406030204" pitchFamily="18" charset="0"/>
                        </a:rPr>
                        <m:t> = </m:t>
                      </m:r>
                      <m:func>
                        <m:funcPr>
                          <m:ctrlPr>
                            <a:rPr lang="en-GB" i="1">
                              <a:latin typeface="Cambria Math" panose="02040503050406030204" pitchFamily="18" charset="0"/>
                            </a:rPr>
                          </m:ctrlPr>
                        </m:funcPr>
                        <m:fName>
                          <m:limLow>
                            <m:limLowPr>
                              <m:ctrlPr>
                                <a:rPr lang="en-GB" i="1">
                                  <a:latin typeface="Cambria Math" panose="02040503050406030204" pitchFamily="18" charset="0"/>
                                </a:rPr>
                              </m:ctrlPr>
                            </m:limLowPr>
                            <m:e>
                              <m:r>
                                <m:rPr>
                                  <m:sty m:val="p"/>
                                </m:rPr>
                                <a:rPr lang="en-GB">
                                  <a:latin typeface="Cambria Math" panose="02040503050406030204" pitchFamily="18" charset="0"/>
                                </a:rPr>
                                <m:t>min</m:t>
                              </m:r>
                            </m:e>
                            <m:lim>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a:latin typeface="Cambria Math" panose="02040503050406030204" pitchFamily="18" charset="0"/>
                                    </a:rPr>
                                    <m:t>B</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a:latin typeface="Cambria Math" panose="02040503050406030204" pitchFamily="18" charset="0"/>
                                    </a:rPr>
                                    <m:t>B</m:t>
                                  </m:r>
                                </m:sub>
                              </m:sSub>
                            </m:lim>
                          </m:limLow>
                        </m:fName>
                        <m:e>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b="1" i="1">
                                      <a:latin typeface="Cambria Math" panose="02040503050406030204" pitchFamily="18" charset="0"/>
                                    </a:rPr>
                                    <m:t>𝒚</m:t>
                                  </m:r>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a:latin typeface="Cambria Math" panose="02040503050406030204" pitchFamily="18" charset="0"/>
                                        </a:rPr>
                                        <m:t>B</m:t>
                                      </m:r>
                                    </m:sub>
                                  </m:sSub>
                                </m:e>
                              </m:d>
                            </m:e>
                            <m:sup>
                              <m:r>
                                <a:rPr lang="en-GB" i="1">
                                  <a:latin typeface="Cambria Math" panose="02040503050406030204" pitchFamily="18" charset="0"/>
                                </a:rPr>
                                <m:t>2</m:t>
                              </m:r>
                            </m:sup>
                          </m:sSup>
                        </m:e>
                      </m:func>
                    </m:oMath>
                  </m:oMathPara>
                </a14:m>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969"/>
                </a:stretch>
              </a:blipFill>
            </p:spPr>
            <p:txBody>
              <a:bodyPr/>
              <a:lstStyle/>
              <a:p>
                <a:r>
                  <a:rPr lang="en-GB">
                    <a:noFill/>
                  </a:rPr>
                  <a:t> </a:t>
                </a:r>
              </a:p>
            </p:txBody>
          </p:sp>
        </mc:Fallback>
      </mc:AlternateContent>
    </p:spTree>
    <p:extLst>
      <p:ext uri="{BB962C8B-B14F-4D97-AF65-F5344CB8AC3E}">
        <p14:creationId xmlns:p14="http://schemas.microsoft.com/office/powerpoint/2010/main" val="27696067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Three-way ANOVA with no interactions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and</a:t>
                </a:r>
              </a:p>
              <a:p>
                <a:pPr/>
                <a14:m>
                  <m:oMathPara xmlns:m="http://schemas.openxmlformats.org/officeDocument/2006/math">
                    <m:oMathParaPr>
                      <m:jc m:val="centerGroup"/>
                    </m:oMathParaPr>
                    <m:oMath xmlns:m="http://schemas.openxmlformats.org/officeDocument/2006/math">
                      <m:func>
                        <m:funcPr>
                          <m:ctrlPr>
                            <a:rPr lang="en-GB" i="1">
                              <a:latin typeface="Cambria Math" panose="02040503050406030204" pitchFamily="18" charset="0"/>
                            </a:rPr>
                          </m:ctrlPr>
                        </m:funcPr>
                        <m:fName>
                          <m:limLow>
                            <m:limLowPr>
                              <m:ctrlPr>
                                <a:rPr lang="en-GB" i="1">
                                  <a:latin typeface="Cambria Math" panose="02040503050406030204" pitchFamily="18" charset="0"/>
                                </a:rPr>
                              </m:ctrlPr>
                            </m:limLowPr>
                            <m:e>
                              <m:r>
                                <m:rPr>
                                  <m:sty m:val="p"/>
                                </m:rPr>
                                <a:rPr lang="en-GB">
                                  <a:latin typeface="Cambria Math" panose="02040503050406030204" pitchFamily="18" charset="0"/>
                                </a:rPr>
                                <m:t>min</m:t>
                              </m:r>
                            </m:e>
                            <m:lim>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a:latin typeface="Cambria Math" panose="02040503050406030204" pitchFamily="18" charset="0"/>
                                    </a:rPr>
                                    <m:t>C</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a:latin typeface="Cambria Math" panose="02040503050406030204" pitchFamily="18" charset="0"/>
                                    </a:rPr>
                                    <m:t>C</m:t>
                                  </m:r>
                                </m:sub>
                              </m:sSub>
                            </m:lim>
                          </m:limLow>
                        </m:fName>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e>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𝑖𝑗𝑘</m:t>
                                              </m:r>
                                            </m:sub>
                                          </m:sSub>
                                          <m:r>
                                            <a:rPr lang="en-GB" i="1">
                                              <a:latin typeface="Cambria Math" panose="02040503050406030204" pitchFamily="18" charset="0"/>
                                            </a:rPr>
                                            <m:t>=1</m:t>
                                          </m:r>
                                        </m:e>
                                      </m:eqArr>
                                    </m:sub>
                                    <m:sup>
                                      <m:r>
                                        <a:rPr lang="en-GB" b="0" i="1" smtClean="0">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r>
                                                    <a:rPr lang="en-GB" b="0" i="1" smtClean="0">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e>
                                          </m:d>
                                        </m:e>
                                        <m:sup>
                                          <m:r>
                                            <a:rPr lang="en-GB" i="1">
                                              <a:latin typeface="Cambria Math" panose="02040503050406030204" pitchFamily="18" charset="0"/>
                                            </a:rPr>
                                            <m:t>2</m:t>
                                          </m:r>
                                        </m:sup>
                                      </m:sSup>
                                    </m:e>
                                  </m:nary>
                                </m:e>
                              </m:nary>
                            </m:e>
                          </m:nary>
                        </m:e>
                      </m:func>
                      <m:r>
                        <a:rPr lang="en-GB" i="1">
                          <a:latin typeface="Cambria Math" panose="02040503050406030204" pitchFamily="18" charset="0"/>
                        </a:rPr>
                        <m:t> = </m:t>
                      </m:r>
                      <m:func>
                        <m:funcPr>
                          <m:ctrlPr>
                            <a:rPr lang="en-GB" i="1">
                              <a:latin typeface="Cambria Math" panose="02040503050406030204" pitchFamily="18" charset="0"/>
                            </a:rPr>
                          </m:ctrlPr>
                        </m:funcPr>
                        <m:fName>
                          <m:limLow>
                            <m:limLowPr>
                              <m:ctrlPr>
                                <a:rPr lang="en-GB" i="1">
                                  <a:latin typeface="Cambria Math" panose="02040503050406030204" pitchFamily="18" charset="0"/>
                                </a:rPr>
                              </m:ctrlPr>
                            </m:limLowPr>
                            <m:e>
                              <m:r>
                                <m:rPr>
                                  <m:sty m:val="p"/>
                                </m:rPr>
                                <a:rPr lang="en-GB">
                                  <a:latin typeface="Cambria Math" panose="02040503050406030204" pitchFamily="18" charset="0"/>
                                </a:rPr>
                                <m:t>min</m:t>
                              </m:r>
                            </m:e>
                            <m:lim>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a:latin typeface="Cambria Math" panose="02040503050406030204" pitchFamily="18" charset="0"/>
                                    </a:rPr>
                                    <m:t>C</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a:latin typeface="Cambria Math" panose="02040503050406030204" pitchFamily="18" charset="0"/>
                                    </a:rPr>
                                    <m:t>C</m:t>
                                  </m:r>
                                </m:sub>
                              </m:sSub>
                            </m:lim>
                          </m:limLow>
                        </m:fName>
                        <m:e>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b="1" i="1">
                                      <a:latin typeface="Cambria Math" panose="02040503050406030204" pitchFamily="18" charset="0"/>
                                    </a:rPr>
                                    <m:t>𝒚</m:t>
                                  </m:r>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a:latin typeface="Cambria Math" panose="02040503050406030204" pitchFamily="18" charset="0"/>
                                        </a:rPr>
                                        <m:t>C</m:t>
                                      </m:r>
                                    </m:sub>
                                  </m:sSub>
                                </m:e>
                              </m:d>
                            </m:e>
                            <m:sup>
                              <m:r>
                                <a:rPr lang="en-GB" i="1">
                                  <a:latin typeface="Cambria Math" panose="02040503050406030204" pitchFamily="18" charset="0"/>
                                </a:rPr>
                                <m:t>2</m:t>
                              </m:r>
                            </m:sup>
                          </m:sSup>
                        </m:e>
                      </m:func>
                    </m:oMath>
                  </m:oMathPara>
                </a14:m>
                <a:endParaRPr lang="en-GB" dirty="0"/>
              </a:p>
              <a:p>
                <a:endParaRPr lang="en-GB" dirty="0"/>
              </a:p>
              <a:p>
                <a:endParaRPr lang="en-GB" dirty="0" smtClean="0"/>
              </a:p>
              <a:p>
                <a:endParaRPr lang="en-GB" dirty="0"/>
              </a:p>
              <a:p>
                <a:r>
                  <a:rPr lang="en-GB" dirty="0"/>
                  <a:t>Finally, letting  </a:t>
                </a:r>
                <a14:m>
                  <m:oMath xmlns:m="http://schemas.openxmlformats.org/officeDocument/2006/math">
                    <m:acc>
                      <m:accPr>
                        <m:chr m:val="̅"/>
                        <m:ctrlPr>
                          <a:rPr lang="en-GB" i="1">
                            <a:latin typeface="Cambria Math" panose="02040503050406030204" pitchFamily="18" charset="0"/>
                          </a:rPr>
                        </m:ctrlPr>
                      </m:accPr>
                      <m:e>
                        <m:r>
                          <a:rPr lang="en-GB" i="1">
                            <a:latin typeface="Cambria Math" panose="02040503050406030204" pitchFamily="18" charset="0"/>
                          </a:rPr>
                          <m:t>𝑦</m:t>
                        </m:r>
                      </m:e>
                    </m:acc>
                    <m:r>
                      <a:rPr lang="en-GB" i="1">
                        <a:latin typeface="Cambria Math" panose="02040503050406030204" pitchFamily="18" charset="0"/>
                      </a:rPr>
                      <m:t>=</m:t>
                    </m:r>
                    <m:r>
                      <a:rPr lang="en-GB" i="1">
                        <a:latin typeface="Cambria Math" panose="02040503050406030204" pitchFamily="18" charset="0"/>
                      </a:rPr>
                      <m:t>𝜇</m:t>
                    </m:r>
                  </m:oMath>
                </a14:m>
                <a:r>
                  <a:rPr lang="en-GB" dirty="0"/>
                  <a:t>,  solve the Least Squares Problem:</a:t>
                </a:r>
              </a:p>
              <a:p>
                <a:endParaRPr lang="en-GB" dirty="0"/>
              </a:p>
              <a:p>
                <a:pPr/>
                <a14:m>
                  <m:oMathPara xmlns:m="http://schemas.openxmlformats.org/officeDocument/2006/math">
                    <m:oMathParaPr>
                      <m:jc m:val="centerGroup"/>
                    </m:oMathParaPr>
                    <m:oMath xmlns:m="http://schemas.openxmlformats.org/officeDocument/2006/math">
                      <m:func>
                        <m:funcPr>
                          <m:ctrlPr>
                            <a:rPr lang="en-GB" i="1">
                              <a:latin typeface="Cambria Math" panose="02040503050406030204" pitchFamily="18" charset="0"/>
                            </a:rPr>
                          </m:ctrlPr>
                        </m:funcPr>
                        <m:fName>
                          <m:limLow>
                            <m:limLowPr>
                              <m:ctrlPr>
                                <a:rPr lang="en-GB" i="1">
                                  <a:latin typeface="Cambria Math" panose="02040503050406030204" pitchFamily="18" charset="0"/>
                                </a:rPr>
                              </m:ctrlPr>
                            </m:limLowPr>
                            <m:e>
                              <m:r>
                                <m:rPr>
                                  <m:sty m:val="p"/>
                                </m:rPr>
                                <a:rPr lang="en-GB">
                                  <a:latin typeface="Cambria Math" panose="02040503050406030204" pitchFamily="18" charset="0"/>
                                </a:rPr>
                                <m:t>min</m:t>
                              </m:r>
                            </m:e>
                            <m:lim>
                              <m:r>
                                <a:rPr lang="en-GB" b="1" i="1">
                                  <a:latin typeface="Cambria Math" panose="02040503050406030204" pitchFamily="18" charset="0"/>
                                </a:rPr>
                                <m:t>𝟏</m:t>
                              </m:r>
                              <m:acc>
                                <m:accPr>
                                  <m:chr m:val="̅"/>
                                  <m:ctrlPr>
                                    <a:rPr lang="en-GB" i="1">
                                      <a:latin typeface="Cambria Math" panose="02040503050406030204" pitchFamily="18" charset="0"/>
                                    </a:rPr>
                                  </m:ctrlPr>
                                </m:accPr>
                                <m:e>
                                  <m:r>
                                    <a:rPr lang="en-GB" i="1">
                                      <a:latin typeface="Cambria Math" panose="02040503050406030204" pitchFamily="18" charset="0"/>
                                    </a:rPr>
                                    <m:t>𝑦</m:t>
                                  </m:r>
                                </m:e>
                              </m:acc>
                              <m:r>
                                <a:rPr lang="en-GB" i="1">
                                  <a:latin typeface="Cambria Math" panose="02040503050406030204" pitchFamily="18" charset="0"/>
                                </a:rPr>
                                <m:t>∈</m:t>
                              </m:r>
                              <m:r>
                                <a:rPr lang="en-GB" i="1">
                                  <a:latin typeface="Cambria Math" panose="02040503050406030204" pitchFamily="18" charset="0"/>
                                </a:rPr>
                                <m:t>𝐿</m:t>
                              </m:r>
                            </m:lim>
                          </m:limLow>
                        </m:fName>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e>
                                        <m:e>
                                          <m:sSub>
                                            <m:sSubPr>
                                              <m:ctrlPr>
                                                <a:rPr lang="en-GB" b="0" i="1" smtClean="0">
                                                  <a:latin typeface="Cambria Math" panose="02040503050406030204" pitchFamily="18" charset="0"/>
                                                </a:rPr>
                                              </m:ctrlPr>
                                            </m:sSubPr>
                                            <m:e>
                                              <m:r>
                                                <a:rPr lang="en-GB" b="0" i="1" smtClean="0">
                                                  <a:latin typeface="Cambria Math" panose="02040503050406030204" pitchFamily="18" charset="0"/>
                                                </a:rPr>
                                                <m:t>𝑛</m:t>
                                              </m:r>
                                            </m:e>
                                            <m:sub>
                                              <m:r>
                                                <a:rPr lang="en-GB" b="0" i="1" smtClean="0">
                                                  <a:latin typeface="Cambria Math" panose="02040503050406030204" pitchFamily="18" charset="0"/>
                                                </a:rPr>
                                                <m:t>𝑖𝑗𝑘</m:t>
                                              </m:r>
                                            </m:sub>
                                          </m:sSub>
                                          <m:r>
                                            <a:rPr lang="en-GB" b="0" i="1" smtClean="0">
                                              <a:latin typeface="Cambria Math" panose="02040503050406030204" pitchFamily="18" charset="0"/>
                                            </a:rPr>
                                            <m:t>=1</m:t>
                                          </m:r>
                                        </m:e>
                                      </m:eqArr>
                                    </m:sub>
                                    <m:sup>
                                      <m:r>
                                        <a:rPr lang="en-GB" i="1">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r>
                                                    <a:rPr lang="en-GB" b="0" i="1" smtClean="0">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𝜇</m:t>
                                              </m:r>
                                            </m:e>
                                          </m:d>
                                        </m:e>
                                        <m:sup>
                                          <m:r>
                                            <a:rPr lang="en-GB" i="1">
                                              <a:latin typeface="Cambria Math" panose="02040503050406030204" pitchFamily="18" charset="0"/>
                                            </a:rPr>
                                            <m:t>2</m:t>
                                          </m:r>
                                        </m:sup>
                                      </m:sSup>
                                    </m:e>
                                  </m:nary>
                                </m:e>
                              </m:nary>
                            </m:e>
                          </m:nary>
                        </m:e>
                      </m:func>
                      <m:r>
                        <a:rPr lang="en-GB" i="1">
                          <a:latin typeface="Cambria Math" panose="02040503050406030204" pitchFamily="18" charset="0"/>
                        </a:rPr>
                        <m:t> = </m:t>
                      </m:r>
                      <m:func>
                        <m:funcPr>
                          <m:ctrlPr>
                            <a:rPr lang="en-GB" i="1">
                              <a:latin typeface="Cambria Math" panose="02040503050406030204" pitchFamily="18" charset="0"/>
                            </a:rPr>
                          </m:ctrlPr>
                        </m:funcPr>
                        <m:fName>
                          <m:limLow>
                            <m:limLowPr>
                              <m:ctrlPr>
                                <a:rPr lang="en-GB" i="1">
                                  <a:latin typeface="Cambria Math" panose="02040503050406030204" pitchFamily="18" charset="0"/>
                                </a:rPr>
                              </m:ctrlPr>
                            </m:limLowPr>
                            <m:e>
                              <m:r>
                                <m:rPr>
                                  <m:sty m:val="p"/>
                                </m:rPr>
                                <a:rPr lang="en-GB">
                                  <a:latin typeface="Cambria Math" panose="02040503050406030204" pitchFamily="18" charset="0"/>
                                </a:rPr>
                                <m:t>min</m:t>
                              </m:r>
                            </m:e>
                            <m:lim>
                              <m:r>
                                <a:rPr lang="en-GB" b="1" i="1">
                                  <a:latin typeface="Cambria Math" panose="02040503050406030204" pitchFamily="18" charset="0"/>
                                </a:rPr>
                                <m:t>𝟏</m:t>
                              </m:r>
                              <m:acc>
                                <m:accPr>
                                  <m:chr m:val="̅"/>
                                  <m:ctrlPr>
                                    <a:rPr lang="en-GB" i="1">
                                      <a:latin typeface="Cambria Math" panose="02040503050406030204" pitchFamily="18" charset="0"/>
                                    </a:rPr>
                                  </m:ctrlPr>
                                </m:accPr>
                                <m:e>
                                  <m:r>
                                    <a:rPr lang="en-GB" i="1">
                                      <a:latin typeface="Cambria Math" panose="02040503050406030204" pitchFamily="18" charset="0"/>
                                    </a:rPr>
                                    <m:t>𝑦</m:t>
                                  </m:r>
                                </m:e>
                              </m:acc>
                              <m:r>
                                <a:rPr lang="en-GB" i="1">
                                  <a:latin typeface="Cambria Math" panose="02040503050406030204" pitchFamily="18" charset="0"/>
                                </a:rPr>
                                <m:t>∈</m:t>
                              </m:r>
                              <m:r>
                                <a:rPr lang="en-GB" i="1">
                                  <a:latin typeface="Cambria Math" panose="02040503050406030204" pitchFamily="18" charset="0"/>
                                </a:rPr>
                                <m:t>𝐿</m:t>
                              </m:r>
                            </m:lim>
                          </m:limLow>
                        </m:fName>
                        <m:e>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b="1" i="1">
                                      <a:latin typeface="Cambria Math" panose="02040503050406030204" pitchFamily="18" charset="0"/>
                                    </a:rPr>
                                    <m:t>𝒚</m:t>
                                  </m:r>
                                  <m:r>
                                    <a:rPr lang="en-GB" i="1">
                                      <a:latin typeface="Cambria Math" panose="02040503050406030204" pitchFamily="18" charset="0"/>
                                    </a:rPr>
                                    <m:t>−</m:t>
                                  </m:r>
                                  <m:r>
                                    <a:rPr lang="en-GB" b="1" i="1">
                                      <a:latin typeface="Cambria Math" panose="02040503050406030204" pitchFamily="18" charset="0"/>
                                    </a:rPr>
                                    <m:t>𝟏</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func>
                    </m:oMath>
                  </m:oMathPara>
                </a14:m>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42120041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Three-way ANOVA with no interactions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We have and denote:</a:t>
                </a:r>
              </a:p>
              <a:p>
                <a:pPr>
                  <a:lnSpc>
                    <a:spcPct val="150000"/>
                  </a:lnSpc>
                </a:pPr>
                <a14:m>
                  <m:oMathPara xmlns:m="http://schemas.openxmlformats.org/officeDocument/2006/math">
                    <m:oMathParaPr>
                      <m:jc m:val="centerGroup"/>
                    </m:oMathParaPr>
                    <m:oMath xmlns:m="http://schemas.openxmlformats.org/officeDocument/2006/math">
                      <m:limLow>
                        <m:limLowPr>
                          <m:ctrlPr>
                            <a:rPr lang="en-GB" i="1">
                              <a:latin typeface="Cambria Math" panose="02040503050406030204" pitchFamily="18" charset="0"/>
                            </a:rPr>
                          </m:ctrlPr>
                        </m:limLowPr>
                        <m:e>
                          <m:groupChr>
                            <m:groupChrPr>
                              <m:chr m:val="⏟"/>
                              <m:ctrlPr>
                                <a:rPr lang="en-GB" i="1">
                                  <a:latin typeface="Cambria Math" panose="02040503050406030204" pitchFamily="18" charset="0"/>
                                </a:rPr>
                              </m:ctrlPr>
                            </m:groupChrPr>
                            <m:e>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b="1" i="1">
                                          <a:latin typeface="Cambria Math" panose="02040503050406030204" pitchFamily="18" charset="0"/>
                                        </a:rPr>
                                        <m:t>𝒚</m:t>
                                      </m:r>
                                      <m:r>
                                        <a:rPr lang="en-GB" i="1">
                                          <a:latin typeface="Cambria Math" panose="02040503050406030204" pitchFamily="18" charset="0"/>
                                        </a:rPr>
                                        <m:t>−</m:t>
                                      </m:r>
                                      <m:r>
                                        <a:rPr lang="en-GB" b="1" i="1">
                                          <a:latin typeface="Cambria Math" panose="02040503050406030204" pitchFamily="18" charset="0"/>
                                        </a:rPr>
                                        <m:t>𝟏</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groupChr>
                        </m:e>
                        <m:lim>
                          <m:sSub>
                            <m:sSubPr>
                              <m:ctrlPr>
                                <a:rPr lang="en-GB" i="1">
                                  <a:latin typeface="Cambria Math" panose="02040503050406030204" pitchFamily="18" charset="0"/>
                                </a:rPr>
                              </m:ctrlPr>
                            </m:sSubPr>
                            <m:e>
                              <m:r>
                                <m:rPr>
                                  <m:sty m:val="p"/>
                                </m:rPr>
                                <a:rPr lang="en-GB">
                                  <a:latin typeface="Cambria Math" panose="02040503050406030204" pitchFamily="18" charset="0"/>
                                </a:rPr>
                                <m:t>SS</m:t>
                              </m:r>
                            </m:e>
                            <m:sub>
                              <m:r>
                                <m:rPr>
                                  <m:sty m:val="p"/>
                                </m:rPr>
                                <a:rPr lang="en-GB">
                                  <a:latin typeface="Cambria Math" panose="02040503050406030204" pitchFamily="18" charset="0"/>
                                </a:rPr>
                                <m:t>TOTAL</m:t>
                              </m:r>
                            </m:sub>
                          </m:sSub>
                        </m:lim>
                      </m:limLow>
                      <m:r>
                        <a:rPr lang="en-GB" i="1">
                          <a:latin typeface="Cambria Math" panose="02040503050406030204" pitchFamily="18" charset="0"/>
                        </a:rPr>
                        <m:t> = </m:t>
                      </m:r>
                      <m:limLow>
                        <m:limLowPr>
                          <m:ctrlPr>
                            <a:rPr lang="en-GB" i="1">
                              <a:latin typeface="Cambria Math" panose="02040503050406030204" pitchFamily="18" charset="0"/>
                            </a:rPr>
                          </m:ctrlPr>
                        </m:limLowPr>
                        <m:e>
                          <m:groupChr>
                            <m:groupChrPr>
                              <m:chr m:val="⏟"/>
                              <m:ctrlPr>
                                <a:rPr lang="en-GB" i="1">
                                  <a:latin typeface="Cambria Math" panose="02040503050406030204" pitchFamily="18" charset="0"/>
                                </a:rPr>
                              </m:ctrlPr>
                            </m:groupChrPr>
                            <m:e>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a:latin typeface="Cambria Math" panose="02040503050406030204" pitchFamily="18" charset="0"/>
                                            </a:rPr>
                                            <m:t>A</m:t>
                                          </m:r>
                                        </m:sub>
                                      </m:sSub>
                                    </m:e>
                                  </m:d>
                                </m:e>
                                <m:sup>
                                  <m:r>
                                    <a:rPr lang="en-GB" i="1">
                                      <a:latin typeface="Cambria Math" panose="02040503050406030204" pitchFamily="18" charset="0"/>
                                    </a:rPr>
                                    <m:t>2</m:t>
                                  </m:r>
                                </m:sup>
                              </m:sSup>
                            </m:e>
                          </m:groupChr>
                        </m:e>
                        <m:lim>
                          <m:sSub>
                            <m:sSubPr>
                              <m:ctrlPr>
                                <a:rPr lang="en-GB" i="1">
                                  <a:latin typeface="Cambria Math" panose="02040503050406030204" pitchFamily="18" charset="0"/>
                                </a:rPr>
                              </m:ctrlPr>
                            </m:sSubPr>
                            <m:e>
                              <m:r>
                                <m:rPr>
                                  <m:sty m:val="p"/>
                                </m:rPr>
                                <a:rPr lang="en-GB">
                                  <a:latin typeface="Cambria Math" panose="02040503050406030204" pitchFamily="18" charset="0"/>
                                </a:rPr>
                                <m:t>SS</m:t>
                              </m:r>
                            </m:e>
                            <m:sub>
                              <m:r>
                                <m:rPr>
                                  <m:sty m:val="p"/>
                                </m:rPr>
                                <a:rPr lang="en-GB">
                                  <a:latin typeface="Cambria Math" panose="02040503050406030204" pitchFamily="18" charset="0"/>
                                </a:rPr>
                                <m:t>A</m:t>
                              </m:r>
                            </m:sub>
                          </m:sSub>
                        </m:lim>
                      </m:limLow>
                      <m:r>
                        <a:rPr lang="en-GB" i="1">
                          <a:latin typeface="Cambria Math" panose="02040503050406030204" pitchFamily="18" charset="0"/>
                        </a:rPr>
                        <m:t> + </m:t>
                      </m:r>
                      <m:limLow>
                        <m:limLowPr>
                          <m:ctrlPr>
                            <a:rPr lang="en-GB" i="1">
                              <a:latin typeface="Cambria Math" panose="02040503050406030204" pitchFamily="18" charset="0"/>
                            </a:rPr>
                          </m:ctrlPr>
                        </m:limLowPr>
                        <m:e>
                          <m:groupChr>
                            <m:groupChrPr>
                              <m:chr m:val="⏟"/>
                              <m:ctrlPr>
                                <a:rPr lang="en-GB" i="1">
                                  <a:latin typeface="Cambria Math" panose="02040503050406030204" pitchFamily="18" charset="0"/>
                                </a:rPr>
                              </m:ctrlPr>
                            </m:groupChrPr>
                            <m:e>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a:latin typeface="Cambria Math" panose="02040503050406030204" pitchFamily="18" charset="0"/>
                                            </a:rPr>
                                            <m:t>B</m:t>
                                          </m:r>
                                        </m:sub>
                                      </m:sSub>
                                    </m:e>
                                  </m:d>
                                </m:e>
                                <m:sup>
                                  <m:r>
                                    <a:rPr lang="en-GB" i="1">
                                      <a:latin typeface="Cambria Math" panose="02040503050406030204" pitchFamily="18" charset="0"/>
                                    </a:rPr>
                                    <m:t>2</m:t>
                                  </m:r>
                                </m:sup>
                              </m:sSup>
                            </m:e>
                          </m:groupChr>
                        </m:e>
                        <m:lim>
                          <m:sSub>
                            <m:sSubPr>
                              <m:ctrlPr>
                                <a:rPr lang="en-GB" i="1">
                                  <a:latin typeface="Cambria Math" panose="02040503050406030204" pitchFamily="18" charset="0"/>
                                </a:rPr>
                              </m:ctrlPr>
                            </m:sSubPr>
                            <m:e>
                              <m:r>
                                <m:rPr>
                                  <m:sty m:val="p"/>
                                </m:rPr>
                                <a:rPr lang="en-GB">
                                  <a:latin typeface="Cambria Math" panose="02040503050406030204" pitchFamily="18" charset="0"/>
                                </a:rPr>
                                <m:t>SS</m:t>
                              </m:r>
                            </m:e>
                            <m:sub>
                              <m:r>
                                <m:rPr>
                                  <m:sty m:val="p"/>
                                </m:rPr>
                                <a:rPr lang="en-GB">
                                  <a:latin typeface="Cambria Math" panose="02040503050406030204" pitchFamily="18" charset="0"/>
                                </a:rPr>
                                <m:t>B</m:t>
                              </m:r>
                            </m:sub>
                          </m:sSub>
                        </m:lim>
                      </m:limLow>
                      <m:r>
                        <a:rPr lang="en-GB" i="1">
                          <a:latin typeface="Cambria Math" panose="02040503050406030204" pitchFamily="18" charset="0"/>
                        </a:rPr>
                        <m:t> + </m:t>
                      </m:r>
                      <m:limLow>
                        <m:limLowPr>
                          <m:ctrlPr>
                            <a:rPr lang="en-GB" i="1">
                              <a:latin typeface="Cambria Math" panose="02040503050406030204" pitchFamily="18" charset="0"/>
                            </a:rPr>
                          </m:ctrlPr>
                        </m:limLowPr>
                        <m:e>
                          <m:groupChr>
                            <m:groupChrPr>
                              <m:chr m:val="⏟"/>
                              <m:ctrlPr>
                                <a:rPr lang="en-GB" i="1">
                                  <a:latin typeface="Cambria Math" panose="02040503050406030204" pitchFamily="18" charset="0"/>
                                </a:rPr>
                              </m:ctrlPr>
                            </m:groupChrPr>
                            <m:e>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b="0" i="0" smtClean="0">
                                              <a:latin typeface="Cambria Math" panose="02040503050406030204" pitchFamily="18" charset="0"/>
                                            </a:rPr>
                                            <m:t>C</m:t>
                                          </m:r>
                                        </m:sub>
                                      </m:sSub>
                                    </m:e>
                                  </m:d>
                                </m:e>
                                <m:sup>
                                  <m:r>
                                    <a:rPr lang="en-GB" i="1">
                                      <a:latin typeface="Cambria Math" panose="02040503050406030204" pitchFamily="18" charset="0"/>
                                    </a:rPr>
                                    <m:t>2</m:t>
                                  </m:r>
                                </m:sup>
                              </m:sSup>
                            </m:e>
                          </m:groupChr>
                        </m:e>
                        <m:lim>
                          <m:sSub>
                            <m:sSubPr>
                              <m:ctrlPr>
                                <a:rPr lang="en-GB" i="1">
                                  <a:latin typeface="Cambria Math" panose="02040503050406030204" pitchFamily="18" charset="0"/>
                                </a:rPr>
                              </m:ctrlPr>
                            </m:sSubPr>
                            <m:e>
                              <m:r>
                                <m:rPr>
                                  <m:sty m:val="p"/>
                                </m:rPr>
                                <a:rPr lang="en-GB">
                                  <a:latin typeface="Cambria Math" panose="02040503050406030204" pitchFamily="18" charset="0"/>
                                </a:rPr>
                                <m:t>SS</m:t>
                              </m:r>
                            </m:e>
                            <m:sub>
                              <m:r>
                                <m:rPr>
                                  <m:sty m:val="p"/>
                                </m:rPr>
                                <a:rPr lang="en-GB" b="0" i="0" smtClean="0">
                                  <a:latin typeface="Cambria Math" panose="02040503050406030204" pitchFamily="18" charset="0"/>
                                </a:rPr>
                                <m:t>C</m:t>
                              </m:r>
                            </m:sub>
                          </m:sSub>
                        </m:lim>
                      </m:limLow>
                      <m:r>
                        <a:rPr lang="en-GB" i="1">
                          <a:latin typeface="Cambria Math" panose="02040503050406030204" pitchFamily="18" charset="0"/>
                        </a:rPr>
                        <m:t> + </m:t>
                      </m:r>
                      <m:limLow>
                        <m:limLowPr>
                          <m:ctrlPr>
                            <a:rPr lang="en-GB" i="1">
                              <a:latin typeface="Cambria Math" panose="02040503050406030204" pitchFamily="18" charset="0"/>
                            </a:rPr>
                          </m:ctrlPr>
                        </m:limLowPr>
                        <m:e>
                          <m:groupChr>
                            <m:groupChrPr>
                              <m:chr m:val="⏟"/>
                              <m:ctrlPr>
                                <a:rPr lang="en-GB" i="1">
                                  <a:latin typeface="Cambria Math" panose="02040503050406030204" pitchFamily="18" charset="0"/>
                                </a:rPr>
                              </m:ctrlPr>
                            </m:groupChrPr>
                            <m:e>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b="1" i="1">
                                          <a:latin typeface="Cambria Math" panose="02040503050406030204" pitchFamily="18" charset="0"/>
                                        </a:rPr>
                                        <m:t>𝒆</m:t>
                                      </m:r>
                                    </m:e>
                                  </m:d>
                                </m:e>
                                <m:sup>
                                  <m:r>
                                    <a:rPr lang="en-GB" i="1">
                                      <a:latin typeface="Cambria Math" panose="02040503050406030204" pitchFamily="18" charset="0"/>
                                    </a:rPr>
                                    <m:t>2</m:t>
                                  </m:r>
                                </m:sup>
                              </m:sSup>
                            </m:e>
                          </m:groupChr>
                        </m:e>
                        <m:lim>
                          <m:r>
                            <m:rPr>
                              <m:sty m:val="p"/>
                            </m:rPr>
                            <a:rPr lang="en-GB">
                              <a:latin typeface="Cambria Math" panose="02040503050406030204" pitchFamily="18" charset="0"/>
                            </a:rPr>
                            <m:t>RSS</m:t>
                          </m:r>
                        </m:lim>
                      </m:limLow>
                    </m:oMath>
                  </m:oMathPara>
                </a14:m>
                <a:endParaRPr lang="en-GB" dirty="0"/>
              </a:p>
              <a:p>
                <a:endParaRPr lang="en-GB" dirty="0"/>
              </a:p>
              <a:p>
                <a:endParaRPr lang="en-GB" dirty="0"/>
              </a:p>
              <a:p>
                <a:r>
                  <a:rPr lang="en-GB" dirty="0"/>
                  <a:t>where, recall, we have:</a:t>
                </a:r>
              </a:p>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𝑖𝑗𝑘</m:t>
                          </m:r>
                          <m:r>
                            <a:rPr lang="en-GB" b="0" i="1" smtClean="0">
                              <a:latin typeface="Cambria Math" panose="02040503050406030204" pitchFamily="18" charset="0"/>
                            </a:rPr>
                            <m:t>1</m:t>
                          </m:r>
                        </m:sub>
                      </m:sSub>
                      <m:r>
                        <a:rPr lang="en-GB" i="1">
                          <a:latin typeface="Cambria Math" panose="02040503050406030204" pitchFamily="18" charset="0"/>
                        </a:rPr>
                        <m:t>=</m:t>
                      </m:r>
                      <m:acc>
                        <m:accPr>
                          <m:chr m:val="̂"/>
                          <m:ctrlPr>
                            <a:rPr lang="en-GB" b="0" i="1" smtClean="0">
                              <a:latin typeface="Cambria Math" panose="02040503050406030204" pitchFamily="18" charset="0"/>
                            </a:rPr>
                          </m:ctrlPr>
                        </m:accPr>
                        <m:e>
                          <m:r>
                            <a:rPr lang="en-GB" i="1">
                              <a:latin typeface="Cambria Math" panose="02040503050406030204" pitchFamily="18" charset="0"/>
                            </a:rPr>
                            <m:t>𝜇</m:t>
                          </m:r>
                        </m:e>
                      </m:acc>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i="1">
                                  <a:latin typeface="Cambria Math" panose="02040503050406030204" pitchFamily="18" charset="0"/>
                                </a:rPr>
                                <m:t>𝛼</m:t>
                              </m:r>
                            </m:e>
                          </m:acc>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i="1">
                                  <a:latin typeface="Cambria Math" panose="02040503050406030204" pitchFamily="18" charset="0"/>
                                </a:rPr>
                                <m:t>𝛽</m:t>
                              </m:r>
                            </m:e>
                          </m:acc>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i="1">
                                  <a:latin typeface="Cambria Math" panose="02040503050406030204" pitchFamily="18" charset="0"/>
                                </a:rPr>
                                <m:t>𝛾</m:t>
                              </m:r>
                            </m:e>
                          </m:acc>
                        </m:e>
                        <m:sub>
                          <m:r>
                            <a:rPr lang="en-GB" b="0" i="1" smtClean="0">
                              <a:latin typeface="Cambria Math" panose="02040503050406030204" pitchFamily="18" charset="0"/>
                            </a:rPr>
                            <m:t>𝑘</m:t>
                          </m:r>
                        </m:sub>
                      </m:sSub>
                    </m:oMath>
                  </m:oMathPara>
                </a14:m>
                <a:endParaRPr lang="en-GB" dirty="0"/>
              </a:p>
              <a:p>
                <a:endParaRPr lang="en-GB" dirty="0"/>
              </a:p>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m:rPr>
                              <m:sty m:val="p"/>
                            </m:rPr>
                            <a:rPr lang="en-GB">
                              <a:latin typeface="Cambria Math" panose="02040503050406030204" pitchFamily="18" charset="0"/>
                            </a:rPr>
                            <m:t>A</m:t>
                          </m:r>
                          <m:r>
                            <a:rPr lang="en-GB" i="1">
                              <a:latin typeface="Cambria Math" panose="02040503050406030204" pitchFamily="18" charset="0"/>
                            </a:rPr>
                            <m:t>𝑖𝑗𝑘</m:t>
                          </m:r>
                          <m:r>
                            <a:rPr lang="en-GB" b="0" i="1" smtClean="0">
                              <a:latin typeface="Cambria Math" panose="02040503050406030204" pitchFamily="18" charset="0"/>
                            </a:rPr>
                            <m:t>1</m:t>
                          </m:r>
                        </m:sub>
                      </m:sSub>
                      <m:r>
                        <a:rPr lang="en-GB" i="1">
                          <a:latin typeface="Cambria Math" panose="02040503050406030204" pitchFamily="18" charset="0"/>
                        </a:rPr>
                        <m:t>=</m:t>
                      </m:r>
                      <m:acc>
                        <m:accPr>
                          <m:chr m:val="̂"/>
                          <m:ctrlPr>
                            <a:rPr lang="en-GB" b="0" i="1" smtClean="0">
                              <a:latin typeface="Cambria Math" panose="02040503050406030204" pitchFamily="18" charset="0"/>
                            </a:rPr>
                          </m:ctrlPr>
                        </m:accPr>
                        <m:e>
                          <m:r>
                            <a:rPr lang="en-GB" i="1">
                              <a:latin typeface="Cambria Math" panose="02040503050406030204" pitchFamily="18" charset="0"/>
                            </a:rPr>
                            <m:t>𝜇</m:t>
                          </m:r>
                        </m:e>
                      </m:acc>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i="1">
                                  <a:latin typeface="Cambria Math" panose="02040503050406030204" pitchFamily="18" charset="0"/>
                                </a:rPr>
                                <m:t>𝛽</m:t>
                              </m:r>
                            </m:e>
                          </m:acc>
                        </m:e>
                        <m:sub>
                          <m:r>
                            <a:rPr lang="en-GB" i="1">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𝛾</m:t>
                              </m:r>
                            </m:e>
                          </m:acc>
                        </m:e>
                        <m:sub>
                          <m:r>
                            <a:rPr lang="en-GB" b="0" i="1" smtClean="0">
                              <a:latin typeface="Cambria Math" panose="02040503050406030204" pitchFamily="18" charset="0"/>
                            </a:rPr>
                            <m:t>𝑘</m:t>
                          </m:r>
                        </m:sub>
                      </m:sSub>
                      <m:r>
                        <a:rPr lang="en-GB" i="1">
                          <a:latin typeface="Cambria Math" panose="02040503050406030204" pitchFamily="18" charset="0"/>
                        </a:rPr>
                        <m:t>     </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m:rPr>
                              <m:sty m:val="p"/>
                            </m:rPr>
                            <a:rPr lang="en-GB">
                              <a:latin typeface="Cambria Math" panose="02040503050406030204" pitchFamily="18" charset="0"/>
                            </a:rPr>
                            <m:t>B</m:t>
                          </m:r>
                          <m:r>
                            <a:rPr lang="en-GB" i="1">
                              <a:latin typeface="Cambria Math" panose="02040503050406030204" pitchFamily="18" charset="0"/>
                            </a:rPr>
                            <m:t>𝑖𝑗𝑘</m:t>
                          </m:r>
                          <m:r>
                            <a:rPr lang="en-GB" b="0" i="1" smtClean="0">
                              <a:latin typeface="Cambria Math" panose="02040503050406030204" pitchFamily="18" charset="0"/>
                            </a:rPr>
                            <m:t>1</m:t>
                          </m:r>
                        </m:sub>
                      </m:sSub>
                      <m:r>
                        <a:rPr lang="en-GB" i="1">
                          <a:latin typeface="Cambria Math" panose="02040503050406030204" pitchFamily="18" charset="0"/>
                        </a:rPr>
                        <m:t>=</m:t>
                      </m:r>
                      <m:acc>
                        <m:accPr>
                          <m:chr m:val="̂"/>
                          <m:ctrlPr>
                            <a:rPr lang="en-GB" b="0" i="1" smtClean="0">
                              <a:latin typeface="Cambria Math" panose="02040503050406030204" pitchFamily="18" charset="0"/>
                            </a:rPr>
                          </m:ctrlPr>
                        </m:accPr>
                        <m:e>
                          <m:r>
                            <a:rPr lang="en-GB" i="1">
                              <a:latin typeface="Cambria Math" panose="02040503050406030204" pitchFamily="18" charset="0"/>
                            </a:rPr>
                            <m:t>𝜇</m:t>
                          </m:r>
                        </m:e>
                      </m:acc>
                      <m:r>
                        <a:rPr lang="en-GB" i="1">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𝛼</m:t>
                              </m:r>
                            </m:e>
                          </m:acc>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i="1">
                                  <a:latin typeface="Cambria Math" panose="02040503050406030204" pitchFamily="18" charset="0"/>
                                </a:rPr>
                                <m:t>𝛾</m:t>
                              </m:r>
                            </m:e>
                          </m:acc>
                        </m:e>
                        <m:sub>
                          <m:r>
                            <a:rPr lang="en-GB" b="0" i="1" smtClean="0">
                              <a:latin typeface="Cambria Math" panose="02040503050406030204" pitchFamily="18" charset="0"/>
                            </a:rPr>
                            <m:t>𝑘</m:t>
                          </m:r>
                        </m:sub>
                      </m:sSub>
                      <m:r>
                        <a:rPr lang="en-GB" i="1">
                          <a:latin typeface="Cambria Math" panose="02040503050406030204" pitchFamily="18" charset="0"/>
                        </a:rPr>
                        <m:t>     </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m:rPr>
                              <m:sty m:val="p"/>
                            </m:rPr>
                            <a:rPr lang="en-GB" b="0" i="0" smtClean="0">
                              <a:latin typeface="Cambria Math" panose="02040503050406030204" pitchFamily="18" charset="0"/>
                            </a:rPr>
                            <m:t>C</m:t>
                          </m:r>
                          <m:r>
                            <a:rPr lang="en-GB" i="1">
                              <a:latin typeface="Cambria Math" panose="02040503050406030204" pitchFamily="18" charset="0"/>
                            </a:rPr>
                            <m:t>𝑖𝑗𝑘</m:t>
                          </m:r>
                          <m:r>
                            <a:rPr lang="en-GB" b="0" i="1" smtClean="0">
                              <a:latin typeface="Cambria Math" panose="02040503050406030204" pitchFamily="18" charset="0"/>
                            </a:rPr>
                            <m:t>1</m:t>
                          </m:r>
                        </m:sub>
                      </m:sSub>
                      <m:r>
                        <a:rPr lang="en-GB" i="1">
                          <a:latin typeface="Cambria Math" panose="02040503050406030204" pitchFamily="18" charset="0"/>
                        </a:rPr>
                        <m:t>=</m:t>
                      </m:r>
                      <m:acc>
                        <m:accPr>
                          <m:chr m:val="̂"/>
                          <m:ctrlPr>
                            <a:rPr lang="en-GB" b="0" i="1" smtClean="0">
                              <a:latin typeface="Cambria Math" panose="02040503050406030204" pitchFamily="18" charset="0"/>
                            </a:rPr>
                          </m:ctrlPr>
                        </m:accPr>
                        <m:e>
                          <m:r>
                            <a:rPr lang="en-GB" i="1">
                              <a:latin typeface="Cambria Math" panose="02040503050406030204" pitchFamily="18" charset="0"/>
                            </a:rPr>
                            <m:t>𝜇</m:t>
                          </m:r>
                        </m:e>
                      </m:acc>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i="1">
                                  <a:latin typeface="Cambria Math" panose="02040503050406030204" pitchFamily="18" charset="0"/>
                                </a:rPr>
                                <m:t>𝛼</m:t>
                              </m:r>
                            </m:e>
                          </m:acc>
                        </m:e>
                        <m:sub>
                          <m:r>
                            <a:rPr lang="en-GB" i="1">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𝛽</m:t>
                              </m:r>
                            </m:e>
                          </m:acc>
                        </m:e>
                        <m:sub>
                          <m:r>
                            <a:rPr lang="en-GB" b="0" i="1" smtClean="0">
                              <a:latin typeface="Cambria Math" panose="02040503050406030204" pitchFamily="18" charset="0"/>
                            </a:rPr>
                            <m:t>𝑗</m:t>
                          </m:r>
                        </m:sub>
                      </m:sSub>
                    </m:oMath>
                  </m:oMathPara>
                </a14:m>
                <a:endParaRPr lang="en-GB" dirty="0"/>
              </a:p>
              <a:p>
                <a:endParaRPr lang="en-GB" dirty="0"/>
              </a:p>
              <a:p>
                <a:pPr/>
                <a14:m>
                  <m:oMathPara xmlns:m="http://schemas.openxmlformats.org/officeDocument/2006/math">
                    <m:oMathParaPr>
                      <m:jc m:val="centerGroup"/>
                    </m:oMathParaPr>
                    <m:oMath xmlns:m="http://schemas.openxmlformats.org/officeDocument/2006/math">
                      <m:acc>
                        <m:accPr>
                          <m:chr m:val="̅"/>
                          <m:ctrlPr>
                            <a:rPr lang="en-GB" i="1">
                              <a:latin typeface="Cambria Math" panose="02040503050406030204" pitchFamily="18" charset="0"/>
                            </a:rPr>
                          </m:ctrlPr>
                        </m:accPr>
                        <m:e>
                          <m:r>
                            <a:rPr lang="en-GB" i="1">
                              <a:latin typeface="Cambria Math" panose="02040503050406030204" pitchFamily="18" charset="0"/>
                            </a:rPr>
                            <m:t>𝑦</m:t>
                          </m:r>
                        </m:e>
                      </m:acc>
                      <m:r>
                        <a:rPr lang="en-GB" i="1">
                          <a:latin typeface="Cambria Math" panose="02040503050406030204" pitchFamily="18" charset="0"/>
                        </a:rPr>
                        <m:t>=</m:t>
                      </m:r>
                      <m:acc>
                        <m:accPr>
                          <m:chr m:val="̂"/>
                          <m:ctrlPr>
                            <a:rPr lang="en-GB" b="0" i="1" smtClean="0">
                              <a:latin typeface="Cambria Math" panose="02040503050406030204" pitchFamily="18" charset="0"/>
                            </a:rPr>
                          </m:ctrlPr>
                        </m:accPr>
                        <m:e>
                          <m:r>
                            <a:rPr lang="en-GB" i="1">
                              <a:latin typeface="Cambria Math" panose="02040503050406030204" pitchFamily="18" charset="0"/>
                            </a:rPr>
                            <m:t>𝜇</m:t>
                          </m:r>
                        </m:e>
                      </m:acc>
                    </m:oMath>
                  </m:oMathPara>
                </a14:m>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35105615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Three-way ANOVA with no interactions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We thus have:</a:t>
                </a:r>
              </a:p>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m:rPr>
                              <m:sty m:val="p"/>
                            </m:rPr>
                            <a:rPr lang="en-GB">
                              <a:latin typeface="Cambria Math" panose="02040503050406030204" pitchFamily="18" charset="0"/>
                            </a:rPr>
                            <m:t>SS</m:t>
                          </m:r>
                        </m:e>
                        <m:sub>
                          <m:r>
                            <m:rPr>
                              <m:sty m:val="p"/>
                            </m:rPr>
                            <a:rPr lang="en-GB">
                              <a:latin typeface="Cambria Math" panose="02040503050406030204" pitchFamily="18" charset="0"/>
                            </a:rPr>
                            <m:t>TOTAL</m:t>
                          </m:r>
                        </m:sub>
                      </m:sSub>
                      <m:r>
                        <a:rPr lang="en-GB" i="1">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b="1" i="1">
                                  <a:latin typeface="Cambria Math" panose="02040503050406030204" pitchFamily="18" charset="0"/>
                                </a:rPr>
                                <m:t>𝒚</m:t>
                              </m:r>
                              <m:r>
                                <a:rPr lang="en-GB" i="1">
                                  <a:latin typeface="Cambria Math" panose="02040503050406030204" pitchFamily="18" charset="0"/>
                                </a:rPr>
                                <m:t>−</m:t>
                              </m:r>
                              <m:r>
                                <a:rPr lang="en-GB" b="1" i="1">
                                  <a:latin typeface="Cambria Math" panose="02040503050406030204" pitchFamily="18" charset="0"/>
                                </a:rPr>
                                <m:t>𝟏</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a:latin typeface="Cambria Math" panose="02040503050406030204" pitchFamily="18" charset="0"/>
                            </a:rPr>
                            <m:t>2</m:t>
                          </m:r>
                        </m:sup>
                      </m:sSup>
                      <m:r>
                        <a:rPr lang="en-GB">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m:rPr>
                                          <m:brk m:alnAt="23"/>
                                        </m:rPr>
                                        <a:rPr lang="en-GB" i="1">
                                          <a:latin typeface="Cambria Math" panose="02040503050406030204" pitchFamily="18" charset="0"/>
                                        </a:rPr>
                                        <m:t>𝑘</m:t>
                                      </m:r>
                                      <m:r>
                                        <a:rPr lang="en-GB" i="1">
                                          <a:latin typeface="Cambria Math" panose="02040503050406030204" pitchFamily="18" charset="0"/>
                                        </a:rPr>
                                        <m:t>=1</m:t>
                                      </m:r>
                                    </m:e>
                                    <m:e>
                                      <m:sSub>
                                        <m:sSubPr>
                                          <m:ctrlPr>
                                            <a:rPr lang="en-GB" b="0" i="1" smtClean="0">
                                              <a:latin typeface="Cambria Math" panose="02040503050406030204" pitchFamily="18" charset="0"/>
                                            </a:rPr>
                                          </m:ctrlPr>
                                        </m:sSubPr>
                                        <m:e>
                                          <m:r>
                                            <a:rPr lang="en-GB" b="0" i="1" smtClean="0">
                                              <a:latin typeface="Cambria Math" panose="02040503050406030204" pitchFamily="18" charset="0"/>
                                            </a:rPr>
                                            <m:t>𝑛</m:t>
                                          </m:r>
                                        </m:e>
                                        <m:sub>
                                          <m:r>
                                            <a:rPr lang="en-GB" b="0" i="1" smtClean="0">
                                              <a:latin typeface="Cambria Math" panose="02040503050406030204" pitchFamily="18" charset="0"/>
                                            </a:rPr>
                                            <m:t>𝑖𝑗𝑘</m:t>
                                          </m:r>
                                        </m:sub>
                                      </m:sSub>
                                      <m:r>
                                        <a:rPr lang="en-GB" b="0" i="1" smtClean="0">
                                          <a:latin typeface="Cambria Math" panose="02040503050406030204" pitchFamily="18" charset="0"/>
                                        </a:rPr>
                                        <m:t>=1</m:t>
                                      </m:r>
                                    </m:e>
                                  </m:eqArr>
                                </m:sub>
                                <m:sup>
                                  <m:r>
                                    <a:rPr lang="en-GB" b="0" i="1" smtClean="0">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r>
                                                <a:rPr lang="en-GB" b="0" i="1" smtClean="0">
                                                  <a:latin typeface="Cambria Math" panose="02040503050406030204" pitchFamily="18" charset="0"/>
                                                </a:rPr>
                                                <m:t>1</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nary>
                            </m:e>
                          </m:nary>
                        </m:e>
                      </m:nary>
                      <m:r>
                        <a:rPr lang="en-GB" i="1">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e>
                                    <m:e>
                                      <m:sSub>
                                        <m:sSubPr>
                                          <m:ctrlPr>
                                            <a:rPr lang="en-GB" b="0" i="1" smtClean="0">
                                              <a:latin typeface="Cambria Math" panose="02040503050406030204" pitchFamily="18" charset="0"/>
                                            </a:rPr>
                                          </m:ctrlPr>
                                        </m:sSubPr>
                                        <m:e>
                                          <m:r>
                                            <a:rPr lang="en-GB" b="0" i="1" smtClean="0">
                                              <a:latin typeface="Cambria Math" panose="02040503050406030204" pitchFamily="18" charset="0"/>
                                            </a:rPr>
                                            <m:t>𝑛</m:t>
                                          </m:r>
                                        </m:e>
                                        <m:sub>
                                          <m:r>
                                            <a:rPr lang="en-GB" b="0" i="1" smtClean="0">
                                              <a:latin typeface="Cambria Math" panose="02040503050406030204" pitchFamily="18" charset="0"/>
                                            </a:rPr>
                                            <m:t>𝑖𝑗𝑘</m:t>
                                          </m:r>
                                        </m:sub>
                                      </m:sSub>
                                      <m:r>
                                        <a:rPr lang="en-GB" b="0" i="1" smtClean="0">
                                          <a:latin typeface="Cambria Math" panose="02040503050406030204" pitchFamily="18" charset="0"/>
                                        </a:rPr>
                                        <m:t>=1</m:t>
                                      </m:r>
                                    </m:e>
                                  </m:eqArr>
                                </m:sub>
                                <m:sup>
                                  <m:r>
                                    <a:rPr lang="en-GB" b="0" i="1" smtClean="0">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r>
                                                <a:rPr lang="en-GB" b="0" i="1" smtClean="0">
                                                  <a:latin typeface="Cambria Math" panose="02040503050406030204" pitchFamily="18" charset="0"/>
                                                </a:rPr>
                                                <m:t>1</m:t>
                                              </m:r>
                                            </m:sub>
                                          </m:sSub>
                                          <m:r>
                                            <a:rPr lang="en-GB" i="1">
                                              <a:latin typeface="Cambria Math" panose="02040503050406030204" pitchFamily="18" charset="0"/>
                                            </a:rPr>
                                            <m:t>−</m:t>
                                          </m:r>
                                          <m:acc>
                                            <m:accPr>
                                              <m:chr m:val="̂"/>
                                              <m:ctrlPr>
                                                <a:rPr lang="en-GB" i="1" smtClean="0">
                                                  <a:latin typeface="Cambria Math" panose="02040503050406030204" pitchFamily="18" charset="0"/>
                                                </a:rPr>
                                              </m:ctrlPr>
                                            </m:accPr>
                                            <m:e>
                                              <m:r>
                                                <a:rPr lang="en-GB" i="1">
                                                  <a:latin typeface="Cambria Math" panose="02040503050406030204" pitchFamily="18" charset="0"/>
                                                </a:rPr>
                                                <m:t>𝜇</m:t>
                                              </m:r>
                                            </m:e>
                                          </m:acc>
                                        </m:e>
                                      </m:d>
                                    </m:e>
                                    <m:sup>
                                      <m:r>
                                        <a:rPr lang="en-GB" i="1">
                                          <a:latin typeface="Cambria Math" panose="02040503050406030204" pitchFamily="18" charset="0"/>
                                        </a:rPr>
                                        <m:t>2</m:t>
                                      </m:r>
                                    </m:sup>
                                  </m:sSup>
                                </m:e>
                              </m:nary>
                            </m:e>
                          </m:nary>
                        </m:e>
                      </m:nary>
                    </m:oMath>
                  </m:oMathPara>
                </a14:m>
                <a:endParaRPr lang="en-GB" dirty="0"/>
              </a:p>
              <a:p>
                <a:pPr>
                  <a:lnSpc>
                    <a:spcPct val="125000"/>
                  </a:lnSpc>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R</m:t>
                      </m:r>
                      <m:r>
                        <m:rPr>
                          <m:sty m:val="p"/>
                        </m:rPr>
                        <a:rPr lang="en-GB">
                          <a:latin typeface="Cambria Math" panose="02040503050406030204" pitchFamily="18" charset="0"/>
                        </a:rPr>
                        <m:t>SS</m:t>
                      </m:r>
                      <m:r>
                        <a:rPr lang="en-GB" i="1">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b="1" i="1" smtClean="0">
                                  <a:latin typeface="Cambria Math" panose="02040503050406030204" pitchFamily="18" charset="0"/>
                                </a:rPr>
                                <m:t>𝒆</m:t>
                              </m:r>
                            </m:e>
                          </m:d>
                        </m:e>
                        <m:sup>
                          <m:r>
                            <a:rPr lang="en-GB">
                              <a:latin typeface="Cambria Math" panose="02040503050406030204" pitchFamily="18" charset="0"/>
                            </a:rPr>
                            <m:t>2</m:t>
                          </m:r>
                        </m:sup>
                      </m:sSup>
                      <m:r>
                        <a:rPr lang="en-GB">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b="1" i="1">
                                  <a:latin typeface="Cambria Math" panose="02040503050406030204" pitchFamily="18" charset="0"/>
                                </a:rPr>
                                <m:t>𝒚</m:t>
                              </m:r>
                              <m:r>
                                <a:rPr lang="en-GB" i="1">
                                  <a:latin typeface="Cambria Math" panose="02040503050406030204" pitchFamily="18" charset="0"/>
                                </a:rPr>
                                <m:t>−</m:t>
                              </m:r>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e>
                          </m:d>
                        </m:e>
                        <m:sup>
                          <m:r>
                            <a:rPr lang="en-GB">
                              <a:latin typeface="Cambria Math" panose="02040503050406030204" pitchFamily="18" charset="0"/>
                            </a:rPr>
                            <m:t>2</m:t>
                          </m:r>
                        </m:sup>
                      </m:sSup>
                      <m:r>
                        <m:rPr>
                          <m:aln/>
                        </m:rPr>
                        <a:rPr lang="en-GB">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m:rPr>
                                          <m:brk m:alnAt="23"/>
                                        </m:rPr>
                                        <a:rPr lang="en-GB" i="1">
                                          <a:latin typeface="Cambria Math" panose="02040503050406030204" pitchFamily="18" charset="0"/>
                                        </a:rPr>
                                        <m:t>𝑘</m:t>
                                      </m:r>
                                      <m:r>
                                        <a:rPr lang="en-GB" i="1">
                                          <a:latin typeface="Cambria Math" panose="02040503050406030204" pitchFamily="18" charset="0"/>
                                        </a:rPr>
                                        <m:t>=1</m:t>
                                      </m:r>
                                    </m:e>
                                    <m:e>
                                      <m:sSub>
                                        <m:sSubPr>
                                          <m:ctrlPr>
                                            <a:rPr lang="en-GB" b="0" i="1" smtClean="0">
                                              <a:latin typeface="Cambria Math" panose="02040503050406030204" pitchFamily="18" charset="0"/>
                                            </a:rPr>
                                          </m:ctrlPr>
                                        </m:sSubPr>
                                        <m:e>
                                          <m:r>
                                            <a:rPr lang="en-GB" b="0" i="1" smtClean="0">
                                              <a:latin typeface="Cambria Math" panose="02040503050406030204" pitchFamily="18" charset="0"/>
                                            </a:rPr>
                                            <m:t>𝑛</m:t>
                                          </m:r>
                                        </m:e>
                                        <m:sub>
                                          <m:r>
                                            <a:rPr lang="en-GB" b="0" i="1" smtClean="0">
                                              <a:latin typeface="Cambria Math" panose="02040503050406030204" pitchFamily="18" charset="0"/>
                                            </a:rPr>
                                            <m:t>𝑖𝑗𝑘</m:t>
                                          </m:r>
                                        </m:sub>
                                      </m:sSub>
                                      <m:r>
                                        <a:rPr lang="en-GB" b="0" i="1" smtClean="0">
                                          <a:latin typeface="Cambria Math" panose="02040503050406030204" pitchFamily="18" charset="0"/>
                                        </a:rPr>
                                        <m:t>=1</m:t>
                                      </m:r>
                                    </m:e>
                                  </m:eqArr>
                                </m:sub>
                                <m:sup>
                                  <m:r>
                                    <a:rPr lang="en-GB" b="0" i="1" smtClean="0">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r>
                                                <a:rPr lang="en-GB" b="0" i="1" smtClean="0">
                                                  <a:latin typeface="Cambria Math" panose="02040503050406030204" pitchFamily="18" charset="0"/>
                                                </a:rPr>
                                                <m:t>1</m:t>
                                              </m:r>
                                            </m:sub>
                                          </m:sSub>
                                          <m:r>
                                            <a:rPr lang="en-GB" i="1">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e>
                                            <m:sub>
                                              <m:r>
                                                <a:rPr lang="en-GB" b="0" i="1" smtClean="0">
                                                  <a:latin typeface="Cambria Math" panose="02040503050406030204" pitchFamily="18" charset="0"/>
                                                </a:rPr>
                                                <m:t>𝑖𝑗𝑘</m:t>
                                              </m:r>
                                              <m:r>
                                                <a:rPr lang="en-GB" b="0" i="1" smtClean="0">
                                                  <a:latin typeface="Cambria Math" panose="02040503050406030204" pitchFamily="18" charset="0"/>
                                                </a:rPr>
                                                <m:t>1</m:t>
                                              </m:r>
                                            </m:sub>
                                          </m:sSub>
                                        </m:e>
                                      </m:d>
                                    </m:e>
                                    <m:sup>
                                      <m:r>
                                        <a:rPr lang="en-GB" i="1">
                                          <a:latin typeface="Cambria Math" panose="02040503050406030204" pitchFamily="18" charset="0"/>
                                        </a:rPr>
                                        <m:t>2</m:t>
                                      </m:r>
                                    </m:sup>
                                  </m:sSup>
                                </m:e>
                              </m:nary>
                            </m:e>
                          </m:nary>
                        </m:e>
                      </m:nary>
                      <m:r>
                        <a:rPr lang="en-GB" i="1">
                          <a:latin typeface="Cambria Math" panose="02040503050406030204" pitchFamily="18" charset="0"/>
                        </a:rPr>
                        <m:t>=</m:t>
                      </m:r>
                      <m:r>
                        <a:rPr lang="en-GB" i="1" smtClean="0">
                          <a:latin typeface="Cambria Math" panose="02040503050406030204" pitchFamily="18" charset="0"/>
                        </a:rPr>
                        <m:t>       </m:t>
                      </m:r>
                    </m:oMath>
                    <m:oMath xmlns:m="http://schemas.openxmlformats.org/officeDocument/2006/math">
                      <m:r>
                        <m:rPr>
                          <m:aln/>
                        </m:rPr>
                        <a:rPr lang="en-GB" b="0" i="1" smtClean="0">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e>
                                    <m:e>
                                      <m:sSub>
                                        <m:sSubPr>
                                          <m:ctrlPr>
                                            <a:rPr lang="en-GB" b="0" i="1" smtClean="0">
                                              <a:latin typeface="Cambria Math" panose="02040503050406030204" pitchFamily="18" charset="0"/>
                                            </a:rPr>
                                          </m:ctrlPr>
                                        </m:sSubPr>
                                        <m:e>
                                          <m:r>
                                            <a:rPr lang="en-GB" b="0" i="1" smtClean="0">
                                              <a:latin typeface="Cambria Math" panose="02040503050406030204" pitchFamily="18" charset="0"/>
                                            </a:rPr>
                                            <m:t>𝑛</m:t>
                                          </m:r>
                                        </m:e>
                                        <m:sub>
                                          <m:r>
                                            <a:rPr lang="en-GB" b="0" i="1" smtClean="0">
                                              <a:latin typeface="Cambria Math" panose="02040503050406030204" pitchFamily="18" charset="0"/>
                                            </a:rPr>
                                            <m:t>𝑖𝑗𝑘</m:t>
                                          </m:r>
                                        </m:sub>
                                      </m:sSub>
                                      <m:r>
                                        <a:rPr lang="en-GB" b="0" i="1" smtClean="0">
                                          <a:latin typeface="Cambria Math" panose="02040503050406030204" pitchFamily="18" charset="0"/>
                                        </a:rPr>
                                        <m:t>=1</m:t>
                                      </m:r>
                                    </m:e>
                                  </m:eqArr>
                                </m:sub>
                                <m:sup>
                                  <m:r>
                                    <a:rPr lang="en-GB" b="0" i="1" smtClean="0">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r>
                                                <a:rPr lang="en-GB" b="0" i="1" smtClean="0">
                                                  <a:latin typeface="Cambria Math" panose="02040503050406030204" pitchFamily="18" charset="0"/>
                                                </a:rPr>
                                                <m:t>1</m:t>
                                              </m:r>
                                            </m:sub>
                                          </m:sSub>
                                          <m:r>
                                            <a:rPr lang="en-GB" i="1">
                                              <a:latin typeface="Cambria Math" panose="02040503050406030204" pitchFamily="18" charset="0"/>
                                            </a:rPr>
                                            <m:t>−</m:t>
                                          </m:r>
                                          <m:acc>
                                            <m:accPr>
                                              <m:chr m:val="̂"/>
                                              <m:ctrlPr>
                                                <a:rPr lang="en-GB" b="0" i="1" smtClean="0">
                                                  <a:latin typeface="Cambria Math" panose="02040503050406030204" pitchFamily="18" charset="0"/>
                                                </a:rPr>
                                              </m:ctrlPr>
                                            </m:accPr>
                                            <m:e>
                                              <m:r>
                                                <a:rPr lang="en-GB" i="1">
                                                  <a:latin typeface="Cambria Math" panose="02040503050406030204" pitchFamily="18" charset="0"/>
                                                </a:rPr>
                                                <m:t>𝜇</m:t>
                                              </m:r>
                                            </m:e>
                                          </m:acc>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𝛼</m:t>
                                                  </m:r>
                                                </m:e>
                                              </m:acc>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𝛽</m:t>
                                                  </m:r>
                                                </m:e>
                                              </m:acc>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𝛾</m:t>
                                                  </m:r>
                                                </m:e>
                                              </m:acc>
                                            </m:e>
                                            <m:sub>
                                              <m:r>
                                                <a:rPr lang="en-GB" b="0" i="1" smtClean="0">
                                                  <a:latin typeface="Cambria Math" panose="02040503050406030204" pitchFamily="18" charset="0"/>
                                                </a:rPr>
                                                <m:t>𝑘</m:t>
                                              </m:r>
                                            </m:sub>
                                          </m:sSub>
                                        </m:e>
                                      </m:d>
                                    </m:e>
                                    <m:sup>
                                      <m:r>
                                        <a:rPr lang="en-GB" i="1">
                                          <a:latin typeface="Cambria Math" panose="02040503050406030204" pitchFamily="18" charset="0"/>
                                        </a:rPr>
                                        <m:t>2</m:t>
                                      </m:r>
                                    </m:sup>
                                  </m:sSup>
                                </m:e>
                              </m:nary>
                            </m:e>
                          </m:nary>
                        </m:e>
                      </m:nary>
                    </m:oMath>
                  </m:oMathPara>
                </a14:m>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4832436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Three-way ANOVA with no interactions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We thus have:</a:t>
                </a:r>
              </a:p>
              <a:p>
                <a:pPr>
                  <a:lnSpc>
                    <a:spcPct val="118000"/>
                  </a:lnSpc>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m:rPr>
                              <m:sty m:val="p"/>
                            </m:rPr>
                            <a:rPr lang="en-GB">
                              <a:latin typeface="Cambria Math" panose="02040503050406030204" pitchFamily="18" charset="0"/>
                            </a:rPr>
                            <m:t>SS</m:t>
                          </m:r>
                        </m:e>
                        <m:sub>
                          <m:r>
                            <m:rPr>
                              <m:sty m:val="p"/>
                            </m:rPr>
                            <a:rPr lang="en-GB" b="0" i="0" smtClean="0">
                              <a:latin typeface="Cambria Math" panose="02040503050406030204" pitchFamily="18" charset="0"/>
                            </a:rPr>
                            <m:t>A</m:t>
                          </m:r>
                        </m:sub>
                      </m:sSub>
                      <m:r>
                        <a:rPr lang="en-GB" i="1">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acc>
                                <m:accPr>
                                  <m:chr m:val="̂"/>
                                  <m:ctrlPr>
                                    <a:rPr lang="en-GB" b="0" i="1" smtClean="0">
                                      <a:latin typeface="Cambria Math" panose="02040503050406030204" pitchFamily="18" charset="0"/>
                                    </a:rPr>
                                  </m:ctrlPr>
                                </m:accPr>
                                <m:e>
                                  <m:r>
                                    <a:rPr lang="en-GB" b="1" i="1">
                                      <a:latin typeface="Cambria Math" panose="02040503050406030204" pitchFamily="18" charset="0"/>
                                    </a:rPr>
                                    <m:t>𝒚</m:t>
                                  </m:r>
                                </m:e>
                              </m:acc>
                              <m:r>
                                <a:rPr lang="en-GB" i="1">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e>
                                <m:sub>
                                  <m:r>
                                    <m:rPr>
                                      <m:sty m:val="p"/>
                                    </m:rPr>
                                    <a:rPr lang="en-GB" b="0" i="0" smtClean="0">
                                      <a:latin typeface="Cambria Math" panose="02040503050406030204" pitchFamily="18" charset="0"/>
                                    </a:rPr>
                                    <m:t>A</m:t>
                                  </m:r>
                                </m:sub>
                              </m:sSub>
                            </m:e>
                          </m:d>
                        </m:e>
                        <m:sup>
                          <m:r>
                            <a:rPr lang="en-GB">
                              <a:latin typeface="Cambria Math" panose="02040503050406030204" pitchFamily="18" charset="0"/>
                            </a:rPr>
                            <m:t>2</m:t>
                          </m:r>
                        </m:sup>
                      </m:sSup>
                      <m:r>
                        <m:rPr>
                          <m:aln/>
                        </m:rPr>
                        <a:rPr lang="en-GB">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m:rPr>
                                          <m:brk m:alnAt="23"/>
                                        </m:rPr>
                                        <a:rPr lang="en-GB" i="1">
                                          <a:latin typeface="Cambria Math" panose="02040503050406030204" pitchFamily="18" charset="0"/>
                                        </a:rPr>
                                        <m:t>𝑘</m:t>
                                      </m:r>
                                      <m:r>
                                        <a:rPr lang="en-GB" i="1">
                                          <a:latin typeface="Cambria Math" panose="02040503050406030204" pitchFamily="18" charset="0"/>
                                        </a:rPr>
                                        <m:t>=1</m:t>
                                      </m:r>
                                    </m:e>
                                    <m:e>
                                      <m:sSub>
                                        <m:sSubPr>
                                          <m:ctrlPr>
                                            <a:rPr lang="en-GB" b="0" i="1" smtClean="0">
                                              <a:latin typeface="Cambria Math" panose="02040503050406030204" pitchFamily="18" charset="0"/>
                                            </a:rPr>
                                          </m:ctrlPr>
                                        </m:sSubPr>
                                        <m:e>
                                          <m:r>
                                            <a:rPr lang="en-GB" b="0" i="1" smtClean="0">
                                              <a:latin typeface="Cambria Math" panose="02040503050406030204" pitchFamily="18" charset="0"/>
                                            </a:rPr>
                                            <m:t>𝑛</m:t>
                                          </m:r>
                                        </m:e>
                                        <m:sub>
                                          <m:r>
                                            <a:rPr lang="en-GB" b="0" i="1" smtClean="0">
                                              <a:latin typeface="Cambria Math" panose="02040503050406030204" pitchFamily="18" charset="0"/>
                                            </a:rPr>
                                            <m:t>𝑖𝑗𝑘</m:t>
                                          </m:r>
                                        </m:sub>
                                      </m:sSub>
                                      <m:r>
                                        <a:rPr lang="en-GB" b="0" i="1" smtClean="0">
                                          <a:latin typeface="Cambria Math" panose="02040503050406030204" pitchFamily="18" charset="0"/>
                                        </a:rPr>
                                        <m:t>=1</m:t>
                                      </m:r>
                                    </m:e>
                                  </m:eqArr>
                                </m:sub>
                                <m:sup>
                                  <m:r>
                                    <a:rPr lang="en-GB" b="0" i="1" smtClean="0">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𝑖𝑗𝑘</m:t>
                                              </m:r>
                                              <m:r>
                                                <a:rPr lang="en-GB" b="0" i="1" smtClean="0">
                                                  <a:latin typeface="Cambria Math" panose="02040503050406030204" pitchFamily="18" charset="0"/>
                                                </a:rPr>
                                                <m:t>1</m:t>
                                              </m:r>
                                            </m:sub>
                                          </m:sSub>
                                          <m:r>
                                            <a:rPr lang="en-GB" i="1">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i="1">
                                                      <a:latin typeface="Cambria Math" panose="02040503050406030204" pitchFamily="18" charset="0"/>
                                                    </a:rPr>
                                                    <m:t>𝑦</m:t>
                                                  </m:r>
                                                </m:e>
                                              </m:acc>
                                            </m:e>
                                            <m:sub>
                                              <m:r>
                                                <m:rPr>
                                                  <m:sty m:val="p"/>
                                                </m:rPr>
                                                <a:rPr lang="en-GB" b="0" i="0" smtClean="0">
                                                  <a:latin typeface="Cambria Math" panose="02040503050406030204" pitchFamily="18" charset="0"/>
                                                </a:rPr>
                                                <m:t>A</m:t>
                                              </m:r>
                                              <m:r>
                                                <a:rPr lang="en-GB" b="0" i="1" smtClean="0">
                                                  <a:latin typeface="Cambria Math" panose="02040503050406030204" pitchFamily="18" charset="0"/>
                                                </a:rPr>
                                                <m:t>𝑖𝑗𝑘</m:t>
                                              </m:r>
                                              <m:r>
                                                <a:rPr lang="en-GB" b="0" i="1" smtClean="0">
                                                  <a:latin typeface="Cambria Math" panose="02040503050406030204" pitchFamily="18" charset="0"/>
                                                </a:rPr>
                                                <m:t>1</m:t>
                                              </m:r>
                                            </m:sub>
                                          </m:sSub>
                                        </m:e>
                                      </m:d>
                                    </m:e>
                                    <m:sup>
                                      <m:r>
                                        <a:rPr lang="en-GB" i="1">
                                          <a:latin typeface="Cambria Math" panose="02040503050406030204" pitchFamily="18" charset="0"/>
                                        </a:rPr>
                                        <m:t>2</m:t>
                                      </m:r>
                                    </m:sup>
                                  </m:sSup>
                                </m:e>
                              </m:nary>
                            </m:e>
                          </m:nary>
                        </m:e>
                      </m:nary>
                      <m:r>
                        <a:rPr lang="en-GB" i="1">
                          <a:latin typeface="Cambria Math" panose="02040503050406030204" pitchFamily="18" charset="0"/>
                        </a:rPr>
                        <m:t>=</m:t>
                      </m:r>
                      <m:r>
                        <a:rPr lang="en-GB" i="1" smtClean="0">
                          <a:latin typeface="Cambria Math" panose="02040503050406030204" pitchFamily="18" charset="0"/>
                        </a:rPr>
                        <m:t>        </m:t>
                      </m:r>
                    </m:oMath>
                    <m:oMath xmlns:m="http://schemas.openxmlformats.org/officeDocument/2006/math">
                      <m:r>
                        <m:rPr>
                          <m:aln/>
                        </m:rPr>
                        <a:rPr lang="en-GB" b="0" i="1" smtClean="0">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e>
                                    <m:e>
                                      <m:sSub>
                                        <m:sSubPr>
                                          <m:ctrlPr>
                                            <a:rPr lang="en-GB" b="0" i="1" smtClean="0">
                                              <a:latin typeface="Cambria Math" panose="02040503050406030204" pitchFamily="18" charset="0"/>
                                            </a:rPr>
                                          </m:ctrlPr>
                                        </m:sSubPr>
                                        <m:e>
                                          <m:r>
                                            <a:rPr lang="en-GB" b="0" i="1" smtClean="0">
                                              <a:latin typeface="Cambria Math" panose="02040503050406030204" pitchFamily="18" charset="0"/>
                                            </a:rPr>
                                            <m:t>𝑛</m:t>
                                          </m:r>
                                        </m:e>
                                        <m:sub>
                                          <m:r>
                                            <a:rPr lang="en-GB" b="0" i="1" smtClean="0">
                                              <a:latin typeface="Cambria Math" panose="02040503050406030204" pitchFamily="18" charset="0"/>
                                            </a:rPr>
                                            <m:t>𝑖𝑗𝑘</m:t>
                                          </m:r>
                                        </m:sub>
                                      </m:sSub>
                                      <m:r>
                                        <a:rPr lang="en-GB" b="0" i="1" smtClean="0">
                                          <a:latin typeface="Cambria Math" panose="02040503050406030204" pitchFamily="18" charset="0"/>
                                        </a:rPr>
                                        <m:t>=1</m:t>
                                      </m:r>
                                    </m:e>
                                  </m:eqArr>
                                </m:sub>
                                <m:sup>
                                  <m:r>
                                    <a:rPr lang="en-GB" b="0" i="1" smtClean="0">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𝜇</m:t>
                                              </m:r>
                                            </m:e>
                                          </m:acc>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𝛼</m:t>
                                                  </m:r>
                                                </m:e>
                                              </m:acc>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𝛽</m:t>
                                                  </m:r>
                                                </m:e>
                                              </m:acc>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𝛾</m:t>
                                                  </m:r>
                                                </m:e>
                                              </m:acc>
                                            </m:e>
                                            <m:sub>
                                              <m:r>
                                                <a:rPr lang="en-GB" b="0" i="1" smtClean="0">
                                                  <a:latin typeface="Cambria Math" panose="02040503050406030204" pitchFamily="18" charset="0"/>
                                                </a:rPr>
                                                <m:t>𝑘</m:t>
                                              </m:r>
                                            </m:sub>
                                          </m:sSub>
                                          <m:r>
                                            <a:rPr lang="en-GB" i="1">
                                              <a:latin typeface="Cambria Math" panose="02040503050406030204" pitchFamily="18" charset="0"/>
                                            </a:rPr>
                                            <m:t>−</m:t>
                                          </m:r>
                                          <m:acc>
                                            <m:accPr>
                                              <m:chr m:val="̂"/>
                                              <m:ctrlPr>
                                                <a:rPr lang="en-GB" i="1" smtClean="0">
                                                  <a:latin typeface="Cambria Math" panose="02040503050406030204" pitchFamily="18" charset="0"/>
                                                </a:rPr>
                                              </m:ctrlPr>
                                            </m:accPr>
                                            <m:e>
                                              <m:r>
                                                <a:rPr lang="en-GB" i="1">
                                                  <a:latin typeface="Cambria Math" panose="02040503050406030204" pitchFamily="18" charset="0"/>
                                                </a:rPr>
                                                <m:t>𝜇</m:t>
                                              </m:r>
                                            </m:e>
                                          </m:acc>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𝛽</m:t>
                                                  </m:r>
                                                </m:e>
                                              </m:acc>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𝛾</m:t>
                                                  </m:r>
                                                </m:e>
                                              </m:acc>
                                            </m:e>
                                            <m:sub>
                                              <m:r>
                                                <a:rPr lang="en-GB" b="0" i="1" smtClean="0">
                                                  <a:latin typeface="Cambria Math" panose="02040503050406030204" pitchFamily="18" charset="0"/>
                                                </a:rPr>
                                                <m:t>𝑘</m:t>
                                              </m:r>
                                            </m:sub>
                                          </m:sSub>
                                        </m:e>
                                      </m:d>
                                    </m:e>
                                    <m:sup>
                                      <m:r>
                                        <a:rPr lang="en-GB" i="1">
                                          <a:latin typeface="Cambria Math" panose="02040503050406030204" pitchFamily="18" charset="0"/>
                                        </a:rPr>
                                        <m:t>2</m:t>
                                      </m:r>
                                    </m:sup>
                                  </m:sSup>
                                </m:e>
                              </m:nary>
                            </m:e>
                          </m:nary>
                        </m:e>
                      </m:nary>
                      <m:r>
                        <a:rPr lang="en-GB" b="0" i="1" smtClean="0">
                          <a:latin typeface="Cambria Math" panose="02040503050406030204" pitchFamily="18" charset="0"/>
                        </a:rPr>
                        <m:t>=</m:t>
                      </m:r>
                    </m:oMath>
                    <m:oMath xmlns:m="http://schemas.openxmlformats.org/officeDocument/2006/math">
                      <m:r>
                        <m:rPr>
                          <m:aln/>
                        </m:rPr>
                        <a:rPr lang="en-GB" b="0" i="1" smtClean="0">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e>
                                    <m:e>
                                      <m:sSub>
                                        <m:sSubPr>
                                          <m:ctrlPr>
                                            <a:rPr lang="en-GB" b="0" i="1" smtClean="0">
                                              <a:latin typeface="Cambria Math" panose="02040503050406030204" pitchFamily="18" charset="0"/>
                                            </a:rPr>
                                          </m:ctrlPr>
                                        </m:sSubPr>
                                        <m:e>
                                          <m:r>
                                            <a:rPr lang="en-GB" b="0" i="1" smtClean="0">
                                              <a:latin typeface="Cambria Math" panose="02040503050406030204" pitchFamily="18" charset="0"/>
                                            </a:rPr>
                                            <m:t>𝑛</m:t>
                                          </m:r>
                                        </m:e>
                                        <m:sub>
                                          <m:r>
                                            <a:rPr lang="en-GB" b="0" i="1" smtClean="0">
                                              <a:latin typeface="Cambria Math" panose="02040503050406030204" pitchFamily="18" charset="0"/>
                                            </a:rPr>
                                            <m:t>𝑖𝑗𝑘</m:t>
                                          </m:r>
                                        </m:sub>
                                      </m:sSub>
                                      <m:r>
                                        <a:rPr lang="en-GB" b="0" i="1" smtClean="0">
                                          <a:latin typeface="Cambria Math" panose="02040503050406030204" pitchFamily="18" charset="0"/>
                                        </a:rPr>
                                        <m:t>=1</m:t>
                                      </m:r>
                                    </m:e>
                                  </m:eqArr>
                                </m:sub>
                                <m:sup>
                                  <m:r>
                                    <a:rPr lang="en-GB" b="0" i="1" smtClean="0">
                                      <a:latin typeface="Cambria Math" panose="02040503050406030204" pitchFamily="18" charset="0"/>
                                    </a:rPr>
                                    <m:t>𝑁</m:t>
                                  </m:r>
                                </m:sup>
                                <m:e>
                                  <m:sSubSup>
                                    <m:sSubSupPr>
                                      <m:ctrlPr>
                                        <a:rPr lang="en-GB" b="0" i="1" smtClean="0">
                                          <a:latin typeface="Cambria Math" panose="02040503050406030204" pitchFamily="18" charset="0"/>
                                        </a:rPr>
                                      </m:ctrlPr>
                                    </m:sSubSup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𝛼</m:t>
                                          </m:r>
                                        </m:e>
                                      </m:acc>
                                    </m:e>
                                    <m:sub>
                                      <m:r>
                                        <a:rPr lang="en-GB" b="0" i="1" smtClean="0">
                                          <a:latin typeface="Cambria Math" panose="02040503050406030204" pitchFamily="18" charset="0"/>
                                        </a:rPr>
                                        <m:t>𝑖</m:t>
                                      </m:r>
                                    </m:sub>
                                    <m:sup>
                                      <m:r>
                                        <a:rPr lang="en-GB" b="0" i="1" smtClean="0">
                                          <a:latin typeface="Cambria Math" panose="02040503050406030204" pitchFamily="18" charset="0"/>
                                        </a:rPr>
                                        <m:t>2</m:t>
                                      </m:r>
                                    </m:sup>
                                  </m:sSubSup>
                                </m:e>
                              </m:nary>
                            </m:e>
                          </m:nary>
                        </m:e>
                      </m:nary>
                      <m:r>
                        <a:rPr lang="en-GB" i="1" smtClean="0">
                          <a:latin typeface="Cambria Math" panose="02040503050406030204" pitchFamily="18" charset="0"/>
                        </a:rPr>
                        <m:t> </m:t>
                      </m:r>
                      <m:r>
                        <a:rPr lang="en-GB" b="0" i="1" smtClean="0">
                          <a:latin typeface="Cambria Math" panose="02040503050406030204" pitchFamily="18" charset="0"/>
                        </a:rPr>
                        <m:t>= </m:t>
                      </m:r>
                      <m:r>
                        <a:rPr lang="en-GB" b="0" i="1" smtClean="0">
                          <a:latin typeface="Cambria Math" panose="02040503050406030204" pitchFamily="18" charset="0"/>
                        </a:rPr>
                        <m:t>𝑁</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sSubSup>
                            <m:sSubSupPr>
                              <m:ctrlPr>
                                <a:rPr lang="en-GB" i="1">
                                  <a:latin typeface="Cambria Math" panose="02040503050406030204" pitchFamily="18" charset="0"/>
                                </a:rPr>
                              </m:ctrlPr>
                            </m:sSubSupPr>
                            <m:e>
                              <m:acc>
                                <m:accPr>
                                  <m:chr m:val="̂"/>
                                  <m:ctrlPr>
                                    <a:rPr lang="en-GB" i="1" smtClean="0">
                                      <a:latin typeface="Cambria Math" panose="02040503050406030204" pitchFamily="18" charset="0"/>
                                    </a:rPr>
                                  </m:ctrlPr>
                                </m:accPr>
                                <m:e>
                                  <m:r>
                                    <a:rPr lang="en-GB" i="1">
                                      <a:latin typeface="Cambria Math" panose="02040503050406030204" pitchFamily="18" charset="0"/>
                                    </a:rPr>
                                    <m:t>𝛼</m:t>
                                  </m:r>
                                </m:e>
                              </m:acc>
                            </m:e>
                            <m:sub>
                              <m:r>
                                <a:rPr lang="en-GB" i="1">
                                  <a:latin typeface="Cambria Math" panose="02040503050406030204" pitchFamily="18" charset="0"/>
                                </a:rPr>
                                <m:t>𝑖</m:t>
                              </m:r>
                            </m:sub>
                            <m:sup>
                              <m:r>
                                <a:rPr lang="en-GB" i="1">
                                  <a:latin typeface="Cambria Math" panose="02040503050406030204" pitchFamily="18" charset="0"/>
                                </a:rPr>
                                <m:t>2</m:t>
                              </m:r>
                            </m:sup>
                          </m:sSubSup>
                        </m:e>
                      </m:nary>
                    </m:oMath>
                  </m:oMathPara>
                </a14:m>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242"/>
                </a:stretch>
              </a:blipFill>
            </p:spPr>
            <p:txBody>
              <a:bodyPr/>
              <a:lstStyle/>
              <a:p>
                <a:r>
                  <a:rPr lang="en-GB">
                    <a:noFill/>
                  </a:rPr>
                  <a:t> </a:t>
                </a:r>
              </a:p>
            </p:txBody>
          </p:sp>
        </mc:Fallback>
      </mc:AlternateContent>
    </p:spTree>
    <p:extLst>
      <p:ext uri="{BB962C8B-B14F-4D97-AF65-F5344CB8AC3E}">
        <p14:creationId xmlns:p14="http://schemas.microsoft.com/office/powerpoint/2010/main" val="439228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Three-factor ANOVA:  Motivation:  Example</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pPr>
                  <a:lnSpc>
                    <a:spcPct val="150000"/>
                  </a:lnSpc>
                </a:pPr>
                <a:r>
                  <a:rPr lang="en-GB" dirty="0" smtClean="0"/>
                  <a:t>In particular, we have:</a:t>
                </a:r>
              </a:p>
              <a:p>
                <a:pPr marL="342900" indent="-342900">
                  <a:lnSpc>
                    <a:spcPct val="150000"/>
                  </a:lnSpc>
                  <a:buFont typeface="Arial" panose="020B0604020202020204" pitchFamily="34" charset="0"/>
                  <a:buChar char="•"/>
                  <a:tabLst>
                    <a:tab pos="486000" algn="ctr"/>
                    <a:tab pos="810000" algn="l"/>
                  </a:tabLst>
                </a:pPr>
                <a:r>
                  <a:rPr lang="en-GB" dirty="0" smtClean="0"/>
                  <a:t>	</a:t>
                </a:r>
                <a14:m>
                  <m:oMath xmlns:m="http://schemas.openxmlformats.org/officeDocument/2006/math">
                    <m:r>
                      <a:rPr lang="en-GB" i="1" smtClean="0">
                        <a:latin typeface="Cambria Math" panose="02040503050406030204" pitchFamily="18" charset="0"/>
                      </a:rPr>
                      <m:t>𝐼</m:t>
                    </m:r>
                  </m:oMath>
                </a14:m>
                <a:r>
                  <a:rPr lang="en-GB" dirty="0" smtClean="0"/>
                  <a:t>	distinct cars  (</a:t>
                </a:r>
                <a14:m>
                  <m:oMath xmlns:m="http://schemas.openxmlformats.org/officeDocument/2006/math">
                    <m:r>
                      <a:rPr lang="en-GB" i="1" smtClean="0">
                        <a:latin typeface="Cambria Math" panose="02040503050406030204" pitchFamily="18" charset="0"/>
                      </a:rPr>
                      <m:t>𝑖</m:t>
                    </m:r>
                    <m:r>
                      <a:rPr lang="en-GB" i="1" smtClean="0">
                        <a:latin typeface="Cambria Math" panose="02040503050406030204" pitchFamily="18" charset="0"/>
                      </a:rPr>
                      <m:t>=1, 2,…,</m:t>
                    </m:r>
                    <m:r>
                      <a:rPr lang="en-GB" i="1" smtClean="0">
                        <a:latin typeface="Cambria Math" panose="02040503050406030204" pitchFamily="18" charset="0"/>
                      </a:rPr>
                      <m:t>𝐼</m:t>
                    </m:r>
                  </m:oMath>
                </a14:m>
                <a:r>
                  <a:rPr lang="en-GB" dirty="0" smtClean="0"/>
                  <a:t>)</a:t>
                </a:r>
              </a:p>
              <a:p>
                <a:pPr marL="342900" indent="-342900">
                  <a:lnSpc>
                    <a:spcPct val="150000"/>
                  </a:lnSpc>
                  <a:buFont typeface="Arial" panose="020B0604020202020204" pitchFamily="34" charset="0"/>
                  <a:buChar char="•"/>
                  <a:tabLst>
                    <a:tab pos="486000" algn="ctr"/>
                    <a:tab pos="810000" algn="l"/>
                  </a:tabLst>
                </a:pPr>
                <a:r>
                  <a:rPr lang="en-GB" dirty="0" smtClean="0"/>
                  <a:t>	</a:t>
                </a:r>
                <a14:m>
                  <m:oMath xmlns:m="http://schemas.openxmlformats.org/officeDocument/2006/math">
                    <m:r>
                      <a:rPr lang="en-GB" i="1" smtClean="0">
                        <a:latin typeface="Cambria Math" panose="02040503050406030204" pitchFamily="18" charset="0"/>
                      </a:rPr>
                      <m:t>𝐽</m:t>
                    </m:r>
                  </m:oMath>
                </a14:m>
                <a:r>
                  <a:rPr lang="en-GB" dirty="0" smtClean="0"/>
                  <a:t>	distinct drivers  </a:t>
                </a:r>
                <a:r>
                  <a:rPr lang="en-GB" dirty="0"/>
                  <a:t>(</a:t>
                </a:r>
                <a14:m>
                  <m:oMath xmlns:m="http://schemas.openxmlformats.org/officeDocument/2006/math">
                    <m:r>
                      <a:rPr lang="en-GB" b="0" i="1" smtClean="0">
                        <a:latin typeface="Cambria Math" panose="02040503050406030204" pitchFamily="18" charset="0"/>
                      </a:rPr>
                      <m:t>𝑗</m:t>
                    </m:r>
                    <m:r>
                      <a:rPr lang="en-GB" i="1">
                        <a:latin typeface="Cambria Math" panose="02040503050406030204" pitchFamily="18" charset="0"/>
                      </a:rPr>
                      <m:t>=1, 2,…,</m:t>
                    </m:r>
                    <m:r>
                      <a:rPr lang="en-GB" b="0" i="1" smtClean="0">
                        <a:latin typeface="Cambria Math" panose="02040503050406030204" pitchFamily="18" charset="0"/>
                      </a:rPr>
                      <m:t>𝐽</m:t>
                    </m:r>
                  </m:oMath>
                </a14:m>
                <a:r>
                  <a:rPr lang="en-GB" dirty="0" smtClean="0"/>
                  <a:t>)</a:t>
                </a:r>
              </a:p>
              <a:p>
                <a:pPr marL="342900" indent="-342900">
                  <a:lnSpc>
                    <a:spcPct val="150000"/>
                  </a:lnSpc>
                  <a:buFont typeface="Arial" panose="020B0604020202020204" pitchFamily="34" charset="0"/>
                  <a:buChar char="•"/>
                  <a:tabLst>
                    <a:tab pos="486000" algn="ctr"/>
                    <a:tab pos="810000" algn="l"/>
                  </a:tabLst>
                </a:pPr>
                <a:r>
                  <a:rPr lang="en-GB" dirty="0" smtClean="0"/>
                  <a:t>	</a:t>
                </a:r>
                <a14:m>
                  <m:oMath xmlns:m="http://schemas.openxmlformats.org/officeDocument/2006/math">
                    <m:r>
                      <a:rPr lang="en-GB" i="1" smtClean="0">
                        <a:latin typeface="Cambria Math" panose="02040503050406030204" pitchFamily="18" charset="0"/>
                      </a:rPr>
                      <m:t>𝐾</m:t>
                    </m:r>
                  </m:oMath>
                </a14:m>
                <a:r>
                  <a:rPr lang="en-GB" dirty="0" smtClean="0"/>
                  <a:t>	distinct types of fuel  (</a:t>
                </a:r>
                <a14:m>
                  <m:oMath xmlns:m="http://schemas.openxmlformats.org/officeDocument/2006/math">
                    <m:r>
                      <a:rPr lang="en-GB" i="1" smtClean="0">
                        <a:latin typeface="Cambria Math" panose="02040503050406030204" pitchFamily="18" charset="0"/>
                      </a:rPr>
                      <m:t>𝑘</m:t>
                    </m:r>
                    <m:r>
                      <a:rPr lang="en-GB" i="1" smtClean="0">
                        <a:latin typeface="Cambria Math" panose="02040503050406030204" pitchFamily="18" charset="0"/>
                      </a:rPr>
                      <m:t>=1, 2,…,</m:t>
                    </m:r>
                    <m:r>
                      <a:rPr lang="en-GB" i="1" smtClean="0">
                        <a:latin typeface="Cambria Math" panose="02040503050406030204" pitchFamily="18" charset="0"/>
                      </a:rPr>
                      <m:t>𝐾</m:t>
                    </m:r>
                  </m:oMath>
                </a14:m>
                <a:r>
                  <a:rPr lang="en-GB" dirty="0" smtClean="0"/>
                  <a:t>)</a:t>
                </a:r>
              </a:p>
              <a:p>
                <a:pPr>
                  <a:lnSpc>
                    <a:spcPct val="150000"/>
                  </a:lnSpc>
                </a:pPr>
                <a:endParaRPr lang="en-GB" dirty="0" smtClean="0"/>
              </a:p>
              <a:p>
                <a:pPr>
                  <a:lnSpc>
                    <a:spcPct val="150000"/>
                  </a:lnSpc>
                </a:pPr>
                <a:r>
                  <a:rPr lang="en-GB" dirty="0" smtClean="0"/>
                  <a:t>There are three factors in this example:</a:t>
                </a:r>
              </a:p>
              <a:p>
                <a:pPr marL="342900" indent="-342900">
                  <a:lnSpc>
                    <a:spcPct val="150000"/>
                  </a:lnSpc>
                  <a:buFont typeface="Arial" panose="020B0604020202020204" pitchFamily="34" charset="0"/>
                  <a:buChar char="•"/>
                </a:pPr>
                <a:r>
                  <a:rPr lang="en-GB" dirty="0" smtClean="0"/>
                  <a:t>factor  A  =  the car  (</a:t>
                </a:r>
                <a14:m>
                  <m:oMath xmlns:m="http://schemas.openxmlformats.org/officeDocument/2006/math">
                    <m:r>
                      <a:rPr lang="en-GB" i="1">
                        <a:latin typeface="Cambria Math" panose="02040503050406030204" pitchFamily="18" charset="0"/>
                      </a:rPr>
                      <m:t>𝑖</m:t>
                    </m:r>
                    <m:r>
                      <a:rPr lang="en-GB" i="1">
                        <a:latin typeface="Cambria Math" panose="02040503050406030204" pitchFamily="18" charset="0"/>
                      </a:rPr>
                      <m:t>=1, 2,…,</m:t>
                    </m:r>
                    <m:r>
                      <a:rPr lang="en-GB" i="1">
                        <a:latin typeface="Cambria Math" panose="02040503050406030204" pitchFamily="18" charset="0"/>
                      </a:rPr>
                      <m:t>𝐼</m:t>
                    </m:r>
                  </m:oMath>
                </a14:m>
                <a:r>
                  <a:rPr lang="en-GB" dirty="0" smtClean="0"/>
                  <a:t>)</a:t>
                </a:r>
              </a:p>
              <a:p>
                <a:pPr marL="342900" indent="-342900">
                  <a:lnSpc>
                    <a:spcPct val="150000"/>
                  </a:lnSpc>
                  <a:buFont typeface="Arial" panose="020B0604020202020204" pitchFamily="34" charset="0"/>
                  <a:buChar char="•"/>
                </a:pPr>
                <a:r>
                  <a:rPr lang="en-GB" dirty="0" smtClean="0"/>
                  <a:t>factor  B  =  the driver  (</a:t>
                </a:r>
                <a14:m>
                  <m:oMath xmlns:m="http://schemas.openxmlformats.org/officeDocument/2006/math">
                    <m:r>
                      <a:rPr lang="en-GB" i="1">
                        <a:latin typeface="Cambria Math" panose="02040503050406030204" pitchFamily="18" charset="0"/>
                      </a:rPr>
                      <m:t>𝑗</m:t>
                    </m:r>
                    <m:r>
                      <a:rPr lang="en-GB" i="1">
                        <a:latin typeface="Cambria Math" panose="02040503050406030204" pitchFamily="18" charset="0"/>
                      </a:rPr>
                      <m:t>=1, 2,…,</m:t>
                    </m:r>
                    <m:r>
                      <a:rPr lang="en-GB" i="1">
                        <a:latin typeface="Cambria Math" panose="02040503050406030204" pitchFamily="18" charset="0"/>
                      </a:rPr>
                      <m:t>𝐽</m:t>
                    </m:r>
                  </m:oMath>
                </a14:m>
                <a:r>
                  <a:rPr lang="en-GB" dirty="0" smtClean="0"/>
                  <a:t>)</a:t>
                </a:r>
              </a:p>
              <a:p>
                <a:pPr marL="342900" indent="-342900">
                  <a:lnSpc>
                    <a:spcPct val="150000"/>
                  </a:lnSpc>
                  <a:buFont typeface="Arial" panose="020B0604020202020204" pitchFamily="34" charset="0"/>
                  <a:buChar char="•"/>
                </a:pPr>
                <a:r>
                  <a:rPr lang="en-GB" dirty="0" smtClean="0"/>
                  <a:t>factor  C  =  the type of the fuel  </a:t>
                </a:r>
                <a:r>
                  <a:rPr lang="en-GB" dirty="0"/>
                  <a:t>(</a:t>
                </a:r>
                <a14:m>
                  <m:oMath xmlns:m="http://schemas.openxmlformats.org/officeDocument/2006/math">
                    <m:r>
                      <a:rPr lang="en-GB" i="1">
                        <a:latin typeface="Cambria Math" panose="02040503050406030204" pitchFamily="18" charset="0"/>
                      </a:rPr>
                      <m:t>𝑘</m:t>
                    </m:r>
                    <m:r>
                      <a:rPr lang="en-GB" i="1">
                        <a:latin typeface="Cambria Math" panose="02040503050406030204" pitchFamily="18" charset="0"/>
                      </a:rPr>
                      <m:t>=1, 2,…,</m:t>
                    </m:r>
                    <m:r>
                      <a:rPr lang="en-GB" i="1">
                        <a:latin typeface="Cambria Math" panose="02040503050406030204" pitchFamily="18" charset="0"/>
                      </a:rPr>
                      <m:t>𝐾</m:t>
                    </m:r>
                  </m:oMath>
                </a14:m>
                <a:r>
                  <a:rPr lang="en-GB" dirty="0" smtClean="0"/>
                  <a:t>)</a:t>
                </a:r>
              </a:p>
              <a:p>
                <a:pPr>
                  <a:lnSpc>
                    <a:spcPct val="150000"/>
                  </a:lnSpc>
                </a:pPr>
                <a:r>
                  <a:rPr lang="en-GB" dirty="0"/>
                  <a:t>There are  </a:t>
                </a:r>
                <a14:m>
                  <m:oMath xmlns:m="http://schemas.openxmlformats.org/officeDocument/2006/math">
                    <m:r>
                      <a:rPr lang="en-GB" i="1">
                        <a:latin typeface="Cambria Math" panose="02040503050406030204" pitchFamily="18" charset="0"/>
                      </a:rPr>
                      <m:t>𝐼𝐽</m:t>
                    </m:r>
                    <m:r>
                      <a:rPr lang="en-GB" b="0" i="1" smtClean="0">
                        <a:latin typeface="Cambria Math" panose="02040503050406030204" pitchFamily="18" charset="0"/>
                      </a:rPr>
                      <m:t>𝐾</m:t>
                    </m:r>
                    <m:r>
                      <a:rPr lang="en-GB" i="1">
                        <a:latin typeface="Cambria Math" panose="02040503050406030204" pitchFamily="18" charset="0"/>
                      </a:rPr>
                      <m:t>=</m:t>
                    </m:r>
                    <m:r>
                      <a:rPr lang="en-GB" i="1">
                        <a:latin typeface="Cambria Math" panose="02040503050406030204" pitchFamily="18" charset="0"/>
                      </a:rPr>
                      <m:t>𝐼</m:t>
                    </m:r>
                    <m:r>
                      <a:rPr lang="en-GB" i="1">
                        <a:latin typeface="Cambria Math" panose="02040503050406030204" pitchFamily="18" charset="0"/>
                      </a:rPr>
                      <m:t>×</m:t>
                    </m:r>
                    <m:r>
                      <a:rPr lang="en-GB" i="1">
                        <a:latin typeface="Cambria Math" panose="02040503050406030204" pitchFamily="18" charset="0"/>
                      </a:rPr>
                      <m:t>𝐽</m:t>
                    </m:r>
                    <m:r>
                      <a:rPr lang="en-GB" b="0" i="1" smtClean="0">
                        <a:latin typeface="Cambria Math" panose="02040503050406030204" pitchFamily="18" charset="0"/>
                      </a:rPr>
                      <m:t>×</m:t>
                    </m:r>
                    <m:r>
                      <a:rPr lang="en-GB" b="0" i="1" smtClean="0">
                        <a:latin typeface="Cambria Math" panose="02040503050406030204" pitchFamily="18" charset="0"/>
                      </a:rPr>
                      <m:t>𝐾</m:t>
                    </m:r>
                  </m:oMath>
                </a14:m>
                <a:r>
                  <a:rPr lang="en-GB" dirty="0"/>
                  <a:t>  distinct combinations of the </a:t>
                </a:r>
                <a:r>
                  <a:rPr lang="en-GB" dirty="0" smtClean="0"/>
                  <a:t>factors.</a:t>
                </a:r>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b="-12349"/>
                </a:stretch>
              </a:blipFill>
            </p:spPr>
            <p:txBody>
              <a:bodyPr/>
              <a:lstStyle/>
              <a:p>
                <a:r>
                  <a:rPr lang="en-GB">
                    <a:noFill/>
                  </a:rPr>
                  <a:t> </a:t>
                </a:r>
              </a:p>
            </p:txBody>
          </p:sp>
        </mc:Fallback>
      </mc:AlternateContent>
    </p:spTree>
    <p:extLst>
      <p:ext uri="{BB962C8B-B14F-4D97-AF65-F5344CB8AC3E}">
        <p14:creationId xmlns:p14="http://schemas.microsoft.com/office/powerpoint/2010/main" val="9771735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Three-way ANOVA with no interactions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We thus have:</a:t>
                </a:r>
              </a:p>
              <a:p>
                <a:pPr>
                  <a:lnSpc>
                    <a:spcPct val="118000"/>
                  </a:lnSpc>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m:rPr>
                              <m:sty m:val="p"/>
                            </m:rPr>
                            <a:rPr lang="en-GB">
                              <a:latin typeface="Cambria Math" panose="02040503050406030204" pitchFamily="18" charset="0"/>
                            </a:rPr>
                            <m:t>SS</m:t>
                          </m:r>
                        </m:e>
                        <m:sub>
                          <m:r>
                            <m:rPr>
                              <m:sty m:val="p"/>
                            </m:rPr>
                            <a:rPr lang="en-GB" b="0" i="0" smtClean="0">
                              <a:latin typeface="Cambria Math" panose="02040503050406030204" pitchFamily="18" charset="0"/>
                            </a:rPr>
                            <m:t>B</m:t>
                          </m:r>
                        </m:sub>
                      </m:sSub>
                      <m:r>
                        <a:rPr lang="en-GB" i="1">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acc>
                                <m:accPr>
                                  <m:chr m:val="̂"/>
                                  <m:ctrlPr>
                                    <a:rPr lang="en-GB" b="0" i="1" smtClean="0">
                                      <a:latin typeface="Cambria Math" panose="02040503050406030204" pitchFamily="18" charset="0"/>
                                    </a:rPr>
                                  </m:ctrlPr>
                                </m:accPr>
                                <m:e>
                                  <m:r>
                                    <a:rPr lang="en-GB" b="1" i="1">
                                      <a:latin typeface="Cambria Math" panose="02040503050406030204" pitchFamily="18" charset="0"/>
                                    </a:rPr>
                                    <m:t>𝒚</m:t>
                                  </m:r>
                                </m:e>
                              </m:acc>
                              <m:r>
                                <a:rPr lang="en-GB" i="1">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e>
                                <m:sub>
                                  <m:r>
                                    <m:rPr>
                                      <m:sty m:val="p"/>
                                    </m:rPr>
                                    <a:rPr lang="en-GB" b="0" i="0" smtClean="0">
                                      <a:latin typeface="Cambria Math" panose="02040503050406030204" pitchFamily="18" charset="0"/>
                                    </a:rPr>
                                    <m:t>B</m:t>
                                  </m:r>
                                </m:sub>
                              </m:sSub>
                            </m:e>
                          </m:d>
                        </m:e>
                        <m:sup>
                          <m:r>
                            <a:rPr lang="en-GB">
                              <a:latin typeface="Cambria Math" panose="02040503050406030204" pitchFamily="18" charset="0"/>
                            </a:rPr>
                            <m:t>2</m:t>
                          </m:r>
                        </m:sup>
                      </m:sSup>
                      <m:r>
                        <m:rPr>
                          <m:aln/>
                        </m:rPr>
                        <a:rPr lang="en-GB">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m:rPr>
                                          <m:brk m:alnAt="23"/>
                                        </m:rPr>
                                        <a:rPr lang="en-GB" i="1">
                                          <a:latin typeface="Cambria Math" panose="02040503050406030204" pitchFamily="18" charset="0"/>
                                        </a:rPr>
                                        <m:t>𝑘</m:t>
                                      </m:r>
                                      <m:r>
                                        <a:rPr lang="en-GB" i="1">
                                          <a:latin typeface="Cambria Math" panose="02040503050406030204" pitchFamily="18" charset="0"/>
                                        </a:rPr>
                                        <m:t>=1</m:t>
                                      </m:r>
                                    </m:e>
                                    <m:e>
                                      <m:sSub>
                                        <m:sSubPr>
                                          <m:ctrlPr>
                                            <a:rPr lang="en-GB" b="0" i="1" smtClean="0">
                                              <a:latin typeface="Cambria Math" panose="02040503050406030204" pitchFamily="18" charset="0"/>
                                            </a:rPr>
                                          </m:ctrlPr>
                                        </m:sSubPr>
                                        <m:e>
                                          <m:r>
                                            <a:rPr lang="en-GB" b="0" i="1" smtClean="0">
                                              <a:latin typeface="Cambria Math" panose="02040503050406030204" pitchFamily="18" charset="0"/>
                                            </a:rPr>
                                            <m:t>𝑛</m:t>
                                          </m:r>
                                        </m:e>
                                        <m:sub>
                                          <m:r>
                                            <a:rPr lang="en-GB" b="0" i="1" smtClean="0">
                                              <a:latin typeface="Cambria Math" panose="02040503050406030204" pitchFamily="18" charset="0"/>
                                            </a:rPr>
                                            <m:t>𝑖𝑗𝑘</m:t>
                                          </m:r>
                                        </m:sub>
                                      </m:sSub>
                                      <m:r>
                                        <a:rPr lang="en-GB" b="0" i="1" smtClean="0">
                                          <a:latin typeface="Cambria Math" panose="02040503050406030204" pitchFamily="18" charset="0"/>
                                        </a:rPr>
                                        <m:t>=1</m:t>
                                      </m:r>
                                    </m:e>
                                  </m:eqArr>
                                </m:sub>
                                <m:sup>
                                  <m:r>
                                    <a:rPr lang="en-GB" b="0" i="1" smtClean="0">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𝑖𝑗𝑘</m:t>
                                              </m:r>
                                              <m:r>
                                                <a:rPr lang="en-GB" b="0" i="1" smtClean="0">
                                                  <a:latin typeface="Cambria Math" panose="02040503050406030204" pitchFamily="18" charset="0"/>
                                                </a:rPr>
                                                <m:t>1</m:t>
                                              </m:r>
                                            </m:sub>
                                          </m:sSub>
                                          <m:r>
                                            <a:rPr lang="en-GB" i="1">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i="1">
                                                      <a:latin typeface="Cambria Math" panose="02040503050406030204" pitchFamily="18" charset="0"/>
                                                    </a:rPr>
                                                    <m:t>𝑦</m:t>
                                                  </m:r>
                                                </m:e>
                                              </m:acc>
                                            </m:e>
                                            <m:sub>
                                              <m:r>
                                                <m:rPr>
                                                  <m:sty m:val="p"/>
                                                </m:rPr>
                                                <a:rPr lang="en-GB" b="0" i="0" smtClean="0">
                                                  <a:latin typeface="Cambria Math" panose="02040503050406030204" pitchFamily="18" charset="0"/>
                                                </a:rPr>
                                                <m:t>B</m:t>
                                              </m:r>
                                              <m:r>
                                                <a:rPr lang="en-GB" b="0" i="1" smtClean="0">
                                                  <a:latin typeface="Cambria Math" panose="02040503050406030204" pitchFamily="18" charset="0"/>
                                                </a:rPr>
                                                <m:t>𝑖𝑗𝑘</m:t>
                                              </m:r>
                                              <m:r>
                                                <a:rPr lang="en-GB" b="0" i="1" smtClean="0">
                                                  <a:latin typeface="Cambria Math" panose="02040503050406030204" pitchFamily="18" charset="0"/>
                                                </a:rPr>
                                                <m:t>1</m:t>
                                              </m:r>
                                            </m:sub>
                                          </m:sSub>
                                        </m:e>
                                      </m:d>
                                    </m:e>
                                    <m:sup>
                                      <m:r>
                                        <a:rPr lang="en-GB" i="1">
                                          <a:latin typeface="Cambria Math" panose="02040503050406030204" pitchFamily="18" charset="0"/>
                                        </a:rPr>
                                        <m:t>2</m:t>
                                      </m:r>
                                    </m:sup>
                                  </m:sSup>
                                </m:e>
                              </m:nary>
                            </m:e>
                          </m:nary>
                        </m:e>
                      </m:nary>
                      <m:r>
                        <a:rPr lang="en-GB" i="1">
                          <a:latin typeface="Cambria Math" panose="02040503050406030204" pitchFamily="18" charset="0"/>
                        </a:rPr>
                        <m:t>=</m:t>
                      </m:r>
                      <m:r>
                        <a:rPr lang="en-GB" i="1" smtClean="0">
                          <a:latin typeface="Cambria Math" panose="02040503050406030204" pitchFamily="18" charset="0"/>
                        </a:rPr>
                        <m:t>        </m:t>
                      </m:r>
                    </m:oMath>
                    <m:oMath xmlns:m="http://schemas.openxmlformats.org/officeDocument/2006/math">
                      <m:r>
                        <m:rPr>
                          <m:aln/>
                        </m:rPr>
                        <a:rPr lang="en-GB" b="0" i="1" smtClean="0">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e>
                                    <m:e>
                                      <m:sSub>
                                        <m:sSubPr>
                                          <m:ctrlPr>
                                            <a:rPr lang="en-GB" b="0" i="1" smtClean="0">
                                              <a:latin typeface="Cambria Math" panose="02040503050406030204" pitchFamily="18" charset="0"/>
                                            </a:rPr>
                                          </m:ctrlPr>
                                        </m:sSubPr>
                                        <m:e>
                                          <m:r>
                                            <a:rPr lang="en-GB" b="0" i="1" smtClean="0">
                                              <a:latin typeface="Cambria Math" panose="02040503050406030204" pitchFamily="18" charset="0"/>
                                            </a:rPr>
                                            <m:t>𝑛</m:t>
                                          </m:r>
                                        </m:e>
                                        <m:sub>
                                          <m:r>
                                            <a:rPr lang="en-GB" b="0" i="1" smtClean="0">
                                              <a:latin typeface="Cambria Math" panose="02040503050406030204" pitchFamily="18" charset="0"/>
                                            </a:rPr>
                                            <m:t>𝑖𝑗𝑘</m:t>
                                          </m:r>
                                        </m:sub>
                                      </m:sSub>
                                      <m:r>
                                        <a:rPr lang="en-GB" b="0" i="1" smtClean="0">
                                          <a:latin typeface="Cambria Math" panose="02040503050406030204" pitchFamily="18" charset="0"/>
                                        </a:rPr>
                                        <m:t>=1</m:t>
                                      </m:r>
                                    </m:e>
                                  </m:eqArr>
                                </m:sub>
                                <m:sup>
                                  <m:r>
                                    <a:rPr lang="en-GB" b="0" i="1" smtClean="0">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𝜇</m:t>
                                              </m:r>
                                            </m:e>
                                          </m:acc>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𝛼</m:t>
                                                  </m:r>
                                                </m:e>
                                              </m:acc>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𝛽</m:t>
                                                  </m:r>
                                                </m:e>
                                              </m:acc>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𝛾</m:t>
                                                  </m:r>
                                                </m:e>
                                              </m:acc>
                                            </m:e>
                                            <m:sub>
                                              <m:r>
                                                <a:rPr lang="en-GB" b="0" i="1" smtClean="0">
                                                  <a:latin typeface="Cambria Math" panose="02040503050406030204" pitchFamily="18" charset="0"/>
                                                </a:rPr>
                                                <m:t>𝑘</m:t>
                                              </m:r>
                                            </m:sub>
                                          </m:sSub>
                                          <m:r>
                                            <a:rPr lang="en-GB" i="1">
                                              <a:latin typeface="Cambria Math" panose="02040503050406030204" pitchFamily="18" charset="0"/>
                                            </a:rPr>
                                            <m:t>−</m:t>
                                          </m:r>
                                          <m:acc>
                                            <m:accPr>
                                              <m:chr m:val="̂"/>
                                              <m:ctrlPr>
                                                <a:rPr lang="en-GB" i="1" smtClean="0">
                                                  <a:latin typeface="Cambria Math" panose="02040503050406030204" pitchFamily="18" charset="0"/>
                                                </a:rPr>
                                              </m:ctrlPr>
                                            </m:accPr>
                                            <m:e>
                                              <m:r>
                                                <a:rPr lang="en-GB" i="1">
                                                  <a:latin typeface="Cambria Math" panose="02040503050406030204" pitchFamily="18" charset="0"/>
                                                </a:rPr>
                                                <m:t>𝜇</m:t>
                                              </m:r>
                                            </m:e>
                                          </m:acc>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𝛼</m:t>
                                                  </m:r>
                                                </m:e>
                                              </m:acc>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𝛾</m:t>
                                                  </m:r>
                                                </m:e>
                                              </m:acc>
                                            </m:e>
                                            <m:sub>
                                              <m:r>
                                                <a:rPr lang="en-GB" b="0" i="1" smtClean="0">
                                                  <a:latin typeface="Cambria Math" panose="02040503050406030204" pitchFamily="18" charset="0"/>
                                                </a:rPr>
                                                <m:t>𝑘</m:t>
                                              </m:r>
                                            </m:sub>
                                          </m:sSub>
                                        </m:e>
                                      </m:d>
                                    </m:e>
                                    <m:sup>
                                      <m:r>
                                        <a:rPr lang="en-GB" i="1">
                                          <a:latin typeface="Cambria Math" panose="02040503050406030204" pitchFamily="18" charset="0"/>
                                        </a:rPr>
                                        <m:t>2</m:t>
                                      </m:r>
                                    </m:sup>
                                  </m:sSup>
                                </m:e>
                              </m:nary>
                            </m:e>
                          </m:nary>
                        </m:e>
                      </m:nary>
                      <m:r>
                        <a:rPr lang="en-GB" b="0" i="1" smtClean="0">
                          <a:latin typeface="Cambria Math" panose="02040503050406030204" pitchFamily="18" charset="0"/>
                        </a:rPr>
                        <m:t>=</m:t>
                      </m:r>
                    </m:oMath>
                    <m:oMath xmlns:m="http://schemas.openxmlformats.org/officeDocument/2006/math">
                      <m:r>
                        <m:rPr>
                          <m:aln/>
                        </m:rPr>
                        <a:rPr lang="en-GB" b="0" i="1" smtClean="0">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e>
                                    <m:e>
                                      <m:sSub>
                                        <m:sSubPr>
                                          <m:ctrlPr>
                                            <a:rPr lang="en-GB" b="0" i="1" smtClean="0">
                                              <a:latin typeface="Cambria Math" panose="02040503050406030204" pitchFamily="18" charset="0"/>
                                            </a:rPr>
                                          </m:ctrlPr>
                                        </m:sSubPr>
                                        <m:e>
                                          <m:r>
                                            <a:rPr lang="en-GB" b="0" i="1" smtClean="0">
                                              <a:latin typeface="Cambria Math" panose="02040503050406030204" pitchFamily="18" charset="0"/>
                                            </a:rPr>
                                            <m:t>𝑛</m:t>
                                          </m:r>
                                        </m:e>
                                        <m:sub>
                                          <m:r>
                                            <a:rPr lang="en-GB" b="0" i="1" smtClean="0">
                                              <a:latin typeface="Cambria Math" panose="02040503050406030204" pitchFamily="18" charset="0"/>
                                            </a:rPr>
                                            <m:t>𝑖𝑗𝑘</m:t>
                                          </m:r>
                                        </m:sub>
                                      </m:sSub>
                                      <m:r>
                                        <a:rPr lang="en-GB" b="0" i="1" smtClean="0">
                                          <a:latin typeface="Cambria Math" panose="02040503050406030204" pitchFamily="18" charset="0"/>
                                        </a:rPr>
                                        <m:t>=1</m:t>
                                      </m:r>
                                    </m:e>
                                  </m:eqArr>
                                </m:sub>
                                <m:sup>
                                  <m:r>
                                    <a:rPr lang="en-GB" b="0" i="1" smtClean="0">
                                      <a:latin typeface="Cambria Math" panose="02040503050406030204" pitchFamily="18" charset="0"/>
                                    </a:rPr>
                                    <m:t>𝑁</m:t>
                                  </m:r>
                                </m:sup>
                                <m:e>
                                  <m:sSubSup>
                                    <m:sSubSupPr>
                                      <m:ctrlPr>
                                        <a:rPr lang="en-GB" b="0" i="1" smtClean="0">
                                          <a:latin typeface="Cambria Math" panose="02040503050406030204" pitchFamily="18" charset="0"/>
                                        </a:rPr>
                                      </m:ctrlPr>
                                    </m:sSubSup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𝛽</m:t>
                                          </m:r>
                                        </m:e>
                                      </m:acc>
                                    </m:e>
                                    <m:sub>
                                      <m:r>
                                        <a:rPr lang="en-GB" b="0" i="1" smtClean="0">
                                          <a:latin typeface="Cambria Math" panose="02040503050406030204" pitchFamily="18" charset="0"/>
                                        </a:rPr>
                                        <m:t>𝑗</m:t>
                                      </m:r>
                                    </m:sub>
                                    <m:sup>
                                      <m:r>
                                        <a:rPr lang="en-GB" b="0" i="1" smtClean="0">
                                          <a:latin typeface="Cambria Math" panose="02040503050406030204" pitchFamily="18" charset="0"/>
                                        </a:rPr>
                                        <m:t>2</m:t>
                                      </m:r>
                                    </m:sup>
                                  </m:sSubSup>
                                </m:e>
                              </m:nary>
                            </m:e>
                          </m:nary>
                        </m:e>
                      </m:nary>
                      <m:r>
                        <a:rPr lang="en-GB" i="1" smtClean="0">
                          <a:latin typeface="Cambria Math" panose="02040503050406030204" pitchFamily="18" charset="0"/>
                        </a:rPr>
                        <m:t> </m:t>
                      </m:r>
                      <m:r>
                        <a:rPr lang="en-GB" b="0" i="1" smtClean="0">
                          <a:latin typeface="Cambria Math" panose="02040503050406030204" pitchFamily="18" charset="0"/>
                        </a:rPr>
                        <m:t>= </m:t>
                      </m:r>
                      <m:r>
                        <a:rPr lang="en-GB" b="0" i="1" smtClean="0">
                          <a:latin typeface="Cambria Math" panose="02040503050406030204" pitchFamily="18" charset="0"/>
                        </a:rPr>
                        <m:t>𝑁</m:t>
                      </m:r>
                      <m:nary>
                        <m:naryPr>
                          <m:chr m:val="∑"/>
                          <m:ctrlPr>
                            <a:rPr lang="en-GB" i="1">
                              <a:latin typeface="Cambria Math" panose="02040503050406030204" pitchFamily="18" charset="0"/>
                            </a:rPr>
                          </m:ctrlPr>
                        </m:naryPr>
                        <m:sub>
                          <m:r>
                            <a:rPr lang="en-GB" b="0" i="1" smtClean="0">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sSubSup>
                            <m:sSubSupPr>
                              <m:ctrlPr>
                                <a:rPr lang="en-GB" i="1">
                                  <a:latin typeface="Cambria Math" panose="02040503050406030204" pitchFamily="18" charset="0"/>
                                </a:rPr>
                              </m:ctrlPr>
                            </m:sSubSupPr>
                            <m:e>
                              <m:acc>
                                <m:accPr>
                                  <m:chr m:val="̂"/>
                                  <m:ctrlPr>
                                    <a:rPr lang="en-GB" i="1" smtClean="0">
                                      <a:latin typeface="Cambria Math" panose="02040503050406030204" pitchFamily="18" charset="0"/>
                                    </a:rPr>
                                  </m:ctrlPr>
                                </m:accPr>
                                <m:e>
                                  <m:r>
                                    <a:rPr lang="en-GB" i="1">
                                      <a:latin typeface="Cambria Math" panose="02040503050406030204" pitchFamily="18" charset="0"/>
                                    </a:rPr>
                                    <m:t>𝛽</m:t>
                                  </m:r>
                                </m:e>
                              </m:acc>
                            </m:e>
                            <m:sub>
                              <m:r>
                                <a:rPr lang="en-GB" i="1">
                                  <a:latin typeface="Cambria Math" panose="02040503050406030204" pitchFamily="18" charset="0"/>
                                </a:rPr>
                                <m:t>𝑗</m:t>
                              </m:r>
                            </m:sub>
                            <m:sup>
                              <m:r>
                                <a:rPr lang="en-GB" i="1">
                                  <a:latin typeface="Cambria Math" panose="02040503050406030204" pitchFamily="18" charset="0"/>
                                </a:rPr>
                                <m:t>2</m:t>
                              </m:r>
                            </m:sup>
                          </m:sSubSup>
                        </m:e>
                      </m:nary>
                    </m:oMath>
                  </m:oMathPara>
                </a14:m>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242"/>
                </a:stretch>
              </a:blipFill>
            </p:spPr>
            <p:txBody>
              <a:bodyPr/>
              <a:lstStyle/>
              <a:p>
                <a:r>
                  <a:rPr lang="en-GB">
                    <a:noFill/>
                  </a:rPr>
                  <a:t> </a:t>
                </a:r>
              </a:p>
            </p:txBody>
          </p:sp>
        </mc:Fallback>
      </mc:AlternateContent>
    </p:spTree>
    <p:extLst>
      <p:ext uri="{BB962C8B-B14F-4D97-AF65-F5344CB8AC3E}">
        <p14:creationId xmlns:p14="http://schemas.microsoft.com/office/powerpoint/2010/main" val="2922670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Three-way ANOVA with no interactions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We thus have:</a:t>
                </a:r>
              </a:p>
              <a:p>
                <a:pPr>
                  <a:lnSpc>
                    <a:spcPct val="118000"/>
                  </a:lnSpc>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m:rPr>
                              <m:sty m:val="p"/>
                            </m:rPr>
                            <a:rPr lang="en-GB">
                              <a:latin typeface="Cambria Math" panose="02040503050406030204" pitchFamily="18" charset="0"/>
                            </a:rPr>
                            <m:t>SS</m:t>
                          </m:r>
                        </m:e>
                        <m:sub>
                          <m:r>
                            <m:rPr>
                              <m:sty m:val="p"/>
                            </m:rPr>
                            <a:rPr lang="en-GB" b="0" i="0" smtClean="0">
                              <a:latin typeface="Cambria Math" panose="02040503050406030204" pitchFamily="18" charset="0"/>
                            </a:rPr>
                            <m:t>C</m:t>
                          </m:r>
                        </m:sub>
                      </m:sSub>
                      <m:r>
                        <a:rPr lang="en-GB" i="1">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acc>
                                <m:accPr>
                                  <m:chr m:val="̂"/>
                                  <m:ctrlPr>
                                    <a:rPr lang="en-GB" b="0" i="1" smtClean="0">
                                      <a:latin typeface="Cambria Math" panose="02040503050406030204" pitchFamily="18" charset="0"/>
                                    </a:rPr>
                                  </m:ctrlPr>
                                </m:accPr>
                                <m:e>
                                  <m:r>
                                    <a:rPr lang="en-GB" b="1" i="1">
                                      <a:latin typeface="Cambria Math" panose="02040503050406030204" pitchFamily="18" charset="0"/>
                                    </a:rPr>
                                    <m:t>𝒚</m:t>
                                  </m:r>
                                </m:e>
                              </m:acc>
                              <m:r>
                                <a:rPr lang="en-GB" i="1">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e>
                                <m:sub>
                                  <m:r>
                                    <m:rPr>
                                      <m:sty m:val="p"/>
                                    </m:rPr>
                                    <a:rPr lang="en-GB" b="0" i="0" smtClean="0">
                                      <a:latin typeface="Cambria Math" panose="02040503050406030204" pitchFamily="18" charset="0"/>
                                    </a:rPr>
                                    <m:t>C</m:t>
                                  </m:r>
                                </m:sub>
                              </m:sSub>
                            </m:e>
                          </m:d>
                        </m:e>
                        <m:sup>
                          <m:r>
                            <a:rPr lang="en-GB">
                              <a:latin typeface="Cambria Math" panose="02040503050406030204" pitchFamily="18" charset="0"/>
                            </a:rPr>
                            <m:t>2</m:t>
                          </m:r>
                        </m:sup>
                      </m:sSup>
                      <m:r>
                        <m:rPr>
                          <m:aln/>
                        </m:rPr>
                        <a:rPr lang="en-GB">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m:rPr>
                                          <m:brk m:alnAt="23"/>
                                        </m:rPr>
                                        <a:rPr lang="en-GB" i="1">
                                          <a:latin typeface="Cambria Math" panose="02040503050406030204" pitchFamily="18" charset="0"/>
                                        </a:rPr>
                                        <m:t>𝑘</m:t>
                                      </m:r>
                                      <m:r>
                                        <a:rPr lang="en-GB" i="1">
                                          <a:latin typeface="Cambria Math" panose="02040503050406030204" pitchFamily="18" charset="0"/>
                                        </a:rPr>
                                        <m:t>=1</m:t>
                                      </m:r>
                                    </m:e>
                                    <m:e>
                                      <m:sSub>
                                        <m:sSubPr>
                                          <m:ctrlPr>
                                            <a:rPr lang="en-GB" b="0" i="1" smtClean="0">
                                              <a:latin typeface="Cambria Math" panose="02040503050406030204" pitchFamily="18" charset="0"/>
                                            </a:rPr>
                                          </m:ctrlPr>
                                        </m:sSubPr>
                                        <m:e>
                                          <m:r>
                                            <a:rPr lang="en-GB" b="0" i="1" smtClean="0">
                                              <a:latin typeface="Cambria Math" panose="02040503050406030204" pitchFamily="18" charset="0"/>
                                            </a:rPr>
                                            <m:t>𝑛</m:t>
                                          </m:r>
                                        </m:e>
                                        <m:sub>
                                          <m:r>
                                            <a:rPr lang="en-GB" b="0" i="1" smtClean="0">
                                              <a:latin typeface="Cambria Math" panose="02040503050406030204" pitchFamily="18" charset="0"/>
                                            </a:rPr>
                                            <m:t>𝑖𝑗𝑘</m:t>
                                          </m:r>
                                        </m:sub>
                                      </m:sSub>
                                      <m:r>
                                        <a:rPr lang="en-GB" b="0" i="1" smtClean="0">
                                          <a:latin typeface="Cambria Math" panose="02040503050406030204" pitchFamily="18" charset="0"/>
                                        </a:rPr>
                                        <m:t>=1</m:t>
                                      </m:r>
                                    </m:e>
                                  </m:eqArr>
                                </m:sub>
                                <m:sup>
                                  <m:r>
                                    <a:rPr lang="en-GB" b="0" i="1" smtClean="0">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𝑖𝑗𝑘</m:t>
                                              </m:r>
                                              <m:r>
                                                <a:rPr lang="en-GB" b="0" i="1" smtClean="0">
                                                  <a:latin typeface="Cambria Math" panose="02040503050406030204" pitchFamily="18" charset="0"/>
                                                </a:rPr>
                                                <m:t>1</m:t>
                                              </m:r>
                                            </m:sub>
                                          </m:sSub>
                                          <m:r>
                                            <a:rPr lang="en-GB" i="1">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i="1">
                                                      <a:latin typeface="Cambria Math" panose="02040503050406030204" pitchFamily="18" charset="0"/>
                                                    </a:rPr>
                                                    <m:t>𝑦</m:t>
                                                  </m:r>
                                                </m:e>
                                              </m:acc>
                                            </m:e>
                                            <m:sub>
                                              <m:r>
                                                <m:rPr>
                                                  <m:sty m:val="p"/>
                                                </m:rPr>
                                                <a:rPr lang="en-GB" b="0" i="0" smtClean="0">
                                                  <a:latin typeface="Cambria Math" panose="02040503050406030204" pitchFamily="18" charset="0"/>
                                                </a:rPr>
                                                <m:t>C</m:t>
                                              </m:r>
                                              <m:r>
                                                <a:rPr lang="en-GB" b="0" i="1" smtClean="0">
                                                  <a:latin typeface="Cambria Math" panose="02040503050406030204" pitchFamily="18" charset="0"/>
                                                </a:rPr>
                                                <m:t>𝑖𝑗𝑘</m:t>
                                              </m:r>
                                              <m:r>
                                                <a:rPr lang="en-GB" b="0" i="1" smtClean="0">
                                                  <a:latin typeface="Cambria Math" panose="02040503050406030204" pitchFamily="18" charset="0"/>
                                                </a:rPr>
                                                <m:t>1</m:t>
                                              </m:r>
                                            </m:sub>
                                          </m:sSub>
                                        </m:e>
                                      </m:d>
                                    </m:e>
                                    <m:sup>
                                      <m:r>
                                        <a:rPr lang="en-GB" i="1">
                                          <a:latin typeface="Cambria Math" panose="02040503050406030204" pitchFamily="18" charset="0"/>
                                        </a:rPr>
                                        <m:t>2</m:t>
                                      </m:r>
                                    </m:sup>
                                  </m:sSup>
                                </m:e>
                              </m:nary>
                            </m:e>
                          </m:nary>
                        </m:e>
                      </m:nary>
                      <m:r>
                        <a:rPr lang="en-GB" i="1">
                          <a:latin typeface="Cambria Math" panose="02040503050406030204" pitchFamily="18" charset="0"/>
                        </a:rPr>
                        <m:t>=</m:t>
                      </m:r>
                      <m:r>
                        <a:rPr lang="en-GB" i="1" smtClean="0">
                          <a:latin typeface="Cambria Math" panose="02040503050406030204" pitchFamily="18" charset="0"/>
                        </a:rPr>
                        <m:t>        </m:t>
                      </m:r>
                    </m:oMath>
                    <m:oMath xmlns:m="http://schemas.openxmlformats.org/officeDocument/2006/math">
                      <m:r>
                        <m:rPr>
                          <m:aln/>
                        </m:rPr>
                        <a:rPr lang="en-GB" b="0" i="1" smtClean="0">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e>
                                    <m:e>
                                      <m:sSub>
                                        <m:sSubPr>
                                          <m:ctrlPr>
                                            <a:rPr lang="en-GB" b="0" i="1" smtClean="0">
                                              <a:latin typeface="Cambria Math" panose="02040503050406030204" pitchFamily="18" charset="0"/>
                                            </a:rPr>
                                          </m:ctrlPr>
                                        </m:sSubPr>
                                        <m:e>
                                          <m:r>
                                            <a:rPr lang="en-GB" b="0" i="1" smtClean="0">
                                              <a:latin typeface="Cambria Math" panose="02040503050406030204" pitchFamily="18" charset="0"/>
                                            </a:rPr>
                                            <m:t>𝑛</m:t>
                                          </m:r>
                                        </m:e>
                                        <m:sub>
                                          <m:r>
                                            <a:rPr lang="en-GB" b="0" i="1" smtClean="0">
                                              <a:latin typeface="Cambria Math" panose="02040503050406030204" pitchFamily="18" charset="0"/>
                                            </a:rPr>
                                            <m:t>𝑖𝑗𝑘</m:t>
                                          </m:r>
                                        </m:sub>
                                      </m:sSub>
                                      <m:r>
                                        <a:rPr lang="en-GB" b="0" i="1" smtClean="0">
                                          <a:latin typeface="Cambria Math" panose="02040503050406030204" pitchFamily="18" charset="0"/>
                                        </a:rPr>
                                        <m:t>=1</m:t>
                                      </m:r>
                                    </m:e>
                                  </m:eqArr>
                                </m:sub>
                                <m:sup>
                                  <m:r>
                                    <a:rPr lang="en-GB" b="0" i="1" smtClean="0">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𝜇</m:t>
                                              </m:r>
                                            </m:e>
                                          </m:acc>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𝛼</m:t>
                                                  </m:r>
                                                </m:e>
                                              </m:acc>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𝛽</m:t>
                                                  </m:r>
                                                </m:e>
                                              </m:acc>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𝛾</m:t>
                                                  </m:r>
                                                </m:e>
                                              </m:acc>
                                            </m:e>
                                            <m:sub>
                                              <m:r>
                                                <a:rPr lang="en-GB" b="0" i="1" smtClean="0">
                                                  <a:latin typeface="Cambria Math" panose="02040503050406030204" pitchFamily="18" charset="0"/>
                                                </a:rPr>
                                                <m:t>𝑘</m:t>
                                              </m:r>
                                            </m:sub>
                                          </m:sSub>
                                          <m:r>
                                            <a:rPr lang="en-GB" i="1">
                                              <a:latin typeface="Cambria Math" panose="02040503050406030204" pitchFamily="18" charset="0"/>
                                            </a:rPr>
                                            <m:t>−</m:t>
                                          </m:r>
                                          <m:acc>
                                            <m:accPr>
                                              <m:chr m:val="̂"/>
                                              <m:ctrlPr>
                                                <a:rPr lang="en-GB" i="1" smtClean="0">
                                                  <a:latin typeface="Cambria Math" panose="02040503050406030204" pitchFamily="18" charset="0"/>
                                                </a:rPr>
                                              </m:ctrlPr>
                                            </m:accPr>
                                            <m:e>
                                              <m:r>
                                                <a:rPr lang="en-GB" i="1">
                                                  <a:latin typeface="Cambria Math" panose="02040503050406030204" pitchFamily="18" charset="0"/>
                                                </a:rPr>
                                                <m:t>𝜇</m:t>
                                              </m:r>
                                            </m:e>
                                          </m:acc>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𝛼</m:t>
                                                  </m:r>
                                                </m:e>
                                              </m:acc>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smtClean="0">
                                                      <a:latin typeface="Cambria Math" panose="02040503050406030204" pitchFamily="18" charset="0"/>
                                                    </a:rPr>
                                                  </m:ctrlPr>
                                                </m:accPr>
                                                <m:e>
                                                  <m:r>
                                                    <a:rPr lang="en-GB" i="1">
                                                      <a:latin typeface="Cambria Math" panose="02040503050406030204" pitchFamily="18" charset="0"/>
                                                    </a:rPr>
                                                    <m:t>𝛽</m:t>
                                                  </m:r>
                                                </m:e>
                                              </m:acc>
                                            </m:e>
                                            <m:sub>
                                              <m:r>
                                                <a:rPr lang="en-GB" i="1">
                                                  <a:latin typeface="Cambria Math" panose="02040503050406030204" pitchFamily="18" charset="0"/>
                                                </a:rPr>
                                                <m:t>𝑗</m:t>
                                              </m:r>
                                            </m:sub>
                                          </m:sSub>
                                        </m:e>
                                      </m:d>
                                    </m:e>
                                    <m:sup>
                                      <m:r>
                                        <a:rPr lang="en-GB" i="1">
                                          <a:latin typeface="Cambria Math" panose="02040503050406030204" pitchFamily="18" charset="0"/>
                                        </a:rPr>
                                        <m:t>2</m:t>
                                      </m:r>
                                    </m:sup>
                                  </m:sSup>
                                </m:e>
                              </m:nary>
                            </m:e>
                          </m:nary>
                        </m:e>
                      </m:nary>
                      <m:r>
                        <a:rPr lang="en-GB" b="0" i="1" smtClean="0">
                          <a:latin typeface="Cambria Math" panose="02040503050406030204" pitchFamily="18" charset="0"/>
                        </a:rPr>
                        <m:t>=</m:t>
                      </m:r>
                    </m:oMath>
                    <m:oMath xmlns:m="http://schemas.openxmlformats.org/officeDocument/2006/math">
                      <m:r>
                        <m:rPr>
                          <m:aln/>
                        </m:rPr>
                        <a:rPr lang="en-GB" b="0" i="1" smtClean="0">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e>
                                    <m:e>
                                      <m:sSub>
                                        <m:sSubPr>
                                          <m:ctrlPr>
                                            <a:rPr lang="en-GB" b="0" i="1" smtClean="0">
                                              <a:latin typeface="Cambria Math" panose="02040503050406030204" pitchFamily="18" charset="0"/>
                                            </a:rPr>
                                          </m:ctrlPr>
                                        </m:sSubPr>
                                        <m:e>
                                          <m:r>
                                            <a:rPr lang="en-GB" b="0" i="1" smtClean="0">
                                              <a:latin typeface="Cambria Math" panose="02040503050406030204" pitchFamily="18" charset="0"/>
                                            </a:rPr>
                                            <m:t>𝑛</m:t>
                                          </m:r>
                                        </m:e>
                                        <m:sub>
                                          <m:r>
                                            <a:rPr lang="en-GB" b="0" i="1" smtClean="0">
                                              <a:latin typeface="Cambria Math" panose="02040503050406030204" pitchFamily="18" charset="0"/>
                                            </a:rPr>
                                            <m:t>𝑖𝑗𝑘</m:t>
                                          </m:r>
                                        </m:sub>
                                      </m:sSub>
                                      <m:r>
                                        <a:rPr lang="en-GB" b="0" i="1" smtClean="0">
                                          <a:latin typeface="Cambria Math" panose="02040503050406030204" pitchFamily="18" charset="0"/>
                                        </a:rPr>
                                        <m:t>=1</m:t>
                                      </m:r>
                                    </m:e>
                                  </m:eqArr>
                                </m:sub>
                                <m:sup>
                                  <m:r>
                                    <a:rPr lang="en-GB" b="0" i="1" smtClean="0">
                                      <a:latin typeface="Cambria Math" panose="02040503050406030204" pitchFamily="18" charset="0"/>
                                    </a:rPr>
                                    <m:t>𝑁</m:t>
                                  </m:r>
                                </m:sup>
                                <m:e>
                                  <m:sSubSup>
                                    <m:sSubSupPr>
                                      <m:ctrlPr>
                                        <a:rPr lang="en-GB" b="0" i="1" smtClean="0">
                                          <a:latin typeface="Cambria Math" panose="02040503050406030204" pitchFamily="18" charset="0"/>
                                        </a:rPr>
                                      </m:ctrlPr>
                                    </m:sSubSup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𝛾</m:t>
                                          </m:r>
                                        </m:e>
                                      </m:acc>
                                    </m:e>
                                    <m:sub>
                                      <m:r>
                                        <a:rPr lang="en-GB" b="0" i="1" smtClean="0">
                                          <a:latin typeface="Cambria Math" panose="02040503050406030204" pitchFamily="18" charset="0"/>
                                        </a:rPr>
                                        <m:t>𝑘</m:t>
                                      </m:r>
                                    </m:sub>
                                    <m:sup>
                                      <m:r>
                                        <a:rPr lang="en-GB" b="0" i="1" smtClean="0">
                                          <a:latin typeface="Cambria Math" panose="02040503050406030204" pitchFamily="18" charset="0"/>
                                        </a:rPr>
                                        <m:t>2</m:t>
                                      </m:r>
                                    </m:sup>
                                  </m:sSubSup>
                                </m:e>
                              </m:nary>
                            </m:e>
                          </m:nary>
                        </m:e>
                      </m:nary>
                      <m:r>
                        <a:rPr lang="en-GB" i="1" smtClean="0">
                          <a:latin typeface="Cambria Math" panose="02040503050406030204" pitchFamily="18" charset="0"/>
                        </a:rPr>
                        <m:t> </m:t>
                      </m:r>
                      <m:r>
                        <a:rPr lang="en-GB" b="0" i="1" smtClean="0">
                          <a:latin typeface="Cambria Math" panose="02040503050406030204" pitchFamily="18" charset="0"/>
                        </a:rPr>
                        <m:t>= </m:t>
                      </m:r>
                      <m:r>
                        <a:rPr lang="en-GB" b="0" i="1" smtClean="0">
                          <a:latin typeface="Cambria Math" panose="02040503050406030204" pitchFamily="18" charset="0"/>
                        </a:rPr>
                        <m:t>𝑁</m:t>
                      </m:r>
                      <m:nary>
                        <m:naryPr>
                          <m:chr m:val="∑"/>
                          <m:ctrlPr>
                            <a:rPr lang="en-GB" i="1">
                              <a:latin typeface="Cambria Math" panose="02040503050406030204" pitchFamily="18" charset="0"/>
                            </a:rPr>
                          </m:ctrlPr>
                        </m:naryPr>
                        <m:sub>
                          <m:r>
                            <a:rPr lang="en-GB" b="0" i="1" smtClean="0">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sSubSup>
                            <m:sSubSupPr>
                              <m:ctrlPr>
                                <a:rPr lang="en-GB" i="1">
                                  <a:latin typeface="Cambria Math" panose="02040503050406030204" pitchFamily="18" charset="0"/>
                                </a:rPr>
                              </m:ctrlPr>
                            </m:sSubSupPr>
                            <m:e>
                              <m:acc>
                                <m:accPr>
                                  <m:chr m:val="̂"/>
                                  <m:ctrlPr>
                                    <a:rPr lang="en-GB" i="1" smtClean="0">
                                      <a:latin typeface="Cambria Math" panose="02040503050406030204" pitchFamily="18" charset="0"/>
                                    </a:rPr>
                                  </m:ctrlPr>
                                </m:accPr>
                                <m:e>
                                  <m:r>
                                    <a:rPr lang="en-GB" i="1">
                                      <a:latin typeface="Cambria Math" panose="02040503050406030204" pitchFamily="18" charset="0"/>
                                    </a:rPr>
                                    <m:t>𝛾</m:t>
                                  </m:r>
                                </m:e>
                              </m:acc>
                            </m:e>
                            <m:sub>
                              <m:r>
                                <a:rPr lang="en-GB" i="1">
                                  <a:latin typeface="Cambria Math" panose="02040503050406030204" pitchFamily="18" charset="0"/>
                                </a:rPr>
                                <m:t>𝑘</m:t>
                              </m:r>
                            </m:sub>
                            <m:sup>
                              <m:r>
                                <a:rPr lang="en-GB" i="1">
                                  <a:latin typeface="Cambria Math" panose="02040503050406030204" pitchFamily="18" charset="0"/>
                                </a:rPr>
                                <m:t>2</m:t>
                              </m:r>
                            </m:sup>
                          </m:sSubSup>
                        </m:e>
                      </m:nary>
                    </m:oMath>
                  </m:oMathPara>
                </a14:m>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242"/>
                </a:stretch>
              </a:blipFill>
            </p:spPr>
            <p:txBody>
              <a:bodyPr/>
              <a:lstStyle/>
              <a:p>
                <a:r>
                  <a:rPr lang="en-GB">
                    <a:noFill/>
                  </a:rPr>
                  <a:t> </a:t>
                </a:r>
              </a:p>
            </p:txBody>
          </p:sp>
        </mc:Fallback>
      </mc:AlternateContent>
    </p:spTree>
    <p:extLst>
      <p:ext uri="{BB962C8B-B14F-4D97-AF65-F5344CB8AC3E}">
        <p14:creationId xmlns:p14="http://schemas.microsoft.com/office/powerpoint/2010/main" val="25135500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Three-way ANOVA with no interactions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pPr>
                  <a:lnSpc>
                    <a:spcPct val="150000"/>
                  </a:lnSpc>
                  <a:spcAft>
                    <a:spcPts val="1200"/>
                  </a:spcAft>
                </a:pPr>
                <a:r>
                  <a:rPr lang="en-GB" dirty="0" smtClean="0"/>
                  <a:t>By solving the above Least Squares Problems </a:t>
                </a:r>
                <a:br>
                  <a:rPr lang="en-GB" dirty="0" smtClean="0"/>
                </a:br>
                <a:r>
                  <a:rPr lang="en-GB" dirty="0" smtClean="0"/>
                  <a:t>(</a:t>
                </a:r>
                <a14:m>
                  <m:oMath xmlns:m="http://schemas.openxmlformats.org/officeDocument/2006/math">
                    <m:f>
                      <m:fPr>
                        <m:type m:val="skw"/>
                        <m:ctrlPr>
                          <a:rPr lang="en-GB" b="0"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𝐹</m:t>
                        </m:r>
                      </m:num>
                      <m:den>
                        <m:r>
                          <a:rPr lang="en-GB" b="0" i="1" smtClean="0">
                            <a:latin typeface="Cambria Math" panose="02040503050406030204" pitchFamily="18" charset="0"/>
                          </a:rPr>
                          <m:t>𝜕𝜇</m:t>
                        </m:r>
                      </m:den>
                    </m:f>
                    <m:r>
                      <a:rPr lang="en-GB" b="0" i="1" smtClean="0">
                        <a:latin typeface="Cambria Math" panose="02040503050406030204" pitchFamily="18" charset="0"/>
                      </a:rPr>
                      <m:t>=</m:t>
                    </m:r>
                    <m:f>
                      <m:fPr>
                        <m:type m:val="skw"/>
                        <m:ctrlPr>
                          <a:rPr lang="en-GB" b="0"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𝐹</m:t>
                        </m:r>
                      </m:num>
                      <m:den>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den>
                    </m:f>
                    <m:r>
                      <a:rPr lang="en-GB" b="0" i="1" smtClean="0">
                        <a:latin typeface="Cambria Math" panose="02040503050406030204" pitchFamily="18" charset="0"/>
                      </a:rPr>
                      <m:t>=</m:t>
                    </m:r>
                    <m:f>
                      <m:fPr>
                        <m:type m:val="skw"/>
                        <m:ctrlPr>
                          <a:rPr lang="en-GB" b="0"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𝐹</m:t>
                        </m:r>
                      </m:num>
                      <m:den>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den>
                    </m:f>
                    <m:r>
                      <a:rPr lang="en-GB" b="0" i="1" smtClean="0">
                        <a:latin typeface="Cambria Math" panose="02040503050406030204" pitchFamily="18" charset="0"/>
                      </a:rPr>
                      <m:t>=</m:t>
                    </m:r>
                    <m:f>
                      <m:fPr>
                        <m:type m:val="skw"/>
                        <m:ctrlPr>
                          <a:rPr lang="en-GB" i="1">
                            <a:latin typeface="Cambria Math" panose="02040503050406030204" pitchFamily="18" charset="0"/>
                          </a:rPr>
                        </m:ctrlPr>
                      </m:fPr>
                      <m:num>
                        <m:r>
                          <a:rPr lang="en-GB" i="1">
                            <a:latin typeface="Cambria Math" panose="02040503050406030204" pitchFamily="18" charset="0"/>
                          </a:rPr>
                          <m:t>𝜕</m:t>
                        </m:r>
                        <m:r>
                          <a:rPr lang="en-GB" i="1">
                            <a:latin typeface="Cambria Math" panose="02040503050406030204" pitchFamily="18" charset="0"/>
                          </a:rPr>
                          <m:t>𝐹</m:t>
                        </m:r>
                      </m:num>
                      <m:den>
                        <m:r>
                          <a:rPr lang="en-GB" i="1">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den>
                    </m:f>
                    <m:r>
                      <a:rPr lang="en-GB" b="0" i="1" smtClean="0">
                        <a:latin typeface="Cambria Math" panose="02040503050406030204" pitchFamily="18" charset="0"/>
                      </a:rPr>
                      <m:t>=0</m:t>
                    </m:r>
                  </m:oMath>
                </a14:m>
                <a:r>
                  <a:rPr lang="en-GB" dirty="0" smtClean="0"/>
                  <a:t> </a:t>
                </a:r>
                <a:r>
                  <a:rPr lang="en-GB" dirty="0"/>
                  <a:t> etc.;  </a:t>
                </a:r>
                <a:r>
                  <a:rPr lang="en-GB" u="sng" dirty="0" smtClean="0"/>
                  <a:t>do it as an exercise</a:t>
                </a:r>
                <a:r>
                  <a:rPr lang="en-GB" dirty="0" smtClean="0"/>
                  <a:t>),  we obtain:</a:t>
                </a:r>
              </a:p>
              <a:p>
                <a:endParaRPr lang="en-GB" dirty="0" smtClean="0"/>
              </a:p>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𝜇</m:t>
                          </m:r>
                        </m:e>
                      </m:acc>
                      <m:r>
                        <a:rPr lang="en-GB" b="0" i="1" smtClean="0">
                          <a:latin typeface="Cambria Math" panose="02040503050406030204" pitchFamily="18" charset="0"/>
                        </a:rPr>
                        <m:t> = </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𝑁</m:t>
                              </m:r>
                            </m:e>
                            <m:sup>
                              <m:r>
                                <a:rPr lang="en-GB" b="0" i="1" smtClean="0">
                                  <a:latin typeface="Cambria Math" panose="02040503050406030204" pitchFamily="18" charset="0"/>
                                </a:rPr>
                                <m:t>2</m:t>
                              </m:r>
                            </m:sup>
                          </m:sSup>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b="0" i="1" smtClean="0">
                                      <a:latin typeface="Cambria Math" panose="02040503050406030204" pitchFamily="18" charset="0"/>
                                    </a:rPr>
                                  </m:ctrlPr>
                                </m:naryPr>
                                <m:sub>
                                  <m:eqArr>
                                    <m:eqArrPr>
                                      <m:ctrlPr>
                                        <a:rPr lang="en-GB" b="0" i="1" smtClean="0">
                                          <a:latin typeface="Cambria Math" panose="02040503050406030204" pitchFamily="18" charset="0"/>
                                        </a:rPr>
                                      </m:ctrlPr>
                                    </m:eqArrPr>
                                    <m:e>
                                      <m:r>
                                        <m:rPr>
                                          <m:brk m:alnAt="23"/>
                                        </m:rPr>
                                        <a:rPr lang="en-GB" b="0" i="1" smtClean="0">
                                          <a:latin typeface="Cambria Math" panose="02040503050406030204" pitchFamily="18" charset="0"/>
                                        </a:rPr>
                                        <m:t>𝑘</m:t>
                                      </m:r>
                                      <m:r>
                                        <a:rPr lang="en-GB" b="0" i="1" smtClean="0">
                                          <a:latin typeface="Cambria Math" panose="02040503050406030204" pitchFamily="18" charset="0"/>
                                        </a:rPr>
                                        <m:t>=1</m:t>
                                      </m:r>
                                    </m:e>
                                    <m:e>
                                      <m:sSub>
                                        <m:sSubPr>
                                          <m:ctrlPr>
                                            <a:rPr lang="en-GB" b="0" i="1" smtClean="0">
                                              <a:latin typeface="Cambria Math" panose="02040503050406030204" pitchFamily="18" charset="0"/>
                                            </a:rPr>
                                          </m:ctrlPr>
                                        </m:sSubPr>
                                        <m:e>
                                          <m:r>
                                            <a:rPr lang="en-GB" b="0" i="1" smtClean="0">
                                              <a:latin typeface="Cambria Math" panose="02040503050406030204" pitchFamily="18" charset="0"/>
                                            </a:rPr>
                                            <m:t>𝑛</m:t>
                                          </m:r>
                                        </m:e>
                                        <m:sub>
                                          <m:r>
                                            <a:rPr lang="en-GB" b="0" i="1" smtClean="0">
                                              <a:latin typeface="Cambria Math" panose="02040503050406030204" pitchFamily="18" charset="0"/>
                                            </a:rPr>
                                            <m:t>𝑖𝑗𝑘</m:t>
                                          </m:r>
                                        </m:sub>
                                      </m:sSub>
                                      <m:r>
                                        <a:rPr lang="en-GB" b="0" i="1" smtClean="0">
                                          <a:latin typeface="Cambria Math" panose="02040503050406030204" pitchFamily="18" charset="0"/>
                                        </a:rPr>
                                        <m:t>=1</m:t>
                                      </m:r>
                                    </m:e>
                                  </m:eqArr>
                                </m:sub>
                                <m:sup>
                                  <m:r>
                                    <a:rPr lang="en-GB" b="0" i="1" smtClean="0">
                                      <a:latin typeface="Cambria Math" panose="02040503050406030204" pitchFamily="18" charset="0"/>
                                    </a:rPr>
                                    <m:t>𝑁</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𝑖𝑗𝑘</m:t>
                                      </m:r>
                                      <m:r>
                                        <a:rPr lang="en-GB" b="0" i="1" smtClean="0">
                                          <a:latin typeface="Cambria Math" panose="02040503050406030204" pitchFamily="18" charset="0"/>
                                        </a:rPr>
                                        <m:t>1</m:t>
                                      </m:r>
                                    </m:sub>
                                  </m:sSub>
                                </m:e>
                              </m:nary>
                            </m:e>
                          </m:nary>
                        </m:e>
                      </m:nary>
                      <m:r>
                        <a:rPr lang="en-GB" b="0" i="1" smtClean="0">
                          <a:latin typeface="Cambria Math" panose="02040503050406030204" pitchFamily="18" charset="0"/>
                        </a:rPr>
                        <m:t> = </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r>
                        <a:rPr lang="en-GB" i="1" smtClean="0">
                          <a:latin typeface="Cambria Math" panose="02040503050406030204" pitchFamily="18" charset="0"/>
                        </a:rPr>
                        <m:t> </m:t>
                      </m:r>
                      <m:r>
                        <a:rPr lang="en-GB" i="1">
                          <a:latin typeface="Cambria Math" panose="02040503050406030204" pitchFamily="18" charset="0"/>
                        </a:rPr>
                        <m:t>= </m:t>
                      </m:r>
                      <m:sSub>
                        <m:sSubPr>
                          <m:ctrlPr>
                            <a:rPr lang="en-GB" b="0" i="1" smtClean="0">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b="0" i="1" smtClean="0">
                              <a:latin typeface="Cambria Math" panose="02040503050406030204" pitchFamily="18" charset="0"/>
                            </a:rPr>
                            <m:t>∙</m:t>
                          </m:r>
                          <m:r>
                            <a:rPr lang="en-GB" i="1">
                              <a:latin typeface="Cambria Math" panose="02040503050406030204" pitchFamily="18" charset="0"/>
                            </a:rPr>
                            <m:t>∙∙</m:t>
                          </m:r>
                        </m:sub>
                      </m:sSub>
                      <m:r>
                        <a:rPr lang="en-GB" i="1" smtClean="0">
                          <a:latin typeface="Cambria Math" panose="02040503050406030204" pitchFamily="18" charset="0"/>
                        </a:rPr>
                        <m:t>          </m:t>
                      </m:r>
                    </m:oMath>
                  </m:oMathPara>
                </a14:m>
                <a:endParaRPr lang="en-GB" dirty="0" smtClean="0"/>
              </a:p>
              <a:p>
                <a:pPr>
                  <a:lnSpc>
                    <a:spcPct val="150000"/>
                  </a:lnSpc>
                </a:pPr>
                <a:endParaRPr lang="en-GB" dirty="0"/>
              </a:p>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𝛼</m:t>
                              </m:r>
                            </m:e>
                          </m:acc>
                        </m:e>
                        <m:sub>
                          <m:r>
                            <a:rPr lang="en-GB" i="1">
                              <a:latin typeface="Cambria Math" panose="02040503050406030204" pitchFamily="18" charset="0"/>
                            </a:rPr>
                            <m:t>𝑖</m:t>
                          </m:r>
                        </m:sub>
                      </m:sSub>
                      <m:r>
                        <a:rPr lang="en-GB" i="1">
                          <a:latin typeface="Cambria Math" panose="02040503050406030204" pitchFamily="18" charset="0"/>
                        </a:rPr>
                        <m:t> = </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𝑁</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m:rPr>
                                      <m:brk m:alnAt="23"/>
                                    </m:rPr>
                                    <a:rPr lang="en-GB" i="1">
                                      <a:latin typeface="Cambria Math" panose="02040503050406030204" pitchFamily="18" charset="0"/>
                                    </a:rPr>
                                    <m:t>𝑘</m:t>
                                  </m:r>
                                  <m:r>
                                    <a:rPr lang="en-GB" i="1">
                                      <a:latin typeface="Cambria Math" panose="02040503050406030204" pitchFamily="18" charset="0"/>
                                    </a:rPr>
                                    <m:t>=1</m:t>
                                  </m:r>
                                </m:e>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𝑖𝑗𝑘</m:t>
                                      </m:r>
                                    </m:sub>
                                  </m:sSub>
                                  <m:r>
                                    <a:rPr lang="en-GB" i="1">
                                      <a:latin typeface="Cambria Math" panose="02040503050406030204" pitchFamily="18" charset="0"/>
                                    </a:rPr>
                                    <m:t>=1</m:t>
                                  </m:r>
                                </m:e>
                              </m:eqArr>
                            </m:sub>
                            <m:sup>
                              <m:r>
                                <a:rPr lang="en-GB" i="1">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r>
                                    <a:rPr lang="en-GB" i="1">
                                      <a:latin typeface="Cambria Math" panose="02040503050406030204" pitchFamily="18" charset="0"/>
                                    </a:rPr>
                                    <m:t>1</m:t>
                                  </m:r>
                                </m:sub>
                              </m:sSub>
                            </m:e>
                          </m:nary>
                        </m:e>
                      </m:nary>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𝜇</m:t>
                          </m:r>
                        </m:e>
                      </m:acc>
                      <m:r>
                        <a:rPr lang="en-GB" i="1">
                          <a:latin typeface="Cambria Math" panose="02040503050406030204" pitchFamily="18" charset="0"/>
                        </a:rPr>
                        <m:t> = </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𝑖</m:t>
                          </m:r>
                          <m:r>
                            <a:rPr lang="en-GB" i="1">
                              <a:latin typeface="Cambria Math" panose="02040503050406030204" pitchFamily="18" charset="0"/>
                            </a:rPr>
                            <m:t>∙∙</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𝑦</m:t>
                          </m:r>
                        </m:e>
                      </m:acc>
                      <m:r>
                        <a:rPr lang="en-GB" i="1">
                          <a:latin typeface="Cambria Math" panose="02040503050406030204" pitchFamily="18" charset="0"/>
                        </a:rPr>
                        <m:t>    </m:t>
                      </m:r>
                      <m:r>
                        <m:rPr>
                          <m:nor/>
                        </m:rPr>
                        <a:rPr lang="en-GB">
                          <a:latin typeface="Cambria Math" panose="02040503050406030204" pitchFamily="18" charset="0"/>
                        </a:rPr>
                        <m:t>for</m:t>
                      </m:r>
                      <m:r>
                        <a:rPr lang="en-GB" i="1">
                          <a:latin typeface="Cambria Math" panose="02040503050406030204" pitchFamily="18" charset="0"/>
                        </a:rPr>
                        <m:t> </m:t>
                      </m:r>
                      <m:r>
                        <a:rPr lang="en-GB" i="1">
                          <a:latin typeface="Cambria Math" panose="02040503050406030204" pitchFamily="18" charset="0"/>
                        </a:rPr>
                        <m:t>𝑖</m:t>
                      </m:r>
                      <m:r>
                        <a:rPr lang="en-GB" i="1">
                          <a:latin typeface="Cambria Math" panose="02040503050406030204" pitchFamily="18" charset="0"/>
                        </a:rPr>
                        <m:t>=1, 2,…,</m:t>
                      </m:r>
                      <m:r>
                        <a:rPr lang="en-GB" i="1">
                          <a:latin typeface="Cambria Math" panose="02040503050406030204" pitchFamily="18" charset="0"/>
                        </a:rPr>
                        <m:t>𝑁</m:t>
                      </m:r>
                    </m:oMath>
                  </m:oMathPara>
                </a14:m>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1979" t="-363"/>
                </a:stretch>
              </a:blipFill>
            </p:spPr>
            <p:txBody>
              <a:bodyPr/>
              <a:lstStyle/>
              <a:p>
                <a:r>
                  <a:rPr lang="en-GB">
                    <a:noFill/>
                  </a:rPr>
                  <a:t> </a:t>
                </a:r>
              </a:p>
            </p:txBody>
          </p:sp>
        </mc:Fallback>
      </mc:AlternateContent>
    </p:spTree>
    <p:extLst>
      <p:ext uri="{BB962C8B-B14F-4D97-AF65-F5344CB8AC3E}">
        <p14:creationId xmlns:p14="http://schemas.microsoft.com/office/powerpoint/2010/main" val="12913084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Three-way ANOVA with no interactions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pPr>
                  <a:lnSpc>
                    <a:spcPct val="150000"/>
                  </a:lnSpc>
                  <a:spcAft>
                    <a:spcPts val="1200"/>
                  </a:spcAft>
                </a:pPr>
                <a:r>
                  <a:rPr lang="en-GB" dirty="0" smtClean="0"/>
                  <a:t>By solving the above Least Squares Problems </a:t>
                </a:r>
                <a:br>
                  <a:rPr lang="en-GB" dirty="0" smtClean="0"/>
                </a:br>
                <a:r>
                  <a:rPr lang="en-GB" dirty="0" smtClean="0"/>
                  <a:t>(</a:t>
                </a:r>
                <a14:m>
                  <m:oMath xmlns:m="http://schemas.openxmlformats.org/officeDocument/2006/math">
                    <m:f>
                      <m:fPr>
                        <m:type m:val="skw"/>
                        <m:ctrlPr>
                          <a:rPr lang="en-GB" b="0"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𝐹</m:t>
                        </m:r>
                      </m:num>
                      <m:den>
                        <m:r>
                          <a:rPr lang="en-GB" b="0" i="1" smtClean="0">
                            <a:latin typeface="Cambria Math" panose="02040503050406030204" pitchFamily="18" charset="0"/>
                          </a:rPr>
                          <m:t>𝜕𝜇</m:t>
                        </m:r>
                      </m:den>
                    </m:f>
                    <m:r>
                      <a:rPr lang="en-GB" b="0" i="1" smtClean="0">
                        <a:latin typeface="Cambria Math" panose="02040503050406030204" pitchFamily="18" charset="0"/>
                      </a:rPr>
                      <m:t>=</m:t>
                    </m:r>
                    <m:f>
                      <m:fPr>
                        <m:type m:val="skw"/>
                        <m:ctrlPr>
                          <a:rPr lang="en-GB" b="0"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𝐹</m:t>
                        </m:r>
                      </m:num>
                      <m:den>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den>
                    </m:f>
                    <m:r>
                      <a:rPr lang="en-GB" b="0" i="1" smtClean="0">
                        <a:latin typeface="Cambria Math" panose="02040503050406030204" pitchFamily="18" charset="0"/>
                      </a:rPr>
                      <m:t>=</m:t>
                    </m:r>
                    <m:f>
                      <m:fPr>
                        <m:type m:val="skw"/>
                        <m:ctrlPr>
                          <a:rPr lang="en-GB" b="0"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𝐹</m:t>
                        </m:r>
                      </m:num>
                      <m:den>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den>
                    </m:f>
                    <m:r>
                      <a:rPr lang="en-GB" b="0" i="1" smtClean="0">
                        <a:latin typeface="Cambria Math" panose="02040503050406030204" pitchFamily="18" charset="0"/>
                      </a:rPr>
                      <m:t>=</m:t>
                    </m:r>
                    <m:f>
                      <m:fPr>
                        <m:type m:val="skw"/>
                        <m:ctrlPr>
                          <a:rPr lang="en-GB" i="1">
                            <a:latin typeface="Cambria Math" panose="02040503050406030204" pitchFamily="18" charset="0"/>
                          </a:rPr>
                        </m:ctrlPr>
                      </m:fPr>
                      <m:num>
                        <m:r>
                          <a:rPr lang="en-GB" i="1">
                            <a:latin typeface="Cambria Math" panose="02040503050406030204" pitchFamily="18" charset="0"/>
                          </a:rPr>
                          <m:t>𝜕</m:t>
                        </m:r>
                        <m:r>
                          <a:rPr lang="en-GB" i="1">
                            <a:latin typeface="Cambria Math" panose="02040503050406030204" pitchFamily="18" charset="0"/>
                          </a:rPr>
                          <m:t>𝐹</m:t>
                        </m:r>
                      </m:num>
                      <m:den>
                        <m:r>
                          <a:rPr lang="en-GB" i="1">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den>
                    </m:f>
                    <m:r>
                      <a:rPr lang="en-GB" b="0" i="1" smtClean="0">
                        <a:latin typeface="Cambria Math" panose="02040503050406030204" pitchFamily="18" charset="0"/>
                      </a:rPr>
                      <m:t>=0</m:t>
                    </m:r>
                  </m:oMath>
                </a14:m>
                <a:r>
                  <a:rPr lang="en-GB" dirty="0" smtClean="0"/>
                  <a:t> </a:t>
                </a:r>
                <a:r>
                  <a:rPr lang="en-GB" dirty="0"/>
                  <a:t> etc.;  </a:t>
                </a:r>
                <a:r>
                  <a:rPr lang="en-GB" u="sng" dirty="0" smtClean="0"/>
                  <a:t>do it as an exercise</a:t>
                </a:r>
                <a:r>
                  <a:rPr lang="en-GB" dirty="0" smtClean="0"/>
                  <a:t>),  we obtain:</a:t>
                </a:r>
              </a:p>
              <a:p>
                <a:endParaRPr lang="en-GB" dirty="0" smtClean="0"/>
              </a:p>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0" i="1" smtClean="0">
                                  <a:latin typeface="Cambria Math" panose="02040503050406030204" pitchFamily="18" charset="0"/>
                                </a:rPr>
                                <m:t>𝛽</m:t>
                              </m:r>
                            </m:e>
                          </m:acc>
                        </m:e>
                        <m:sub>
                          <m:r>
                            <a:rPr lang="en-GB" b="0" i="1" smtClean="0">
                              <a:latin typeface="Cambria Math" panose="02040503050406030204" pitchFamily="18" charset="0"/>
                            </a:rPr>
                            <m:t>𝑗</m:t>
                          </m:r>
                        </m:sub>
                      </m:sSub>
                      <m:r>
                        <a:rPr lang="en-GB" i="1" smtClean="0">
                          <a:latin typeface="Cambria Math" panose="02040503050406030204" pitchFamily="18" charset="0"/>
                        </a:rPr>
                        <m:t> </m:t>
                      </m:r>
                      <m:r>
                        <a:rPr lang="en-GB" i="1">
                          <a:latin typeface="Cambria Math" panose="02040503050406030204" pitchFamily="18" charset="0"/>
                        </a:rPr>
                        <m:t>=</m:t>
                      </m:r>
                      <m:r>
                        <a:rPr lang="en-GB" i="1" smtClean="0">
                          <a:latin typeface="Cambria Math" panose="02040503050406030204" pitchFamily="18" charset="0"/>
                        </a:rPr>
                        <m:t> </m:t>
                      </m:r>
                      <m:f>
                        <m:fPr>
                          <m:ctrlPr>
                            <a:rPr lang="en-GB" i="1">
                              <a:latin typeface="Cambria Math" panose="02040503050406030204" pitchFamily="18" charset="0"/>
                            </a:rPr>
                          </m:ctrlPr>
                        </m:fPr>
                        <m:num>
                          <m:r>
                            <a:rPr lang="en-GB" i="1">
                              <a:latin typeface="Cambria Math" panose="02040503050406030204" pitchFamily="18" charset="0"/>
                            </a:rPr>
                            <m:t>1</m:t>
                          </m:r>
                        </m:num>
                        <m:den>
                          <m:r>
                            <a:rPr lang="en-GB" b="0" i="1" smtClean="0">
                              <a:latin typeface="Cambria Math" panose="02040503050406030204" pitchFamily="18" charset="0"/>
                            </a:rPr>
                            <m:t>𝑁</m:t>
                          </m:r>
                        </m:den>
                      </m:f>
                      <m:nary>
                        <m:naryPr>
                          <m:chr m:val="∑"/>
                          <m:ctrlPr>
                            <a:rPr lang="en-GB" i="1">
                              <a:latin typeface="Cambria Math" panose="02040503050406030204" pitchFamily="18" charset="0"/>
                            </a:rPr>
                          </m:ctrlPr>
                        </m:naryPr>
                        <m:sub>
                          <m:r>
                            <a:rPr lang="en-GB" b="0" i="1" smtClean="0">
                              <a:latin typeface="Cambria Math" panose="02040503050406030204" pitchFamily="18" charset="0"/>
                            </a:rPr>
                            <m:t>𝑖</m:t>
                          </m:r>
                          <m: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m:rPr>
                                      <m:brk m:alnAt="23"/>
                                    </m:rPr>
                                    <a:rPr lang="en-GB" i="1">
                                      <a:latin typeface="Cambria Math" panose="02040503050406030204" pitchFamily="18" charset="0"/>
                                    </a:rPr>
                                    <m:t>𝑘</m:t>
                                  </m:r>
                                  <m:r>
                                    <a:rPr lang="en-GB" i="1">
                                      <a:latin typeface="Cambria Math" panose="02040503050406030204" pitchFamily="18" charset="0"/>
                                    </a:rPr>
                                    <m:t>=1</m:t>
                                  </m:r>
                                </m:e>
                                <m:e>
                                  <m:sSub>
                                    <m:sSubPr>
                                      <m:ctrlPr>
                                        <a:rPr lang="en-GB" b="0" i="1" smtClean="0">
                                          <a:latin typeface="Cambria Math" panose="02040503050406030204" pitchFamily="18" charset="0"/>
                                        </a:rPr>
                                      </m:ctrlPr>
                                    </m:sSubPr>
                                    <m:e>
                                      <m:r>
                                        <a:rPr lang="en-GB" b="0" i="1" smtClean="0">
                                          <a:latin typeface="Cambria Math" panose="02040503050406030204" pitchFamily="18" charset="0"/>
                                        </a:rPr>
                                        <m:t>𝑛</m:t>
                                      </m:r>
                                    </m:e>
                                    <m:sub>
                                      <m:r>
                                        <a:rPr lang="en-GB" b="0" i="1" smtClean="0">
                                          <a:latin typeface="Cambria Math" panose="02040503050406030204" pitchFamily="18" charset="0"/>
                                        </a:rPr>
                                        <m:t>𝑖𝑗𝑘</m:t>
                                      </m:r>
                                    </m:sub>
                                  </m:sSub>
                                  <m:r>
                                    <a:rPr lang="en-GB" b="0" i="1" smtClean="0">
                                      <a:latin typeface="Cambria Math" panose="02040503050406030204" pitchFamily="18" charset="0"/>
                                    </a:rPr>
                                    <m:t>=1</m:t>
                                  </m:r>
                                </m:e>
                              </m:eqArr>
                            </m:sub>
                            <m:sup>
                              <m:r>
                                <a:rPr lang="en-GB" b="0" i="1" smtClean="0">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r>
                                    <a:rPr lang="en-GB" b="0" i="1" smtClean="0">
                                      <a:latin typeface="Cambria Math" panose="02040503050406030204" pitchFamily="18" charset="0"/>
                                    </a:rPr>
                                    <m:t>1</m:t>
                                  </m:r>
                                </m:sub>
                              </m:sSub>
                            </m:e>
                          </m:nary>
                        </m:e>
                      </m:nary>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𝜇</m:t>
                          </m:r>
                        </m:e>
                      </m:acc>
                      <m:r>
                        <a:rPr lang="en-GB" i="1" smtClean="0">
                          <a:latin typeface="Cambria Math" panose="02040503050406030204" pitchFamily="18" charset="0"/>
                        </a:rPr>
                        <m:t> </m:t>
                      </m:r>
                      <m:r>
                        <a:rPr lang="en-GB" b="0" i="1" smtClean="0">
                          <a:latin typeface="Cambria Math" panose="02040503050406030204" pitchFamily="18" charset="0"/>
                        </a:rPr>
                        <m:t>= </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r>
                            <a:rPr lang="en-GB" i="1">
                              <a:latin typeface="Cambria Math" panose="02040503050406030204" pitchFamily="18" charset="0"/>
                            </a:rPr>
                            <m:t>𝑗</m:t>
                          </m:r>
                          <m:r>
                            <a:rPr lang="en-GB" i="1">
                              <a:latin typeface="Cambria Math" panose="02040503050406030204" pitchFamily="18" charset="0"/>
                            </a:rPr>
                            <m:t>∙</m:t>
                          </m:r>
                        </m:sub>
                      </m:sSub>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r>
                        <a:rPr lang="en-GB" i="1">
                          <a:latin typeface="Cambria Math" panose="02040503050406030204" pitchFamily="18" charset="0"/>
                        </a:rPr>
                        <m:t> </m:t>
                      </m:r>
                      <m:r>
                        <a:rPr lang="en-GB" i="1" smtClean="0">
                          <a:latin typeface="Cambria Math" panose="02040503050406030204" pitchFamily="18" charset="0"/>
                        </a:rPr>
                        <m:t>  </m:t>
                      </m:r>
                      <m:r>
                        <a:rPr lang="en-GB" i="1">
                          <a:latin typeface="Cambria Math" panose="02040503050406030204" pitchFamily="18" charset="0"/>
                        </a:rPr>
                        <m:t> </m:t>
                      </m:r>
                      <m:r>
                        <m:rPr>
                          <m:nor/>
                        </m:rPr>
                        <a:rPr lang="en-GB">
                          <a:latin typeface="Cambria Math" panose="02040503050406030204" pitchFamily="18" charset="0"/>
                        </a:rPr>
                        <m:t>for</m:t>
                      </m:r>
                      <m:r>
                        <a:rPr lang="en-GB" i="1">
                          <a:latin typeface="Cambria Math" panose="02040503050406030204" pitchFamily="18" charset="0"/>
                        </a:rPr>
                        <m:t> </m:t>
                      </m:r>
                      <m:r>
                        <a:rPr lang="en-GB" b="0" i="1" smtClean="0">
                          <a:latin typeface="Cambria Math" panose="02040503050406030204" pitchFamily="18" charset="0"/>
                        </a:rPr>
                        <m:t>𝑗</m:t>
                      </m:r>
                      <m:r>
                        <a:rPr lang="en-GB" i="1">
                          <a:latin typeface="Cambria Math" panose="02040503050406030204" pitchFamily="18" charset="0"/>
                        </a:rPr>
                        <m:t>=1, 2,…,</m:t>
                      </m:r>
                      <m:r>
                        <a:rPr lang="en-GB" b="0" i="1" smtClean="0">
                          <a:latin typeface="Cambria Math" panose="02040503050406030204" pitchFamily="18" charset="0"/>
                        </a:rPr>
                        <m:t>𝑁</m:t>
                      </m:r>
                    </m:oMath>
                  </m:oMathPara>
                </a14:m>
                <a:endParaRPr lang="en-GB" dirty="0" smtClean="0"/>
              </a:p>
              <a:p>
                <a:pPr>
                  <a:lnSpc>
                    <a:spcPct val="150000"/>
                  </a:lnSpc>
                </a:pPr>
                <a:endParaRPr lang="en-GB" dirty="0" smtClean="0"/>
              </a:p>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𝛾</m:t>
                              </m:r>
                            </m:e>
                          </m:acc>
                        </m:e>
                        <m:sub>
                          <m:r>
                            <a:rPr lang="en-GB" i="1">
                              <a:latin typeface="Cambria Math" panose="02040503050406030204" pitchFamily="18" charset="0"/>
                            </a:rPr>
                            <m:t>𝑘</m:t>
                          </m:r>
                        </m:sub>
                      </m:sSub>
                      <m:r>
                        <a:rPr lang="en-GB" i="1">
                          <a:latin typeface="Cambria Math" panose="02040503050406030204" pitchFamily="18" charset="0"/>
                        </a:rPr>
                        <m:t> = </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𝑁</m:t>
                          </m:r>
                        </m:den>
                      </m:f>
                      <m:nary>
                        <m:naryPr>
                          <m:chr m:val="∑"/>
                          <m:ctrlPr>
                            <a:rPr lang="en-GB" i="1">
                              <a:latin typeface="Cambria Math" panose="02040503050406030204" pitchFamily="18" charset="0"/>
                            </a:rPr>
                          </m:ctrlPr>
                        </m:naryPr>
                        <m:sub>
                          <m: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a:rPr lang="en-GB" i="1">
                                      <a:latin typeface="Cambria Math" panose="02040503050406030204" pitchFamily="18" charset="0"/>
                                    </a:rPr>
                                    <m:t>𝑗</m:t>
                                  </m:r>
                                  <m:r>
                                    <a:rPr lang="en-GB" i="1">
                                      <a:latin typeface="Cambria Math" panose="02040503050406030204" pitchFamily="18" charset="0"/>
                                    </a:rPr>
                                    <m:t>=1</m:t>
                                  </m:r>
                                </m:e>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𝑖𝑗𝑘</m:t>
                                      </m:r>
                                    </m:sub>
                                  </m:sSub>
                                  <m:r>
                                    <a:rPr lang="en-GB" i="1">
                                      <a:latin typeface="Cambria Math" panose="02040503050406030204" pitchFamily="18" charset="0"/>
                                    </a:rPr>
                                    <m:t>=1</m:t>
                                  </m:r>
                                </m:e>
                              </m:eqArr>
                            </m:sub>
                            <m:sup>
                              <m:r>
                                <a:rPr lang="en-GB" i="1">
                                  <a:latin typeface="Cambria Math" panose="02040503050406030204" pitchFamily="18" charset="0"/>
                                </a:rPr>
                                <m:t>𝑁</m:t>
                              </m:r>
                            </m:sup>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r>
                                    <a:rPr lang="en-GB" i="1">
                                      <a:latin typeface="Cambria Math" panose="02040503050406030204" pitchFamily="18" charset="0"/>
                                    </a:rPr>
                                    <m:t>1</m:t>
                                  </m:r>
                                </m:sub>
                              </m:sSub>
                            </m:e>
                          </m:nary>
                        </m:e>
                      </m:nary>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𝜇</m:t>
                          </m:r>
                        </m:e>
                      </m:acc>
                      <m:r>
                        <a:rPr lang="en-GB" i="1">
                          <a:latin typeface="Cambria Math" panose="02040503050406030204" pitchFamily="18" charset="0"/>
                        </a:rPr>
                        <m:t> = </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r>
                            <a:rPr lang="en-GB" i="1">
                              <a:latin typeface="Cambria Math" panose="02040503050406030204" pitchFamily="18" charset="0"/>
                            </a:rPr>
                            <m:t>𝑘</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𝑦</m:t>
                          </m:r>
                        </m:e>
                      </m:acc>
                      <m:r>
                        <a:rPr lang="en-GB" i="1">
                          <a:latin typeface="Cambria Math" panose="02040503050406030204" pitchFamily="18" charset="0"/>
                        </a:rPr>
                        <m:t>    </m:t>
                      </m:r>
                      <m:r>
                        <m:rPr>
                          <m:nor/>
                        </m:rPr>
                        <a:rPr lang="en-GB">
                          <a:latin typeface="Cambria Math" panose="02040503050406030204" pitchFamily="18" charset="0"/>
                        </a:rPr>
                        <m:t>for</m:t>
                      </m:r>
                      <m:r>
                        <a:rPr lang="en-GB" i="1">
                          <a:latin typeface="Cambria Math" panose="02040503050406030204" pitchFamily="18" charset="0"/>
                        </a:rPr>
                        <m:t> </m:t>
                      </m:r>
                      <m:r>
                        <a:rPr lang="en-GB" i="1">
                          <a:latin typeface="Cambria Math" panose="02040503050406030204" pitchFamily="18" charset="0"/>
                        </a:rPr>
                        <m:t>𝑘</m:t>
                      </m:r>
                      <m:r>
                        <a:rPr lang="en-GB" i="1">
                          <a:latin typeface="Cambria Math" panose="02040503050406030204" pitchFamily="18" charset="0"/>
                        </a:rPr>
                        <m:t>=1, 2,…,</m:t>
                      </m:r>
                      <m:r>
                        <a:rPr lang="en-GB" i="1">
                          <a:latin typeface="Cambria Math" panose="02040503050406030204" pitchFamily="18" charset="0"/>
                        </a:rPr>
                        <m:t>𝑁</m:t>
                      </m:r>
                    </m:oMath>
                  </m:oMathPara>
                </a14:m>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1979" t="-363"/>
                </a:stretch>
              </a:blipFill>
            </p:spPr>
            <p:txBody>
              <a:bodyPr/>
              <a:lstStyle/>
              <a:p>
                <a:r>
                  <a:rPr lang="en-GB">
                    <a:noFill/>
                  </a:rPr>
                  <a:t> </a:t>
                </a:r>
              </a:p>
            </p:txBody>
          </p:sp>
        </mc:Fallback>
      </mc:AlternateContent>
    </p:spTree>
    <p:extLst>
      <p:ext uri="{BB962C8B-B14F-4D97-AF65-F5344CB8AC3E}">
        <p14:creationId xmlns:p14="http://schemas.microsoft.com/office/powerpoint/2010/main" val="18507359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Three-way ANOVA with no interactions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Put together, we have:</a:t>
                </a:r>
              </a:p>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m:rPr>
                              <m:sty m:val="p"/>
                            </m:rPr>
                            <a:rPr lang="en-GB">
                              <a:latin typeface="Cambria Math" panose="02040503050406030204" pitchFamily="18" charset="0"/>
                            </a:rPr>
                            <m:t>SS</m:t>
                          </m:r>
                        </m:e>
                        <m:sub>
                          <m:r>
                            <m:rPr>
                              <m:sty m:val="p"/>
                            </m:rPr>
                            <a:rPr lang="en-GB">
                              <a:latin typeface="Cambria Math" panose="02040503050406030204" pitchFamily="18" charset="0"/>
                            </a:rPr>
                            <m:t>TOTAL</m:t>
                          </m:r>
                        </m:sub>
                      </m:sSub>
                      <m:r>
                        <a:rPr lang="en-GB" i="1">
                          <a:latin typeface="Cambria Math" panose="02040503050406030204" pitchFamily="18" charset="0"/>
                        </a:rPr>
                        <m:t> =</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e>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𝑖𝑗𝑘</m:t>
                                          </m:r>
                                        </m:sub>
                                      </m:sSub>
                                      <m:r>
                                        <a:rPr lang="en-GB" i="1">
                                          <a:latin typeface="Cambria Math" panose="02040503050406030204" pitchFamily="18" charset="0"/>
                                        </a:rPr>
                                        <m:t>=1</m:t>
                                      </m:r>
                                    </m:e>
                                  </m:eqArr>
                                </m:sub>
                                <m:sup>
                                  <m:r>
                                    <a:rPr lang="en-GB" i="1">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r>
                                                <a:rPr lang="en-GB" i="1">
                                                  <a:latin typeface="Cambria Math" panose="02040503050406030204" pitchFamily="18" charset="0"/>
                                                </a:rPr>
                                                <m:t>1</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𝜇</m:t>
                                              </m:r>
                                            </m:e>
                                          </m:acc>
                                        </m:e>
                                      </m:d>
                                    </m:e>
                                    <m:sup>
                                      <m:r>
                                        <a:rPr lang="en-GB" i="1">
                                          <a:latin typeface="Cambria Math" panose="02040503050406030204" pitchFamily="18" charset="0"/>
                                        </a:rPr>
                                        <m:t>2</m:t>
                                      </m:r>
                                    </m:sup>
                                  </m:sSup>
                                </m:e>
                              </m:nary>
                            </m:e>
                          </m:nary>
                        </m:e>
                      </m:nary>
                      <m:r>
                        <a:rPr lang="en-GB" i="1">
                          <a:latin typeface="Cambria Math" panose="02040503050406030204" pitchFamily="18" charset="0"/>
                        </a:rPr>
                        <m:t> = </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e>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𝑖𝑗𝑘</m:t>
                                          </m:r>
                                        </m:sub>
                                      </m:sSub>
                                      <m:r>
                                        <a:rPr lang="en-GB" i="1">
                                          <a:latin typeface="Cambria Math" panose="02040503050406030204" pitchFamily="18" charset="0"/>
                                        </a:rPr>
                                        <m:t>=1</m:t>
                                      </m:r>
                                    </m:e>
                                  </m:eqArr>
                                </m:sub>
                                <m:sup>
                                  <m:r>
                                    <a:rPr lang="en-GB" i="1">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r>
                                                <a:rPr lang="en-GB" i="1">
                                                  <a:latin typeface="Cambria Math" panose="02040503050406030204" pitchFamily="18" charset="0"/>
                                                </a:rPr>
                                                <m:t>1</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nary>
                            </m:e>
                          </m:nary>
                        </m:e>
                      </m:nary>
                    </m:oMath>
                  </m:oMathPara>
                </a14:m>
                <a:endParaRPr lang="en-GB" dirty="0" smtClean="0"/>
              </a:p>
              <a:p>
                <a:pPr>
                  <a:lnSpc>
                    <a:spcPct val="125000"/>
                  </a:lnSpc>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R</m:t>
                      </m:r>
                      <m:r>
                        <m:rPr>
                          <m:sty m:val="p"/>
                        </m:rPr>
                        <a:rPr lang="en-GB">
                          <a:latin typeface="Cambria Math" panose="02040503050406030204" pitchFamily="18" charset="0"/>
                        </a:rPr>
                        <m:t>SS</m:t>
                      </m:r>
                      <m:r>
                        <a:rPr lang="en-GB" i="1" smtClean="0">
                          <a:latin typeface="Cambria Math" panose="02040503050406030204" pitchFamily="18" charset="0"/>
                        </a:rPr>
                        <m:t> </m:t>
                      </m:r>
                      <m:r>
                        <m:rPr>
                          <m:aln/>
                        </m:rPr>
                        <a:rPr lang="en-GB" i="1">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e>
                                    <m:e>
                                      <m:sSub>
                                        <m:sSubPr>
                                          <m:ctrlPr>
                                            <a:rPr lang="en-GB" b="0" i="1" smtClean="0">
                                              <a:latin typeface="Cambria Math" panose="02040503050406030204" pitchFamily="18" charset="0"/>
                                            </a:rPr>
                                          </m:ctrlPr>
                                        </m:sSubPr>
                                        <m:e>
                                          <m:r>
                                            <a:rPr lang="en-GB" b="0" i="1" smtClean="0">
                                              <a:latin typeface="Cambria Math" panose="02040503050406030204" pitchFamily="18" charset="0"/>
                                            </a:rPr>
                                            <m:t>𝑛</m:t>
                                          </m:r>
                                        </m:e>
                                        <m:sub>
                                          <m:r>
                                            <a:rPr lang="en-GB" b="0" i="1" smtClean="0">
                                              <a:latin typeface="Cambria Math" panose="02040503050406030204" pitchFamily="18" charset="0"/>
                                            </a:rPr>
                                            <m:t>𝑖𝑗𝑘</m:t>
                                          </m:r>
                                        </m:sub>
                                      </m:sSub>
                                      <m:r>
                                        <a:rPr lang="en-GB" b="0" i="1" smtClean="0">
                                          <a:latin typeface="Cambria Math" panose="02040503050406030204" pitchFamily="18" charset="0"/>
                                        </a:rPr>
                                        <m:t>=1</m:t>
                                      </m:r>
                                    </m:e>
                                  </m:eqArr>
                                </m:sub>
                                <m:sup>
                                  <m:r>
                                    <a:rPr lang="en-GB" b="0" i="1" smtClean="0">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r>
                                                <a:rPr lang="en-GB" b="0" i="1" smtClean="0">
                                                  <a:latin typeface="Cambria Math" panose="02040503050406030204" pitchFamily="18" charset="0"/>
                                                </a:rPr>
                                                <m:t>1</m:t>
                                              </m:r>
                                            </m:sub>
                                          </m:sSub>
                                          <m:r>
                                            <a:rPr lang="en-GB" i="1">
                                              <a:latin typeface="Cambria Math" panose="02040503050406030204" pitchFamily="18" charset="0"/>
                                            </a:rPr>
                                            <m:t>−</m:t>
                                          </m:r>
                                          <m:acc>
                                            <m:accPr>
                                              <m:chr m:val="̂"/>
                                              <m:ctrlPr>
                                                <a:rPr lang="en-GB" b="0" i="1" smtClean="0">
                                                  <a:latin typeface="Cambria Math" panose="02040503050406030204" pitchFamily="18" charset="0"/>
                                                </a:rPr>
                                              </m:ctrlPr>
                                            </m:accPr>
                                            <m:e>
                                              <m:r>
                                                <a:rPr lang="en-GB" i="1">
                                                  <a:latin typeface="Cambria Math" panose="02040503050406030204" pitchFamily="18" charset="0"/>
                                                </a:rPr>
                                                <m:t>𝜇</m:t>
                                              </m:r>
                                            </m:e>
                                          </m:acc>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𝛼</m:t>
                                                  </m:r>
                                                </m:e>
                                              </m:acc>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𝛽</m:t>
                                                  </m:r>
                                                </m:e>
                                              </m:acc>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𝛾</m:t>
                                                  </m:r>
                                                </m:e>
                                              </m:acc>
                                            </m:e>
                                            <m:sub>
                                              <m:r>
                                                <a:rPr lang="en-GB" b="0" i="1" smtClean="0">
                                                  <a:latin typeface="Cambria Math" panose="02040503050406030204" pitchFamily="18" charset="0"/>
                                                </a:rPr>
                                                <m:t>𝑘</m:t>
                                              </m:r>
                                            </m:sub>
                                          </m:sSub>
                                        </m:e>
                                      </m:d>
                                    </m:e>
                                    <m:sup>
                                      <m:r>
                                        <a:rPr lang="en-GB" i="1">
                                          <a:latin typeface="Cambria Math" panose="02040503050406030204" pitchFamily="18" charset="0"/>
                                        </a:rPr>
                                        <m:t>2</m:t>
                                      </m:r>
                                    </m:sup>
                                  </m:sSup>
                                </m:e>
                              </m:nary>
                            </m:e>
                          </m:nary>
                        </m:e>
                      </m:nary>
                      <m:r>
                        <a:rPr lang="en-GB" b="0" i="1" smtClean="0">
                          <a:latin typeface="Cambria Math" panose="02040503050406030204" pitchFamily="18" charset="0"/>
                        </a:rPr>
                        <m:t>=    </m:t>
                      </m:r>
                    </m:oMath>
                    <m:oMath xmlns:m="http://schemas.openxmlformats.org/officeDocument/2006/math">
                      <m:r>
                        <m:rPr>
                          <m:aln/>
                        </m:rPr>
                        <a:rPr lang="en-GB" b="0" i="1" smtClean="0">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e>
                                    <m:e>
                                      <m:sSub>
                                        <m:sSubPr>
                                          <m:ctrlPr>
                                            <a:rPr lang="en-GB" b="0" i="1" smtClean="0">
                                              <a:latin typeface="Cambria Math" panose="02040503050406030204" pitchFamily="18" charset="0"/>
                                            </a:rPr>
                                          </m:ctrlPr>
                                        </m:sSubPr>
                                        <m:e>
                                          <m:r>
                                            <a:rPr lang="en-GB" b="0" i="1" smtClean="0">
                                              <a:latin typeface="Cambria Math" panose="02040503050406030204" pitchFamily="18" charset="0"/>
                                            </a:rPr>
                                            <m:t>𝑛</m:t>
                                          </m:r>
                                        </m:e>
                                        <m:sub>
                                          <m:r>
                                            <a:rPr lang="en-GB" b="0" i="1" smtClean="0">
                                              <a:latin typeface="Cambria Math" panose="02040503050406030204" pitchFamily="18" charset="0"/>
                                            </a:rPr>
                                            <m:t>𝑖𝑗𝑘</m:t>
                                          </m:r>
                                        </m:sub>
                                      </m:sSub>
                                      <m:r>
                                        <a:rPr lang="en-GB" b="0" i="1" smtClean="0">
                                          <a:latin typeface="Cambria Math" panose="02040503050406030204" pitchFamily="18" charset="0"/>
                                        </a:rPr>
                                        <m:t>=1</m:t>
                                      </m:r>
                                    </m:e>
                                  </m:eqArr>
                                </m:sub>
                                <m:sup>
                                  <m:r>
                                    <a:rPr lang="en-GB" b="0" i="1" smtClean="0">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r>
                                                <a:rPr lang="en-GB" b="0" i="1" smtClean="0">
                                                  <a:latin typeface="Cambria Math" panose="02040503050406030204" pitchFamily="18" charset="0"/>
                                                </a:rPr>
                                                <m:t>1</m:t>
                                              </m:r>
                                            </m:sub>
                                          </m:sSub>
                                          <m:r>
                                            <a:rPr lang="en-GB" i="1">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e>
                                            <m:sub>
                                              <m:r>
                                                <a:rPr lang="en-GB" b="0" i="1" smtClean="0">
                                                  <a:latin typeface="Cambria Math" panose="02040503050406030204" pitchFamily="18" charset="0"/>
                                                </a:rPr>
                                                <m:t>𝑖</m:t>
                                              </m:r>
                                              <m:r>
                                                <a:rPr lang="en-GB" b="0" i="1" smtClean="0">
                                                  <a:latin typeface="Cambria Math" panose="02040503050406030204" pitchFamily="18" charset="0"/>
                                                </a:rPr>
                                                <m:t>∙∙</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r>
                                                <a:rPr lang="en-GB" i="1">
                                                  <a:latin typeface="Cambria Math" panose="02040503050406030204" pitchFamily="18" charset="0"/>
                                                </a:rPr>
                                                <m:t>𝑗</m:t>
                                              </m:r>
                                              <m:r>
                                                <a:rPr lang="en-GB" i="1">
                                                  <a:latin typeface="Cambria Math" panose="02040503050406030204" pitchFamily="18" charset="0"/>
                                                </a:rPr>
                                                <m:t>∙</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r>
                                                <a:rPr lang="en-GB" b="0" i="1" smtClean="0">
                                                  <a:latin typeface="Cambria Math" panose="02040503050406030204" pitchFamily="18" charset="0"/>
                                                </a:rPr>
                                                <m:t>𝑘</m:t>
                                              </m:r>
                                            </m:sub>
                                          </m:sSub>
                                          <m:r>
                                            <a:rPr lang="en-GB" b="0" i="1" smtClean="0">
                                              <a:latin typeface="Cambria Math" panose="02040503050406030204" pitchFamily="18" charset="0"/>
                                            </a:rPr>
                                            <m:t>+2</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e>
                                      </m:d>
                                    </m:e>
                                    <m:sup>
                                      <m:r>
                                        <a:rPr lang="en-GB" i="1">
                                          <a:latin typeface="Cambria Math" panose="02040503050406030204" pitchFamily="18" charset="0"/>
                                        </a:rPr>
                                        <m:t>2</m:t>
                                      </m:r>
                                    </m:sup>
                                  </m:sSup>
                                </m:e>
                              </m:nary>
                            </m:e>
                          </m:nary>
                        </m:e>
                      </m:nary>
                    </m:oMath>
                  </m:oMathPara>
                </a14:m>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28060601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Three-way ANOVA with no interactions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u="sng" dirty="0" smtClean="0"/>
                  <a:t>Remark:</a:t>
                </a:r>
                <a:r>
                  <a:rPr lang="en-GB" dirty="0"/>
                  <a:t>  The quantity</a:t>
                </a:r>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2</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m:rPr>
                              <m:sty m:val="p"/>
                            </m:rPr>
                            <a:rPr lang="en-GB" b="0" i="0" smtClean="0">
                              <a:latin typeface="Cambria Math" panose="02040503050406030204" pitchFamily="18" charset="0"/>
                            </a:rPr>
                            <m:t>RSS</m:t>
                          </m:r>
                        </m:num>
                        <m:den>
                          <m:r>
                            <a:rPr lang="en-GB" b="0" i="1" smtClean="0">
                              <a:latin typeface="Cambria Math" panose="02040503050406030204" pitchFamily="18" charset="0"/>
                            </a:rPr>
                            <m:t> </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dim</m:t>
                              </m:r>
                            </m:fName>
                            <m:e>
                              <m:sSup>
                                <m:sSupPr>
                                  <m:ctrlPr>
                                    <a:rPr lang="en-GB" b="0" i="1" smtClean="0">
                                      <a:latin typeface="Cambria Math" panose="02040503050406030204" pitchFamily="18" charset="0"/>
                                    </a:rPr>
                                  </m:ctrlPr>
                                </m:sSupPr>
                                <m:e>
                                  <m:r>
                                    <a:rPr lang="en-GB" b="0" i="1" smtClean="0">
                                      <a:latin typeface="Cambria Math" panose="02040503050406030204" pitchFamily="18" charset="0"/>
                                    </a:rPr>
                                    <m:t>𝑀</m:t>
                                  </m:r>
                                </m:e>
                                <m:sup>
                                  <m:r>
                                    <a:rPr lang="en-GB" b="0" i="1" smtClean="0">
                                      <a:latin typeface="Cambria Math" panose="02040503050406030204" pitchFamily="18" charset="0"/>
                                    </a:rPr>
                                    <m:t>⊥</m:t>
                                  </m:r>
                                </m:sup>
                              </m:sSup>
                            </m:e>
                          </m:func>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m:rPr>
                              <m:sty m:val="p"/>
                            </m:rPr>
                            <a:rPr lang="en-GB" b="0" i="0" smtClean="0">
                              <a:latin typeface="Cambria Math" panose="02040503050406030204" pitchFamily="18" charset="0"/>
                            </a:rPr>
                            <m:t>RSS</m:t>
                          </m:r>
                        </m:num>
                        <m:den>
                          <m:r>
                            <a:rPr lang="en-GB" b="0" i="1" smtClean="0">
                              <a:latin typeface="Cambria Math" panose="02040503050406030204" pitchFamily="18" charset="0"/>
                            </a:rPr>
                            <m:t> </m:t>
                          </m:r>
                          <m:d>
                            <m:dPr>
                              <m:ctrlPr>
                                <a:rPr lang="en-GB" i="1">
                                  <a:latin typeface="Cambria Math" panose="02040503050406030204" pitchFamily="18" charset="0"/>
                                </a:rPr>
                              </m:ctrlPr>
                            </m:dPr>
                            <m:e>
                              <m:r>
                                <a:rPr lang="en-GB" b="0" i="1" smtClean="0">
                                  <a:latin typeface="Cambria Math" panose="02040503050406030204" pitchFamily="18" charset="0"/>
                                </a:rPr>
                                <m:t>𝑁</m:t>
                              </m:r>
                              <m:r>
                                <a:rPr lang="en-GB" i="1">
                                  <a:latin typeface="Cambria Math" panose="02040503050406030204" pitchFamily="18" charset="0"/>
                                </a:rPr>
                                <m:t>−1</m:t>
                              </m:r>
                            </m:e>
                          </m:d>
                          <m:d>
                            <m:dPr>
                              <m:ctrlPr>
                                <a:rPr lang="en-GB" b="0" i="1" smtClean="0">
                                  <a:latin typeface="Cambria Math" panose="02040503050406030204" pitchFamily="18" charset="0"/>
                                </a:rPr>
                              </m:ctrlPr>
                            </m:dPr>
                            <m:e>
                              <m:r>
                                <a:rPr lang="en-GB" b="0" i="1" smtClean="0">
                                  <a:latin typeface="Cambria Math" panose="02040503050406030204" pitchFamily="18" charset="0"/>
                                </a:rPr>
                                <m:t>𝑁</m:t>
                              </m:r>
                              <m:r>
                                <a:rPr lang="en-GB" b="0" i="1" smtClean="0">
                                  <a:latin typeface="Cambria Math" panose="02040503050406030204" pitchFamily="18" charset="0"/>
                                </a:rPr>
                                <m:t>−2</m:t>
                              </m:r>
                            </m:e>
                          </m:d>
                          <m:r>
                            <a:rPr lang="en-GB" b="0" i="1" smtClean="0">
                              <a:latin typeface="Cambria Math" panose="02040503050406030204" pitchFamily="18" charset="0"/>
                            </a:rPr>
                            <m:t> </m:t>
                          </m:r>
                        </m:den>
                      </m:f>
                    </m:oMath>
                  </m:oMathPara>
                </a14:m>
                <a:endParaRPr lang="en-GB" dirty="0" smtClean="0"/>
              </a:p>
              <a:p>
                <a:endParaRPr lang="en-GB" dirty="0" smtClean="0"/>
              </a:p>
              <a:p>
                <a:r>
                  <a:rPr lang="en-GB" dirty="0" smtClean="0"/>
                  <a:t>is an estimate of the unknown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oMath>
                </a14:m>
                <a:r>
                  <a:rPr lang="en-GB" dirty="0" smtClean="0"/>
                  <a:t>,  that is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oMath>
                </a14:m>
                <a:r>
                  <a:rPr lang="en-GB" dirty="0" smtClean="0"/>
                  <a:t>.</a:t>
                </a:r>
              </a:p>
              <a:p>
                <a:pPr>
                  <a:lnSpc>
                    <a:spcPct val="150000"/>
                  </a:lnSpc>
                </a:pPr>
                <a:r>
                  <a:rPr lang="en-GB" dirty="0" smtClean="0"/>
                  <a:t>It holds</a:t>
                </a:r>
              </a:p>
              <a:p>
                <a:pPr/>
                <a14:m>
                  <m:oMathPara xmlns:m="http://schemas.openxmlformats.org/officeDocument/2006/math">
                    <m:oMathParaPr>
                      <m:jc m:val="centerGroup"/>
                    </m:oMathParaPr>
                    <m:oMath xmlns:m="http://schemas.openxmlformats.org/officeDocument/2006/math">
                      <m:r>
                        <m:rPr>
                          <m:sty m:val="p"/>
                        </m:rPr>
                        <a:rPr lang="en-GB">
                          <a:latin typeface="Cambria Math" panose="02040503050406030204" pitchFamily="18" charset="0"/>
                        </a:rPr>
                        <m:t>E</m:t>
                      </m:r>
                      <m:d>
                        <m:dPr>
                          <m:begChr m:val="["/>
                          <m:endChr m:val="]"/>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𝑠</m:t>
                              </m:r>
                            </m:e>
                            <m:sup>
                              <m:r>
                                <a:rPr lang="en-GB" i="1">
                                  <a:latin typeface="Cambria Math" panose="02040503050406030204" pitchFamily="18" charset="0"/>
                                </a:rPr>
                                <m:t>2</m:t>
                              </m:r>
                            </m:sup>
                          </m:sSup>
                        </m:e>
                      </m:d>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𝜎</m:t>
                          </m:r>
                        </m:e>
                        <m:sup>
                          <m:r>
                            <a:rPr lang="en-GB" i="1">
                              <a:latin typeface="Cambria Math" panose="02040503050406030204" pitchFamily="18" charset="0"/>
                            </a:rPr>
                            <m:t>2</m:t>
                          </m:r>
                        </m:sup>
                      </m:sSup>
                    </m:oMath>
                  </m:oMathPara>
                </a14:m>
                <a:endParaRPr lang="en-GB" dirty="0"/>
              </a:p>
              <a:p>
                <a:pPr>
                  <a:lnSpc>
                    <a:spcPct val="150000"/>
                  </a:lnSpc>
                </a:pPr>
                <a:endParaRPr lang="en-GB" dirty="0" smtClean="0"/>
              </a:p>
              <a:p>
                <a:pPr>
                  <a:lnSpc>
                    <a:spcPct val="150000"/>
                  </a:lnSpc>
                </a:pPr>
                <a:r>
                  <a:rPr lang="en-GB" dirty="0" smtClean="0"/>
                  <a:t>Recall that  </a:t>
                </a:r>
                <a14:m>
                  <m:oMath xmlns:m="http://schemas.openxmlformats.org/officeDocument/2006/math">
                    <m:func>
                      <m:funcPr>
                        <m:ctrlPr>
                          <a:rPr lang="en-GB" i="1">
                            <a:latin typeface="Cambria Math" panose="02040503050406030204" pitchFamily="18" charset="0"/>
                          </a:rPr>
                        </m:ctrlPr>
                      </m:funcPr>
                      <m:fName>
                        <m:r>
                          <m:rPr>
                            <m:sty m:val="p"/>
                          </m:rPr>
                          <a:rPr lang="en-GB">
                            <a:latin typeface="Cambria Math" panose="02040503050406030204" pitchFamily="18" charset="0"/>
                          </a:rPr>
                          <m:t>dim</m:t>
                        </m:r>
                      </m:fName>
                      <m:e>
                        <m:sSup>
                          <m:sSupPr>
                            <m:ctrlPr>
                              <a:rPr lang="en-GB" i="1">
                                <a:latin typeface="Cambria Math" panose="02040503050406030204" pitchFamily="18" charset="0"/>
                              </a:rPr>
                            </m:ctrlPr>
                          </m:sSupPr>
                          <m:e>
                            <m:r>
                              <a:rPr lang="en-GB" i="1">
                                <a:latin typeface="Cambria Math" panose="02040503050406030204" pitchFamily="18" charset="0"/>
                              </a:rPr>
                              <m:t>𝑀</m:t>
                            </m:r>
                          </m:e>
                          <m:sup>
                            <m:r>
                              <a:rPr lang="en-GB" i="1">
                                <a:latin typeface="Cambria Math" panose="02040503050406030204" pitchFamily="18" charset="0"/>
                              </a:rPr>
                              <m:t>⊥</m:t>
                            </m:r>
                          </m:sup>
                        </m:sSup>
                      </m:e>
                    </m:func>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𝑁</m:t>
                        </m:r>
                      </m:e>
                      <m:sup>
                        <m:r>
                          <a:rPr lang="en-GB" b="0" i="1" smtClean="0">
                            <a:latin typeface="Cambria Math" panose="02040503050406030204" pitchFamily="18" charset="0"/>
                          </a:rPr>
                          <m:t>2</m:t>
                        </m:r>
                      </m:sup>
                    </m:sSup>
                    <m:r>
                      <a:rPr lang="en-GB" b="0" i="1" smtClean="0">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dim</m:t>
                        </m:r>
                      </m:fName>
                      <m:e>
                        <m:r>
                          <a:rPr lang="en-GB" i="1">
                            <a:latin typeface="Cambria Math" panose="02040503050406030204" pitchFamily="18" charset="0"/>
                          </a:rPr>
                          <m:t>𝑀</m:t>
                        </m:r>
                      </m:e>
                    </m:func>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𝑁</m:t>
                        </m:r>
                        <m:r>
                          <a:rPr lang="en-GB" b="0" i="1" smtClean="0">
                            <a:latin typeface="Cambria Math" panose="02040503050406030204" pitchFamily="18" charset="0"/>
                          </a:rPr>
                          <m:t>−1</m:t>
                        </m:r>
                      </m:e>
                    </m:d>
                    <m:d>
                      <m:dPr>
                        <m:ctrlPr>
                          <a:rPr lang="en-GB" b="0" i="1" smtClean="0">
                            <a:latin typeface="Cambria Math" panose="02040503050406030204" pitchFamily="18" charset="0"/>
                          </a:rPr>
                        </m:ctrlPr>
                      </m:dPr>
                      <m:e>
                        <m:r>
                          <a:rPr lang="en-GB" b="0" i="1" smtClean="0">
                            <a:latin typeface="Cambria Math" panose="02040503050406030204" pitchFamily="18" charset="0"/>
                          </a:rPr>
                          <m:t>𝑁</m:t>
                        </m:r>
                        <m:r>
                          <a:rPr lang="en-GB" b="0" i="1" smtClean="0">
                            <a:latin typeface="Cambria Math" panose="02040503050406030204" pitchFamily="18" charset="0"/>
                          </a:rPr>
                          <m:t>−2</m:t>
                        </m:r>
                      </m:e>
                    </m:d>
                  </m:oMath>
                </a14:m>
                <a:r>
                  <a:rPr lang="en-GB" dirty="0" smtClean="0"/>
                  <a:t>   — see the figure above!</a:t>
                </a:r>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4018489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Three-way ANOVA with no interactions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Put together, we have:</a:t>
                </a:r>
              </a:p>
              <a:p>
                <a:endParaRPr lang="en-GB" dirty="0"/>
              </a:p>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m:rPr>
                              <m:sty m:val="p"/>
                            </m:rPr>
                            <a:rPr lang="en-GB">
                              <a:latin typeface="Cambria Math" panose="02040503050406030204" pitchFamily="18" charset="0"/>
                            </a:rPr>
                            <m:t>SS</m:t>
                          </m:r>
                        </m:e>
                        <m:sub>
                          <m:r>
                            <m:rPr>
                              <m:sty m:val="p"/>
                            </m:rPr>
                            <a:rPr lang="en-GB">
                              <a:latin typeface="Cambria Math" panose="02040503050406030204" pitchFamily="18" charset="0"/>
                            </a:rPr>
                            <m:t>A</m:t>
                          </m:r>
                        </m:sub>
                      </m:sSub>
                      <m:r>
                        <a:rPr lang="en-GB" i="1" smtClean="0">
                          <a:latin typeface="Cambria Math" panose="02040503050406030204" pitchFamily="18" charset="0"/>
                        </a:rPr>
                        <m:t> </m:t>
                      </m:r>
                      <m:r>
                        <a:rPr lang="en-GB" i="1">
                          <a:latin typeface="Cambria Math" panose="02040503050406030204" pitchFamily="18" charset="0"/>
                        </a:rPr>
                        <m:t>=</m:t>
                      </m:r>
                      <m:r>
                        <a:rPr lang="en-GB" b="0" i="1" smtClean="0">
                          <a:latin typeface="Cambria Math" panose="02040503050406030204" pitchFamily="18" charset="0"/>
                        </a:rPr>
                        <m:t>𝑁</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sSubSup>
                            <m:sSubSupPr>
                              <m:ctrlPr>
                                <a:rPr lang="en-GB" i="1">
                                  <a:latin typeface="Cambria Math" panose="02040503050406030204" pitchFamily="18" charset="0"/>
                                </a:rPr>
                              </m:ctrlPr>
                            </m:sSubSupPr>
                            <m:e>
                              <m:acc>
                                <m:accPr>
                                  <m:chr m:val="̂"/>
                                  <m:ctrlPr>
                                    <a:rPr lang="en-GB" i="1">
                                      <a:latin typeface="Cambria Math" panose="02040503050406030204" pitchFamily="18" charset="0"/>
                                    </a:rPr>
                                  </m:ctrlPr>
                                </m:accPr>
                                <m:e>
                                  <m:r>
                                    <a:rPr lang="en-GB" i="1">
                                      <a:latin typeface="Cambria Math" panose="02040503050406030204" pitchFamily="18" charset="0"/>
                                    </a:rPr>
                                    <m:t>𝛼</m:t>
                                  </m:r>
                                </m:e>
                              </m:acc>
                            </m:e>
                            <m:sub>
                              <m:r>
                                <a:rPr lang="en-GB" i="1">
                                  <a:latin typeface="Cambria Math" panose="02040503050406030204" pitchFamily="18" charset="0"/>
                                </a:rPr>
                                <m:t>𝑖</m:t>
                              </m:r>
                            </m:sub>
                            <m:sup>
                              <m:r>
                                <a:rPr lang="en-GB" i="1">
                                  <a:latin typeface="Cambria Math" panose="02040503050406030204" pitchFamily="18" charset="0"/>
                                </a:rPr>
                                <m:t>2</m:t>
                              </m:r>
                            </m:sup>
                          </m:sSubSup>
                        </m:e>
                      </m:nary>
                      <m:r>
                        <a:rPr lang="en-GB" i="1" smtClean="0">
                          <a:latin typeface="Cambria Math" panose="02040503050406030204" pitchFamily="18" charset="0"/>
                        </a:rPr>
                        <m:t> </m:t>
                      </m:r>
                      <m:r>
                        <a:rPr lang="en-GB" i="1">
                          <a:latin typeface="Cambria Math" panose="02040503050406030204" pitchFamily="18" charset="0"/>
                        </a:rPr>
                        <m:t>=</m:t>
                      </m:r>
                      <m:r>
                        <a:rPr lang="en-GB" i="1" smtClean="0">
                          <a:latin typeface="Cambria Math" panose="02040503050406030204" pitchFamily="18" charset="0"/>
                        </a:rPr>
                        <m:t> </m:t>
                      </m:r>
                      <m:r>
                        <a:rPr lang="en-GB" b="0" i="1" smtClean="0">
                          <a:latin typeface="Cambria Math" panose="02040503050406030204" pitchFamily="18" charset="0"/>
                        </a:rPr>
                        <m:t>𝑁</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𝑖</m:t>
                                      </m:r>
                                      <m:r>
                                        <a:rPr lang="en-GB" i="1">
                                          <a:latin typeface="Cambria Math" panose="02040503050406030204" pitchFamily="18" charset="0"/>
                                        </a:rPr>
                                        <m:t>∙∙</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nary>
                    </m:oMath>
                  </m:oMathPara>
                </a14:m>
                <a:endParaRPr lang="en-GB" i="1" dirty="0" smtClean="0">
                  <a:latin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m:rPr>
                              <m:sty m:val="p"/>
                            </m:rPr>
                            <a:rPr lang="en-GB">
                              <a:latin typeface="Cambria Math" panose="02040503050406030204" pitchFamily="18" charset="0"/>
                            </a:rPr>
                            <m:t>SS</m:t>
                          </m:r>
                        </m:e>
                        <m:sub>
                          <m:r>
                            <m:rPr>
                              <m:sty m:val="p"/>
                            </m:rPr>
                            <a:rPr lang="en-GB" b="0" i="0" smtClean="0">
                              <a:latin typeface="Cambria Math" panose="02040503050406030204" pitchFamily="18" charset="0"/>
                            </a:rPr>
                            <m:t>B</m:t>
                          </m:r>
                        </m:sub>
                      </m:sSub>
                      <m:r>
                        <a:rPr lang="en-GB" i="1" smtClean="0">
                          <a:latin typeface="Cambria Math" panose="02040503050406030204" pitchFamily="18" charset="0"/>
                        </a:rPr>
                        <m:t> </m:t>
                      </m:r>
                      <m:r>
                        <a:rPr lang="en-GB" i="1">
                          <a:latin typeface="Cambria Math" panose="02040503050406030204" pitchFamily="18" charset="0"/>
                        </a:rPr>
                        <m:t>=</m:t>
                      </m:r>
                      <m:r>
                        <a:rPr lang="en-GB" b="0" i="1" smtClean="0">
                          <a:latin typeface="Cambria Math" panose="02040503050406030204" pitchFamily="18" charset="0"/>
                        </a:rPr>
                        <m:t>𝑁</m:t>
                      </m:r>
                      <m:nary>
                        <m:naryPr>
                          <m:chr m:val="∑"/>
                          <m:ctrlPr>
                            <a:rPr lang="en-GB" i="1">
                              <a:latin typeface="Cambria Math" panose="02040503050406030204" pitchFamily="18" charset="0"/>
                            </a:rPr>
                          </m:ctrlPr>
                        </m:naryPr>
                        <m:sub>
                          <m:r>
                            <a:rPr lang="en-GB" b="0" i="1" smtClean="0">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sSubSup>
                            <m:sSubSupPr>
                              <m:ctrlPr>
                                <a:rPr lang="en-GB" i="1">
                                  <a:latin typeface="Cambria Math" panose="02040503050406030204" pitchFamily="18" charset="0"/>
                                </a:rPr>
                              </m:ctrlPr>
                            </m:sSubSupPr>
                            <m:e>
                              <m:acc>
                                <m:accPr>
                                  <m:chr m:val="̂"/>
                                  <m:ctrlPr>
                                    <a:rPr lang="en-GB" i="1">
                                      <a:latin typeface="Cambria Math" panose="02040503050406030204" pitchFamily="18" charset="0"/>
                                    </a:rPr>
                                  </m:ctrlPr>
                                </m:accPr>
                                <m:e>
                                  <m:r>
                                    <a:rPr lang="en-GB" b="0" i="1" smtClean="0">
                                      <a:latin typeface="Cambria Math" panose="02040503050406030204" pitchFamily="18" charset="0"/>
                                    </a:rPr>
                                    <m:t>𝛽</m:t>
                                  </m:r>
                                </m:e>
                              </m:acc>
                            </m:e>
                            <m:sub>
                              <m:r>
                                <a:rPr lang="en-GB" b="0" i="1" smtClean="0">
                                  <a:latin typeface="Cambria Math" panose="02040503050406030204" pitchFamily="18" charset="0"/>
                                </a:rPr>
                                <m:t>𝑗</m:t>
                              </m:r>
                            </m:sub>
                            <m:sup>
                              <m:r>
                                <a:rPr lang="en-GB" i="1">
                                  <a:latin typeface="Cambria Math" panose="02040503050406030204" pitchFamily="18" charset="0"/>
                                </a:rPr>
                                <m:t>2</m:t>
                              </m:r>
                            </m:sup>
                          </m:sSubSup>
                        </m:e>
                      </m:nary>
                      <m:r>
                        <a:rPr lang="en-GB" i="1" smtClean="0">
                          <a:latin typeface="Cambria Math" panose="02040503050406030204" pitchFamily="18" charset="0"/>
                        </a:rPr>
                        <m:t> </m:t>
                      </m:r>
                      <m:r>
                        <a:rPr lang="en-GB" i="1">
                          <a:latin typeface="Cambria Math" panose="02040503050406030204" pitchFamily="18" charset="0"/>
                        </a:rPr>
                        <m:t>=</m:t>
                      </m:r>
                      <m:r>
                        <a:rPr lang="en-GB" i="1" smtClean="0">
                          <a:latin typeface="Cambria Math" panose="02040503050406030204" pitchFamily="18" charset="0"/>
                        </a:rPr>
                        <m:t> </m:t>
                      </m:r>
                      <m:r>
                        <a:rPr lang="en-GB" b="0" i="1" smtClean="0">
                          <a:latin typeface="Cambria Math" panose="02040503050406030204" pitchFamily="18" charset="0"/>
                        </a:rPr>
                        <m:t>𝑁</m:t>
                      </m:r>
                      <m:nary>
                        <m:naryPr>
                          <m:chr m:val="∑"/>
                          <m:ctrlPr>
                            <a:rPr lang="en-GB" i="1">
                              <a:latin typeface="Cambria Math" panose="02040503050406030204" pitchFamily="18" charset="0"/>
                            </a:rPr>
                          </m:ctrlPr>
                        </m:naryPr>
                        <m:sub>
                          <m:r>
                            <a:rPr lang="en-GB" b="0" i="1" smtClean="0">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r>
                                        <a:rPr lang="en-GB" b="0" i="1" smtClean="0">
                                          <a:latin typeface="Cambria Math" panose="02040503050406030204" pitchFamily="18" charset="0"/>
                                        </a:rPr>
                                        <m:t>𝑗</m:t>
                                      </m:r>
                                      <m:r>
                                        <a:rPr lang="en-GB" i="1">
                                          <a:latin typeface="Cambria Math" panose="02040503050406030204" pitchFamily="18" charset="0"/>
                                        </a:rPr>
                                        <m:t>∙</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nary>
                    </m:oMath>
                  </m:oMathPara>
                </a14:m>
                <a:endParaRPr lang="en-GB" dirty="0" smtClean="0"/>
              </a:p>
              <a:p>
                <a:pPr>
                  <a:lnSpc>
                    <a:spcPct val="150000"/>
                  </a:lnSpc>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m:rPr>
                              <m:sty m:val="p"/>
                            </m:rPr>
                            <a:rPr lang="en-GB" i="0">
                              <a:latin typeface="Cambria Math" panose="02040503050406030204" pitchFamily="18" charset="0"/>
                            </a:rPr>
                            <m:t>SS</m:t>
                          </m:r>
                        </m:e>
                        <m:sub>
                          <m:r>
                            <m:rPr>
                              <m:sty m:val="p"/>
                            </m:rPr>
                            <a:rPr lang="en-GB" b="0" i="0" smtClean="0">
                              <a:latin typeface="Cambria Math" panose="02040503050406030204" pitchFamily="18" charset="0"/>
                            </a:rPr>
                            <m:t>C</m:t>
                          </m:r>
                        </m:sub>
                      </m:sSub>
                      <m:r>
                        <a:rPr lang="en-GB" i="1">
                          <a:latin typeface="Cambria Math" panose="02040503050406030204" pitchFamily="18" charset="0"/>
                        </a:rPr>
                        <m:t> =</m:t>
                      </m:r>
                      <m:r>
                        <a:rPr lang="en-GB" b="0" i="1" smtClean="0">
                          <a:latin typeface="Cambria Math" panose="02040503050406030204" pitchFamily="18" charset="0"/>
                        </a:rPr>
                        <m:t>𝑁</m:t>
                      </m:r>
                      <m:nary>
                        <m:naryPr>
                          <m:chr m:val="∑"/>
                          <m:ctrlPr>
                            <a:rPr lang="en-GB" i="1">
                              <a:latin typeface="Cambria Math" panose="02040503050406030204" pitchFamily="18" charset="0"/>
                            </a:rPr>
                          </m:ctrlPr>
                        </m:naryPr>
                        <m:sub>
                          <m:r>
                            <a:rPr lang="en-GB" b="0" i="1" smtClean="0">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𝑁</m:t>
                          </m:r>
                        </m:sup>
                        <m:e>
                          <m:sSubSup>
                            <m:sSubSupPr>
                              <m:ctrlPr>
                                <a:rPr lang="en-GB" i="1">
                                  <a:latin typeface="Cambria Math" panose="02040503050406030204" pitchFamily="18" charset="0"/>
                                </a:rPr>
                              </m:ctrlPr>
                            </m:sSubSupPr>
                            <m:e>
                              <m:acc>
                                <m:accPr>
                                  <m:chr m:val="̂"/>
                                  <m:ctrlPr>
                                    <a:rPr lang="en-GB" i="1">
                                      <a:latin typeface="Cambria Math" panose="02040503050406030204" pitchFamily="18" charset="0"/>
                                    </a:rPr>
                                  </m:ctrlPr>
                                </m:accPr>
                                <m:e>
                                  <m:r>
                                    <a:rPr lang="en-GB" i="1">
                                      <a:latin typeface="Cambria Math" panose="02040503050406030204" pitchFamily="18" charset="0"/>
                                    </a:rPr>
                                    <m:t>𝛾</m:t>
                                  </m:r>
                                </m:e>
                              </m:acc>
                            </m:e>
                            <m:sub>
                              <m:r>
                                <a:rPr lang="en-GB" b="0" i="1" smtClean="0">
                                  <a:latin typeface="Cambria Math" panose="02040503050406030204" pitchFamily="18" charset="0"/>
                                </a:rPr>
                                <m:t>𝑘</m:t>
                              </m:r>
                            </m:sub>
                            <m:sup>
                              <m:r>
                                <a:rPr lang="en-GB" i="1">
                                  <a:latin typeface="Cambria Math" panose="02040503050406030204" pitchFamily="18" charset="0"/>
                                </a:rPr>
                                <m:t>2</m:t>
                              </m:r>
                            </m:sup>
                          </m:sSubSup>
                        </m:e>
                      </m:nary>
                      <m:r>
                        <a:rPr lang="en-GB" i="1">
                          <a:latin typeface="Cambria Math" panose="02040503050406030204" pitchFamily="18" charset="0"/>
                        </a:rPr>
                        <m:t> = </m:t>
                      </m:r>
                      <m:r>
                        <a:rPr lang="en-GB" b="0" i="1" smtClean="0">
                          <a:latin typeface="Cambria Math" panose="02040503050406030204" pitchFamily="18" charset="0"/>
                        </a:rPr>
                        <m:t>𝑁</m:t>
                      </m:r>
                      <m:nary>
                        <m:naryPr>
                          <m:chr m:val="∑"/>
                          <m:ctrlPr>
                            <a:rPr lang="en-GB" i="1">
                              <a:latin typeface="Cambria Math" panose="02040503050406030204" pitchFamily="18" charset="0"/>
                            </a:rPr>
                          </m:ctrlPr>
                        </m:naryPr>
                        <m:sub>
                          <m:r>
                            <a:rPr lang="en-GB" b="0" i="1" smtClean="0">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r>
                                        <a:rPr lang="en-GB" b="0" i="1" smtClean="0">
                                          <a:latin typeface="Cambria Math" panose="02040503050406030204" pitchFamily="18" charset="0"/>
                                        </a:rPr>
                                        <m:t>𝑘</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nary>
                    </m:oMath>
                  </m:oMathPara>
                </a14:m>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2949495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Three-way ANOVA with no interactions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a:t>Recall that it holds:</a:t>
                </a:r>
              </a:p>
              <a:p>
                <a:pPr>
                  <a:lnSpc>
                    <a:spcPct val="150000"/>
                  </a:lnSpc>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m:rPr>
                              <m:sty m:val="p"/>
                            </m:rPr>
                            <a:rPr lang="en-GB">
                              <a:latin typeface="Cambria Math" panose="02040503050406030204" pitchFamily="18" charset="0"/>
                            </a:rPr>
                            <m:t>SS</m:t>
                          </m:r>
                        </m:e>
                        <m:sub>
                          <m:r>
                            <m:rPr>
                              <m:sty m:val="p"/>
                            </m:rPr>
                            <a:rPr lang="en-GB">
                              <a:latin typeface="Cambria Math" panose="02040503050406030204" pitchFamily="18" charset="0"/>
                            </a:rPr>
                            <m:t>TOTAL</m:t>
                          </m:r>
                        </m:sub>
                      </m:sSub>
                      <m:r>
                        <a:rPr lang="en-GB" i="1">
                          <a:latin typeface="Cambria Math" panose="02040503050406030204" pitchFamily="18" charset="0"/>
                        </a:rPr>
                        <m:t>=</m:t>
                      </m:r>
                      <m:sSub>
                        <m:sSubPr>
                          <m:ctrlPr>
                            <a:rPr lang="en-GB" i="1">
                              <a:latin typeface="Cambria Math" panose="02040503050406030204" pitchFamily="18" charset="0"/>
                            </a:rPr>
                          </m:ctrlPr>
                        </m:sSubPr>
                        <m:e>
                          <m:r>
                            <m:rPr>
                              <m:sty m:val="p"/>
                            </m:rPr>
                            <a:rPr lang="en-GB">
                              <a:latin typeface="Cambria Math" panose="02040503050406030204" pitchFamily="18" charset="0"/>
                            </a:rPr>
                            <m:t>SS</m:t>
                          </m:r>
                        </m:e>
                        <m:sub>
                          <m:r>
                            <m:rPr>
                              <m:sty m:val="p"/>
                            </m:rPr>
                            <a:rPr lang="en-GB">
                              <a:latin typeface="Cambria Math" panose="02040503050406030204" pitchFamily="18" charset="0"/>
                            </a:rPr>
                            <m:t>A</m:t>
                          </m:r>
                        </m:sub>
                      </m:sSub>
                      <m:r>
                        <a:rPr lang="en-GB" i="1">
                          <a:latin typeface="Cambria Math" panose="02040503050406030204" pitchFamily="18" charset="0"/>
                        </a:rPr>
                        <m:t>+</m:t>
                      </m:r>
                      <m:sSub>
                        <m:sSubPr>
                          <m:ctrlPr>
                            <a:rPr lang="en-GB" i="1">
                              <a:latin typeface="Cambria Math" panose="02040503050406030204" pitchFamily="18" charset="0"/>
                            </a:rPr>
                          </m:ctrlPr>
                        </m:sSubPr>
                        <m:e>
                          <m:r>
                            <m:rPr>
                              <m:sty m:val="p"/>
                            </m:rPr>
                            <a:rPr lang="en-GB">
                              <a:latin typeface="Cambria Math" panose="02040503050406030204" pitchFamily="18" charset="0"/>
                            </a:rPr>
                            <m:t>SS</m:t>
                          </m:r>
                        </m:e>
                        <m:sub>
                          <m:r>
                            <m:rPr>
                              <m:sty m:val="p"/>
                            </m:rPr>
                            <a:rPr lang="en-GB">
                              <a:latin typeface="Cambria Math" panose="02040503050406030204" pitchFamily="18" charset="0"/>
                            </a:rPr>
                            <m:t>B</m:t>
                          </m:r>
                        </m:sub>
                      </m:sSub>
                      <m:r>
                        <a:rPr lang="en-GB" i="1">
                          <a:latin typeface="Cambria Math" panose="02040503050406030204" pitchFamily="18" charset="0"/>
                        </a:rPr>
                        <m:t>+</m:t>
                      </m:r>
                      <m:sSub>
                        <m:sSubPr>
                          <m:ctrlPr>
                            <a:rPr lang="en-GB" i="1">
                              <a:latin typeface="Cambria Math" panose="02040503050406030204" pitchFamily="18" charset="0"/>
                            </a:rPr>
                          </m:ctrlPr>
                        </m:sSubPr>
                        <m:e>
                          <m:r>
                            <m:rPr>
                              <m:sty m:val="p"/>
                            </m:rPr>
                            <a:rPr lang="en-GB">
                              <a:latin typeface="Cambria Math" panose="02040503050406030204" pitchFamily="18" charset="0"/>
                            </a:rPr>
                            <m:t>SS</m:t>
                          </m:r>
                        </m:e>
                        <m:sub>
                          <m:r>
                            <m:rPr>
                              <m:sty m:val="p"/>
                            </m:rPr>
                            <a:rPr lang="en-GB">
                              <a:latin typeface="Cambria Math" panose="02040503050406030204" pitchFamily="18" charset="0"/>
                            </a:rPr>
                            <m:t>C</m:t>
                          </m:r>
                        </m:sub>
                      </m:sSub>
                      <m:r>
                        <a:rPr lang="en-GB" i="1">
                          <a:latin typeface="Cambria Math" panose="02040503050406030204" pitchFamily="18" charset="0"/>
                        </a:rPr>
                        <m:t>+</m:t>
                      </m:r>
                      <m:r>
                        <m:rPr>
                          <m:sty m:val="p"/>
                        </m:rPr>
                        <a:rPr lang="en-GB">
                          <a:latin typeface="Cambria Math" panose="02040503050406030204" pitchFamily="18" charset="0"/>
                        </a:rPr>
                        <m:t>RSS</m:t>
                      </m:r>
                    </m:oMath>
                  </m:oMathPara>
                </a14:m>
                <a:endParaRPr lang="en-GB" dirty="0"/>
              </a:p>
              <a:p>
                <a:endParaRPr lang="en-GB" dirty="0"/>
              </a:p>
              <a:p>
                <a:endParaRPr lang="en-GB" dirty="0"/>
              </a:p>
              <a:p>
                <a:pPr/>
                <a14:m>
                  <m:oMathPara xmlns:m="http://schemas.openxmlformats.org/officeDocument/2006/math">
                    <m:oMathParaPr>
                      <m:jc m:val="centerGroup"/>
                    </m:oMathParaPr>
                    <m:oMath xmlns:m="http://schemas.openxmlformats.org/officeDocument/2006/math">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m:rPr>
                                          <m:brk m:alnAt="23"/>
                                        </m:rPr>
                                        <a:rPr lang="en-GB" i="1">
                                          <a:latin typeface="Cambria Math" panose="02040503050406030204" pitchFamily="18" charset="0"/>
                                        </a:rPr>
                                        <m:t>𝑘</m:t>
                                      </m:r>
                                      <m:r>
                                        <a:rPr lang="en-GB" i="1">
                                          <a:latin typeface="Cambria Math" panose="02040503050406030204" pitchFamily="18" charset="0"/>
                                        </a:rPr>
                                        <m:t>=1</m:t>
                                      </m:r>
                                    </m:e>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𝑖𝑗𝑘</m:t>
                                          </m:r>
                                        </m:sub>
                                      </m:sSub>
                                      <m:r>
                                        <a:rPr lang="en-GB" i="1">
                                          <a:latin typeface="Cambria Math" panose="02040503050406030204" pitchFamily="18" charset="0"/>
                                        </a:rPr>
                                        <m:t>=1</m:t>
                                      </m:r>
                                    </m:e>
                                  </m:eqArr>
                                </m:sub>
                                <m:sup>
                                  <m:r>
                                    <a:rPr lang="en-GB" i="1">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r>
                                                <a:rPr lang="en-GB" i="1">
                                                  <a:latin typeface="Cambria Math" panose="02040503050406030204" pitchFamily="18" charset="0"/>
                                                </a:rPr>
                                                <m:t>1</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nary>
                            </m:e>
                          </m:nary>
                        </m:e>
                      </m:nary>
                      <m:r>
                        <a:rPr lang="en-GB" i="1">
                          <a:latin typeface="Cambria Math" panose="02040503050406030204" pitchFamily="18" charset="0"/>
                        </a:rPr>
                        <m:t> = </m:t>
                      </m:r>
                      <m:r>
                        <a:rPr lang="en-GB" i="1">
                          <a:latin typeface="Cambria Math" panose="02040503050406030204" pitchFamily="18" charset="0"/>
                        </a:rPr>
                        <m:t>𝑁</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𝑖</m:t>
                                      </m:r>
                                      <m:r>
                                        <a:rPr lang="en-GB" i="1">
                                          <a:latin typeface="Cambria Math" panose="02040503050406030204" pitchFamily="18" charset="0"/>
                                        </a:rPr>
                                        <m:t>∙∙</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nary>
                      <m:r>
                        <a:rPr lang="en-GB" i="1">
                          <a:latin typeface="Cambria Math" panose="02040503050406030204" pitchFamily="18" charset="0"/>
                        </a:rPr>
                        <m:t>+</m:t>
                      </m:r>
                      <m:r>
                        <a:rPr lang="en-GB" i="1">
                          <a:latin typeface="Cambria Math" panose="02040503050406030204" pitchFamily="18" charset="0"/>
                        </a:rPr>
                        <m:t>𝑁</m:t>
                      </m:r>
                      <m:nary>
                        <m:naryPr>
                          <m:chr m:val="∑"/>
                          <m:ctrlPr>
                            <a:rPr lang="en-GB" i="1">
                              <a:latin typeface="Cambria Math" panose="02040503050406030204" pitchFamily="18" charset="0"/>
                            </a:rPr>
                          </m:ctrlPr>
                        </m:naryPr>
                        <m:sub>
                          <m: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r>
                                        <a:rPr lang="en-GB" i="1">
                                          <a:latin typeface="Cambria Math" panose="02040503050406030204" pitchFamily="18" charset="0"/>
                                        </a:rPr>
                                        <m:t>𝑗</m:t>
                                      </m:r>
                                      <m:r>
                                        <a:rPr lang="en-GB" i="1">
                                          <a:latin typeface="Cambria Math" panose="02040503050406030204" pitchFamily="18" charset="0"/>
                                        </a:rPr>
                                        <m:t>∙</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nary>
                      <m:r>
                        <a:rPr lang="en-GB" i="1">
                          <a:latin typeface="Cambria Math" panose="02040503050406030204" pitchFamily="18" charset="0"/>
                        </a:rPr>
                        <m:t>+</m:t>
                      </m:r>
                      <m:r>
                        <a:rPr lang="en-GB" i="1">
                          <a:latin typeface="Cambria Math" panose="02040503050406030204" pitchFamily="18" charset="0"/>
                        </a:rPr>
                        <m:t>𝑁</m:t>
                      </m:r>
                      <m:nary>
                        <m:naryPr>
                          <m:chr m:val="∑"/>
                          <m:ctrlPr>
                            <a:rPr lang="en-GB" i="1">
                              <a:latin typeface="Cambria Math" panose="02040503050406030204" pitchFamily="18" charset="0"/>
                            </a:rPr>
                          </m:ctrlPr>
                        </m:naryPr>
                        <m:sub>
                          <m: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r>
                                        <a:rPr lang="en-GB" i="1">
                                          <a:latin typeface="Cambria Math" panose="02040503050406030204" pitchFamily="18" charset="0"/>
                                        </a:rPr>
                                        <m:t>𝑘</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nary>
                      <m:r>
                        <a:rPr lang="en-GB" i="1">
                          <a:latin typeface="Cambria Math" panose="02040503050406030204" pitchFamily="18" charset="0"/>
                        </a:rPr>
                        <m:t>+</m:t>
                      </m:r>
                    </m:oMath>
                  </m:oMathPara>
                </a14:m>
                <a:endParaRPr lang="en-GB" dirty="0"/>
              </a:p>
              <a:p>
                <a:endParaRPr lang="en-GB" dirty="0"/>
              </a:p>
              <a:p>
                <a:pPr/>
                <a14:m>
                  <m:oMathPara xmlns:m="http://schemas.openxmlformats.org/officeDocument/2006/math">
                    <m:oMathParaPr>
                      <m:jc m:val="right"/>
                    </m:oMathParaPr>
                    <m:oMath xmlns:m="http://schemas.openxmlformats.org/officeDocument/2006/math">
                      <m:r>
                        <a:rPr lang="en-GB" i="1">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e>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𝑖𝑗𝑘</m:t>
                                          </m:r>
                                        </m:sub>
                                      </m:sSub>
                                      <m:r>
                                        <a:rPr lang="en-GB" i="1">
                                          <a:latin typeface="Cambria Math" panose="02040503050406030204" pitchFamily="18" charset="0"/>
                                        </a:rPr>
                                        <m:t>=1</m:t>
                                      </m:r>
                                    </m:e>
                                  </m:eqArr>
                                </m:sub>
                                <m:sup>
                                  <m:r>
                                    <a:rPr lang="en-GB" i="1">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𝑖</m:t>
                                              </m:r>
                                              <m:r>
                                                <a:rPr lang="en-GB" i="1">
                                                  <a:latin typeface="Cambria Math" panose="02040503050406030204" pitchFamily="18" charset="0"/>
                                                </a:rPr>
                                                <m:t>∙∙</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r>
                                                <a:rPr lang="en-GB" i="1">
                                                  <a:latin typeface="Cambria Math" panose="02040503050406030204" pitchFamily="18" charset="0"/>
                                                </a:rPr>
                                                <m:t>𝑗</m:t>
                                              </m:r>
                                              <m:r>
                                                <a:rPr lang="en-GB" i="1">
                                                  <a:latin typeface="Cambria Math" panose="02040503050406030204" pitchFamily="18" charset="0"/>
                                                </a:rPr>
                                                <m:t>∙</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r>
                                                <a:rPr lang="en-GB" i="1">
                                                  <a:latin typeface="Cambria Math" panose="02040503050406030204" pitchFamily="18" charset="0"/>
                                                </a:rPr>
                                                <m:t>𝑘</m:t>
                                              </m:r>
                                            </m:sub>
                                          </m:sSub>
                                          <m:r>
                                            <a:rPr lang="en-GB" i="1">
                                              <a:latin typeface="Cambria Math" panose="02040503050406030204" pitchFamily="18" charset="0"/>
                                            </a:rPr>
                                            <m:t>+2</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nary>
                            </m:e>
                          </m:nary>
                        </m:e>
                      </m:nary>
                    </m:oMath>
                  </m:oMathPara>
                </a14:m>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21648411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Three-way ANOVA with no interactions:  Test for  </a:t>
            </a:r>
            <a:r>
              <a:rPr lang="en-GB" i="1" dirty="0" smtClean="0"/>
              <a:t>H</a:t>
            </a:r>
            <a:r>
              <a:rPr lang="en-GB" baseline="-25000" dirty="0" smtClean="0"/>
              <a:t>C</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a:t>We use the theory of Linear Regression (Theorem 8) to test Hypothesis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a:latin typeface="Cambria Math" panose="02040503050406030204" pitchFamily="18" charset="0"/>
                          </a:rPr>
                          <m:t>C</m:t>
                        </m:r>
                      </m:sub>
                    </m:sSub>
                  </m:oMath>
                </a14:m>
                <a:r>
                  <a:rPr lang="en-GB" dirty="0"/>
                  <a:t>:</a:t>
                </a:r>
              </a:p>
              <a:p>
                <a:endParaRPr lang="en-GB" dirty="0"/>
              </a:p>
              <a:p>
                <a:pPr>
                  <a:lnSpc>
                    <a:spcPct val="150000"/>
                  </a:lnSpc>
                </a:pPr>
                <a:r>
                  <a:rPr lang="en-GB" dirty="0"/>
                  <a:t>If the null hypothesis</a:t>
                </a:r>
              </a:p>
              <a:p>
                <a:pPr>
                  <a:lnSpc>
                    <a:spcPct val="150000"/>
                  </a:lnSpc>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a:latin typeface="Cambria Math" panose="02040503050406030204" pitchFamily="18" charset="0"/>
                            </a:rPr>
                            <m:t>C</m:t>
                          </m:r>
                        </m:sub>
                      </m:sSub>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2</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𝑁</m:t>
                          </m:r>
                        </m:sub>
                      </m:sSub>
                      <m:r>
                        <a:rPr lang="en-GB" i="1">
                          <a:latin typeface="Cambria Math" panose="02040503050406030204" pitchFamily="18" charset="0"/>
                        </a:rPr>
                        <m:t>=0</m:t>
                      </m:r>
                    </m:oMath>
                  </m:oMathPara>
                </a14:m>
                <a:endParaRPr lang="en-GB" dirty="0"/>
              </a:p>
              <a:p>
                <a:pPr>
                  <a:lnSpc>
                    <a:spcPct val="150000"/>
                  </a:lnSpc>
                </a:pPr>
                <a:r>
                  <a:rPr lang="en-GB" dirty="0"/>
                  <a:t>holds true, then</a:t>
                </a:r>
              </a:p>
              <a:p>
                <a:endParaRPr lang="en-GB" dirty="0"/>
              </a:p>
              <a:p>
                <a:pPr/>
                <a14:m>
                  <m:oMathPara xmlns:m="http://schemas.openxmlformats.org/officeDocument/2006/math">
                    <m:oMathParaPr>
                      <m:jc m:val="centerGroup"/>
                    </m:oMathParaPr>
                    <m:oMath xmlns:m="http://schemas.openxmlformats.org/officeDocument/2006/math">
                      <m:f>
                        <m:fPr>
                          <m:type m:val="lin"/>
                          <m:ctrlPr>
                            <a:rPr lang="en-GB" i="1">
                              <a:latin typeface="Cambria Math" panose="02040503050406030204" pitchFamily="18" charset="0"/>
                            </a:rPr>
                          </m:ctrlPr>
                        </m:fPr>
                        <m:num>
                          <m:f>
                            <m:fPr>
                              <m:ctrlPr>
                                <a:rPr lang="en-GB" i="1">
                                  <a:latin typeface="Cambria Math" panose="02040503050406030204" pitchFamily="18" charset="0"/>
                                </a:rPr>
                              </m:ctrlPr>
                            </m:fPr>
                            <m:num>
                              <m:sSub>
                                <m:sSubPr>
                                  <m:ctrlPr>
                                    <a:rPr lang="en-GB" i="1">
                                      <a:latin typeface="Cambria Math" panose="02040503050406030204" pitchFamily="18" charset="0"/>
                                    </a:rPr>
                                  </m:ctrlPr>
                                </m:sSubPr>
                                <m:e>
                                  <m:r>
                                    <m:rPr>
                                      <m:sty m:val="p"/>
                                    </m:rPr>
                                    <a:rPr lang="en-GB">
                                      <a:latin typeface="Cambria Math" panose="02040503050406030204" pitchFamily="18" charset="0"/>
                                    </a:rPr>
                                    <m:t>SS</m:t>
                                  </m:r>
                                </m:e>
                                <m:sub>
                                  <m:r>
                                    <m:rPr>
                                      <m:sty m:val="p"/>
                                    </m:rPr>
                                    <a:rPr lang="en-GB">
                                      <a:latin typeface="Cambria Math" panose="02040503050406030204" pitchFamily="18" charset="0"/>
                                    </a:rPr>
                                    <m:t>C</m:t>
                                  </m:r>
                                </m:sub>
                              </m:sSub>
                            </m:num>
                            <m:den>
                              <m:r>
                                <a:rPr lang="en-GB" i="1">
                                  <a:latin typeface="Cambria Math" panose="02040503050406030204" pitchFamily="18" charset="0"/>
                                </a:rPr>
                                <m:t> </m:t>
                              </m:r>
                              <m:r>
                                <m:rPr>
                                  <m:sty m:val="p"/>
                                </m:rPr>
                                <a:rPr lang="en-GB">
                                  <a:latin typeface="Cambria Math" panose="02040503050406030204" pitchFamily="18" charset="0"/>
                                </a:rPr>
                                <m:t>RSS</m:t>
                              </m:r>
                              <m:r>
                                <a:rPr lang="en-GB" i="1">
                                  <a:latin typeface="Cambria Math" panose="02040503050406030204" pitchFamily="18" charset="0"/>
                                </a:rPr>
                                <m:t> </m:t>
                              </m:r>
                            </m:den>
                          </m:f>
                        </m:num>
                        <m:den>
                          <m:f>
                            <m:fPr>
                              <m:ctrlPr>
                                <a:rPr lang="en-GB" i="1">
                                  <a:latin typeface="Cambria Math" panose="02040503050406030204" pitchFamily="18" charset="0"/>
                                </a:rPr>
                              </m:ctrlPr>
                            </m:fPr>
                            <m:num>
                              <m:r>
                                <a:rPr lang="en-GB" i="1">
                                  <a:latin typeface="Cambria Math" panose="02040503050406030204" pitchFamily="18" charset="0"/>
                                </a:rPr>
                                <m:t> </m:t>
                              </m:r>
                              <m:func>
                                <m:funcPr>
                                  <m:ctrlPr>
                                    <a:rPr lang="en-GB" i="1">
                                      <a:latin typeface="Cambria Math" panose="02040503050406030204" pitchFamily="18" charset="0"/>
                                    </a:rPr>
                                  </m:ctrlPr>
                                </m:funcPr>
                                <m:fName>
                                  <m:r>
                                    <m:rPr>
                                      <m:sty m:val="p"/>
                                    </m:rPr>
                                    <a:rPr lang="en-GB">
                                      <a:latin typeface="Cambria Math" panose="02040503050406030204" pitchFamily="18" charset="0"/>
                                    </a:rPr>
                                    <m:t>dim</m:t>
                                  </m:r>
                                </m:fName>
                                <m:e>
                                  <m:r>
                                    <a:rPr lang="en-GB" i="1">
                                      <a:latin typeface="Cambria Math" panose="02040503050406030204" pitchFamily="18" charset="0"/>
                                    </a:rPr>
                                    <m:t>𝑀</m:t>
                                  </m:r>
                                </m:e>
                              </m:func>
                              <m: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dim</m:t>
                                  </m:r>
                                </m:fName>
                                <m:e>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a:latin typeface="Cambria Math" panose="02040503050406030204" pitchFamily="18" charset="0"/>
                                        </a:rPr>
                                        <m:t>C</m:t>
                                      </m:r>
                                    </m:sub>
                                  </m:sSub>
                                </m:e>
                              </m:func>
                              <m:r>
                                <a:rPr lang="en-GB" i="1">
                                  <a:latin typeface="Cambria Math" panose="02040503050406030204" pitchFamily="18" charset="0"/>
                                </a:rPr>
                                <m:t> </m:t>
                              </m:r>
                            </m:num>
                            <m:den>
                              <m:sSup>
                                <m:sSupPr>
                                  <m:ctrlPr>
                                    <a:rPr lang="en-GB" i="1">
                                      <a:latin typeface="Cambria Math" panose="02040503050406030204" pitchFamily="18" charset="0"/>
                                    </a:rPr>
                                  </m:ctrlPr>
                                </m:sSupPr>
                                <m:e>
                                  <m:r>
                                    <a:rPr lang="en-GB" i="1">
                                      <a:latin typeface="Cambria Math" panose="02040503050406030204" pitchFamily="18" charset="0"/>
                                    </a:rPr>
                                    <m:t>𝑁</m:t>
                                  </m:r>
                                </m:e>
                                <m:sup>
                                  <m:r>
                                    <a:rPr lang="en-GB" i="1">
                                      <a:latin typeface="Cambria Math" panose="02040503050406030204" pitchFamily="18" charset="0"/>
                                    </a:rPr>
                                    <m:t>2</m:t>
                                  </m:r>
                                </m:sup>
                              </m:sSup>
                              <m: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dim</m:t>
                                  </m:r>
                                </m:fName>
                                <m:e>
                                  <m:r>
                                    <a:rPr lang="en-GB" i="1">
                                      <a:latin typeface="Cambria Math" panose="02040503050406030204" pitchFamily="18" charset="0"/>
                                    </a:rPr>
                                    <m:t>𝑀</m:t>
                                  </m:r>
                                </m:e>
                              </m:func>
                            </m:den>
                          </m:f>
                        </m:den>
                      </m:f>
                      <m:r>
                        <a:rPr lang="en-GB" i="1">
                          <a:latin typeface="Cambria Math" panose="02040503050406030204" pitchFamily="18" charset="0"/>
                        </a:rPr>
                        <m:t> = </m:t>
                      </m:r>
                      <m:f>
                        <m:fPr>
                          <m:type m:val="lin"/>
                          <m:ctrlPr>
                            <a:rPr lang="en-GB" i="1">
                              <a:latin typeface="Cambria Math" panose="02040503050406030204" pitchFamily="18" charset="0"/>
                            </a:rPr>
                          </m:ctrlPr>
                        </m:fPr>
                        <m:num>
                          <m:f>
                            <m:fPr>
                              <m:ctrlPr>
                                <a:rPr lang="en-GB" i="1">
                                  <a:latin typeface="Cambria Math" panose="02040503050406030204" pitchFamily="18" charset="0"/>
                                </a:rPr>
                              </m:ctrlPr>
                            </m:fPr>
                            <m:num>
                              <m:sSub>
                                <m:sSubPr>
                                  <m:ctrlPr>
                                    <a:rPr lang="en-GB" i="1">
                                      <a:latin typeface="Cambria Math" panose="02040503050406030204" pitchFamily="18" charset="0"/>
                                    </a:rPr>
                                  </m:ctrlPr>
                                </m:sSubPr>
                                <m:e>
                                  <m:r>
                                    <m:rPr>
                                      <m:sty m:val="p"/>
                                    </m:rPr>
                                    <a:rPr lang="en-GB">
                                      <a:latin typeface="Cambria Math" panose="02040503050406030204" pitchFamily="18" charset="0"/>
                                    </a:rPr>
                                    <m:t>SS</m:t>
                                  </m:r>
                                </m:e>
                                <m:sub>
                                  <m:r>
                                    <m:rPr>
                                      <m:sty m:val="p"/>
                                    </m:rPr>
                                    <a:rPr lang="en-GB">
                                      <a:latin typeface="Cambria Math" panose="02040503050406030204" pitchFamily="18" charset="0"/>
                                    </a:rPr>
                                    <m:t>C</m:t>
                                  </m:r>
                                </m:sub>
                              </m:sSub>
                            </m:num>
                            <m:den>
                              <m:r>
                                <a:rPr lang="en-GB" i="1">
                                  <a:latin typeface="Cambria Math" panose="02040503050406030204" pitchFamily="18" charset="0"/>
                                </a:rPr>
                                <m:t> </m:t>
                              </m:r>
                              <m:r>
                                <m:rPr>
                                  <m:sty m:val="p"/>
                                </m:rPr>
                                <a:rPr lang="en-GB">
                                  <a:latin typeface="Cambria Math" panose="02040503050406030204" pitchFamily="18" charset="0"/>
                                </a:rPr>
                                <m:t>RSS</m:t>
                              </m:r>
                              <m:r>
                                <a:rPr lang="en-GB" i="1">
                                  <a:latin typeface="Cambria Math" panose="02040503050406030204" pitchFamily="18" charset="0"/>
                                </a:rPr>
                                <m:t> </m:t>
                              </m:r>
                            </m:den>
                          </m:f>
                        </m:num>
                        <m:den>
                          <m:f>
                            <m:fPr>
                              <m:ctrlPr>
                                <a:rPr lang="en-GB" i="1">
                                  <a:latin typeface="Cambria Math" panose="02040503050406030204" pitchFamily="18" charset="0"/>
                                </a:rPr>
                              </m:ctrlPr>
                            </m:fPr>
                            <m:num>
                              <m:r>
                                <a:rPr lang="en-GB" i="1">
                                  <a:latin typeface="Cambria Math" panose="02040503050406030204" pitchFamily="18" charset="0"/>
                                </a:rPr>
                                <m:t>𝑁</m:t>
                              </m:r>
                              <m:r>
                                <a:rPr lang="en-GB" i="1">
                                  <a:latin typeface="Cambria Math" panose="02040503050406030204" pitchFamily="18" charset="0"/>
                                </a:rPr>
                                <m:t>−1</m:t>
                              </m:r>
                            </m:num>
                            <m:den>
                              <m:r>
                                <a:rPr lang="en-GB" i="1">
                                  <a:latin typeface="Cambria Math" panose="02040503050406030204" pitchFamily="18" charset="0"/>
                                </a:rPr>
                                <m:t> </m:t>
                              </m:r>
                              <m:d>
                                <m:dPr>
                                  <m:ctrlPr>
                                    <a:rPr lang="en-GB" i="1">
                                      <a:latin typeface="Cambria Math" panose="02040503050406030204" pitchFamily="18" charset="0"/>
                                    </a:rPr>
                                  </m:ctrlPr>
                                </m:dPr>
                                <m:e>
                                  <m:r>
                                    <a:rPr lang="en-GB" i="1">
                                      <a:latin typeface="Cambria Math" panose="02040503050406030204" pitchFamily="18" charset="0"/>
                                    </a:rPr>
                                    <m:t>𝑁</m:t>
                                  </m:r>
                                  <m:r>
                                    <a:rPr lang="en-GB" i="1">
                                      <a:latin typeface="Cambria Math" panose="02040503050406030204" pitchFamily="18" charset="0"/>
                                    </a:rPr>
                                    <m:t>−1</m:t>
                                  </m:r>
                                </m:e>
                              </m:d>
                              <m:d>
                                <m:dPr>
                                  <m:ctrlPr>
                                    <a:rPr lang="en-GB" i="1">
                                      <a:latin typeface="Cambria Math" panose="02040503050406030204" pitchFamily="18" charset="0"/>
                                    </a:rPr>
                                  </m:ctrlPr>
                                </m:dPr>
                                <m:e>
                                  <m:r>
                                    <a:rPr lang="en-GB" i="1">
                                      <a:latin typeface="Cambria Math" panose="02040503050406030204" pitchFamily="18" charset="0"/>
                                    </a:rPr>
                                    <m:t>𝑁</m:t>
                                  </m:r>
                                  <m:r>
                                    <a:rPr lang="en-GB" i="1">
                                      <a:latin typeface="Cambria Math" panose="02040503050406030204" pitchFamily="18" charset="0"/>
                                    </a:rPr>
                                    <m:t>−2</m:t>
                                  </m:r>
                                </m:e>
                              </m:d>
                              <m:r>
                                <a:rPr lang="en-GB" i="1">
                                  <a:latin typeface="Cambria Math" panose="02040503050406030204" pitchFamily="18" charset="0"/>
                                </a:rPr>
                                <m:t> </m:t>
                              </m:r>
                            </m:den>
                          </m:f>
                        </m:den>
                      </m:f>
                      <m:r>
                        <a:rPr lang="en-GB" i="1">
                          <a:latin typeface="Cambria Math" panose="02040503050406030204" pitchFamily="18" charset="0"/>
                        </a:rPr>
                        <m:t> ∼ </m:t>
                      </m:r>
                      <m:sSub>
                        <m:sSubPr>
                          <m:ctrlPr>
                            <a:rPr lang="en-GB" i="1">
                              <a:latin typeface="Cambria Math" panose="02040503050406030204" pitchFamily="18" charset="0"/>
                            </a:rPr>
                          </m:ctrlPr>
                        </m:sSubPr>
                        <m:e>
                          <m:r>
                            <a:rPr lang="en-GB" i="1">
                              <a:latin typeface="Cambria Math" panose="02040503050406030204" pitchFamily="18" charset="0"/>
                            </a:rPr>
                            <m:t>𝐹</m:t>
                          </m:r>
                        </m:e>
                        <m:sub>
                          <m:r>
                            <a:rPr lang="en-GB" i="1">
                              <a:latin typeface="Cambria Math" panose="02040503050406030204" pitchFamily="18" charset="0"/>
                            </a:rPr>
                            <m:t>𝑁</m:t>
                          </m:r>
                          <m:r>
                            <a:rPr lang="en-GB" i="1">
                              <a:latin typeface="Cambria Math" panose="02040503050406030204" pitchFamily="18" charset="0"/>
                            </a:rPr>
                            <m:t>−1, </m:t>
                          </m:r>
                          <m:d>
                            <m:dPr>
                              <m:ctrlPr>
                                <a:rPr lang="en-GB" i="1">
                                  <a:latin typeface="Cambria Math" panose="02040503050406030204" pitchFamily="18" charset="0"/>
                                </a:rPr>
                              </m:ctrlPr>
                            </m:dPr>
                            <m:e>
                              <m:r>
                                <a:rPr lang="en-GB" i="1">
                                  <a:latin typeface="Cambria Math" panose="02040503050406030204" pitchFamily="18" charset="0"/>
                                </a:rPr>
                                <m:t>𝑁</m:t>
                              </m:r>
                              <m:r>
                                <a:rPr lang="en-GB" i="1">
                                  <a:latin typeface="Cambria Math" panose="02040503050406030204" pitchFamily="18" charset="0"/>
                                </a:rPr>
                                <m:t>−1</m:t>
                              </m:r>
                            </m:e>
                          </m:d>
                          <m:d>
                            <m:dPr>
                              <m:ctrlPr>
                                <a:rPr lang="en-GB" i="1">
                                  <a:latin typeface="Cambria Math" panose="02040503050406030204" pitchFamily="18" charset="0"/>
                                </a:rPr>
                              </m:ctrlPr>
                            </m:dPr>
                            <m:e>
                              <m:r>
                                <a:rPr lang="en-GB" i="1">
                                  <a:latin typeface="Cambria Math" panose="02040503050406030204" pitchFamily="18" charset="0"/>
                                </a:rPr>
                                <m:t>𝑁</m:t>
                              </m:r>
                              <m:r>
                                <a:rPr lang="en-GB" i="1">
                                  <a:latin typeface="Cambria Math" panose="02040503050406030204" pitchFamily="18" charset="0"/>
                                </a:rPr>
                                <m:t>−2</m:t>
                              </m:r>
                            </m:e>
                          </m:d>
                        </m:sub>
                      </m:sSub>
                    </m:oMath>
                  </m:oMathPara>
                </a14:m>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18097186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Kosoúhelník 11"/>
          <p:cNvSpPr/>
          <p:nvPr/>
        </p:nvSpPr>
        <p:spPr>
          <a:xfrm>
            <a:off x="720000" y="3780000"/>
            <a:ext cx="10800000" cy="1980000"/>
          </a:xfrm>
          <a:prstGeom prst="parallelogram">
            <a:avLst>
              <a:gd name="adj" fmla="val 19965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Nadpis 1"/>
          <p:cNvSpPr>
            <a:spLocks noGrp="1"/>
          </p:cNvSpPr>
          <p:nvPr>
            <p:ph type="title"/>
          </p:nvPr>
        </p:nvSpPr>
        <p:spPr/>
        <p:txBody>
          <a:bodyPr/>
          <a:lstStyle/>
          <a:p>
            <a:r>
              <a:rPr lang="en-GB" dirty="0" smtClean="0"/>
              <a:t>Three-way ANOVA with no interactions:  Test for  </a:t>
            </a:r>
            <a:r>
              <a:rPr lang="en-GB" i="1" dirty="0" smtClean="0"/>
              <a:t>H</a:t>
            </a:r>
            <a:r>
              <a:rPr lang="en-GB" baseline="-25000" dirty="0" smtClean="0"/>
              <a:t>C</a:t>
            </a:r>
            <a:endParaRPr lang="en-GB" dirty="0"/>
          </a:p>
        </p:txBody>
      </p:sp>
      <p:cxnSp>
        <p:nvCxnSpPr>
          <p:cNvPr id="5" name="Přímá spojnice se šipkou 4"/>
          <p:cNvCxnSpPr/>
          <p:nvPr/>
        </p:nvCxnSpPr>
        <p:spPr>
          <a:xfrm flipH="1" flipV="1">
            <a:off x="2160000" y="1440000"/>
            <a:ext cx="0" cy="4320000"/>
          </a:xfrm>
          <a:prstGeom prst="straightConnector1">
            <a:avLst/>
          </a:prstGeom>
          <a:ln w="25400">
            <a:solidFill>
              <a:schemeClr val="accent1">
                <a:lumMod val="50000"/>
              </a:schemeClr>
            </a:solidFill>
            <a:tailEnd type="none" w="med" len="lg"/>
          </a:ln>
        </p:spPr>
        <p:style>
          <a:lnRef idx="1">
            <a:schemeClr val="accent1"/>
          </a:lnRef>
          <a:fillRef idx="0">
            <a:schemeClr val="accent1"/>
          </a:fillRef>
          <a:effectRef idx="0">
            <a:schemeClr val="accent1"/>
          </a:effectRef>
          <a:fontRef idx="minor">
            <a:schemeClr val="tx1"/>
          </a:fontRef>
        </p:style>
      </p:cxnSp>
      <p:sp>
        <p:nvSpPr>
          <p:cNvPr id="38" name="TextovéPole 37"/>
          <p:cNvSpPr txBox="1"/>
          <p:nvPr/>
        </p:nvSpPr>
        <p:spPr>
          <a:xfrm>
            <a:off x="2160000" y="5400000"/>
            <a:ext cx="216000" cy="276999"/>
          </a:xfrm>
          <a:prstGeom prst="rect">
            <a:avLst/>
          </a:prstGeom>
          <a:noFill/>
        </p:spPr>
        <p:txBody>
          <a:bodyPr wrap="square" lIns="0" tIns="0" rIns="0" bIns="0" rtlCol="0">
            <a:spAutoFit/>
          </a:bodyPr>
          <a:lstStyle/>
          <a:p>
            <a:pPr algn="ctr"/>
            <a:r>
              <a:rPr lang="en-GB" dirty="0" smtClean="0"/>
              <a:t>0</a:t>
            </a:r>
            <a:endParaRPr lang="en-GB" dirty="0" smtClean="0"/>
          </a:p>
        </p:txBody>
      </p:sp>
      <mc:AlternateContent xmlns:mc="http://schemas.openxmlformats.org/markup-compatibility/2006">
        <mc:Choice xmlns:a14="http://schemas.microsoft.com/office/drawing/2010/main" Requires="a14">
          <p:sp>
            <p:nvSpPr>
              <p:cNvPr id="72" name="TextovéPole 71"/>
              <p:cNvSpPr txBox="1"/>
              <p:nvPr/>
            </p:nvSpPr>
            <p:spPr>
              <a:xfrm>
                <a:off x="9216269" y="4963740"/>
                <a:ext cx="216000" cy="276999"/>
              </a:xfrm>
              <a:prstGeom prst="rect">
                <a:avLst/>
              </a:prstGeom>
              <a:noFill/>
            </p:spPr>
            <p:txBody>
              <a:bodyPr wrap="square" lIns="0" tIns="0" rIns="0" bIns="0" rtlCol="0">
                <a:spAutoFit/>
              </a:bodyPr>
              <a:lstStyle/>
              <a:p>
                <a:pPr algn="ct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𝑀</m:t>
                      </m:r>
                    </m:oMath>
                  </m:oMathPara>
                </a14:m>
                <a:endParaRPr lang="en-GB" dirty="0" smtClean="0"/>
              </a:p>
            </p:txBody>
          </p:sp>
        </mc:Choice>
        <mc:Fallback>
          <p:sp>
            <p:nvSpPr>
              <p:cNvPr id="72" name="TextovéPole 71"/>
              <p:cNvSpPr txBox="1">
                <a:spLocks noRot="1" noChangeAspect="1" noMove="1" noResize="1" noEditPoints="1" noAdjustHandles="1" noChangeArrowheads="1" noChangeShapeType="1" noTextEdit="1"/>
              </p:cNvSpPr>
              <p:nvPr/>
            </p:nvSpPr>
            <p:spPr>
              <a:xfrm>
                <a:off x="9216269" y="4963740"/>
                <a:ext cx="216000" cy="276999"/>
              </a:xfrm>
              <a:prstGeom prst="rect">
                <a:avLst/>
              </a:prstGeom>
              <a:blipFill>
                <a:blip r:embed="rId2"/>
                <a:stretch>
                  <a:fillRect l="-40000" r="-28571" b="-869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3" name="TextovéPole 72"/>
              <p:cNvSpPr txBox="1"/>
              <p:nvPr/>
            </p:nvSpPr>
            <p:spPr>
              <a:xfrm>
                <a:off x="1785620" y="1440000"/>
                <a:ext cx="324000" cy="276999"/>
              </a:xfrm>
              <a:prstGeom prst="rect">
                <a:avLst/>
              </a:prstGeom>
              <a:noFill/>
            </p:spPr>
            <p:txBody>
              <a:bodyPr wrap="square" lIns="0" tIns="0" rIns="0" bIns="0" rtlCol="0">
                <a:spAutoFit/>
              </a:bodyPr>
              <a:lstStyle/>
              <a:p>
                <a:pPr algn="ctr"/>
                <a14:m>
                  <m:oMathPara xmlns:m="http://schemas.openxmlformats.org/officeDocument/2006/math">
                    <m:oMathParaPr>
                      <m:jc m:val="left"/>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𝑀</m:t>
                          </m:r>
                        </m:e>
                        <m:sup>
                          <m:r>
                            <a:rPr lang="en-GB" b="0" i="1" smtClean="0">
                              <a:latin typeface="Cambria Math" panose="02040503050406030204" pitchFamily="18" charset="0"/>
                            </a:rPr>
                            <m:t>⊥</m:t>
                          </m:r>
                        </m:sup>
                      </m:sSup>
                    </m:oMath>
                  </m:oMathPara>
                </a14:m>
                <a:endParaRPr lang="en-GB" dirty="0"/>
              </a:p>
            </p:txBody>
          </p:sp>
        </mc:Choice>
        <mc:Fallback>
          <p:sp>
            <p:nvSpPr>
              <p:cNvPr id="73" name="TextovéPole 72"/>
              <p:cNvSpPr txBox="1">
                <a:spLocks noRot="1" noChangeAspect="1" noMove="1" noResize="1" noEditPoints="1" noAdjustHandles="1" noChangeArrowheads="1" noChangeShapeType="1" noTextEdit="1"/>
              </p:cNvSpPr>
              <p:nvPr/>
            </p:nvSpPr>
            <p:spPr>
              <a:xfrm>
                <a:off x="1785620" y="1440000"/>
                <a:ext cx="324000" cy="276999"/>
              </a:xfrm>
              <a:prstGeom prst="rect">
                <a:avLst/>
              </a:prstGeom>
              <a:blipFill>
                <a:blip r:embed="rId3"/>
                <a:stretch>
                  <a:fillRect l="-26415" t="-2174" r="-16981" b="-869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 name="TextovéPole 2"/>
              <p:cNvSpPr txBox="1"/>
              <p:nvPr/>
            </p:nvSpPr>
            <p:spPr>
              <a:xfrm>
                <a:off x="6516000" y="2027001"/>
                <a:ext cx="14400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oMath>
                  </m:oMathPara>
                </a14:m>
                <a:endParaRPr lang="en-GB" b="1" dirty="0"/>
              </a:p>
            </p:txBody>
          </p:sp>
        </mc:Choice>
        <mc:Fallback>
          <p:sp>
            <p:nvSpPr>
              <p:cNvPr id="3" name="TextovéPole 2"/>
              <p:cNvSpPr txBox="1">
                <a:spLocks noRot="1" noChangeAspect="1" noMove="1" noResize="1" noEditPoints="1" noAdjustHandles="1" noChangeArrowheads="1" noChangeShapeType="1" noTextEdit="1"/>
              </p:cNvSpPr>
              <p:nvPr/>
            </p:nvSpPr>
            <p:spPr>
              <a:xfrm>
                <a:off x="6516000" y="2027001"/>
                <a:ext cx="144000" cy="276999"/>
              </a:xfrm>
              <a:prstGeom prst="rect">
                <a:avLst/>
              </a:prstGeom>
              <a:blipFill>
                <a:blip r:embed="rId4"/>
                <a:stretch>
                  <a:fillRect l="-54167" r="-58333" b="-28889"/>
                </a:stretch>
              </a:blipFill>
            </p:spPr>
            <p:txBody>
              <a:bodyPr/>
              <a:lstStyle/>
              <a:p>
                <a:r>
                  <a:rPr lang="en-GB">
                    <a:noFill/>
                  </a:rPr>
                  <a:t> </a:t>
                </a:r>
              </a:p>
            </p:txBody>
          </p:sp>
        </mc:Fallback>
      </mc:AlternateContent>
      <p:sp>
        <p:nvSpPr>
          <p:cNvPr id="6" name="TextovéPole 5"/>
          <p:cNvSpPr txBox="1"/>
          <p:nvPr/>
        </p:nvSpPr>
        <p:spPr>
          <a:xfrm>
            <a:off x="8575123" y="5315312"/>
            <a:ext cx="2359620" cy="276999"/>
          </a:xfrm>
          <a:prstGeom prst="rect">
            <a:avLst/>
          </a:prstGeom>
          <a:noFill/>
        </p:spPr>
        <p:txBody>
          <a:bodyPr wrap="none" lIns="0" tIns="0" rIns="0" bIns="0" rtlCol="0">
            <a:spAutoFit/>
          </a:bodyPr>
          <a:lstStyle/>
          <a:p>
            <a:pPr algn="ctr"/>
            <a:r>
              <a:rPr lang="en-GB" dirty="0" smtClean="0"/>
              <a:t>subspace of dimension</a:t>
            </a:r>
            <a:endParaRPr lang="en-GB" dirty="0"/>
          </a:p>
        </p:txBody>
      </p:sp>
      <p:sp>
        <p:nvSpPr>
          <p:cNvPr id="89" name="TextovéPole 88"/>
          <p:cNvSpPr txBox="1"/>
          <p:nvPr/>
        </p:nvSpPr>
        <p:spPr>
          <a:xfrm>
            <a:off x="326089" y="1836000"/>
            <a:ext cx="1615827" cy="1661993"/>
          </a:xfrm>
          <a:prstGeom prst="rect">
            <a:avLst/>
          </a:prstGeom>
          <a:noFill/>
        </p:spPr>
        <p:txBody>
          <a:bodyPr wrap="none" lIns="0" tIns="0" rIns="0" bIns="0" rtlCol="0">
            <a:spAutoFit/>
          </a:bodyPr>
          <a:lstStyle/>
          <a:p>
            <a:pPr algn="ctr"/>
            <a:r>
              <a:rPr lang="en-GB" dirty="0" smtClean="0"/>
              <a:t>(the orthogonal </a:t>
            </a:r>
            <a:br>
              <a:rPr lang="en-GB" dirty="0" smtClean="0"/>
            </a:br>
            <a:r>
              <a:rPr lang="en-GB" dirty="0" smtClean="0"/>
              <a:t>complement =</a:t>
            </a:r>
            <a:br>
              <a:rPr lang="en-GB" dirty="0" smtClean="0"/>
            </a:br>
            <a:r>
              <a:rPr lang="en-GB" dirty="0" smtClean="0"/>
              <a:t>= the space of </a:t>
            </a:r>
            <a:br>
              <a:rPr lang="en-GB" dirty="0" smtClean="0"/>
            </a:br>
            <a:r>
              <a:rPr lang="en-GB" dirty="0" smtClean="0"/>
              <a:t>the residuals)</a:t>
            </a:r>
          </a:p>
          <a:p>
            <a:pPr algn="ctr"/>
            <a:r>
              <a:rPr lang="en-GB" dirty="0" smtClean="0"/>
              <a:t>subspace </a:t>
            </a:r>
            <a:br>
              <a:rPr lang="en-GB" dirty="0" smtClean="0"/>
            </a:br>
            <a:r>
              <a:rPr lang="en-GB" dirty="0" smtClean="0"/>
              <a:t>of dimension</a:t>
            </a:r>
            <a:endParaRPr lang="en-GB" dirty="0"/>
          </a:p>
        </p:txBody>
      </p:sp>
      <p:cxnSp>
        <p:nvCxnSpPr>
          <p:cNvPr id="90" name="Přímá spojnice se šipkou 89"/>
          <p:cNvCxnSpPr/>
          <p:nvPr/>
        </p:nvCxnSpPr>
        <p:spPr>
          <a:xfrm flipV="1">
            <a:off x="2160000" y="2340000"/>
            <a:ext cx="4320000" cy="648000"/>
          </a:xfrm>
          <a:prstGeom prst="straightConnector1">
            <a:avLst/>
          </a:prstGeom>
          <a:ln w="12700">
            <a:headEnd type="stealth" w="med" len="lg"/>
            <a:tailEnd type="none" w="med" len="lg"/>
          </a:ln>
        </p:spPr>
        <p:style>
          <a:lnRef idx="1">
            <a:schemeClr val="accent1"/>
          </a:lnRef>
          <a:fillRef idx="0">
            <a:schemeClr val="accent1"/>
          </a:fillRef>
          <a:effectRef idx="0">
            <a:schemeClr val="accent1"/>
          </a:effectRef>
          <a:fontRef idx="minor">
            <a:schemeClr val="tx1"/>
          </a:fontRef>
        </p:style>
      </p:cxnSp>
      <p:cxnSp>
        <p:nvCxnSpPr>
          <p:cNvPr id="4" name="Přímá spojnice se šipkou 3"/>
          <p:cNvCxnSpPr/>
          <p:nvPr/>
        </p:nvCxnSpPr>
        <p:spPr>
          <a:xfrm flipV="1">
            <a:off x="1512000" y="3780000"/>
            <a:ext cx="3600000" cy="1980000"/>
          </a:xfrm>
          <a:prstGeom prst="straightConnector1">
            <a:avLst/>
          </a:prstGeom>
          <a:ln w="25400" cap="rnd">
            <a:solidFill>
              <a:schemeClr val="accent1">
                <a:lumMod val="50000"/>
              </a:schemeClr>
            </a:solidFill>
            <a:round/>
            <a:tailEnd type="none" w="med" len="lg"/>
          </a:ln>
        </p:spPr>
        <p:style>
          <a:lnRef idx="1">
            <a:schemeClr val="accent1"/>
          </a:lnRef>
          <a:fillRef idx="0">
            <a:schemeClr val="accent1"/>
          </a:fillRef>
          <a:effectRef idx="0">
            <a:schemeClr val="accent1"/>
          </a:effectRef>
          <a:fontRef idx="minor">
            <a:schemeClr val="tx1"/>
          </a:fontRef>
        </p:style>
      </p:cxnSp>
      <p:cxnSp>
        <p:nvCxnSpPr>
          <p:cNvPr id="93" name="Přímá spojnice 92"/>
          <p:cNvCxnSpPr/>
          <p:nvPr/>
        </p:nvCxnSpPr>
        <p:spPr>
          <a:xfrm>
            <a:off x="2052000" y="2988000"/>
            <a:ext cx="108000" cy="0"/>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97" name="TextovéPole 96"/>
              <p:cNvSpPr txBox="1"/>
              <p:nvPr/>
            </p:nvSpPr>
            <p:spPr>
              <a:xfrm>
                <a:off x="6516000" y="4752000"/>
                <a:ext cx="2019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oMath>
                  </m:oMathPara>
                </a14:m>
                <a:endParaRPr lang="en-GB" b="1" dirty="0"/>
              </a:p>
            </p:txBody>
          </p:sp>
        </mc:Choice>
        <mc:Fallback>
          <p:sp>
            <p:nvSpPr>
              <p:cNvPr id="97" name="TextovéPole 96"/>
              <p:cNvSpPr txBox="1">
                <a:spLocks noRot="1" noChangeAspect="1" noMove="1" noResize="1" noEditPoints="1" noAdjustHandles="1" noChangeArrowheads="1" noChangeShapeType="1" noTextEdit="1"/>
              </p:cNvSpPr>
              <p:nvPr/>
            </p:nvSpPr>
            <p:spPr>
              <a:xfrm>
                <a:off x="6516000" y="4752000"/>
                <a:ext cx="201978" cy="276999"/>
              </a:xfrm>
              <a:prstGeom prst="rect">
                <a:avLst/>
              </a:prstGeom>
              <a:blipFill>
                <a:blip r:embed="rId5"/>
                <a:stretch>
                  <a:fillRect l="-30303" t="-24444" r="-57576" b="-28889"/>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8" name="TextovéPole 97"/>
              <p:cNvSpPr txBox="1"/>
              <p:nvPr/>
            </p:nvSpPr>
            <p:spPr>
              <a:xfrm rot="21092720">
                <a:off x="2193887" y="2571623"/>
                <a:ext cx="1188000" cy="276999"/>
              </a:xfrm>
              <a:prstGeom prst="rect">
                <a:avLst/>
              </a:prstGeom>
              <a:noFill/>
            </p:spPr>
            <p:txBody>
              <a:bodyPr wrap="square" lIns="36000" tIns="0" rIns="0" bIns="0"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𝒆</m:t>
                      </m:r>
                      <m:r>
                        <a:rPr lang="en-GB" b="0" i="1" smtClean="0">
                          <a:latin typeface="Cambria Math" panose="02040503050406030204" pitchFamily="18" charset="0"/>
                        </a:rPr>
                        <m:t>=</m:t>
                      </m:r>
                      <m:r>
                        <a:rPr lang="en-GB" b="1" i="1" smtClean="0">
                          <a:latin typeface="Cambria Math" panose="02040503050406030204" pitchFamily="18" charset="0"/>
                        </a:rPr>
                        <m:t>𝒚</m:t>
                      </m:r>
                      <m:r>
                        <a:rPr lang="en-GB" b="0" i="1" smtClean="0">
                          <a:latin typeface="Cambria Math" panose="02040503050406030204" pitchFamily="18" charset="0"/>
                        </a:rPr>
                        <m:t>−</m:t>
                      </m:r>
                      <m:acc>
                        <m:accPr>
                          <m:chr m:val="̂"/>
                          <m:ctrlPr>
                            <a:rPr lang="en-GB" b="1" i="1" smtClean="0">
                              <a:latin typeface="Cambria Math" panose="02040503050406030204" pitchFamily="18" charset="0"/>
                            </a:rPr>
                          </m:ctrlPr>
                        </m:accPr>
                        <m:e>
                          <m:r>
                            <a:rPr lang="en-GB" b="1" i="1" smtClean="0">
                              <a:latin typeface="Cambria Math" panose="02040503050406030204" pitchFamily="18" charset="0"/>
                            </a:rPr>
                            <m:t>𝒚</m:t>
                          </m:r>
                        </m:e>
                      </m:acc>
                    </m:oMath>
                  </m:oMathPara>
                </a14:m>
                <a:endParaRPr lang="en-GB" dirty="0"/>
              </a:p>
            </p:txBody>
          </p:sp>
        </mc:Choice>
        <mc:Fallback>
          <p:sp>
            <p:nvSpPr>
              <p:cNvPr id="98" name="TextovéPole 97"/>
              <p:cNvSpPr txBox="1">
                <a:spLocks noRot="1" noChangeAspect="1" noMove="1" noResize="1" noEditPoints="1" noAdjustHandles="1" noChangeArrowheads="1" noChangeShapeType="1" noTextEdit="1"/>
              </p:cNvSpPr>
              <p:nvPr/>
            </p:nvSpPr>
            <p:spPr>
              <a:xfrm rot="21092720">
                <a:off x="2193887" y="2571623"/>
                <a:ext cx="1188000" cy="276999"/>
              </a:xfrm>
              <a:prstGeom prst="rect">
                <a:avLst/>
              </a:prstGeom>
              <a:blipFill>
                <a:blip r:embed="rId6"/>
                <a:stretch>
                  <a:fillRect t="-25333" r="-31343" b="-1333"/>
                </a:stretch>
              </a:blipFill>
            </p:spPr>
            <p:txBody>
              <a:bodyPr/>
              <a:lstStyle/>
              <a:p>
                <a:r>
                  <a:rPr lang="en-GB">
                    <a:noFill/>
                  </a:rPr>
                  <a:t> </a:t>
                </a:r>
              </a:p>
            </p:txBody>
          </p:sp>
        </mc:Fallback>
      </mc:AlternateContent>
      <p:cxnSp>
        <p:nvCxnSpPr>
          <p:cNvPr id="110" name="Přímá spojnice se šipkou 109"/>
          <p:cNvCxnSpPr/>
          <p:nvPr/>
        </p:nvCxnSpPr>
        <p:spPr>
          <a:xfrm flipV="1">
            <a:off x="2160000" y="2988000"/>
            <a:ext cx="0" cy="2412000"/>
          </a:xfrm>
          <a:prstGeom prst="straightConnector1">
            <a:avLst/>
          </a:prstGeom>
          <a:ln w="38100" cap="rnd">
            <a:solidFill>
              <a:srgbClr val="FF0000"/>
            </a:solidFill>
            <a:round/>
            <a:tailEnd type="stealth" w="med" len="lg"/>
          </a:ln>
        </p:spPr>
        <p:style>
          <a:lnRef idx="1">
            <a:schemeClr val="accent1"/>
          </a:lnRef>
          <a:fillRef idx="0">
            <a:schemeClr val="accent1"/>
          </a:fillRef>
          <a:effectRef idx="0">
            <a:schemeClr val="accent1"/>
          </a:effectRef>
          <a:fontRef idx="minor">
            <a:schemeClr val="tx1"/>
          </a:fontRef>
        </p:style>
      </p:cxnSp>
      <p:sp>
        <p:nvSpPr>
          <p:cNvPr id="65" name="Ovál 64"/>
          <p:cNvSpPr/>
          <p:nvPr/>
        </p:nvSpPr>
        <p:spPr>
          <a:xfrm>
            <a:off x="4716000" y="3942000"/>
            <a:ext cx="72000" cy="720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3" name="Přímá spojnice se šipkou 112"/>
          <p:cNvCxnSpPr/>
          <p:nvPr/>
        </p:nvCxnSpPr>
        <p:spPr>
          <a:xfrm flipH="1" flipV="1">
            <a:off x="4752000" y="3978000"/>
            <a:ext cx="1728000" cy="774000"/>
          </a:xfrm>
          <a:prstGeom prst="straightConnector1">
            <a:avLst/>
          </a:prstGeom>
          <a:ln w="38100" cap="flat">
            <a:solidFill>
              <a:schemeClr val="accent1"/>
            </a:solidFill>
            <a:prstDash val="solid"/>
            <a:miter lim="800000"/>
            <a:tailEnd type="stealth" w="med" len="lg"/>
          </a:ln>
        </p:spPr>
        <p:style>
          <a:lnRef idx="1">
            <a:schemeClr val="accent1"/>
          </a:lnRef>
          <a:fillRef idx="0">
            <a:schemeClr val="accent1"/>
          </a:fillRef>
          <a:effectRef idx="0">
            <a:schemeClr val="accent1"/>
          </a:effectRef>
          <a:fontRef idx="minor">
            <a:schemeClr val="tx1"/>
          </a:fontRef>
        </p:style>
      </p:cxnSp>
      <p:sp>
        <p:nvSpPr>
          <p:cNvPr id="42" name="Ovál 41"/>
          <p:cNvSpPr/>
          <p:nvPr/>
        </p:nvSpPr>
        <p:spPr>
          <a:xfrm>
            <a:off x="6444000" y="4716000"/>
            <a:ext cx="72000" cy="720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blouk 7"/>
          <p:cNvSpPr/>
          <p:nvPr/>
        </p:nvSpPr>
        <p:spPr>
          <a:xfrm>
            <a:off x="4140000" y="3366000"/>
            <a:ext cx="1224000" cy="1224000"/>
          </a:xfrm>
          <a:prstGeom prst="arc">
            <a:avLst>
              <a:gd name="adj1" fmla="val 18985267"/>
              <a:gd name="adj2" fmla="val 147400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mc:AlternateContent xmlns:mc="http://schemas.openxmlformats.org/markup-compatibility/2006">
        <mc:Choice xmlns:a14="http://schemas.microsoft.com/office/drawing/2010/main" Requires="a14">
          <p:sp>
            <p:nvSpPr>
              <p:cNvPr id="29" name="TextovéPole 28"/>
              <p:cNvSpPr txBox="1"/>
              <p:nvPr/>
            </p:nvSpPr>
            <p:spPr>
              <a:xfrm>
                <a:off x="5094001" y="3734801"/>
                <a:ext cx="18000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𝜑</m:t>
                      </m:r>
                    </m:oMath>
                  </m:oMathPara>
                </a14:m>
                <a:endParaRPr lang="en-GB" dirty="0"/>
              </a:p>
            </p:txBody>
          </p:sp>
        </mc:Choice>
        <mc:Fallback>
          <p:sp>
            <p:nvSpPr>
              <p:cNvPr id="29" name="TextovéPole 28"/>
              <p:cNvSpPr txBox="1">
                <a:spLocks noRot="1" noChangeAspect="1" noMove="1" noResize="1" noEditPoints="1" noAdjustHandles="1" noChangeArrowheads="1" noChangeShapeType="1" noTextEdit="1"/>
              </p:cNvSpPr>
              <p:nvPr/>
            </p:nvSpPr>
            <p:spPr>
              <a:xfrm>
                <a:off x="5094001" y="3734801"/>
                <a:ext cx="180000" cy="276999"/>
              </a:xfrm>
              <a:prstGeom prst="rect">
                <a:avLst/>
              </a:prstGeom>
              <a:blipFill>
                <a:blip r:embed="rId7"/>
                <a:stretch>
                  <a:fillRect l="-41379" r="-44828" b="-28889"/>
                </a:stretch>
              </a:blipFill>
            </p:spPr>
            <p:txBody>
              <a:bodyPr/>
              <a:lstStyle/>
              <a:p>
                <a:r>
                  <a:rPr lang="en-GB">
                    <a:noFill/>
                  </a:rPr>
                  <a:t> </a:t>
                </a:r>
              </a:p>
            </p:txBody>
          </p:sp>
        </mc:Fallback>
      </mc:AlternateContent>
      <p:sp>
        <p:nvSpPr>
          <p:cNvPr id="9" name="Ovál 8"/>
          <p:cNvSpPr/>
          <p:nvPr/>
        </p:nvSpPr>
        <p:spPr>
          <a:xfrm>
            <a:off x="6174001" y="4588026"/>
            <a:ext cx="54000" cy="5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1" name="Přímá spojnice se šipkou 90"/>
          <p:cNvCxnSpPr/>
          <p:nvPr/>
        </p:nvCxnSpPr>
        <p:spPr>
          <a:xfrm flipV="1">
            <a:off x="6480000" y="2340000"/>
            <a:ext cx="0" cy="2412000"/>
          </a:xfrm>
          <a:prstGeom prst="straightConnector1">
            <a:avLst/>
          </a:prstGeom>
          <a:ln w="38100">
            <a:solidFill>
              <a:schemeClr val="accent1"/>
            </a:solidFill>
            <a:headEnd type="stealth" w="med" len="lg"/>
            <a:tailEnd type="non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7" name="TextovéPole 16"/>
              <p:cNvSpPr txBox="1"/>
              <p:nvPr/>
            </p:nvSpPr>
            <p:spPr>
              <a:xfrm>
                <a:off x="9297092" y="5603740"/>
                <a:ext cx="915681" cy="369332"/>
              </a:xfrm>
              <a:prstGeom prst="rect">
                <a:avLst/>
              </a:prstGeom>
              <a:solidFill>
                <a:schemeClr val="bg1"/>
              </a:solidFill>
              <a:ln w="19050">
                <a:solidFill>
                  <a:srgbClr val="0070C0"/>
                </a:solidFill>
              </a:ln>
            </p:spPr>
            <p:txBody>
              <a:bodyPr wrap="none" lIns="108000" rIns="36000" rtlCol="0">
                <a:spAutoFit/>
              </a:bodyPr>
              <a:lstStyle/>
              <a:p>
                <a:pPr algn="ctr"/>
                <a14:m>
                  <m:oMathPara xmlns:m="http://schemas.openxmlformats.org/officeDocument/2006/math">
                    <m:oMathParaPr>
                      <m:jc m:val="center"/>
                    </m:oMathParaPr>
                    <m:oMath xmlns:m="http://schemas.openxmlformats.org/officeDocument/2006/math">
                      <m:r>
                        <a:rPr lang="en-GB" b="0" i="1" smtClean="0">
                          <a:latin typeface="Cambria Math" panose="02040503050406030204" pitchFamily="18" charset="0"/>
                        </a:rPr>
                        <m:t>3</m:t>
                      </m:r>
                      <m:r>
                        <a:rPr lang="en-GB" b="0" i="1" smtClean="0">
                          <a:latin typeface="Cambria Math" panose="02040503050406030204" pitchFamily="18" charset="0"/>
                        </a:rPr>
                        <m:t>𝑁</m:t>
                      </m:r>
                      <m:r>
                        <a:rPr lang="en-GB" b="0" i="1" smtClean="0">
                          <a:latin typeface="Cambria Math" panose="02040503050406030204" pitchFamily="18" charset="0"/>
                        </a:rPr>
                        <m:t>−2</m:t>
                      </m:r>
                    </m:oMath>
                  </m:oMathPara>
                </a14:m>
                <a:endParaRPr lang="en-GB" dirty="0"/>
              </a:p>
            </p:txBody>
          </p:sp>
        </mc:Choice>
        <mc:Fallback>
          <p:sp>
            <p:nvSpPr>
              <p:cNvPr id="17" name="TextovéPole 16"/>
              <p:cNvSpPr txBox="1">
                <a:spLocks noRot="1" noChangeAspect="1" noMove="1" noResize="1" noEditPoints="1" noAdjustHandles="1" noChangeArrowheads="1" noChangeShapeType="1" noTextEdit="1"/>
              </p:cNvSpPr>
              <p:nvPr/>
            </p:nvSpPr>
            <p:spPr>
              <a:xfrm>
                <a:off x="9297092" y="5603740"/>
                <a:ext cx="915681" cy="369332"/>
              </a:xfrm>
              <a:prstGeom prst="rect">
                <a:avLst/>
              </a:prstGeom>
              <a:blipFill>
                <a:blip r:embed="rId8"/>
                <a:stretch>
                  <a:fillRect/>
                </a:stretch>
              </a:blipFill>
              <a:ln w="19050">
                <a:solidFill>
                  <a:srgbClr val="0070C0"/>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8" name="TextovéPole 47"/>
              <p:cNvSpPr txBox="1"/>
              <p:nvPr/>
            </p:nvSpPr>
            <p:spPr>
              <a:xfrm>
                <a:off x="391034" y="3546000"/>
                <a:ext cx="1479681" cy="369332"/>
              </a:xfrm>
              <a:prstGeom prst="rect">
                <a:avLst/>
              </a:prstGeom>
              <a:solidFill>
                <a:schemeClr val="bg1"/>
              </a:solidFill>
              <a:ln w="19050">
                <a:solidFill>
                  <a:srgbClr val="FF0000"/>
                </a:solidFill>
              </a:ln>
            </p:spPr>
            <p:txBody>
              <a:bodyPr wrap="none" lIns="108000" rIns="36000" rtlCol="0">
                <a:spAutoFit/>
              </a:bodyPr>
              <a:lstStyle/>
              <a:p>
                <a:pPr algn="ct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𝑁</m:t>
                          </m:r>
                        </m:e>
                        <m:sup>
                          <m:r>
                            <a:rPr lang="en-GB" b="0" i="1" smtClean="0">
                              <a:latin typeface="Cambria Math" panose="02040503050406030204" pitchFamily="18" charset="0"/>
                            </a:rPr>
                            <m:t>2</m:t>
                          </m:r>
                        </m:sup>
                      </m:sSup>
                      <m:r>
                        <a:rPr lang="en-GB" b="0" i="1" smtClean="0">
                          <a:latin typeface="Cambria Math" panose="02040503050406030204" pitchFamily="18" charset="0"/>
                        </a:rPr>
                        <m:t>−3</m:t>
                      </m:r>
                      <m:r>
                        <a:rPr lang="en-GB" b="0" i="1" smtClean="0">
                          <a:latin typeface="Cambria Math" panose="02040503050406030204" pitchFamily="18" charset="0"/>
                        </a:rPr>
                        <m:t>𝑁</m:t>
                      </m:r>
                      <m:r>
                        <a:rPr lang="en-GB" b="0" i="1" smtClean="0">
                          <a:latin typeface="Cambria Math" panose="02040503050406030204" pitchFamily="18" charset="0"/>
                        </a:rPr>
                        <m:t>+2</m:t>
                      </m:r>
                    </m:oMath>
                  </m:oMathPara>
                </a14:m>
                <a:endParaRPr lang="en-GB" dirty="0"/>
              </a:p>
            </p:txBody>
          </p:sp>
        </mc:Choice>
        <mc:Fallback>
          <p:sp>
            <p:nvSpPr>
              <p:cNvPr id="48" name="TextovéPole 47"/>
              <p:cNvSpPr txBox="1">
                <a:spLocks noRot="1" noChangeAspect="1" noMove="1" noResize="1" noEditPoints="1" noAdjustHandles="1" noChangeArrowheads="1" noChangeShapeType="1" noTextEdit="1"/>
              </p:cNvSpPr>
              <p:nvPr/>
            </p:nvSpPr>
            <p:spPr>
              <a:xfrm>
                <a:off x="391034" y="3546000"/>
                <a:ext cx="1479681" cy="369332"/>
              </a:xfrm>
              <a:prstGeom prst="rect">
                <a:avLst/>
              </a:prstGeom>
              <a:blipFill>
                <a:blip r:embed="rId9"/>
                <a:stretch>
                  <a:fillRect/>
                </a:stretch>
              </a:blipFill>
              <a:ln w="19050">
                <a:solidFill>
                  <a:srgbClr val="FF0000"/>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4" name="TextovéPole 73"/>
              <p:cNvSpPr txBox="1"/>
              <p:nvPr/>
            </p:nvSpPr>
            <p:spPr>
              <a:xfrm>
                <a:off x="4461914" y="3665001"/>
                <a:ext cx="21600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e>
                        <m:sub>
                          <m:r>
                            <m:rPr>
                              <m:sty m:val="p"/>
                            </m:rPr>
                            <a:rPr lang="en-GB" b="0" i="0" smtClean="0">
                              <a:latin typeface="Cambria Math" panose="02040503050406030204" pitchFamily="18" charset="0"/>
                            </a:rPr>
                            <m:t>C</m:t>
                          </m:r>
                        </m:sub>
                      </m:sSub>
                    </m:oMath>
                  </m:oMathPara>
                </a14:m>
                <a:endParaRPr lang="en-GB" b="1" dirty="0"/>
              </a:p>
            </p:txBody>
          </p:sp>
        </mc:Choice>
        <mc:Fallback>
          <p:sp>
            <p:nvSpPr>
              <p:cNvPr id="74" name="TextovéPole 73"/>
              <p:cNvSpPr txBox="1">
                <a:spLocks noRot="1" noChangeAspect="1" noMove="1" noResize="1" noEditPoints="1" noAdjustHandles="1" noChangeArrowheads="1" noChangeShapeType="1" noTextEdit="1"/>
              </p:cNvSpPr>
              <p:nvPr/>
            </p:nvSpPr>
            <p:spPr>
              <a:xfrm>
                <a:off x="4461914" y="3665001"/>
                <a:ext cx="216000" cy="276999"/>
              </a:xfrm>
              <a:prstGeom prst="rect">
                <a:avLst/>
              </a:prstGeom>
              <a:blipFill>
                <a:blip r:embed="rId10"/>
                <a:stretch>
                  <a:fillRect l="-42857" t="-21739" r="-45714" b="-26087"/>
                </a:stretch>
              </a:blipFill>
            </p:spPr>
            <p:txBody>
              <a:bodyPr/>
              <a:lstStyle/>
              <a:p>
                <a:r>
                  <a:rPr lang="en-GB">
                    <a:noFill/>
                  </a:rPr>
                  <a:t> </a:t>
                </a:r>
              </a:p>
            </p:txBody>
          </p:sp>
        </mc:Fallback>
      </mc:AlternateContent>
      <p:cxnSp>
        <p:nvCxnSpPr>
          <p:cNvPr id="107" name="Přímá spojnice se šipkou 106"/>
          <p:cNvCxnSpPr/>
          <p:nvPr/>
        </p:nvCxnSpPr>
        <p:spPr>
          <a:xfrm flipV="1">
            <a:off x="2160000" y="4752000"/>
            <a:ext cx="4320000" cy="648000"/>
          </a:xfrm>
          <a:prstGeom prst="straightConnector1">
            <a:avLst/>
          </a:prstGeom>
          <a:ln w="38100" cap="rnd">
            <a:solidFill>
              <a:srgbClr val="FF0000"/>
            </a:solidFill>
            <a:round/>
            <a:tailEnd type="stealth" w="med" len="lg"/>
          </a:ln>
        </p:spPr>
        <p:style>
          <a:lnRef idx="1">
            <a:schemeClr val="accent1"/>
          </a:lnRef>
          <a:fillRef idx="0">
            <a:schemeClr val="accent1"/>
          </a:fillRef>
          <a:effectRef idx="0">
            <a:schemeClr val="accent1"/>
          </a:effectRef>
          <a:fontRef idx="minor">
            <a:schemeClr val="tx1"/>
          </a:fontRef>
        </p:style>
      </p:cxnSp>
      <p:sp>
        <p:nvSpPr>
          <p:cNvPr id="54" name="Ovál 53"/>
          <p:cNvSpPr/>
          <p:nvPr/>
        </p:nvSpPr>
        <p:spPr>
          <a:xfrm>
            <a:off x="2124000" y="5364000"/>
            <a:ext cx="72000" cy="720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blouk 29"/>
          <p:cNvSpPr/>
          <p:nvPr/>
        </p:nvSpPr>
        <p:spPr>
          <a:xfrm>
            <a:off x="6048000" y="4392000"/>
            <a:ext cx="864000" cy="720000"/>
          </a:xfrm>
          <a:prstGeom prst="arc">
            <a:avLst>
              <a:gd name="adj1" fmla="val 10287476"/>
              <a:gd name="adj2" fmla="val 1620989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87" name="Ovál 86"/>
          <p:cNvSpPr/>
          <p:nvPr/>
        </p:nvSpPr>
        <p:spPr>
          <a:xfrm>
            <a:off x="6371036" y="4551829"/>
            <a:ext cx="54000" cy="5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Oblouk 87"/>
          <p:cNvSpPr/>
          <p:nvPr/>
        </p:nvSpPr>
        <p:spPr>
          <a:xfrm>
            <a:off x="6264000" y="4392000"/>
            <a:ext cx="432000" cy="720000"/>
          </a:xfrm>
          <a:prstGeom prst="arc">
            <a:avLst>
              <a:gd name="adj1" fmla="val 12177520"/>
              <a:gd name="adj2" fmla="val 1620989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94" name="Oblouk 93"/>
          <p:cNvSpPr/>
          <p:nvPr/>
        </p:nvSpPr>
        <p:spPr>
          <a:xfrm>
            <a:off x="4392000" y="3618000"/>
            <a:ext cx="720000" cy="720000"/>
          </a:xfrm>
          <a:prstGeom prst="arc">
            <a:avLst>
              <a:gd name="adj1" fmla="val 1431702"/>
              <a:gd name="adj2" fmla="val 906825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95" name="Ovál 94"/>
          <p:cNvSpPr/>
          <p:nvPr/>
        </p:nvSpPr>
        <p:spPr>
          <a:xfrm>
            <a:off x="4724999" y="4138050"/>
            <a:ext cx="54000" cy="5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9" name="TextovéPole 98"/>
          <p:cNvSpPr txBox="1"/>
          <p:nvPr/>
        </p:nvSpPr>
        <p:spPr>
          <a:xfrm>
            <a:off x="316320" y="6045334"/>
            <a:ext cx="2376000" cy="276999"/>
          </a:xfrm>
          <a:prstGeom prst="rect">
            <a:avLst/>
          </a:prstGeom>
          <a:noFill/>
        </p:spPr>
        <p:txBody>
          <a:bodyPr wrap="square" lIns="0" tIns="0" rIns="0" bIns="0" rtlCol="0">
            <a:spAutoFit/>
          </a:bodyPr>
          <a:lstStyle/>
          <a:p>
            <a:pPr algn="ctr"/>
            <a:r>
              <a:rPr lang="en-GB" dirty="0" smtClean="0"/>
              <a:t>subspace of dimension</a:t>
            </a:r>
            <a:endParaRPr lang="en-GB" u="sng" dirty="0"/>
          </a:p>
        </p:txBody>
      </p:sp>
      <mc:AlternateContent xmlns:mc="http://schemas.openxmlformats.org/markup-compatibility/2006">
        <mc:Choice xmlns:a14="http://schemas.microsoft.com/office/drawing/2010/main" Requires="a14">
          <p:sp>
            <p:nvSpPr>
              <p:cNvPr id="100" name="TextovéPole 99"/>
              <p:cNvSpPr txBox="1"/>
              <p:nvPr/>
            </p:nvSpPr>
            <p:spPr>
              <a:xfrm>
                <a:off x="7427614" y="6336000"/>
                <a:ext cx="782697" cy="369332"/>
              </a:xfrm>
              <a:prstGeom prst="rect">
                <a:avLst/>
              </a:prstGeom>
              <a:solidFill>
                <a:schemeClr val="bg1"/>
              </a:solidFill>
              <a:ln w="19050">
                <a:solidFill>
                  <a:srgbClr val="FF0000"/>
                </a:solidFill>
              </a:ln>
            </p:spPr>
            <p:txBody>
              <a:bodyPr wrap="none" lIns="108000" rIns="36000" rtlCol="0">
                <a:spAutoFit/>
              </a:bodyPr>
              <a:lstStyle/>
              <a:p>
                <a:pPr algn="ctr"/>
                <a14:m>
                  <m:oMathPara xmlns:m="http://schemas.openxmlformats.org/officeDocument/2006/math">
                    <m:oMathParaPr>
                      <m:jc m:val="center"/>
                    </m:oMathParaPr>
                    <m:oMath xmlns:m="http://schemas.openxmlformats.org/officeDocument/2006/math">
                      <m:r>
                        <a:rPr lang="en-GB" b="0" i="1" smtClean="0">
                          <a:latin typeface="Cambria Math" panose="02040503050406030204" pitchFamily="18" charset="0"/>
                        </a:rPr>
                        <m:t>𝑁</m:t>
                      </m:r>
                      <m:r>
                        <a:rPr lang="en-GB" b="0" i="1" smtClean="0">
                          <a:latin typeface="Cambria Math" panose="02040503050406030204" pitchFamily="18" charset="0"/>
                        </a:rPr>
                        <m:t>−1</m:t>
                      </m:r>
                    </m:oMath>
                  </m:oMathPara>
                </a14:m>
                <a:endParaRPr lang="en-GB" dirty="0"/>
              </a:p>
            </p:txBody>
          </p:sp>
        </mc:Choice>
        <mc:Fallback>
          <p:sp>
            <p:nvSpPr>
              <p:cNvPr id="100" name="TextovéPole 99"/>
              <p:cNvSpPr txBox="1">
                <a:spLocks noRot="1" noChangeAspect="1" noMove="1" noResize="1" noEditPoints="1" noAdjustHandles="1" noChangeArrowheads="1" noChangeShapeType="1" noTextEdit="1"/>
              </p:cNvSpPr>
              <p:nvPr/>
            </p:nvSpPr>
            <p:spPr>
              <a:xfrm>
                <a:off x="7427614" y="6336000"/>
                <a:ext cx="782697" cy="369332"/>
              </a:xfrm>
              <a:prstGeom prst="rect">
                <a:avLst/>
              </a:prstGeom>
              <a:blipFill>
                <a:blip r:embed="rId11"/>
                <a:stretch>
                  <a:fillRect/>
                </a:stretch>
              </a:blipFill>
              <a:ln w="19050">
                <a:solidFill>
                  <a:srgbClr val="FF0000"/>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0" name="TextovéPole 69"/>
              <p:cNvSpPr txBox="1"/>
              <p:nvPr/>
            </p:nvSpPr>
            <p:spPr>
              <a:xfrm>
                <a:off x="3367977" y="6036999"/>
                <a:ext cx="4096506" cy="553998"/>
              </a:xfrm>
              <a:prstGeom prst="rect">
                <a:avLst/>
              </a:prstGeom>
              <a:noFill/>
            </p:spPr>
            <p:txBody>
              <a:bodyPr wrap="none" lIns="0" tIns="0" rIns="0" bIns="0" rtlCol="0">
                <a:spAutoFit/>
              </a:bodyPr>
              <a:lstStyle/>
              <a:p>
                <a:pPr algn="ctr"/>
                <a:r>
                  <a:rPr lang="en-GB" dirty="0" smtClean="0"/>
                  <a:t>the dimension of its complement within </a:t>
                </a:r>
                <a:br>
                  <a:rPr lang="en-GB" dirty="0" smtClean="0"/>
                </a:br>
                <a:r>
                  <a:rPr lang="en-GB" dirty="0" smtClean="0"/>
                  <a:t>the subspace of dimension  </a:t>
                </a:r>
                <a14:m>
                  <m:oMath xmlns:m="http://schemas.openxmlformats.org/officeDocument/2006/math">
                    <m:r>
                      <a:rPr lang="en-GB" b="0" i="1" smtClean="0">
                        <a:latin typeface="Cambria Math" panose="02040503050406030204" pitchFamily="18" charset="0"/>
                      </a:rPr>
                      <m:t>3</m:t>
                    </m:r>
                    <m:r>
                      <a:rPr lang="en-GB" b="0" i="1" smtClean="0">
                        <a:latin typeface="Cambria Math" panose="02040503050406030204" pitchFamily="18" charset="0"/>
                      </a:rPr>
                      <m:t>𝑁</m:t>
                    </m:r>
                    <m:r>
                      <a:rPr lang="en-GB" b="0" i="1" smtClean="0">
                        <a:latin typeface="Cambria Math" panose="02040503050406030204" pitchFamily="18" charset="0"/>
                      </a:rPr>
                      <m:t>−2</m:t>
                    </m:r>
                  </m:oMath>
                </a14:m>
                <a:r>
                  <a:rPr lang="en-GB" dirty="0" smtClean="0"/>
                  <a:t>  is </a:t>
                </a:r>
                <a:endParaRPr lang="en-GB" dirty="0"/>
              </a:p>
            </p:txBody>
          </p:sp>
        </mc:Choice>
        <mc:Fallback>
          <p:sp>
            <p:nvSpPr>
              <p:cNvPr id="70" name="TextovéPole 69"/>
              <p:cNvSpPr txBox="1">
                <a:spLocks noRot="1" noChangeAspect="1" noMove="1" noResize="1" noEditPoints="1" noAdjustHandles="1" noChangeArrowheads="1" noChangeShapeType="1" noTextEdit="1"/>
              </p:cNvSpPr>
              <p:nvPr/>
            </p:nvSpPr>
            <p:spPr>
              <a:xfrm>
                <a:off x="3367977" y="6036999"/>
                <a:ext cx="4096506" cy="553998"/>
              </a:xfrm>
              <a:prstGeom prst="rect">
                <a:avLst/>
              </a:prstGeom>
              <a:blipFill>
                <a:blip r:embed="rId12"/>
                <a:stretch>
                  <a:fillRect l="-2083" t="-14286" r="-2232" b="-25275"/>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9" name="TextovéPole 58"/>
              <p:cNvSpPr txBox="1"/>
              <p:nvPr/>
            </p:nvSpPr>
            <p:spPr>
              <a:xfrm>
                <a:off x="1368000" y="5760000"/>
                <a:ext cx="288000" cy="276999"/>
              </a:xfrm>
              <a:prstGeom prst="rect">
                <a:avLst/>
              </a:prstGeom>
              <a:noFill/>
            </p:spPr>
            <p:txBody>
              <a:bodyPr wrap="square" lIns="0" tIns="0" rIns="0" bIns="0" rtlCol="0">
                <a:spAutoFit/>
              </a:bodyPr>
              <a:lstStyle/>
              <a:p>
                <a:pPr algn="ctr"/>
                <a14:m>
                  <m:oMathPara xmlns:m="http://schemas.openxmlformats.org/officeDocument/2006/math">
                    <m:oMathParaPr>
                      <m:jc m:val="left"/>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C</m:t>
                          </m:r>
                        </m:sub>
                      </m:sSub>
                    </m:oMath>
                  </m:oMathPara>
                </a14:m>
                <a:endParaRPr lang="en-GB" dirty="0" smtClean="0"/>
              </a:p>
            </p:txBody>
          </p:sp>
        </mc:Choice>
        <mc:Fallback>
          <p:sp>
            <p:nvSpPr>
              <p:cNvPr id="59" name="TextovéPole 58"/>
              <p:cNvSpPr txBox="1">
                <a:spLocks noRot="1" noChangeAspect="1" noMove="1" noResize="1" noEditPoints="1" noAdjustHandles="1" noChangeArrowheads="1" noChangeShapeType="1" noTextEdit="1"/>
              </p:cNvSpPr>
              <p:nvPr/>
            </p:nvSpPr>
            <p:spPr>
              <a:xfrm>
                <a:off x="1368000" y="5760000"/>
                <a:ext cx="288000" cy="276999"/>
              </a:xfrm>
              <a:prstGeom prst="rect">
                <a:avLst/>
              </a:prstGeom>
              <a:blipFill>
                <a:blip r:embed="rId13"/>
                <a:stretch>
                  <a:fillRect l="-27083" r="-10417" b="-20000"/>
                </a:stretch>
              </a:blipFill>
            </p:spPr>
            <p:txBody>
              <a:bodyPr/>
              <a:lstStyle/>
              <a:p>
                <a:r>
                  <a:rPr lang="en-GB">
                    <a:noFill/>
                  </a:rPr>
                  <a:t> </a:t>
                </a:r>
              </a:p>
            </p:txBody>
          </p:sp>
        </mc:Fallback>
      </mc:AlternateContent>
      <p:sp>
        <p:nvSpPr>
          <p:cNvPr id="37" name="TextovéPole 36"/>
          <p:cNvSpPr txBox="1"/>
          <p:nvPr/>
        </p:nvSpPr>
        <p:spPr>
          <a:xfrm>
            <a:off x="6948000" y="1180210"/>
            <a:ext cx="807913" cy="276999"/>
          </a:xfrm>
          <a:prstGeom prst="rect">
            <a:avLst/>
          </a:prstGeom>
          <a:noFill/>
        </p:spPr>
        <p:txBody>
          <a:bodyPr wrap="none" lIns="0" tIns="0" rIns="0" bIns="0" rtlCol="0">
            <a:spAutoFit/>
          </a:bodyPr>
          <a:lstStyle/>
          <a:p>
            <a:r>
              <a:rPr lang="en-GB" dirty="0" smtClean="0"/>
              <a:t>It holds:</a:t>
            </a:r>
            <a:endParaRPr lang="en-GB" dirty="0"/>
          </a:p>
        </p:txBody>
      </p:sp>
      <mc:AlternateContent xmlns:mc="http://schemas.openxmlformats.org/markup-compatibility/2006">
        <mc:Choice xmlns:a14="http://schemas.microsoft.com/office/drawing/2010/main" Requires="a14">
          <p:sp>
            <p:nvSpPr>
              <p:cNvPr id="39" name="TextovéPole 38"/>
              <p:cNvSpPr txBox="1"/>
              <p:nvPr/>
            </p:nvSpPr>
            <p:spPr>
              <a:xfrm>
                <a:off x="6948000" y="1572208"/>
                <a:ext cx="3072892" cy="5615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GB" i="1" smtClean="0">
                              <a:latin typeface="Cambria Math" panose="02040503050406030204" pitchFamily="18" charset="0"/>
                            </a:rPr>
                          </m:ctrlPr>
                        </m:funcPr>
                        <m:fName>
                          <m:sSup>
                            <m:sSupPr>
                              <m:ctrlPr>
                                <a:rPr lang="en-GB" i="1" smtClean="0">
                                  <a:latin typeface="Cambria Math" panose="02040503050406030204" pitchFamily="18" charset="0"/>
                                </a:rPr>
                              </m:ctrlPr>
                            </m:sSupPr>
                            <m:e>
                              <m:r>
                                <m:rPr>
                                  <m:sty m:val="p"/>
                                </m:rPr>
                                <a:rPr lang="en-GB" b="0" i="0" smtClean="0">
                                  <a:latin typeface="Cambria Math" panose="02040503050406030204" pitchFamily="18" charset="0"/>
                                </a:rPr>
                                <m:t>co</m:t>
                              </m:r>
                              <m:r>
                                <m:rPr>
                                  <m:sty m:val="p"/>
                                </m:rPr>
                                <a:rPr lang="en-GB" i="0" smtClean="0">
                                  <a:latin typeface="Cambria Math" panose="02040503050406030204" pitchFamily="18" charset="0"/>
                                </a:rPr>
                                <m:t>tan</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𝜑</m:t>
                          </m:r>
                        </m:e>
                      </m:func>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i="1">
                                  <a:latin typeface="Cambria Math" panose="02040503050406030204" pitchFamily="18" charset="0"/>
                                </a:rPr>
                              </m:ctrlPr>
                            </m:sSupPr>
                            <m:e>
                              <m:d>
                                <m:dPr>
                                  <m:ctrlPr>
                                    <a:rPr lang="en-GB" i="1">
                                      <a:latin typeface="Cambria Math" panose="02040503050406030204" pitchFamily="18" charset="0"/>
                                    </a:rPr>
                                  </m:ctrlPr>
                                </m:d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r>
                                    <a:rPr lang="en-GB" i="1">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b="0" i="0" smtClean="0">
                                          <a:latin typeface="Cambria Math" panose="02040503050406030204" pitchFamily="18" charset="0"/>
                                        </a:rPr>
                                        <m:t>C</m:t>
                                      </m:r>
                                    </m:sub>
                                  </m:sSub>
                                </m:e>
                              </m:d>
                            </m:e>
                            <m:sup>
                              <m:r>
                                <m:rPr>
                                  <m:sty m:val="p"/>
                                </m:rPr>
                                <a:rPr lang="en-GB">
                                  <a:latin typeface="Cambria Math" panose="02040503050406030204" pitchFamily="18" charset="0"/>
                                </a:rPr>
                                <m:t>T</m:t>
                              </m:r>
                            </m:sup>
                          </m:sSup>
                          <m:d>
                            <m:dPr>
                              <m:ctrlPr>
                                <a:rPr lang="en-GB" i="1">
                                  <a:latin typeface="Cambria Math" panose="02040503050406030204" pitchFamily="18" charset="0"/>
                                </a:rPr>
                              </m:ctrlPr>
                            </m:d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b="0" i="0" smtClean="0">
                                      <a:latin typeface="Cambria Math" panose="02040503050406030204" pitchFamily="18" charset="0"/>
                                    </a:rPr>
                                    <m:t>C</m:t>
                                  </m:r>
                                </m:sub>
                              </m:sSub>
                            </m:e>
                          </m:d>
                        </m:num>
                        <m:den>
                          <m:r>
                            <m:rPr>
                              <m:sty m:val="p"/>
                            </m:rPr>
                            <a:rPr lang="en-GB" b="0" i="0" smtClean="0">
                              <a:latin typeface="Cambria Math" panose="02040503050406030204" pitchFamily="18" charset="0"/>
                            </a:rPr>
                            <m:t>RSS</m:t>
                          </m:r>
                        </m:den>
                      </m:f>
                    </m:oMath>
                  </m:oMathPara>
                </a14:m>
                <a:endParaRPr lang="en-GB" dirty="0"/>
              </a:p>
            </p:txBody>
          </p:sp>
        </mc:Choice>
        <mc:Fallback>
          <p:sp>
            <p:nvSpPr>
              <p:cNvPr id="39" name="TextovéPole 38"/>
              <p:cNvSpPr txBox="1">
                <a:spLocks noRot="1" noChangeAspect="1" noMove="1" noResize="1" noEditPoints="1" noAdjustHandles="1" noChangeArrowheads="1" noChangeShapeType="1" noTextEdit="1"/>
              </p:cNvSpPr>
              <p:nvPr/>
            </p:nvSpPr>
            <p:spPr>
              <a:xfrm>
                <a:off x="6948000" y="1572208"/>
                <a:ext cx="3072892" cy="561564"/>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9" name="TextovéPole 68"/>
              <p:cNvSpPr txBox="1"/>
              <p:nvPr/>
            </p:nvSpPr>
            <p:spPr>
              <a:xfrm>
                <a:off x="6840000" y="2615459"/>
                <a:ext cx="4781648" cy="815828"/>
              </a:xfrm>
              <a:prstGeom prst="rect">
                <a:avLst/>
              </a:prstGeom>
              <a:noFill/>
              <a:ln w="25400">
                <a:solidFill>
                  <a:srgbClr val="FF0000"/>
                </a:solidFill>
              </a:ln>
            </p:spPr>
            <p:txBody>
              <a:bodyPr wrap="none" lIns="180000" tIns="144000" rIns="180000" bIns="144000" rtlCol="0">
                <a:spAutoFit/>
              </a:bodyPr>
              <a:lstStyle/>
              <a:p>
                <a:pPr/>
                <a14:m>
                  <m:oMathPara xmlns:m="http://schemas.openxmlformats.org/officeDocument/2006/math">
                    <m:oMathParaPr>
                      <m:jc m:val="centerGroup"/>
                    </m:oMathParaPr>
                    <m:oMath xmlns:m="http://schemas.openxmlformats.org/officeDocument/2006/math">
                      <m:f>
                        <m:fPr>
                          <m:type m:val="lin"/>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unc>
                                    <m:funcPr>
                                      <m:ctrlPr>
                                        <a:rPr lang="en-GB" i="1" smtClean="0">
                                          <a:latin typeface="Cambria Math" panose="02040503050406030204" pitchFamily="18" charset="0"/>
                                        </a:rPr>
                                      </m:ctrlPr>
                                    </m:funcPr>
                                    <m:fName>
                                      <m:r>
                                        <m:rPr>
                                          <m:sty m:val="p"/>
                                        </m:rPr>
                                        <a:rPr lang="en-GB" b="0" i="0" smtClean="0">
                                          <a:latin typeface="Cambria Math" panose="02040503050406030204" pitchFamily="18" charset="0"/>
                                        </a:rPr>
                                        <m:t>co</m:t>
                                      </m:r>
                                      <m:r>
                                        <m:rPr>
                                          <m:sty m:val="p"/>
                                        </m:rPr>
                                        <a:rPr lang="en-GB" i="0" smtClean="0">
                                          <a:latin typeface="Cambria Math" panose="02040503050406030204" pitchFamily="18" charset="0"/>
                                        </a:rPr>
                                        <m:t>tan</m:t>
                                      </m:r>
                                    </m:fName>
                                    <m:e>
                                      <m:r>
                                        <a:rPr lang="en-GB" b="0" i="1" smtClean="0">
                                          <a:latin typeface="Cambria Math" panose="02040503050406030204" pitchFamily="18" charset="0"/>
                                        </a:rPr>
                                        <m:t>𝜑</m:t>
                                      </m:r>
                                    </m:e>
                                  </m:func>
                                </m:e>
                              </m:d>
                            </m:e>
                            <m:sup>
                              <m:r>
                                <a:rPr lang="en-GB" b="0" i="1" smtClean="0">
                                  <a:latin typeface="Cambria Math" panose="02040503050406030204" pitchFamily="18" charset="0"/>
                                </a:rPr>
                                <m:t>2</m:t>
                              </m:r>
                            </m:sup>
                          </m:sSup>
                        </m:num>
                        <m:den>
                          <m:f>
                            <m:fPr>
                              <m:ctrlPr>
                                <a:rPr lang="en-GB" i="1">
                                  <a:latin typeface="Cambria Math" panose="02040503050406030204" pitchFamily="18" charset="0"/>
                                </a:rPr>
                              </m:ctrlPr>
                            </m:fPr>
                            <m:num>
                              <m:r>
                                <a:rPr lang="en-GB" b="0" i="1" smtClean="0">
                                  <a:latin typeface="Cambria Math" panose="02040503050406030204" pitchFamily="18" charset="0"/>
                                </a:rPr>
                                <m:t>𝑁</m:t>
                              </m:r>
                              <m:r>
                                <a:rPr lang="en-GB" b="0" i="1" smtClean="0">
                                  <a:latin typeface="Cambria Math" panose="02040503050406030204" pitchFamily="18" charset="0"/>
                                </a:rPr>
                                <m:t>−1</m:t>
                              </m:r>
                            </m:num>
                            <m:den>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𝑁</m:t>
                                  </m:r>
                                </m:e>
                                <m:sup>
                                  <m:r>
                                    <a:rPr lang="en-GB" b="0" i="1" smtClean="0">
                                      <a:latin typeface="Cambria Math" panose="02040503050406030204" pitchFamily="18" charset="0"/>
                                    </a:rPr>
                                    <m:t>2</m:t>
                                  </m:r>
                                </m:sup>
                              </m:sSup>
                              <m:r>
                                <a:rPr lang="en-GB" b="0" i="1" smtClean="0">
                                  <a:latin typeface="Cambria Math" panose="02040503050406030204" pitchFamily="18" charset="0"/>
                                </a:rPr>
                                <m:t>−3</m:t>
                              </m:r>
                              <m:r>
                                <a:rPr lang="en-GB" b="0" i="1" smtClean="0">
                                  <a:latin typeface="Cambria Math" panose="02040503050406030204" pitchFamily="18" charset="0"/>
                                </a:rPr>
                                <m:t>𝑁</m:t>
                              </m:r>
                              <m:r>
                                <a:rPr lang="en-GB" b="0" i="1" smtClean="0">
                                  <a:latin typeface="Cambria Math" panose="02040503050406030204" pitchFamily="18" charset="0"/>
                                </a:rPr>
                                <m:t>+2 </m:t>
                              </m:r>
                            </m:den>
                          </m:f>
                        </m:den>
                      </m:f>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𝑁</m:t>
                          </m:r>
                          <m:r>
                            <a:rPr lang="en-GB" b="0" i="1" smtClean="0">
                              <a:latin typeface="Cambria Math" panose="02040503050406030204" pitchFamily="18" charset="0"/>
                            </a:rPr>
                            <m:t>−1, </m:t>
                          </m:r>
                          <m:d>
                            <m:dPr>
                              <m:ctrlPr>
                                <a:rPr lang="en-GB" b="0" i="1" smtClean="0">
                                  <a:latin typeface="Cambria Math" panose="02040503050406030204" pitchFamily="18" charset="0"/>
                                </a:rPr>
                              </m:ctrlPr>
                            </m:dPr>
                            <m:e>
                              <m:r>
                                <a:rPr lang="en-GB" b="0" i="1" smtClean="0">
                                  <a:latin typeface="Cambria Math" panose="02040503050406030204" pitchFamily="18" charset="0"/>
                                </a:rPr>
                                <m:t>𝑁</m:t>
                              </m:r>
                              <m:r>
                                <a:rPr lang="en-GB" b="0" i="1" smtClean="0">
                                  <a:latin typeface="Cambria Math" panose="02040503050406030204" pitchFamily="18" charset="0"/>
                                </a:rPr>
                                <m:t>−1</m:t>
                              </m:r>
                            </m:e>
                          </m:d>
                          <m:d>
                            <m:dPr>
                              <m:ctrlPr>
                                <a:rPr lang="en-GB" b="0" i="1" smtClean="0">
                                  <a:latin typeface="Cambria Math" panose="02040503050406030204" pitchFamily="18" charset="0"/>
                                </a:rPr>
                              </m:ctrlPr>
                            </m:dPr>
                            <m:e>
                              <m:r>
                                <a:rPr lang="en-GB" b="0" i="1" smtClean="0">
                                  <a:latin typeface="Cambria Math" panose="02040503050406030204" pitchFamily="18" charset="0"/>
                                </a:rPr>
                                <m:t>𝑁</m:t>
                              </m:r>
                              <m:r>
                                <a:rPr lang="en-GB" b="0" i="1" smtClean="0">
                                  <a:latin typeface="Cambria Math" panose="02040503050406030204" pitchFamily="18" charset="0"/>
                                </a:rPr>
                                <m:t>−2</m:t>
                              </m:r>
                            </m:e>
                          </m:d>
                        </m:sub>
                      </m:sSub>
                    </m:oMath>
                  </m:oMathPara>
                </a14:m>
                <a:endParaRPr lang="en-GB" b="0" dirty="0" smtClean="0"/>
              </a:p>
            </p:txBody>
          </p:sp>
        </mc:Choice>
        <mc:Fallback>
          <p:sp>
            <p:nvSpPr>
              <p:cNvPr id="69" name="TextovéPole 68"/>
              <p:cNvSpPr txBox="1">
                <a:spLocks noRot="1" noChangeAspect="1" noMove="1" noResize="1" noEditPoints="1" noAdjustHandles="1" noChangeArrowheads="1" noChangeShapeType="1" noTextEdit="1"/>
              </p:cNvSpPr>
              <p:nvPr/>
            </p:nvSpPr>
            <p:spPr>
              <a:xfrm>
                <a:off x="6840000" y="2615459"/>
                <a:ext cx="4781648" cy="815828"/>
              </a:xfrm>
              <a:prstGeom prst="rect">
                <a:avLst/>
              </a:prstGeom>
              <a:blipFill>
                <a:blip r:embed="rId15"/>
                <a:stretch>
                  <a:fillRect/>
                </a:stretch>
              </a:blipFill>
              <a:ln w="25400">
                <a:solidFill>
                  <a:srgbClr val="FF0000"/>
                </a:solidFill>
              </a:ln>
            </p:spPr>
            <p:txBody>
              <a:bodyPr/>
              <a:lstStyle/>
              <a:p>
                <a:r>
                  <a:rPr lang="en-GB">
                    <a:noFill/>
                  </a:rPr>
                  <a:t> </a:t>
                </a:r>
              </a:p>
            </p:txBody>
          </p:sp>
        </mc:Fallback>
      </mc:AlternateContent>
      <p:cxnSp>
        <p:nvCxnSpPr>
          <p:cNvPr id="76" name="Přímá spojnice se šipkou 75"/>
          <p:cNvCxnSpPr/>
          <p:nvPr/>
        </p:nvCxnSpPr>
        <p:spPr>
          <a:xfrm flipH="1">
            <a:off x="4752000" y="2340000"/>
            <a:ext cx="1728000" cy="1638000"/>
          </a:xfrm>
          <a:prstGeom prst="straightConnector1">
            <a:avLst/>
          </a:prstGeom>
          <a:ln w="38100" cap="rnd">
            <a:solidFill>
              <a:srgbClr val="0070C0"/>
            </a:solidFill>
            <a:prstDash val="sysDot"/>
            <a:round/>
            <a:headEnd type="none" w="med" len="lg"/>
            <a:tailEnd type="stealth" w="med" len="lg"/>
          </a:ln>
        </p:spPr>
        <p:style>
          <a:lnRef idx="1">
            <a:schemeClr val="accent1"/>
          </a:lnRef>
          <a:fillRef idx="0">
            <a:schemeClr val="accent1"/>
          </a:fillRef>
          <a:effectRef idx="0">
            <a:schemeClr val="accent1"/>
          </a:effectRef>
          <a:fontRef idx="minor">
            <a:schemeClr val="tx1"/>
          </a:fontRef>
        </p:style>
      </p:cxnSp>
      <p:sp>
        <p:nvSpPr>
          <p:cNvPr id="58" name="Ovál 57"/>
          <p:cNvSpPr/>
          <p:nvPr/>
        </p:nvSpPr>
        <p:spPr>
          <a:xfrm>
            <a:off x="6444000" y="2304000"/>
            <a:ext cx="72000" cy="720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Oblouk 46"/>
          <p:cNvSpPr/>
          <p:nvPr/>
        </p:nvSpPr>
        <p:spPr>
          <a:xfrm rot="10800000">
            <a:off x="1728000" y="2628000"/>
            <a:ext cx="864000" cy="720000"/>
          </a:xfrm>
          <a:prstGeom prst="arc">
            <a:avLst>
              <a:gd name="adj1" fmla="val 10287476"/>
              <a:gd name="adj2" fmla="val 1620989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9" name="Ovál 48"/>
          <p:cNvSpPr/>
          <p:nvPr/>
        </p:nvSpPr>
        <p:spPr>
          <a:xfrm>
            <a:off x="2322000" y="3107171"/>
            <a:ext cx="54000" cy="5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mc:Choice xmlns:a14="http://schemas.microsoft.com/office/drawing/2010/main" Requires="a14">
          <p:sp>
            <p:nvSpPr>
              <p:cNvPr id="50" name="TextovéPole 49"/>
              <p:cNvSpPr txBox="1"/>
              <p:nvPr/>
            </p:nvSpPr>
            <p:spPr>
              <a:xfrm>
                <a:off x="1054160" y="6336000"/>
                <a:ext cx="915682" cy="369332"/>
              </a:xfrm>
              <a:prstGeom prst="rect">
                <a:avLst/>
              </a:prstGeom>
              <a:solidFill>
                <a:schemeClr val="bg1"/>
              </a:solidFill>
              <a:ln w="19050">
                <a:solidFill>
                  <a:srgbClr val="0070C0"/>
                </a:solidFill>
              </a:ln>
            </p:spPr>
            <p:txBody>
              <a:bodyPr wrap="none" lIns="108000" rIns="36000" rtlCol="0">
                <a:spAutoFit/>
              </a:bodyPr>
              <a:lstStyle/>
              <a:p>
                <a:pPr algn="ctr"/>
                <a14:m>
                  <m:oMathPara xmlns:m="http://schemas.openxmlformats.org/officeDocument/2006/math">
                    <m:oMathParaPr>
                      <m:jc m:val="center"/>
                    </m:oMathParaPr>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𝑁</m:t>
                      </m:r>
                      <m:r>
                        <a:rPr lang="en-GB" b="0" i="1" smtClean="0">
                          <a:latin typeface="Cambria Math" panose="02040503050406030204" pitchFamily="18" charset="0"/>
                        </a:rPr>
                        <m:t>−1</m:t>
                      </m:r>
                    </m:oMath>
                  </m:oMathPara>
                </a14:m>
                <a:endParaRPr lang="en-GB" dirty="0"/>
              </a:p>
            </p:txBody>
          </p:sp>
        </mc:Choice>
        <mc:Fallback>
          <p:sp>
            <p:nvSpPr>
              <p:cNvPr id="50" name="TextovéPole 49"/>
              <p:cNvSpPr txBox="1">
                <a:spLocks noRot="1" noChangeAspect="1" noMove="1" noResize="1" noEditPoints="1" noAdjustHandles="1" noChangeArrowheads="1" noChangeShapeType="1" noTextEdit="1"/>
              </p:cNvSpPr>
              <p:nvPr/>
            </p:nvSpPr>
            <p:spPr>
              <a:xfrm>
                <a:off x="1054160" y="6336000"/>
                <a:ext cx="915682" cy="369332"/>
              </a:xfrm>
              <a:prstGeom prst="rect">
                <a:avLst/>
              </a:prstGeom>
              <a:blipFill>
                <a:blip r:embed="rId16"/>
                <a:stretch>
                  <a:fillRect/>
                </a:stretch>
              </a:blipFill>
              <a:ln w="19050">
                <a:solidFill>
                  <a:srgbClr val="0070C0"/>
                </a:solidFill>
              </a:ln>
            </p:spPr>
            <p:txBody>
              <a:bodyPr/>
              <a:lstStyle/>
              <a:p>
                <a:r>
                  <a:rPr lang="en-GB">
                    <a:noFill/>
                  </a:rPr>
                  <a:t> </a:t>
                </a:r>
              </a:p>
            </p:txBody>
          </p:sp>
        </mc:Fallback>
      </mc:AlternateContent>
    </p:spTree>
    <p:extLst>
      <p:ext uri="{BB962C8B-B14F-4D97-AF65-F5344CB8AC3E}">
        <p14:creationId xmlns:p14="http://schemas.microsoft.com/office/powerpoint/2010/main" val="2141077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Three-factor ANOVA:  Motivation &amp; Introduction</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pPr>
                  <a:lnSpc>
                    <a:spcPct val="150000"/>
                  </a:lnSpc>
                </a:pPr>
                <a:r>
                  <a:rPr lang="en-GB" dirty="0" smtClean="0"/>
                  <a:t>Considering the  </a:t>
                </a:r>
                <a14:m>
                  <m:oMath xmlns:m="http://schemas.openxmlformats.org/officeDocument/2006/math">
                    <m:r>
                      <a:rPr lang="en-GB" i="1">
                        <a:latin typeface="Cambria Math" panose="02040503050406030204" pitchFamily="18" charset="0"/>
                      </a:rPr>
                      <m:t>𝐼𝐽𝐾</m:t>
                    </m:r>
                    <m:r>
                      <a:rPr lang="en-GB" i="1">
                        <a:latin typeface="Cambria Math" panose="02040503050406030204" pitchFamily="18" charset="0"/>
                      </a:rPr>
                      <m:t>=</m:t>
                    </m:r>
                    <m:r>
                      <a:rPr lang="en-GB" i="1">
                        <a:latin typeface="Cambria Math" panose="02040503050406030204" pitchFamily="18" charset="0"/>
                      </a:rPr>
                      <m:t>𝐼</m:t>
                    </m:r>
                    <m:r>
                      <a:rPr lang="en-GB" i="1">
                        <a:latin typeface="Cambria Math" panose="02040503050406030204" pitchFamily="18" charset="0"/>
                      </a:rPr>
                      <m:t>×</m:t>
                    </m:r>
                    <m:r>
                      <a:rPr lang="en-GB" i="1">
                        <a:latin typeface="Cambria Math" panose="02040503050406030204" pitchFamily="18" charset="0"/>
                      </a:rPr>
                      <m:t>𝐽</m:t>
                    </m:r>
                    <m:r>
                      <a:rPr lang="en-GB" i="1">
                        <a:latin typeface="Cambria Math" panose="02040503050406030204" pitchFamily="18" charset="0"/>
                      </a:rPr>
                      <m:t>×</m:t>
                    </m:r>
                    <m:r>
                      <a:rPr lang="en-GB" i="1">
                        <a:latin typeface="Cambria Math" panose="02040503050406030204" pitchFamily="18" charset="0"/>
                      </a:rPr>
                      <m:t>𝐾</m:t>
                    </m:r>
                  </m:oMath>
                </a14:m>
                <a:r>
                  <a:rPr lang="en-GB" dirty="0"/>
                  <a:t>  distinct combinations of the factors </a:t>
                </a:r>
                <a:br>
                  <a:rPr lang="en-GB" dirty="0"/>
                </a:br>
                <a:r>
                  <a:rPr lang="en-GB" dirty="0"/>
                  <a:t>(the Cartesian product), we assume that each combination is tested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𝑖𝑗𝑘</m:t>
                        </m:r>
                      </m:sub>
                    </m:sSub>
                  </m:oMath>
                </a14:m>
                <a:r>
                  <a:rPr lang="en-GB" dirty="0"/>
                  <a:t>-times</a:t>
                </a:r>
                <a:r>
                  <a:rPr lang="en-GB" dirty="0" smtClean="0"/>
                  <a:t>.</a:t>
                </a:r>
                <a:endParaRPr lang="en-GB" dirty="0"/>
              </a:p>
              <a:p>
                <a:pPr>
                  <a:lnSpc>
                    <a:spcPct val="150000"/>
                  </a:lnSpc>
                </a:pPr>
                <a:r>
                  <a:rPr lang="en-GB" dirty="0" smtClean="0"/>
                  <a:t>We thus have a sample</a:t>
                </a:r>
                <a:endParaRPr lang="en-GB" dirty="0"/>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𝑖𝑗𝑘𝑙</m:t>
                          </m:r>
                        </m:sub>
                      </m:sSub>
                    </m:oMath>
                  </m:oMathPara>
                </a14:m>
                <a:endParaRPr lang="en-GB" dirty="0" smtClean="0"/>
              </a:p>
              <a:p>
                <a:pPr>
                  <a:lnSpc>
                    <a:spcPct val="150000"/>
                  </a:lnSpc>
                </a:pPr>
                <a:r>
                  <a:rPr lang="en-GB" dirty="0" smtClean="0"/>
                  <a:t>of the underlying random variables</a:t>
                </a:r>
              </a:p>
              <a:p>
                <a:pPr>
                  <a:lnSpc>
                    <a:spcPct val="150000"/>
                  </a:lnSpc>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b="0" i="1" smtClean="0">
                              <a:latin typeface="Cambria Math" panose="02040503050406030204" pitchFamily="18" charset="0"/>
                            </a:rPr>
                            <m:t>𝑌</m:t>
                          </m:r>
                        </m:e>
                        <m:sub>
                          <m:r>
                            <a:rPr lang="en-GB" i="1">
                              <a:latin typeface="Cambria Math" panose="02040503050406030204" pitchFamily="18" charset="0"/>
                            </a:rPr>
                            <m:t>𝑖𝑗𝑘</m:t>
                          </m:r>
                          <m:r>
                            <a:rPr lang="en-GB" b="0" i="1" smtClean="0">
                              <a:latin typeface="Cambria Math" panose="02040503050406030204" pitchFamily="18" charset="0"/>
                            </a:rPr>
                            <m:t>𝑙</m:t>
                          </m:r>
                        </m:sub>
                      </m:sSub>
                      <m:r>
                        <a:rPr lang="en-GB" b="0" i="1" smtClean="0">
                          <a:latin typeface="Cambria Math" panose="02040503050406030204" pitchFamily="18" charset="0"/>
                        </a:rPr>
                        <m:t>:</m:t>
                      </m:r>
                      <m:r>
                        <m:rPr>
                          <m:sty m:val="p"/>
                        </m:rPr>
                        <a:rPr lang="en-GB" b="0" i="0" smtClean="0">
                          <a:latin typeface="Cambria Math" panose="02040503050406030204" pitchFamily="18" charset="0"/>
                        </a:rPr>
                        <m:t>Ω</m:t>
                      </m:r>
                      <m:r>
                        <a:rPr lang="en-GB" b="0" i="1" smtClean="0">
                          <a:latin typeface="Cambria Math" panose="02040503050406030204" pitchFamily="18" charset="0"/>
                        </a:rPr>
                        <m:t>→</m:t>
                      </m:r>
                      <m:r>
                        <a:rPr lang="en-GB" i="1">
                          <a:latin typeface="Cambria Math" panose="02040503050406030204" pitchFamily="18" charset="0"/>
                        </a:rPr>
                        <m:t>ℝ</m:t>
                      </m:r>
                    </m:oMath>
                  </m:oMathPara>
                </a14:m>
                <a:endParaRPr lang="en-GB" dirty="0"/>
              </a:p>
              <a:p>
                <a:pPr>
                  <a:lnSpc>
                    <a:spcPct val="150000"/>
                  </a:lnSpc>
                </a:pPr>
                <a:r>
                  <a:rPr lang="en-GB" dirty="0" smtClean="0"/>
                  <a:t>These random variables are assumed to be normal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𝑖𝑗𝑘𝑙</m:t>
                        </m:r>
                      </m:sub>
                    </m:sSub>
                    <m:r>
                      <a:rPr lang="en-GB" b="0" i="1" smtClean="0">
                        <a:latin typeface="Cambria Math" panose="02040503050406030204" pitchFamily="18" charset="0"/>
                      </a:rPr>
                      <m:t>∼</m:t>
                    </m:r>
                    <m:r>
                      <a:rPr lang="en-GB" b="0" i="1" smtClean="0">
                        <a:latin typeface="Cambria Math" panose="02040503050406030204" pitchFamily="18" charset="0"/>
                      </a:rPr>
                      <m:t>𝒩</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𝜇</m:t>
                            </m:r>
                          </m:e>
                          <m:sub>
                            <m:r>
                              <a:rPr lang="en-GB" b="0" i="1" smtClean="0">
                                <a:latin typeface="Cambria Math" panose="02040503050406030204" pitchFamily="18" charset="0"/>
                              </a:rPr>
                              <m:t>𝑖𝑗𝑘</m:t>
                            </m:r>
                          </m:sub>
                        </m:sSub>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e>
                    </m:d>
                  </m:oMath>
                </a14:m>
                <a:r>
                  <a:rPr lang="en-GB" dirty="0" smtClean="0"/>
                  <a:t>),  independent (uncorrelated) and homoscedastic (with the same variance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oMath>
                </a14:m>
                <a:r>
                  <a:rPr lang="en-GB" dirty="0" smtClean="0"/>
                  <a:t>).</a:t>
                </a:r>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 name="TextovéPole 5"/>
              <p:cNvSpPr txBox="1"/>
              <p:nvPr/>
            </p:nvSpPr>
            <p:spPr>
              <a:xfrm>
                <a:off x="9216000" y="2844000"/>
                <a:ext cx="2143792" cy="15070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𝑖</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𝐼</m:t>
                      </m:r>
                    </m:oMath>
                    <m:oMath xmlns:m="http://schemas.openxmlformats.org/officeDocument/2006/math">
                      <m:r>
                        <a:rPr lang="en-GB" sz="2400" b="0" i="1" smtClean="0">
                          <a:latin typeface="Cambria Math" panose="02040503050406030204" pitchFamily="18" charset="0"/>
                        </a:rPr>
                        <m:t>𝑗</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𝐽</m:t>
                      </m:r>
                    </m:oMath>
                    <m:oMath xmlns:m="http://schemas.openxmlformats.org/officeDocument/2006/math">
                      <m:r>
                        <a:rPr lang="en-GB" sz="2400" b="0" i="1" smtClean="0">
                          <a:latin typeface="Cambria Math" panose="02040503050406030204" pitchFamily="18" charset="0"/>
                        </a:rPr>
                        <m:t>𝑘</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𝐾</m:t>
                      </m:r>
                    </m:oMath>
                    <m:oMath xmlns:m="http://schemas.openxmlformats.org/officeDocument/2006/math">
                      <m:r>
                        <a:rPr lang="en-GB" sz="2400" b="0" i="1" smtClean="0">
                          <a:latin typeface="Cambria Math" panose="02040503050406030204" pitchFamily="18" charset="0"/>
                        </a:rPr>
                        <m:t>𝑙</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sSub>
                        <m:sSubPr>
                          <m:ctrlPr>
                            <a:rPr lang="en-GB" sz="2400" i="1">
                              <a:latin typeface="Cambria Math" panose="02040503050406030204" pitchFamily="18" charset="0"/>
                            </a:rPr>
                          </m:ctrlPr>
                        </m:sSubPr>
                        <m:e>
                          <m:r>
                            <a:rPr lang="en-GB" sz="2400" i="1">
                              <a:latin typeface="Cambria Math" panose="02040503050406030204" pitchFamily="18" charset="0"/>
                            </a:rPr>
                            <m:t>𝑛</m:t>
                          </m:r>
                        </m:e>
                        <m:sub>
                          <m:r>
                            <a:rPr lang="en-GB" sz="2400" i="1">
                              <a:latin typeface="Cambria Math" panose="02040503050406030204" pitchFamily="18" charset="0"/>
                            </a:rPr>
                            <m:t>𝑖𝑗</m:t>
                          </m:r>
                          <m:r>
                            <a:rPr lang="en-GB" sz="2400" b="0" i="1" smtClean="0">
                              <a:latin typeface="Cambria Math" panose="02040503050406030204" pitchFamily="18" charset="0"/>
                            </a:rPr>
                            <m:t>𝑘</m:t>
                          </m:r>
                        </m:sub>
                      </m:sSub>
                    </m:oMath>
                  </m:oMathPara>
                </a14:m>
                <a:endParaRPr lang="en-GB" sz="2400" dirty="0"/>
              </a:p>
            </p:txBody>
          </p:sp>
        </mc:Choice>
        <mc:Fallback>
          <p:sp>
            <p:nvSpPr>
              <p:cNvPr id="6" name="TextovéPole 5"/>
              <p:cNvSpPr txBox="1">
                <a:spLocks noRot="1" noChangeAspect="1" noMove="1" noResize="1" noEditPoints="1" noAdjustHandles="1" noChangeArrowheads="1" noChangeShapeType="1" noTextEdit="1"/>
              </p:cNvSpPr>
              <p:nvPr/>
            </p:nvSpPr>
            <p:spPr>
              <a:xfrm>
                <a:off x="9216000" y="2844000"/>
                <a:ext cx="2143792" cy="1507079"/>
              </a:xfrm>
              <a:prstGeom prst="rect">
                <a:avLst/>
              </a:prstGeom>
              <a:blipFill>
                <a:blip r:embed="rId3"/>
                <a:stretch>
                  <a:fillRect l="-1140" r="-2279" b="-5668"/>
                </a:stretch>
              </a:blipFill>
            </p:spPr>
            <p:txBody>
              <a:bodyPr/>
              <a:lstStyle/>
              <a:p>
                <a:r>
                  <a:rPr lang="en-GB">
                    <a:noFill/>
                  </a:rPr>
                  <a:t> </a:t>
                </a:r>
              </a:p>
            </p:txBody>
          </p:sp>
        </mc:Fallback>
      </mc:AlternateContent>
      <p:sp>
        <p:nvSpPr>
          <p:cNvPr id="7" name="Levá složená závorka 6"/>
          <p:cNvSpPr/>
          <p:nvPr/>
        </p:nvSpPr>
        <p:spPr>
          <a:xfrm>
            <a:off x="9000000" y="2926688"/>
            <a:ext cx="155448" cy="1341702"/>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mc:AlternateContent xmlns:mc="http://schemas.openxmlformats.org/markup-compatibility/2006">
        <mc:Choice xmlns:a14="http://schemas.microsoft.com/office/drawing/2010/main" Requires="a14">
          <p:sp>
            <p:nvSpPr>
              <p:cNvPr id="9" name="TextovéPole 8"/>
              <p:cNvSpPr txBox="1"/>
              <p:nvPr/>
            </p:nvSpPr>
            <p:spPr>
              <a:xfrm>
                <a:off x="8280000" y="3412873"/>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p:sp>
            <p:nvSpPr>
              <p:cNvPr id="9" name="TextovéPole 8"/>
              <p:cNvSpPr txBox="1">
                <a:spLocks noRot="1" noChangeAspect="1" noMove="1" noResize="1" noEditPoints="1" noAdjustHandles="1" noChangeArrowheads="1" noChangeShapeType="1" noTextEdit="1"/>
              </p:cNvSpPr>
              <p:nvPr/>
            </p:nvSpPr>
            <p:spPr>
              <a:xfrm>
                <a:off x="8280000" y="3412873"/>
                <a:ext cx="464871" cy="369332"/>
              </a:xfrm>
              <a:prstGeom prst="rect">
                <a:avLst/>
              </a:prstGeom>
              <a:blipFill>
                <a:blip r:embed="rId4"/>
                <a:stretch>
                  <a:fillRect l="-14286" r="-14286" b="-11667"/>
                </a:stretch>
              </a:blipFill>
            </p:spPr>
            <p:txBody>
              <a:bodyPr/>
              <a:lstStyle/>
              <a:p>
                <a:r>
                  <a:rPr lang="en-GB">
                    <a:noFill/>
                  </a:rPr>
                  <a:t> </a:t>
                </a:r>
              </a:p>
            </p:txBody>
          </p:sp>
        </mc:Fallback>
      </mc:AlternateContent>
    </p:spTree>
    <p:extLst>
      <p:ext uri="{BB962C8B-B14F-4D97-AF65-F5344CB8AC3E}">
        <p14:creationId xmlns:p14="http://schemas.microsoft.com/office/powerpoint/2010/main" val="12570612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Three-way ANOVA with no interactions:  Test for  </a:t>
            </a:r>
            <a:r>
              <a:rPr lang="en-GB" i="1" dirty="0" smtClean="0"/>
              <a:t>H</a:t>
            </a:r>
            <a:r>
              <a:rPr lang="en-GB" baseline="-25000" dirty="0" smtClean="0"/>
              <a:t>C</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pPr marL="342900" indent="-342900">
                  <a:lnSpc>
                    <a:spcPct val="150000"/>
                  </a:lnSpc>
                  <a:buFont typeface="Arial" panose="020B0604020202020204" pitchFamily="34" charset="0"/>
                  <a:buChar char="•"/>
                </a:pPr>
                <a:r>
                  <a:rPr lang="en-GB" dirty="0" smtClean="0"/>
                  <a:t>Given </a:t>
                </a:r>
                <a:r>
                  <a:rPr lang="en-GB" dirty="0"/>
                  <a:t>the </a:t>
                </a:r>
                <a:r>
                  <a:rPr lang="en-GB" dirty="0" smtClean="0"/>
                  <a:t>sample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b="0" i="1" smtClean="0">
                            <a:latin typeface="Cambria Math" panose="02040503050406030204" pitchFamily="18" charset="0"/>
                          </a:rPr>
                          <m:t>𝑖𝑗𝑘</m:t>
                        </m:r>
                        <m:r>
                          <a:rPr lang="en-GB" b="0" i="1" smtClean="0">
                            <a:latin typeface="Cambria Math" panose="02040503050406030204" pitchFamily="18" charset="0"/>
                          </a:rPr>
                          <m:t>1</m:t>
                        </m:r>
                      </m:sub>
                    </m:sSub>
                  </m:oMath>
                </a14:m>
                <a:r>
                  <a:rPr lang="en-GB" dirty="0" smtClean="0"/>
                  <a:t>  of </a:t>
                </a:r>
                <a:r>
                  <a:rPr lang="en-GB" dirty="0"/>
                  <a:t>the </a:t>
                </a:r>
                <a:r>
                  <a:rPr lang="en-GB" dirty="0" smtClean="0"/>
                  <a:t>random </a:t>
                </a:r>
                <a:r>
                  <a:rPr lang="en-GB" dirty="0"/>
                  <a:t>variables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𝑌</m:t>
                        </m:r>
                      </m:e>
                      <m:sub>
                        <m:r>
                          <a:rPr lang="en-GB" b="0" i="1" smtClean="0">
                            <a:latin typeface="Cambria Math" panose="02040503050406030204" pitchFamily="18" charset="0"/>
                          </a:rPr>
                          <m:t>𝑖𝑗𝑘</m:t>
                        </m:r>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𝜀</m:t>
                        </m:r>
                      </m:e>
                      <m:sub>
                        <m:r>
                          <a:rPr lang="en-GB" b="0" i="1" smtClean="0">
                            <a:latin typeface="Cambria Math" panose="02040503050406030204" pitchFamily="18" charset="0"/>
                          </a:rPr>
                          <m:t>𝑖𝑗𝑘</m:t>
                        </m:r>
                        <m:r>
                          <a:rPr lang="en-GB" b="0" i="1" smtClean="0">
                            <a:latin typeface="Cambria Math" panose="02040503050406030204" pitchFamily="18" charset="0"/>
                          </a:rPr>
                          <m:t>1</m:t>
                        </m:r>
                      </m:sub>
                    </m:sSub>
                  </m:oMath>
                </a14:m>
                <a:r>
                  <a:rPr lang="en-GB" dirty="0" smtClean="0"/>
                  <a:t>  where </a:t>
                </a:r>
                <a14:m>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r>
                      <a:rPr lang="en-GB" b="0" i="1" smtClean="0">
                        <a:latin typeface="Cambria Math" panose="02040503050406030204" pitchFamily="18" charset="0"/>
                      </a:rPr>
                      <m:t>∈</m:t>
                    </m:r>
                    <m:r>
                      <a:rPr lang="en-GB" b="0" i="1" smtClean="0">
                        <a:latin typeface="Cambria Math" panose="02040503050406030204" pitchFamily="18" charset="0"/>
                      </a:rPr>
                      <m:t>ℝ</m:t>
                    </m:r>
                  </m:oMath>
                </a14:m>
                <a:r>
                  <a:rPr lang="en-GB" dirty="0" smtClean="0"/>
                  <a:t>  are (unknown) parameters such that  </a:t>
                </a:r>
                <a:br>
                  <a:rPr lang="en-GB" dirty="0" smtClean="0"/>
                </a:br>
                <a14:m>
                  <m:oMath xmlns:m="http://schemas.openxmlformats.org/officeDocument/2006/math">
                    <m:nary>
                      <m:naryPr>
                        <m:chr m:val="∑"/>
                        <m:limLoc m:val="subSup"/>
                        <m:ctrlPr>
                          <a:rPr lang="en-GB" i="1" smtClean="0">
                            <a:latin typeface="Cambria Math" panose="02040503050406030204" pitchFamily="18" charset="0"/>
                          </a:rPr>
                        </m:ctrlPr>
                      </m:naryPr>
                      <m:sub>
                        <m:r>
                          <m:rPr>
                            <m:brk m:alnAt="25"/>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𝑁</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e>
                    </m:nary>
                    <m:r>
                      <a:rPr lang="en-GB" b="0" i="1" smtClean="0">
                        <a:latin typeface="Cambria Math" panose="02040503050406030204" pitchFamily="18" charset="0"/>
                      </a:rPr>
                      <m:t>=</m:t>
                    </m:r>
                    <m:nary>
                      <m:naryPr>
                        <m:chr m:val="∑"/>
                        <m:limLoc m:val="subSup"/>
                        <m:ctrlPr>
                          <a:rPr lang="en-GB" b="0" i="1" smtClean="0">
                            <a:latin typeface="Cambria Math" panose="02040503050406030204" pitchFamily="18" charset="0"/>
                          </a:rPr>
                        </m:ctrlPr>
                      </m:naryPr>
                      <m:sub>
                        <m:r>
                          <m:rPr>
                            <m:brk m:alnAt="25"/>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𝑁</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e>
                    </m:nary>
                    <m:r>
                      <a:rPr lang="en-GB" b="0" i="1" smtClean="0">
                        <a:latin typeface="Cambria Math" panose="02040503050406030204" pitchFamily="18" charset="0"/>
                      </a:rPr>
                      <m:t>=</m:t>
                    </m:r>
                    <m:nary>
                      <m:naryPr>
                        <m:chr m:val="∑"/>
                        <m:limLoc m:val="subSup"/>
                        <m:ctrlPr>
                          <a:rPr lang="en-GB" i="1">
                            <a:latin typeface="Cambria Math" panose="02040503050406030204" pitchFamily="18" charset="0"/>
                          </a:rPr>
                        </m:ctrlPr>
                      </m:naryPr>
                      <m:sub>
                        <m:r>
                          <a:rPr lang="en-GB" b="0" i="1" smtClean="0">
                            <a:latin typeface="Cambria Math" panose="02040503050406030204" pitchFamily="18" charset="0"/>
                          </a:rPr>
                          <m:t>𝑘</m:t>
                        </m:r>
                        <m:r>
                          <a:rPr lang="en-GB" i="1">
                            <a:latin typeface="Cambria Math" panose="02040503050406030204" pitchFamily="18" charset="0"/>
                          </a:rPr>
                          <m:t>=1</m:t>
                        </m:r>
                      </m:sub>
                      <m:sup>
                        <m:r>
                          <a:rPr lang="en-GB" b="0" i="1" smtClean="0">
                            <a:latin typeface="Cambria Math" panose="02040503050406030204" pitchFamily="18" charset="0"/>
                          </a:rPr>
                          <m:t>𝑁</m:t>
                        </m:r>
                      </m:sup>
                      <m:e>
                        <m:sSub>
                          <m:sSubPr>
                            <m:ctrlPr>
                              <a:rPr lang="en-GB" i="1">
                                <a:latin typeface="Cambria Math" panose="02040503050406030204" pitchFamily="18" charset="0"/>
                              </a:rPr>
                            </m:ctrlPr>
                          </m:sSubPr>
                          <m:e>
                            <m:r>
                              <a:rPr lang="en-GB" b="0" i="1" smtClean="0">
                                <a:latin typeface="Cambria Math" panose="02040503050406030204" pitchFamily="18" charset="0"/>
                              </a:rPr>
                              <m:t>𝛾</m:t>
                            </m:r>
                          </m:e>
                          <m:sub>
                            <m:r>
                              <a:rPr lang="en-GB" i="1" smtClean="0">
                                <a:latin typeface="Cambria Math" panose="02040503050406030204" pitchFamily="18" charset="0"/>
                              </a:rPr>
                              <m:t>𝑘</m:t>
                            </m:r>
                          </m:sub>
                        </m:sSub>
                      </m:e>
                    </m:nary>
                    <m:r>
                      <a:rPr lang="en-GB" i="1">
                        <a:latin typeface="Cambria Math" panose="02040503050406030204" pitchFamily="18" charset="0"/>
                      </a:rPr>
                      <m:t>=</m:t>
                    </m:r>
                    <m:r>
                      <a:rPr lang="en-GB" b="0" i="1" smtClean="0">
                        <a:latin typeface="Cambria Math" panose="02040503050406030204" pitchFamily="18" charset="0"/>
                      </a:rPr>
                      <m:t>0</m:t>
                    </m:r>
                  </m:oMath>
                </a14:m>
                <a:r>
                  <a:rPr lang="en-GB" dirty="0" smtClean="0"/>
                  <a:t>  and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𝜀</m:t>
                        </m:r>
                      </m:e>
                      <m:sub>
                        <m:r>
                          <a:rPr lang="en-GB" b="0" i="1" smtClean="0">
                            <a:latin typeface="Cambria Math" panose="02040503050406030204" pitchFamily="18" charset="0"/>
                          </a:rPr>
                          <m:t>𝑖𝑗𝑘</m:t>
                        </m:r>
                        <m:r>
                          <a:rPr lang="en-GB" b="0" i="1" smtClean="0">
                            <a:latin typeface="Cambria Math" panose="02040503050406030204" pitchFamily="18" charset="0"/>
                          </a:rPr>
                          <m:t>1</m:t>
                        </m:r>
                      </m:sub>
                    </m:sSub>
                    <m:r>
                      <a:rPr lang="en-GB" i="1">
                        <a:latin typeface="Cambria Math" panose="02040503050406030204" pitchFamily="18" charset="0"/>
                      </a:rPr>
                      <m:t>∼</m:t>
                    </m:r>
                    <m:r>
                      <a:rPr lang="en-GB" i="1">
                        <a:latin typeface="Cambria Math" panose="02040503050406030204" pitchFamily="18" charset="0"/>
                      </a:rPr>
                      <m:t>𝒩</m:t>
                    </m:r>
                    <m:d>
                      <m:dPr>
                        <m:ctrlPr>
                          <a:rPr lang="en-GB" i="1">
                            <a:latin typeface="Cambria Math" panose="02040503050406030204" pitchFamily="18" charset="0"/>
                          </a:rPr>
                        </m:ctrlPr>
                      </m:dPr>
                      <m:e>
                        <m:r>
                          <a:rPr lang="en-GB" b="0" i="1" smtClean="0">
                            <a:latin typeface="Cambria Math" panose="02040503050406030204" pitchFamily="18" charset="0"/>
                          </a:rPr>
                          <m:t>0</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𝜎</m:t>
                            </m:r>
                          </m:e>
                          <m:sup>
                            <m:r>
                              <a:rPr lang="en-GB" i="1">
                                <a:latin typeface="Cambria Math" panose="02040503050406030204" pitchFamily="18" charset="0"/>
                              </a:rPr>
                              <m:t>2</m:t>
                            </m:r>
                          </m:sup>
                        </m:sSup>
                      </m:e>
                    </m:d>
                  </m:oMath>
                </a14:m>
                <a:r>
                  <a:rPr lang="en-GB" dirty="0" smtClean="0"/>
                  <a:t>  are </a:t>
                </a:r>
                <a:br>
                  <a:rPr lang="en-GB" dirty="0" smtClean="0"/>
                </a:br>
                <a:r>
                  <a:rPr lang="en-GB" dirty="0" smtClean="0"/>
                  <a:t>mutually independent random variables for  </a:t>
                </a:r>
                <a14:m>
                  <m:oMath xmlns:m="http://schemas.openxmlformats.org/officeDocument/2006/math">
                    <m:r>
                      <a:rPr lang="en-GB" b="0" i="1" smtClean="0">
                        <a:latin typeface="Cambria Math" panose="02040503050406030204" pitchFamily="18" charset="0"/>
                      </a:rPr>
                      <m:t>𝑖</m:t>
                    </m:r>
                    <m:r>
                      <a:rPr lang="en-GB" b="0" i="1" smtClean="0">
                        <a:latin typeface="Cambria Math" panose="02040503050406030204" pitchFamily="18" charset="0"/>
                      </a:rPr>
                      <m:t>=1, 2,…,</m:t>
                    </m:r>
                    <m:r>
                      <a:rPr lang="en-GB" b="0" i="1" smtClean="0">
                        <a:latin typeface="Cambria Math" panose="02040503050406030204" pitchFamily="18" charset="0"/>
                      </a:rPr>
                      <m:t>𝑁</m:t>
                    </m:r>
                  </m:oMath>
                </a14:m>
                <a:r>
                  <a:rPr lang="en-GB" dirty="0" smtClean="0"/>
                  <a:t>,  </a:t>
                </a:r>
                <a14:m>
                  <m:oMath xmlns:m="http://schemas.openxmlformats.org/officeDocument/2006/math">
                    <m:r>
                      <a:rPr lang="en-GB" b="0" i="1" smtClean="0">
                        <a:latin typeface="Cambria Math" panose="02040503050406030204" pitchFamily="18" charset="0"/>
                      </a:rPr>
                      <m:t>𝑗</m:t>
                    </m:r>
                    <m:r>
                      <a:rPr lang="en-GB" b="0" i="1" smtClean="0">
                        <a:latin typeface="Cambria Math" panose="02040503050406030204" pitchFamily="18" charset="0"/>
                      </a:rPr>
                      <m:t>=1, 2,…,</m:t>
                    </m:r>
                    <m:r>
                      <a:rPr lang="en-GB" b="0" i="1" smtClean="0">
                        <a:latin typeface="Cambria Math" panose="02040503050406030204" pitchFamily="18" charset="0"/>
                      </a:rPr>
                      <m:t>𝑁</m:t>
                    </m:r>
                  </m:oMath>
                </a14:m>
                <a:r>
                  <a:rPr lang="en-GB" dirty="0" smtClean="0"/>
                  <a:t>,  </a:t>
                </a:r>
                <a:br>
                  <a:rPr lang="en-GB" dirty="0" smtClean="0"/>
                </a:br>
                <a14:m>
                  <m:oMath xmlns:m="http://schemas.openxmlformats.org/officeDocument/2006/math">
                    <m:r>
                      <a:rPr lang="en-GB" b="0" i="1" smtClean="0">
                        <a:latin typeface="Cambria Math" panose="02040503050406030204" pitchFamily="18" charset="0"/>
                      </a:rPr>
                      <m:t>𝑘</m:t>
                    </m:r>
                    <m:r>
                      <a:rPr lang="en-GB" b="0" i="1" smtClean="0">
                        <a:latin typeface="Cambria Math" panose="02040503050406030204" pitchFamily="18" charset="0"/>
                      </a:rPr>
                      <m:t>=1, 2,…,</m:t>
                    </m:r>
                    <m:r>
                      <a:rPr lang="en-GB" b="0" i="1" smtClean="0">
                        <a:latin typeface="Cambria Math" panose="02040503050406030204" pitchFamily="18" charset="0"/>
                      </a:rPr>
                      <m:t>𝑁</m:t>
                    </m:r>
                  </m:oMath>
                </a14:m>
                <a:r>
                  <a:rPr lang="en-GB" dirty="0" smtClean="0"/>
                  <a:t>  such that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𝑛</m:t>
                        </m:r>
                      </m:e>
                      <m:sub>
                        <m:r>
                          <a:rPr lang="en-GB" b="0" i="1" smtClean="0">
                            <a:latin typeface="Cambria Math" panose="02040503050406030204" pitchFamily="18" charset="0"/>
                          </a:rPr>
                          <m:t>𝑖𝑗𝑘</m:t>
                        </m:r>
                      </m:sub>
                    </m:sSub>
                    <m:r>
                      <a:rPr lang="en-GB" b="0" i="1" smtClean="0">
                        <a:latin typeface="Cambria Math" panose="02040503050406030204" pitchFamily="18" charset="0"/>
                      </a:rPr>
                      <m:t>=1</m:t>
                    </m:r>
                  </m:oMath>
                </a14:m>
                <a:r>
                  <a:rPr lang="en-GB" dirty="0" smtClean="0"/>
                  <a:t>,  formulate </a:t>
                </a:r>
                <a:r>
                  <a:rPr lang="en-GB" dirty="0"/>
                  <a:t>the null hypothesis</a:t>
                </a:r>
                <a:r>
                  <a:rPr lang="en-GB" dirty="0" smtClean="0"/>
                  <a:t>:</a:t>
                </a:r>
                <a:br>
                  <a:rPr lang="en-GB" dirty="0" smtClean="0"/>
                </a:b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b="0" i="0" smtClean="0">
                            <a:latin typeface="Cambria Math" panose="02040503050406030204" pitchFamily="18" charset="0"/>
                          </a:rPr>
                          <m:t>C</m:t>
                        </m:r>
                      </m:sub>
                    </m:sSub>
                    <m:r>
                      <a:rPr lang="en-GB" i="1">
                        <a:latin typeface="Cambria Math" panose="02040503050406030204" pitchFamily="18" charset="0"/>
                      </a:rPr>
                      <m:t>: </m:t>
                    </m:r>
                    <m:sSub>
                      <m:sSubPr>
                        <m:ctrlPr>
                          <a:rPr lang="en-GB" i="1">
                            <a:latin typeface="Cambria Math" panose="02040503050406030204" pitchFamily="18" charset="0"/>
                          </a:rPr>
                        </m:ctrlPr>
                      </m:sSubPr>
                      <m:e>
                        <m:r>
                          <a:rPr lang="en-GB" b="0" i="1" smtClean="0">
                            <a:latin typeface="Cambria Math" panose="02040503050406030204" pitchFamily="18" charset="0"/>
                          </a:rPr>
                          <m:t>𝛾</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2</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b="0" i="1" smtClean="0">
                            <a:latin typeface="Cambria Math" panose="02040503050406030204" pitchFamily="18" charset="0"/>
                          </a:rPr>
                          <m:t>𝑁</m:t>
                        </m:r>
                      </m:sub>
                    </m:sSub>
                    <m:r>
                      <a:rPr lang="en-GB" b="0" i="1" smtClean="0">
                        <a:latin typeface="Cambria Math" panose="02040503050406030204" pitchFamily="18" charset="0"/>
                      </a:rPr>
                      <m:t>=0</m:t>
                    </m:r>
                  </m:oMath>
                </a14:m>
                <a:endParaRPr lang="en-GB" dirty="0" smtClean="0"/>
              </a:p>
              <a:p>
                <a:pPr marL="342900" indent="-342900">
                  <a:lnSpc>
                    <a:spcPct val="150000"/>
                  </a:lnSpc>
                  <a:buFont typeface="Arial" panose="020B0604020202020204" pitchFamily="34" charset="0"/>
                  <a:buChar char="•"/>
                </a:pPr>
                <a:endParaRPr lang="en-GB" dirty="0" smtClean="0"/>
              </a:p>
              <a:p>
                <a:pPr marL="342900" indent="-342900">
                  <a:lnSpc>
                    <a:spcPct val="150000"/>
                  </a:lnSpc>
                  <a:buFont typeface="Arial" panose="020B0604020202020204" pitchFamily="34" charset="0"/>
                  <a:buChar char="•"/>
                </a:pPr>
                <a:r>
                  <a:rPr lang="en-GB" dirty="0" smtClean="0"/>
                  <a:t>The alternative hypothesis is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C</m:t>
                        </m:r>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C</m:t>
                        </m:r>
                      </m:sub>
                    </m:sSub>
                  </m:oMath>
                </a14:m>
                <a:r>
                  <a:rPr lang="en-GB" dirty="0" smtClean="0"/>
                  <a:t>,  i.e.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r>
                      <a:rPr lang="en-GB" b="0" i="1" smtClean="0">
                        <a:latin typeface="Cambria Math" panose="02040503050406030204" pitchFamily="18" charset="0"/>
                      </a:rPr>
                      <m:t>≠0</m:t>
                    </m:r>
                  </m:oMath>
                </a14:m>
                <a:r>
                  <a:rPr lang="en-GB" dirty="0" smtClean="0"/>
                  <a:t>  for some  </a:t>
                </a:r>
                <a14:m>
                  <m:oMath xmlns:m="http://schemas.openxmlformats.org/officeDocument/2006/math">
                    <m:r>
                      <a:rPr lang="en-GB" b="0" i="1" smtClean="0">
                        <a:latin typeface="Cambria Math" panose="02040503050406030204" pitchFamily="18" charset="0"/>
                      </a:rPr>
                      <m:t>𝑘</m:t>
                    </m:r>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1, 2,…,</m:t>
                        </m:r>
                        <m:r>
                          <a:rPr lang="en-GB" b="0" i="1" smtClean="0">
                            <a:latin typeface="Cambria Math" panose="02040503050406030204" pitchFamily="18" charset="0"/>
                          </a:rPr>
                          <m:t>𝑁</m:t>
                        </m:r>
                      </m:e>
                    </m:d>
                  </m:oMath>
                </a14:m>
                <a:endParaRPr lang="en-GB" dirty="0" smtClean="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695"/>
                </a:stretch>
              </a:blipFill>
            </p:spPr>
            <p:txBody>
              <a:bodyPr/>
              <a:lstStyle/>
              <a:p>
                <a:r>
                  <a:rPr lang="en-GB">
                    <a:noFill/>
                  </a:rPr>
                  <a:t> </a:t>
                </a:r>
              </a:p>
            </p:txBody>
          </p:sp>
        </mc:Fallback>
      </mc:AlternateContent>
    </p:spTree>
    <p:extLst>
      <p:ext uri="{BB962C8B-B14F-4D97-AF65-F5344CB8AC3E}">
        <p14:creationId xmlns:p14="http://schemas.microsoft.com/office/powerpoint/2010/main" val="4475997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Three-way ANOVA with no interactions:  Test for  </a:t>
            </a:r>
            <a:r>
              <a:rPr lang="en-GB" i="1" dirty="0" smtClean="0"/>
              <a:t>H</a:t>
            </a:r>
            <a:r>
              <a:rPr lang="en-GB" baseline="-25000" dirty="0" smtClean="0"/>
              <a:t>C</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pPr marL="342900" indent="-342900">
                  <a:lnSpc>
                    <a:spcPct val="150000"/>
                  </a:lnSpc>
                  <a:buFont typeface="Arial" panose="020B0604020202020204" pitchFamily="34" charset="0"/>
                  <a:buChar char="•"/>
                </a:pPr>
                <a:r>
                  <a:rPr lang="en-GB" dirty="0" smtClean="0"/>
                  <a:t>Calculate the statistic</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𝐹</m:t>
                      </m:r>
                      <m:r>
                        <a:rPr lang="en-GB" i="1">
                          <a:latin typeface="Cambria Math" panose="02040503050406030204" pitchFamily="18" charset="0"/>
                        </a:rPr>
                        <m:t>=</m:t>
                      </m:r>
                      <m:f>
                        <m:fPr>
                          <m:type m:val="lin"/>
                          <m:ctrlPr>
                            <a:rPr lang="en-GB" b="0" i="1" smtClean="0">
                              <a:latin typeface="Cambria Math" panose="02040503050406030204" pitchFamily="18" charset="0"/>
                            </a:rPr>
                          </m:ctrlPr>
                        </m:fPr>
                        <m:num>
                          <m:f>
                            <m:fPr>
                              <m:ctrlPr>
                                <a:rPr lang="en-GB" i="1">
                                  <a:latin typeface="Cambria Math" panose="02040503050406030204" pitchFamily="18" charset="0"/>
                                </a:rPr>
                              </m:ctrlPr>
                            </m:fPr>
                            <m:num>
                              <m:sSub>
                                <m:sSubPr>
                                  <m:ctrlPr>
                                    <a:rPr lang="en-GB" i="1">
                                      <a:latin typeface="Cambria Math" panose="02040503050406030204" pitchFamily="18" charset="0"/>
                                    </a:rPr>
                                  </m:ctrlPr>
                                </m:sSubPr>
                                <m:e>
                                  <m:r>
                                    <m:rPr>
                                      <m:sty m:val="p"/>
                                    </m:rPr>
                                    <a:rPr lang="en-GB" b="0" i="0" smtClean="0">
                                      <a:latin typeface="Cambria Math" panose="02040503050406030204" pitchFamily="18" charset="0"/>
                                    </a:rPr>
                                    <m:t>S</m:t>
                                  </m:r>
                                  <m:r>
                                    <m:rPr>
                                      <m:sty m:val="p"/>
                                    </m:rPr>
                                    <a:rPr lang="en-GB">
                                      <a:latin typeface="Cambria Math" panose="02040503050406030204" pitchFamily="18" charset="0"/>
                                    </a:rPr>
                                    <m:t>S</m:t>
                                  </m:r>
                                </m:e>
                                <m:sub>
                                  <m:r>
                                    <m:rPr>
                                      <m:sty m:val="p"/>
                                    </m:rPr>
                                    <a:rPr lang="en-GB" b="0" i="0" smtClean="0">
                                      <a:latin typeface="Cambria Math" panose="02040503050406030204" pitchFamily="18" charset="0"/>
                                    </a:rPr>
                                    <m:t>C</m:t>
                                  </m:r>
                                </m:sub>
                              </m:sSub>
                            </m:num>
                            <m:den>
                              <m:r>
                                <a:rPr lang="en-GB" i="1" smtClean="0">
                                  <a:latin typeface="Cambria Math" panose="02040503050406030204" pitchFamily="18" charset="0"/>
                                </a:rPr>
                                <m:t> </m:t>
                              </m:r>
                              <m:r>
                                <m:rPr>
                                  <m:sty m:val="p"/>
                                </m:rPr>
                                <a:rPr lang="en-GB" b="0" i="0" smtClean="0">
                                  <a:latin typeface="Cambria Math" panose="02040503050406030204" pitchFamily="18" charset="0"/>
                                </a:rPr>
                                <m:t>RS</m:t>
                              </m:r>
                              <m:r>
                                <m:rPr>
                                  <m:sty m:val="p"/>
                                </m:rPr>
                                <a:rPr lang="en-GB">
                                  <a:latin typeface="Cambria Math" panose="02040503050406030204" pitchFamily="18" charset="0"/>
                                </a:rPr>
                                <m:t>S</m:t>
                              </m:r>
                              <m:r>
                                <a:rPr lang="en-GB" i="1" smtClean="0">
                                  <a:latin typeface="Cambria Math" panose="02040503050406030204" pitchFamily="18" charset="0"/>
                                </a:rPr>
                                <m:t> </m:t>
                              </m:r>
                            </m:den>
                          </m:f>
                        </m:num>
                        <m:den>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m:rPr>
                                      <m:sty m:val="p"/>
                                    </m:rPr>
                                    <a:rPr lang="en-GB" b="0" i="0" smtClean="0">
                                      <a:latin typeface="Cambria Math" panose="02040503050406030204" pitchFamily="18" charset="0"/>
                                    </a:rPr>
                                    <m:t>DF</m:t>
                                  </m:r>
                                </m:e>
                                <m:sub>
                                  <m:r>
                                    <m:rPr>
                                      <m:sty m:val="p"/>
                                    </m:rPr>
                                    <a:rPr lang="en-GB" b="0" i="0" smtClean="0">
                                      <a:latin typeface="Cambria Math" panose="02040503050406030204" pitchFamily="18" charset="0"/>
                                    </a:rPr>
                                    <m:t>C</m:t>
                                  </m:r>
                                </m:sub>
                              </m:sSub>
                            </m:num>
                            <m:den>
                              <m:r>
                                <m:rPr>
                                  <m:sty m:val="p"/>
                                </m:rPr>
                                <a:rPr lang="en-GB" b="0" i="0" smtClean="0">
                                  <a:latin typeface="Cambria Math" panose="02040503050406030204" pitchFamily="18" charset="0"/>
                                </a:rPr>
                                <m:t>D</m:t>
                              </m:r>
                              <m:sSub>
                                <m:sSubPr>
                                  <m:ctrlPr>
                                    <a:rPr lang="en-GB" b="0" i="1" smtClean="0">
                                      <a:latin typeface="Cambria Math" panose="02040503050406030204" pitchFamily="18" charset="0"/>
                                    </a:rPr>
                                  </m:ctrlPr>
                                </m:sSubPr>
                                <m:e>
                                  <m:r>
                                    <m:rPr>
                                      <m:sty m:val="p"/>
                                    </m:rPr>
                                    <a:rPr lang="en-GB" b="0" i="0" smtClean="0">
                                      <a:latin typeface="Cambria Math" panose="02040503050406030204" pitchFamily="18" charset="0"/>
                                    </a:rPr>
                                    <m:t>F</m:t>
                                  </m:r>
                                </m:e>
                                <m:sub>
                                  <m:r>
                                    <m:rPr>
                                      <m:sty m:val="p"/>
                                    </m:rPr>
                                    <a:rPr lang="en-GB" b="0" i="0" smtClean="0">
                                      <a:latin typeface="Cambria Math" panose="02040503050406030204" pitchFamily="18" charset="0"/>
                                    </a:rPr>
                                    <m:t>RSS</m:t>
                                  </m:r>
                                </m:sub>
                              </m:sSub>
                            </m:den>
                          </m:f>
                        </m:den>
                      </m:f>
                      <m:r>
                        <a:rPr lang="en-GB" i="1">
                          <a:latin typeface="Cambria Math" panose="02040503050406030204" pitchFamily="18" charset="0"/>
                        </a:rPr>
                        <m:t>=</m:t>
                      </m:r>
                      <m:f>
                        <m:fPr>
                          <m:type m:val="lin"/>
                          <m:ctrlPr>
                            <a:rPr lang="en-GB" i="1">
                              <a:latin typeface="Cambria Math" panose="02040503050406030204" pitchFamily="18" charset="0"/>
                            </a:rPr>
                          </m:ctrlPr>
                        </m:fPr>
                        <m:num>
                          <m:f>
                            <m:fPr>
                              <m:ctrlPr>
                                <a:rPr lang="en-GB" i="1">
                                  <a:latin typeface="Cambria Math" panose="02040503050406030204" pitchFamily="18" charset="0"/>
                                </a:rPr>
                              </m:ctrlPr>
                            </m:fPr>
                            <m:num>
                              <m:r>
                                <a:rPr lang="en-GB" i="1">
                                  <a:latin typeface="Cambria Math" panose="02040503050406030204" pitchFamily="18" charset="0"/>
                                </a:rPr>
                                <m:t>𝑁</m:t>
                              </m:r>
                              <m:nary>
                                <m:naryPr>
                                  <m:chr m:val="∑"/>
                                  <m:ctrlPr>
                                    <a:rPr lang="en-GB" i="1">
                                      <a:latin typeface="Cambria Math" panose="02040503050406030204" pitchFamily="18" charset="0"/>
                                    </a:rPr>
                                  </m:ctrlPr>
                                </m:naryPr>
                                <m:sub>
                                  <m: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r>
                                                <a:rPr lang="en-GB" i="1">
                                                  <a:latin typeface="Cambria Math" panose="02040503050406030204" pitchFamily="18" charset="0"/>
                                                </a:rPr>
                                                <m:t>𝑘</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nary>
                            </m:num>
                            <m:den>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𝑁</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𝑁</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e>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𝑖𝑗𝑘</m:t>
                                                  </m:r>
                                                </m:sub>
                                              </m:sSub>
                                              <m:r>
                                                <a:rPr lang="en-GB" i="1">
                                                  <a:latin typeface="Cambria Math" panose="02040503050406030204" pitchFamily="18" charset="0"/>
                                                </a:rPr>
                                                <m:t>=1</m:t>
                                              </m:r>
                                            </m:e>
                                          </m:eqArr>
                                        </m:sub>
                                        <m:sup>
                                          <m:r>
                                            <a:rPr lang="en-GB" i="1">
                                              <a:latin typeface="Cambria Math" panose="02040503050406030204" pitchFamily="18" charset="0"/>
                                            </a:rPr>
                                            <m:t>𝑁</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𝑖</m:t>
                                                      </m:r>
                                                      <m:r>
                                                        <a:rPr lang="en-GB" i="1">
                                                          <a:latin typeface="Cambria Math" panose="02040503050406030204" pitchFamily="18" charset="0"/>
                                                        </a:rPr>
                                                        <m:t>∙∙</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r>
                                                        <a:rPr lang="en-GB" i="1">
                                                          <a:latin typeface="Cambria Math" panose="02040503050406030204" pitchFamily="18" charset="0"/>
                                                        </a:rPr>
                                                        <m:t>𝑗</m:t>
                                                      </m:r>
                                                      <m:r>
                                                        <a:rPr lang="en-GB" i="1">
                                                          <a:latin typeface="Cambria Math" panose="02040503050406030204" pitchFamily="18" charset="0"/>
                                                        </a:rPr>
                                                        <m:t>∙</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r>
                                                        <a:rPr lang="en-GB" i="1">
                                                          <a:latin typeface="Cambria Math" panose="02040503050406030204" pitchFamily="18" charset="0"/>
                                                        </a:rPr>
                                                        <m:t>𝑘</m:t>
                                                      </m:r>
                                                    </m:sub>
                                                  </m:sSub>
                                                  <m:r>
                                                    <a:rPr lang="en-GB" i="1">
                                                      <a:latin typeface="Cambria Math" panose="02040503050406030204" pitchFamily="18" charset="0"/>
                                                    </a:rPr>
                                                    <m:t>+2</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nary>
                                    </m:e>
                                  </m:nary>
                                </m:e>
                              </m:nary>
                            </m:den>
                          </m:f>
                        </m:num>
                        <m:den>
                          <m:f>
                            <m:fPr>
                              <m:ctrlPr>
                                <a:rPr lang="en-GB" i="1">
                                  <a:latin typeface="Cambria Math" panose="02040503050406030204" pitchFamily="18" charset="0"/>
                                </a:rPr>
                              </m:ctrlPr>
                            </m:fPr>
                            <m:num>
                              <m:r>
                                <a:rPr lang="en-GB" b="0" i="1" smtClean="0">
                                  <a:latin typeface="Cambria Math" panose="02040503050406030204" pitchFamily="18" charset="0"/>
                                </a:rPr>
                                <m:t>𝑁</m:t>
                              </m:r>
                              <m:r>
                                <a:rPr lang="en-GB" i="1">
                                  <a:latin typeface="Cambria Math" panose="02040503050406030204" pitchFamily="18" charset="0"/>
                                </a:rPr>
                                <m:t>−1</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𝑁</m:t>
                                  </m:r>
                                </m:e>
                                <m:sup>
                                  <m:r>
                                    <a:rPr lang="en-GB" b="0" i="1" smtClean="0">
                                      <a:latin typeface="Cambria Math" panose="02040503050406030204" pitchFamily="18" charset="0"/>
                                    </a:rPr>
                                    <m:t>2</m:t>
                                  </m:r>
                                </m:sup>
                              </m:sSup>
                              <m:r>
                                <a:rPr lang="en-GB" b="0" i="1" smtClean="0">
                                  <a:latin typeface="Cambria Math" panose="02040503050406030204" pitchFamily="18" charset="0"/>
                                </a:rPr>
                                <m:t>−3</m:t>
                              </m:r>
                              <m:r>
                                <a:rPr lang="en-GB" b="0" i="1" smtClean="0">
                                  <a:latin typeface="Cambria Math" panose="02040503050406030204" pitchFamily="18" charset="0"/>
                                </a:rPr>
                                <m:t>𝑁</m:t>
                              </m:r>
                              <m:r>
                                <a:rPr lang="en-GB" b="0" i="1" smtClean="0">
                                  <a:latin typeface="Cambria Math" panose="02040503050406030204" pitchFamily="18" charset="0"/>
                                </a:rPr>
                                <m:t>+2</m:t>
                              </m:r>
                            </m:den>
                          </m:f>
                        </m:den>
                      </m:f>
                    </m:oMath>
                  </m:oMathPara>
                </a14:m>
                <a:endParaRPr lang="en-GB" dirty="0"/>
              </a:p>
              <a:p>
                <a:pPr marL="342900" indent="-342900">
                  <a:lnSpc>
                    <a:spcPct val="150000"/>
                  </a:lnSpc>
                  <a:buFont typeface="Arial" panose="020B0604020202020204" pitchFamily="34" charset="0"/>
                  <a:buChar char="•"/>
                </a:pPr>
                <a:endParaRPr lang="en-GB" dirty="0" smtClean="0"/>
              </a:p>
              <a:p>
                <a:pPr marL="342900" indent="-342900">
                  <a:lnSpc>
                    <a:spcPct val="150000"/>
                  </a:lnSpc>
                  <a:buFont typeface="Arial" panose="020B0604020202020204" pitchFamily="34" charset="0"/>
                  <a:buChar char="•"/>
                </a:pPr>
                <a:r>
                  <a:rPr lang="en-GB" dirty="0" smtClean="0"/>
                  <a:t>If the null hypothesis is true, then we have by the Theorem</a:t>
                </a:r>
                <a:br>
                  <a:rPr lang="en-GB" dirty="0" smtClean="0"/>
                </a:br>
                <a14:m>
                  <m:oMath xmlns:m="http://schemas.openxmlformats.org/officeDocument/2006/math">
                    <m:r>
                      <a:rPr lang="en-GB" b="0" i="1" smtClean="0">
                        <a:latin typeface="Cambria Math" panose="02040503050406030204" pitchFamily="18" charset="0"/>
                      </a:rPr>
                      <m:t>𝐹</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𝑁</m:t>
                        </m:r>
                        <m:r>
                          <a:rPr lang="en-GB" b="0" i="1" smtClean="0">
                            <a:latin typeface="Cambria Math" panose="02040503050406030204" pitchFamily="18" charset="0"/>
                          </a:rPr>
                          <m:t>−1, </m:t>
                        </m:r>
                        <m:d>
                          <m:dPr>
                            <m:ctrlPr>
                              <a:rPr lang="en-GB" i="1">
                                <a:latin typeface="Cambria Math" panose="02040503050406030204" pitchFamily="18" charset="0"/>
                              </a:rPr>
                            </m:ctrlPr>
                          </m:dPr>
                          <m:e>
                            <m:r>
                              <a:rPr lang="en-GB" b="0" i="1" smtClean="0">
                                <a:latin typeface="Cambria Math" panose="02040503050406030204" pitchFamily="18" charset="0"/>
                              </a:rPr>
                              <m:t>𝑁</m:t>
                            </m:r>
                            <m:r>
                              <a:rPr lang="en-GB" i="1">
                                <a:latin typeface="Cambria Math" panose="02040503050406030204" pitchFamily="18" charset="0"/>
                              </a:rPr>
                              <m:t>−1</m:t>
                            </m:r>
                          </m:e>
                        </m:d>
                        <m:d>
                          <m:dPr>
                            <m:ctrlPr>
                              <a:rPr lang="en-GB" b="0" i="1" smtClean="0">
                                <a:latin typeface="Cambria Math" panose="02040503050406030204" pitchFamily="18" charset="0"/>
                              </a:rPr>
                            </m:ctrlPr>
                          </m:dPr>
                          <m:e>
                            <m:r>
                              <a:rPr lang="en-GB" b="0" i="1" smtClean="0">
                                <a:latin typeface="Cambria Math" panose="02040503050406030204" pitchFamily="18" charset="0"/>
                              </a:rPr>
                              <m:t>𝑁</m:t>
                            </m:r>
                            <m:r>
                              <a:rPr lang="en-GB" b="0" i="1" smtClean="0">
                                <a:latin typeface="Cambria Math" panose="02040503050406030204" pitchFamily="18" charset="0"/>
                              </a:rPr>
                              <m:t>−2</m:t>
                            </m:r>
                          </m:e>
                        </m:d>
                      </m:sub>
                    </m:sSub>
                  </m:oMath>
                </a14:m>
                <a:endParaRPr lang="en-GB" dirty="0" smtClean="0"/>
              </a:p>
              <a:p>
                <a:pPr marL="342900" indent="-342900">
                  <a:lnSpc>
                    <a:spcPct val="150000"/>
                  </a:lnSpc>
                  <a:buFont typeface="Arial" panose="020B0604020202020204" pitchFamily="34" charset="0"/>
                  <a:buChar char="•"/>
                </a:pPr>
                <a:endParaRPr lang="en-GB" dirty="0" smtClean="0"/>
              </a:p>
              <a:p>
                <a:pPr marL="342900" indent="-342900">
                  <a:lnSpc>
                    <a:spcPct val="150000"/>
                  </a:lnSpc>
                  <a:buFont typeface="Arial" panose="020B0604020202020204" pitchFamily="34" charset="0"/>
                  <a:buChar char="•"/>
                </a:pPr>
                <a:r>
                  <a:rPr lang="en-GB" dirty="0" smtClean="0"/>
                  <a:t>Choose </a:t>
                </a:r>
                <a:r>
                  <a:rPr lang="en-GB" b="1" dirty="0"/>
                  <a:t>the level of significance</a:t>
                </a:r>
                <a:r>
                  <a:rPr lang="en-GB" dirty="0"/>
                  <a:t>, a small number  </a:t>
                </a:r>
                <a14:m>
                  <m:oMath xmlns:m="http://schemas.openxmlformats.org/officeDocument/2006/math">
                    <m:r>
                      <a:rPr lang="en-GB" i="1">
                        <a:latin typeface="Cambria Math" panose="02040503050406030204" pitchFamily="18" charset="0"/>
                      </a:rPr>
                      <m:t>𝛼</m:t>
                    </m:r>
                    <m:r>
                      <a:rPr lang="en-GB" i="1">
                        <a:latin typeface="Cambria Math" panose="02040503050406030204" pitchFamily="18" charset="0"/>
                      </a:rPr>
                      <m:t>&gt;0</m:t>
                    </m:r>
                  </m:oMath>
                </a14:m>
                <a:r>
                  <a:rPr lang="en-GB" dirty="0"/>
                  <a:t>,  such as  </a:t>
                </a:r>
                <a14:m>
                  <m:oMath xmlns:m="http://schemas.openxmlformats.org/officeDocument/2006/math">
                    <m:r>
                      <a:rPr lang="en-GB" i="1">
                        <a:latin typeface="Cambria Math" panose="02040503050406030204" pitchFamily="18" charset="0"/>
                      </a:rPr>
                      <m:t>𝛼</m:t>
                    </m:r>
                    <m:r>
                      <a:rPr lang="en-GB" i="1">
                        <a:latin typeface="Cambria Math" panose="02040503050406030204" pitchFamily="18" charset="0"/>
                      </a:rPr>
                      <m:t>=5 %</m:t>
                    </m:r>
                  </m:oMath>
                </a14:m>
                <a:r>
                  <a:rPr lang="en-GB" dirty="0"/>
                  <a:t>,  other popular values are  </a:t>
                </a:r>
                <a14:m>
                  <m:oMath xmlns:m="http://schemas.openxmlformats.org/officeDocument/2006/math">
                    <m:r>
                      <a:rPr lang="en-GB" i="1">
                        <a:latin typeface="Cambria Math" panose="02040503050406030204" pitchFamily="18" charset="0"/>
                      </a:rPr>
                      <m:t>𝛼</m:t>
                    </m:r>
                    <m:r>
                      <a:rPr lang="en-GB" i="1">
                        <a:latin typeface="Cambria Math" panose="02040503050406030204" pitchFamily="18" charset="0"/>
                      </a:rPr>
                      <m:t>=10 %</m:t>
                    </m:r>
                  </m:oMath>
                </a14:m>
                <a:r>
                  <a:rPr lang="en-GB" dirty="0"/>
                  <a:t>  or  </a:t>
                </a:r>
                <a14:m>
                  <m:oMath xmlns:m="http://schemas.openxmlformats.org/officeDocument/2006/math">
                    <m:r>
                      <a:rPr lang="en-GB" i="1">
                        <a:latin typeface="Cambria Math" panose="02040503050406030204" pitchFamily="18" charset="0"/>
                      </a:rPr>
                      <m:t>𝛼</m:t>
                    </m:r>
                    <m:r>
                      <a:rPr lang="en-GB" i="1">
                        <a:latin typeface="Cambria Math" panose="02040503050406030204" pitchFamily="18" charset="0"/>
                      </a:rPr>
                      <m:t>=1 %</m:t>
                    </m:r>
                  </m:oMath>
                </a14:m>
                <a:r>
                  <a:rPr lang="en-GB" dirty="0"/>
                  <a:t>  or  </a:t>
                </a:r>
                <a14:m>
                  <m:oMath xmlns:m="http://schemas.openxmlformats.org/officeDocument/2006/math">
                    <m:r>
                      <a:rPr lang="en-GB" i="1">
                        <a:latin typeface="Cambria Math" panose="02040503050406030204" pitchFamily="18" charset="0"/>
                      </a:rPr>
                      <m:t>𝛼</m:t>
                    </m:r>
                    <m:r>
                      <a:rPr lang="en-GB" i="1">
                        <a:latin typeface="Cambria Math" panose="02040503050406030204" pitchFamily="18" charset="0"/>
                      </a:rPr>
                      <m:t>=0.1 %</m:t>
                    </m:r>
                  </m:oMath>
                </a14:m>
                <a:r>
                  <a:rPr lang="en-GB" dirty="0"/>
                  <a:t>  etc</a:t>
                </a:r>
                <a:r>
                  <a:rPr lang="en-GB" dirty="0" smtClean="0"/>
                  <a:t>.</a:t>
                </a:r>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695" b="-4358"/>
                </a:stretch>
              </a:blipFill>
            </p:spPr>
            <p:txBody>
              <a:bodyPr/>
              <a:lstStyle/>
              <a:p>
                <a:r>
                  <a:rPr lang="en-GB">
                    <a:noFill/>
                  </a:rPr>
                  <a:t> </a:t>
                </a:r>
              </a:p>
            </p:txBody>
          </p:sp>
        </mc:Fallback>
      </mc:AlternateContent>
    </p:spTree>
    <p:extLst>
      <p:ext uri="{BB962C8B-B14F-4D97-AF65-F5344CB8AC3E}">
        <p14:creationId xmlns:p14="http://schemas.microsoft.com/office/powerpoint/2010/main" val="9252891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Three-way ANOVA with no interactions:  Test for  </a:t>
            </a:r>
            <a:r>
              <a:rPr lang="en-GB" i="1" dirty="0" smtClean="0"/>
              <a:t>H</a:t>
            </a:r>
            <a:r>
              <a:rPr lang="en-GB" baseline="-25000" dirty="0" smtClean="0"/>
              <a:t>C</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pPr marL="342900" indent="-342900">
                  <a:lnSpc>
                    <a:spcPct val="150000"/>
                  </a:lnSpc>
                  <a:buFont typeface="Arial" panose="020B0604020202020204" pitchFamily="34" charset="0"/>
                  <a:buChar char="•"/>
                </a:pPr>
                <a:r>
                  <a:rPr lang="en-GB" dirty="0" smtClean="0"/>
                  <a:t>find the </a:t>
                </a:r>
                <a:r>
                  <a:rPr lang="en-GB" b="1" dirty="0"/>
                  <a:t>critical </a:t>
                </a:r>
                <a:r>
                  <a:rPr lang="en-GB" b="1" dirty="0" smtClean="0"/>
                  <a:t>value</a:t>
                </a:r>
                <a:r>
                  <a:rPr lang="en-GB" dirty="0" smtClean="0"/>
                  <a:t/>
                </a:r>
                <a:br>
                  <a:rPr lang="en-GB" dirty="0" smtClean="0"/>
                </a:br>
                <a14:m>
                  <m:oMath xmlns:m="http://schemas.openxmlformats.org/officeDocument/2006/math">
                    <m:r>
                      <a:rPr lang="en-GB" b="0" i="1" smtClean="0">
                        <a:latin typeface="Cambria Math" panose="02040503050406030204" pitchFamily="18" charset="0"/>
                      </a:rPr>
                      <m:t>𝑐</m:t>
                    </m:r>
                    <m:r>
                      <a:rPr lang="en-GB" b="0" i="1" smtClean="0">
                        <a:latin typeface="Cambria Math" panose="02040503050406030204" pitchFamily="18" charset="0"/>
                      </a:rPr>
                      <m:t> = </m:t>
                    </m:r>
                    <m:sSub>
                      <m:sSubPr>
                        <m:ctrlPr>
                          <a:rPr lang="en-GB" i="1">
                            <a:latin typeface="Cambria Math" panose="02040503050406030204" pitchFamily="18" charset="0"/>
                          </a:rPr>
                        </m:ctrlPr>
                      </m:sSubPr>
                      <m:e>
                        <m:r>
                          <a:rPr lang="en-GB" i="1">
                            <a:latin typeface="Cambria Math" panose="02040503050406030204" pitchFamily="18" charset="0"/>
                          </a:rPr>
                          <m:t>𝐹</m:t>
                        </m:r>
                      </m:e>
                      <m:sub>
                        <m:r>
                          <a:rPr lang="en-GB" i="1">
                            <a:latin typeface="Cambria Math" panose="02040503050406030204" pitchFamily="18" charset="0"/>
                          </a:rPr>
                          <m:t>𝑁</m:t>
                        </m:r>
                        <m:r>
                          <a:rPr lang="en-GB" i="1">
                            <a:latin typeface="Cambria Math" panose="02040503050406030204" pitchFamily="18" charset="0"/>
                          </a:rPr>
                          <m:t>−1, </m:t>
                        </m:r>
                        <m:d>
                          <m:dPr>
                            <m:ctrlPr>
                              <a:rPr lang="en-GB" i="1">
                                <a:latin typeface="Cambria Math" panose="02040503050406030204" pitchFamily="18" charset="0"/>
                              </a:rPr>
                            </m:ctrlPr>
                          </m:dPr>
                          <m:e>
                            <m:r>
                              <a:rPr lang="en-GB" i="1">
                                <a:latin typeface="Cambria Math" panose="02040503050406030204" pitchFamily="18" charset="0"/>
                              </a:rPr>
                              <m:t>𝑁</m:t>
                            </m:r>
                            <m:r>
                              <a:rPr lang="en-GB" i="1">
                                <a:latin typeface="Cambria Math" panose="02040503050406030204" pitchFamily="18" charset="0"/>
                              </a:rPr>
                              <m:t>−1</m:t>
                            </m:r>
                          </m:e>
                        </m:d>
                        <m:d>
                          <m:dPr>
                            <m:ctrlPr>
                              <a:rPr lang="en-GB" i="1">
                                <a:latin typeface="Cambria Math" panose="02040503050406030204" pitchFamily="18" charset="0"/>
                              </a:rPr>
                            </m:ctrlPr>
                          </m:dPr>
                          <m:e>
                            <m:r>
                              <a:rPr lang="en-GB" i="1">
                                <a:latin typeface="Cambria Math" panose="02040503050406030204" pitchFamily="18" charset="0"/>
                              </a:rPr>
                              <m:t>𝑁</m:t>
                            </m:r>
                            <m:r>
                              <a:rPr lang="en-GB" i="1">
                                <a:latin typeface="Cambria Math" panose="02040503050406030204" pitchFamily="18" charset="0"/>
                              </a:rPr>
                              <m:t>−2</m:t>
                            </m:r>
                          </m:e>
                        </m:d>
                      </m:sub>
                    </m:sSub>
                    <m:r>
                      <a:rPr lang="en-GB" i="1" smtClean="0">
                        <a:latin typeface="Cambria Math" panose="02040503050406030204" pitchFamily="18" charset="0"/>
                      </a:rPr>
                      <m:t> </m:t>
                    </m:r>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𝛼</m:t>
                        </m:r>
                      </m:e>
                    </m:d>
                  </m:oMath>
                </a14:m>
                <a:r>
                  <a:rPr lang="en-GB" dirty="0" smtClean="0"/>
                  <a:t/>
                </a:r>
                <a:br>
                  <a:rPr lang="en-GB" dirty="0" smtClean="0"/>
                </a:br>
                <a:r>
                  <a:rPr lang="en-GB" dirty="0" smtClean="0"/>
                  <a:t>so that  </a:t>
                </a:r>
                <a14:m>
                  <m:oMath xmlns:m="http://schemas.openxmlformats.org/officeDocument/2006/math">
                    <m:nary>
                      <m:naryPr>
                        <m:ctrlPr>
                          <a:rPr lang="en-GB" i="1">
                            <a:latin typeface="Cambria Math" panose="02040503050406030204" pitchFamily="18" charset="0"/>
                          </a:rPr>
                        </m:ctrlPr>
                      </m:naryPr>
                      <m:sub>
                        <m:r>
                          <a:rPr lang="en-GB" i="1">
                            <a:latin typeface="Cambria Math" panose="02040503050406030204" pitchFamily="18" charset="0"/>
                          </a:rPr>
                          <m:t>𝑐</m:t>
                        </m:r>
                      </m:sub>
                      <m:sup>
                        <m:r>
                          <a:rPr lang="en-GB" i="1">
                            <a:latin typeface="Cambria Math" panose="02040503050406030204" pitchFamily="18" charset="0"/>
                          </a:rPr>
                          <m:t>+∞</m:t>
                        </m:r>
                      </m:sup>
                      <m:e>
                        <m:r>
                          <a:rPr lang="en-GB" i="1">
                            <a:latin typeface="Cambria Math" panose="02040503050406030204" pitchFamily="18" charset="0"/>
                          </a:rPr>
                          <m:t>𝑓</m:t>
                        </m:r>
                        <m:d>
                          <m:dPr>
                            <m:ctrlPr>
                              <a:rPr lang="en-GB" i="1">
                                <a:latin typeface="Cambria Math" panose="02040503050406030204" pitchFamily="18" charset="0"/>
                              </a:rPr>
                            </m:ctrlPr>
                          </m:dPr>
                          <m:e>
                            <m:r>
                              <a:rPr lang="en-GB" i="1">
                                <a:latin typeface="Cambria Math" panose="02040503050406030204" pitchFamily="18" charset="0"/>
                              </a:rPr>
                              <m:t>𝑥</m:t>
                            </m:r>
                          </m:e>
                        </m:d>
                        <m:r>
                          <a:rPr lang="en-GB" i="1">
                            <a:latin typeface="Cambria Math" panose="02040503050406030204" pitchFamily="18" charset="0"/>
                          </a:rPr>
                          <m:t> </m:t>
                        </m:r>
                        <m:r>
                          <m:rPr>
                            <m:sty m:val="p"/>
                          </m:rPr>
                          <a:rPr lang="en-GB">
                            <a:latin typeface="Cambria Math" panose="02040503050406030204" pitchFamily="18" charset="0"/>
                          </a:rPr>
                          <m:t>d</m:t>
                        </m:r>
                        <m:r>
                          <a:rPr lang="en-GB" i="1">
                            <a:latin typeface="Cambria Math" panose="02040503050406030204" pitchFamily="18" charset="0"/>
                          </a:rPr>
                          <m:t>𝑥</m:t>
                        </m:r>
                      </m:e>
                    </m:nary>
                    <m:r>
                      <a:rPr lang="en-GB" i="1">
                        <a:latin typeface="Cambria Math" panose="02040503050406030204" pitchFamily="18" charset="0"/>
                      </a:rPr>
                      <m:t>=</m:t>
                    </m:r>
                    <m:r>
                      <a:rPr lang="en-GB" i="1">
                        <a:latin typeface="Cambria Math" panose="02040503050406030204" pitchFamily="18" charset="0"/>
                      </a:rPr>
                      <m:t>𝛼</m:t>
                    </m:r>
                  </m:oMath>
                </a14:m>
                <a:r>
                  <a:rPr lang="en-GB" dirty="0" smtClean="0"/>
                  <a:t>  where  </a:t>
                </a:r>
                <a14:m>
                  <m:oMath xmlns:m="http://schemas.openxmlformats.org/officeDocument/2006/math">
                    <m:r>
                      <a:rPr lang="en-GB" i="1">
                        <a:latin typeface="Cambria Math" panose="02040503050406030204" pitchFamily="18" charset="0"/>
                      </a:rPr>
                      <m:t>𝑓</m:t>
                    </m:r>
                  </m:oMath>
                </a14:m>
                <a:r>
                  <a:rPr lang="en-GB" dirty="0"/>
                  <a:t>  is the density of the </a:t>
                </a:r>
                <a:r>
                  <a:rPr lang="en-GB" i="1" dirty="0" smtClean="0"/>
                  <a:t>F</a:t>
                </a:r>
                <a:r>
                  <a:rPr lang="en-GB" dirty="0" smtClean="0"/>
                  <a:t>-distribution </a:t>
                </a:r>
                <a:r>
                  <a:rPr lang="en-GB" dirty="0"/>
                  <a:t>with </a:t>
                </a:r>
                <a:r>
                  <a:rPr lang="en-GB" dirty="0" smtClean="0"/>
                  <a:t> </a:t>
                </a:r>
                <a:br>
                  <a:rPr lang="en-GB" dirty="0" smtClean="0"/>
                </a:br>
                <a14:m>
                  <m:oMath xmlns:m="http://schemas.openxmlformats.org/officeDocument/2006/math">
                    <m:r>
                      <a:rPr lang="en-GB" b="0" i="1" smtClean="0">
                        <a:latin typeface="Cambria Math" panose="02040503050406030204" pitchFamily="18" charset="0"/>
                      </a:rPr>
                      <m:t>𝑁</m:t>
                    </m:r>
                    <m:r>
                      <a:rPr lang="en-GB" b="0" i="1" smtClean="0">
                        <a:latin typeface="Cambria Math" panose="02040503050406030204" pitchFamily="18" charset="0"/>
                      </a:rPr>
                      <m:t>−1</m:t>
                    </m:r>
                  </m:oMath>
                </a14:m>
                <a:r>
                  <a:rPr lang="en-GB" dirty="0" smtClean="0"/>
                  <a:t>  and  </a:t>
                </a:r>
                <a14:m>
                  <m:oMath xmlns:m="http://schemas.openxmlformats.org/officeDocument/2006/math">
                    <m:d>
                      <m:dPr>
                        <m:ctrlPr>
                          <a:rPr lang="en-GB" i="1">
                            <a:latin typeface="Cambria Math" panose="02040503050406030204" pitchFamily="18" charset="0"/>
                          </a:rPr>
                        </m:ctrlPr>
                      </m:dPr>
                      <m:e>
                        <m:r>
                          <a:rPr lang="en-GB" i="1">
                            <a:latin typeface="Cambria Math" panose="02040503050406030204" pitchFamily="18" charset="0"/>
                          </a:rPr>
                          <m:t>𝑁</m:t>
                        </m:r>
                        <m:r>
                          <a:rPr lang="en-GB" i="1">
                            <a:latin typeface="Cambria Math" panose="02040503050406030204" pitchFamily="18" charset="0"/>
                          </a:rPr>
                          <m:t>−1</m:t>
                        </m:r>
                      </m:e>
                    </m:d>
                    <m:d>
                      <m:dPr>
                        <m:ctrlPr>
                          <a:rPr lang="en-GB" i="1">
                            <a:latin typeface="Cambria Math" panose="02040503050406030204" pitchFamily="18" charset="0"/>
                          </a:rPr>
                        </m:ctrlPr>
                      </m:dPr>
                      <m:e>
                        <m:r>
                          <a:rPr lang="en-GB" i="1">
                            <a:latin typeface="Cambria Math" panose="02040503050406030204" pitchFamily="18" charset="0"/>
                          </a:rPr>
                          <m:t>𝑁</m:t>
                        </m:r>
                        <m:r>
                          <a:rPr lang="en-GB" i="1">
                            <a:latin typeface="Cambria Math" panose="02040503050406030204" pitchFamily="18" charset="0"/>
                          </a:rPr>
                          <m:t>−2</m:t>
                        </m:r>
                      </m:e>
                    </m:d>
                  </m:oMath>
                </a14:m>
                <a:r>
                  <a:rPr lang="en-GB" dirty="0"/>
                  <a:t>  </a:t>
                </a:r>
                <a:r>
                  <a:rPr lang="en-GB" dirty="0" smtClean="0"/>
                  <a:t>degrees of freedom</a:t>
                </a:r>
                <a:endParaRPr lang="en-GB" dirty="0"/>
              </a:p>
              <a:p>
                <a:pPr marL="342900" indent="-342900">
                  <a:lnSpc>
                    <a:spcPct val="150000"/>
                  </a:lnSpc>
                  <a:buFont typeface="Arial" panose="020B0604020202020204" pitchFamily="34" charset="0"/>
                  <a:buChar char="•"/>
                </a:pPr>
                <a:endParaRPr lang="en-GB" dirty="0" smtClean="0"/>
              </a:p>
              <a:p>
                <a:pPr marL="342900" indent="-342900">
                  <a:lnSpc>
                    <a:spcPct val="150000"/>
                  </a:lnSpc>
                  <a:buFont typeface="Arial" panose="020B0604020202020204" pitchFamily="34" charset="0"/>
                  <a:buChar char="•"/>
                </a:pPr>
                <a:r>
                  <a:rPr lang="en-GB" dirty="0" smtClean="0"/>
                  <a:t>if  </a:t>
                </a:r>
                <a14:m>
                  <m:oMath xmlns:m="http://schemas.openxmlformats.org/officeDocument/2006/math">
                    <m:r>
                      <a:rPr lang="en-GB" b="0" i="1" smtClean="0">
                        <a:latin typeface="Cambria Math" panose="02040503050406030204" pitchFamily="18" charset="0"/>
                      </a:rPr>
                      <m:t>𝐹</m:t>
                    </m:r>
                    <m:r>
                      <a:rPr lang="en-GB" i="1">
                        <a:latin typeface="Cambria Math" panose="02040503050406030204" pitchFamily="18" charset="0"/>
                      </a:rPr>
                      <m:t>∈</m:t>
                    </m:r>
                    <m:d>
                      <m:dPr>
                        <m:begChr m:val="["/>
                        <m:ctrlPr>
                          <a:rPr lang="en-GB" b="0" i="1" smtClean="0">
                            <a:latin typeface="Cambria Math" panose="02040503050406030204" pitchFamily="18" charset="0"/>
                          </a:rPr>
                        </m:ctrlPr>
                      </m:dPr>
                      <m:e>
                        <m:r>
                          <a:rPr lang="en-GB" b="0" i="1" smtClean="0">
                            <a:latin typeface="Cambria Math" panose="02040503050406030204" pitchFamily="18" charset="0"/>
                          </a:rPr>
                          <m:t>𝑐</m:t>
                        </m:r>
                        <m:r>
                          <a:rPr lang="en-GB" b="0" i="1" smtClean="0">
                            <a:latin typeface="Cambria Math" panose="02040503050406030204" pitchFamily="18" charset="0"/>
                          </a:rPr>
                          <m:t>,+∞</m:t>
                        </m:r>
                      </m:e>
                    </m:d>
                  </m:oMath>
                </a14:m>
                <a:r>
                  <a:rPr lang="en-GB" dirty="0" smtClean="0"/>
                  <a:t>,  </a:t>
                </a:r>
                <a:r>
                  <a:rPr lang="en-GB" b="1" dirty="0"/>
                  <a:t>the critical region</a:t>
                </a:r>
                <a:r>
                  <a:rPr lang="en-GB" dirty="0"/>
                  <a:t>, then </a:t>
                </a:r>
                <a:r>
                  <a:rPr lang="en-GB" b="1" u="sng" dirty="0"/>
                  <a:t>reject</a:t>
                </a:r>
                <a:r>
                  <a:rPr lang="en-GB" dirty="0"/>
                  <a:t> the null hypothesis</a:t>
                </a:r>
              </a:p>
              <a:p>
                <a:pPr marL="342900" indent="-342900">
                  <a:lnSpc>
                    <a:spcPct val="150000"/>
                  </a:lnSpc>
                  <a:buFont typeface="Arial" panose="020B0604020202020204" pitchFamily="34" charset="0"/>
                  <a:buChar char="•"/>
                </a:pPr>
                <a:r>
                  <a:rPr lang="en-GB" dirty="0"/>
                  <a:t>if  </a:t>
                </a:r>
                <a14:m>
                  <m:oMath xmlns:m="http://schemas.openxmlformats.org/officeDocument/2006/math">
                    <m:r>
                      <a:rPr lang="en-GB" b="0" i="1" smtClean="0">
                        <a:latin typeface="Cambria Math" panose="02040503050406030204" pitchFamily="18" charset="0"/>
                      </a:rPr>
                      <m:t>𝐹</m:t>
                    </m:r>
                    <m:r>
                      <a:rPr lang="en-GB" i="1">
                        <a:latin typeface="Cambria Math" panose="02040503050406030204" pitchFamily="18" charset="0"/>
                      </a:rPr>
                      <m:t>∈</m:t>
                    </m:r>
                    <m:d>
                      <m:dPr>
                        <m:begChr m:val="["/>
                        <m:ctrlPr>
                          <a:rPr lang="en-GB" b="0" i="1" smtClean="0">
                            <a:latin typeface="Cambria Math" panose="02040503050406030204" pitchFamily="18" charset="0"/>
                          </a:rPr>
                        </m:ctrlPr>
                      </m:dPr>
                      <m:e>
                        <m:r>
                          <a:rPr lang="en-GB" b="0" i="1" smtClean="0">
                            <a:latin typeface="Cambria Math" panose="02040503050406030204" pitchFamily="18" charset="0"/>
                          </a:rPr>
                          <m:t>0,</m:t>
                        </m:r>
                        <m:r>
                          <a:rPr lang="en-GB" b="0" i="1" smtClean="0">
                            <a:latin typeface="Cambria Math" panose="02040503050406030204" pitchFamily="18" charset="0"/>
                          </a:rPr>
                          <m:t>𝑐</m:t>
                        </m:r>
                      </m:e>
                    </m:d>
                  </m:oMath>
                </a14:m>
                <a:r>
                  <a:rPr lang="en-GB" dirty="0"/>
                  <a:t>,  then </a:t>
                </a:r>
                <a:r>
                  <a:rPr lang="en-GB" b="1" u="sng" dirty="0"/>
                  <a:t>do not reject</a:t>
                </a:r>
                <a:r>
                  <a:rPr lang="en-GB" dirty="0"/>
                  <a:t> (or </a:t>
                </a:r>
                <a:r>
                  <a:rPr lang="en-GB" u="sng" dirty="0"/>
                  <a:t>fail to reject</a:t>
                </a:r>
                <a:r>
                  <a:rPr lang="en-GB" dirty="0"/>
                  <a:t>) the null </a:t>
                </a:r>
                <a:r>
                  <a:rPr lang="en-GB" dirty="0" smtClean="0"/>
                  <a:t>hypothesis</a:t>
                </a:r>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695"/>
                </a:stretch>
              </a:blipFill>
            </p:spPr>
            <p:txBody>
              <a:bodyPr/>
              <a:lstStyle/>
              <a:p>
                <a:r>
                  <a:rPr lang="en-GB">
                    <a:noFill/>
                  </a:rPr>
                  <a:t> </a:t>
                </a:r>
              </a:p>
            </p:txBody>
          </p:sp>
        </mc:Fallback>
      </mc:AlternateContent>
    </p:spTree>
    <p:extLst>
      <p:ext uri="{BB962C8B-B14F-4D97-AF65-F5344CB8AC3E}">
        <p14:creationId xmlns:p14="http://schemas.microsoft.com/office/powerpoint/2010/main" val="4194572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Three-factor ANOVA:  Introduction:  Assumptions</a:t>
            </a:r>
            <a:endParaRPr lang="en-GB" u="sng"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pPr>
                  <a:lnSpc>
                    <a:spcPct val="150000"/>
                  </a:lnSpc>
                </a:pPr>
                <a:r>
                  <a:rPr lang="en-GB" dirty="0" smtClean="0"/>
                  <a:t>We assume that the effect of the factors  A, B, C  is additive.</a:t>
                </a:r>
              </a:p>
              <a:p>
                <a:pPr>
                  <a:lnSpc>
                    <a:spcPct val="150000"/>
                  </a:lnSpc>
                </a:pPr>
                <a:r>
                  <a:rPr lang="en-GB" dirty="0" smtClean="0"/>
                  <a:t>Moreover, it is possible to distinguish many combinations of interactions, e.g.:</a:t>
                </a:r>
              </a:p>
              <a:p>
                <a:pPr marL="457200" indent="-457200">
                  <a:lnSpc>
                    <a:spcPct val="118000"/>
                  </a:lnSpc>
                  <a:spcBef>
                    <a:spcPts val="1200"/>
                  </a:spcBef>
                  <a:buFont typeface="+mj-lt"/>
                  <a:buAutoNum type="arabicPeriod"/>
                </a:pPr>
                <a:r>
                  <a:rPr lang="en-GB" dirty="0" smtClean="0"/>
                  <a:t>No interactions between / among the factors:</a:t>
                </a:r>
                <a:br>
                  <a:rPr lang="en-GB" dirty="0" smtClean="0"/>
                </a:br>
                <a:r>
                  <a:rPr lang="en-GB" dirty="0" smtClean="0"/>
                  <a: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𝑖𝑗𝑘𝑙</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oMath>
                </a14:m>
                <a:endParaRPr lang="en-GB" dirty="0" smtClean="0"/>
              </a:p>
              <a:p>
                <a:pPr marL="457200" indent="-457200">
                  <a:lnSpc>
                    <a:spcPct val="118000"/>
                  </a:lnSpc>
                  <a:spcBef>
                    <a:spcPts val="1200"/>
                  </a:spcBef>
                  <a:buFont typeface="+mj-lt"/>
                  <a:buAutoNum type="arabicPeriod"/>
                </a:pPr>
                <a:r>
                  <a:rPr lang="en-GB" dirty="0" smtClean="0"/>
                  <a:t>Interactions between the factors – </a:t>
                </a:r>
                <a:r>
                  <a:rPr lang="en-GB" u="sng" dirty="0" smtClean="0"/>
                  <a:t>interactions of the 1</a:t>
                </a:r>
                <a:r>
                  <a:rPr lang="en-GB" u="sng" baseline="30000" dirty="0" smtClean="0"/>
                  <a:t>st</a:t>
                </a:r>
                <a:r>
                  <a:rPr lang="en-GB" u="sng" dirty="0" smtClean="0"/>
                  <a:t> order</a:t>
                </a:r>
                <a:r>
                  <a:rPr lang="en-GB" dirty="0" smtClean="0"/>
                  <a:t>:</a:t>
                </a:r>
                <a:r>
                  <a:rPr lang="en-GB" dirty="0"/>
                  <a:t/>
                </a:r>
                <a:br>
                  <a:rPr lang="en-GB" dirty="0"/>
                </a:br>
                <a:r>
                  <a:rPr lang="en-GB" dirty="0"/>
                  <a:t>    </a:t>
                </a:r>
                <a14:m>
                  <m:oMath xmlns:m="http://schemas.openxmlformats.org/officeDocument/2006/math">
                    <m:sSub>
                      <m:sSubPr>
                        <m:ctrlPr>
                          <a:rPr lang="en-GB" b="0" i="1" smtClean="0">
                            <a:latin typeface="Cambria Math" panose="02040503050406030204" pitchFamily="18" charset="0"/>
                          </a:rPr>
                        </m:ctrlPr>
                      </m:sSubPr>
                      <m:e>
                        <m:r>
                          <a:rPr lang="en-GB" i="1" smtClean="0">
                            <a:latin typeface="Cambria Math" panose="02040503050406030204" pitchFamily="18" charset="0"/>
                          </a:rPr>
                          <m:t>𝑌</m:t>
                        </m:r>
                      </m:e>
                      <m:sub>
                        <m:r>
                          <a:rPr lang="en-GB" b="0" i="1" smtClean="0">
                            <a:latin typeface="Cambria Math" panose="02040503050406030204" pitchFamily="18" charset="0"/>
                          </a:rPr>
                          <m:t>𝑖𝑗𝑘𝑙</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𝜆</m:t>
                        </m:r>
                      </m:e>
                      <m:sub>
                        <m:r>
                          <a:rPr lang="en-GB" b="0" i="1" smtClean="0">
                            <a:latin typeface="Cambria Math" panose="02040503050406030204" pitchFamily="18" charset="0"/>
                          </a:rPr>
                          <m:t>𝑖𝑗</m:t>
                        </m:r>
                      </m:sub>
                      <m:sup>
                        <m:r>
                          <m:rPr>
                            <m:sty m:val="p"/>
                          </m:rPr>
                          <a:rPr lang="en-GB" b="0" i="0" smtClean="0">
                            <a:latin typeface="Cambria Math" panose="02040503050406030204" pitchFamily="18" charset="0"/>
                          </a:rPr>
                          <m:t>AB</m:t>
                        </m:r>
                      </m:sup>
                    </m:sSubSup>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𝜆</m:t>
                        </m:r>
                      </m:e>
                      <m:sub>
                        <m:r>
                          <a:rPr lang="en-GB" b="0" i="1" smtClean="0">
                            <a:latin typeface="Cambria Math" panose="02040503050406030204" pitchFamily="18" charset="0"/>
                          </a:rPr>
                          <m:t>𝑖𝑘</m:t>
                        </m:r>
                      </m:sub>
                      <m:sup>
                        <m:r>
                          <m:rPr>
                            <m:sty m:val="p"/>
                          </m:rPr>
                          <a:rPr lang="en-GB" b="0" i="0" smtClean="0">
                            <a:latin typeface="Cambria Math" panose="02040503050406030204" pitchFamily="18" charset="0"/>
                          </a:rPr>
                          <m:t>AC</m:t>
                        </m:r>
                      </m:sup>
                    </m:sSubSup>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𝜆</m:t>
                        </m:r>
                      </m:e>
                      <m:sub>
                        <m:r>
                          <a:rPr lang="en-GB" b="0" i="1" smtClean="0">
                            <a:latin typeface="Cambria Math" panose="02040503050406030204" pitchFamily="18" charset="0"/>
                          </a:rPr>
                          <m:t>𝑗𝑘</m:t>
                        </m:r>
                      </m:sub>
                      <m:sup>
                        <m:r>
                          <m:rPr>
                            <m:sty m:val="p"/>
                          </m:rPr>
                          <a:rPr lang="en-GB" b="0" i="0" smtClean="0">
                            <a:latin typeface="Cambria Math" panose="02040503050406030204" pitchFamily="18" charset="0"/>
                          </a:rPr>
                          <m:t>BC</m:t>
                        </m:r>
                      </m:sup>
                    </m:sSubSup>
                  </m:oMath>
                </a14:m>
                <a:endParaRPr lang="en-GB" dirty="0" smtClean="0"/>
              </a:p>
              <a:p>
                <a:pPr marL="457200" indent="-457200">
                  <a:lnSpc>
                    <a:spcPct val="118000"/>
                  </a:lnSpc>
                  <a:spcBef>
                    <a:spcPts val="1200"/>
                  </a:spcBef>
                  <a:buFont typeface="+mj-lt"/>
                  <a:buAutoNum type="arabicPeriod"/>
                </a:pPr>
                <a:r>
                  <a:rPr lang="en-GB" dirty="0"/>
                  <a:t>Interactions </a:t>
                </a:r>
                <a:r>
                  <a:rPr lang="en-GB" dirty="0" smtClean="0"/>
                  <a:t>among </a:t>
                </a:r>
                <a:r>
                  <a:rPr lang="en-GB" dirty="0"/>
                  <a:t>the factors – </a:t>
                </a:r>
                <a:r>
                  <a:rPr lang="en-GB" u="sng" dirty="0"/>
                  <a:t>interactions of the </a:t>
                </a:r>
                <a:r>
                  <a:rPr lang="en-GB" u="sng" dirty="0" smtClean="0"/>
                  <a:t>2</a:t>
                </a:r>
                <a:r>
                  <a:rPr lang="en-GB" u="sng" baseline="30000" dirty="0" smtClean="0"/>
                  <a:t>nd</a:t>
                </a:r>
                <a:r>
                  <a:rPr lang="en-GB" u="sng" dirty="0" smtClean="0"/>
                  <a:t> order</a:t>
                </a:r>
                <a:r>
                  <a:rPr lang="en-GB" dirty="0"/>
                  <a:t>:</a:t>
                </a:r>
                <a:br>
                  <a:rPr lang="en-GB" dirty="0"/>
                </a:br>
                <a:r>
                  <a:rPr lang="en-GB" dirty="0"/>
                  <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𝑌</m:t>
                        </m:r>
                      </m:e>
                      <m:sub>
                        <m:r>
                          <a:rPr lang="en-GB" i="1">
                            <a:latin typeface="Cambria Math" panose="02040503050406030204" pitchFamily="18" charset="0"/>
                          </a:rPr>
                          <m:t>𝑖𝑗𝑘𝑙</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𝑘</m:t>
                        </m:r>
                      </m:sub>
                    </m:sSub>
                    <m:r>
                      <a:rPr lang="en-GB" i="1">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𝜆</m:t>
                        </m:r>
                      </m:e>
                      <m:sub>
                        <m:r>
                          <a:rPr lang="en-GB" i="1">
                            <a:latin typeface="Cambria Math" panose="02040503050406030204" pitchFamily="18" charset="0"/>
                          </a:rPr>
                          <m:t>𝑖𝑗</m:t>
                        </m:r>
                        <m:r>
                          <a:rPr lang="en-GB" b="0" i="1" smtClean="0">
                            <a:latin typeface="Cambria Math" panose="02040503050406030204" pitchFamily="18" charset="0"/>
                          </a:rPr>
                          <m:t>𝑘</m:t>
                        </m:r>
                      </m:sub>
                      <m:sup>
                        <m:r>
                          <m:rPr>
                            <m:sty m:val="p"/>
                          </m:rPr>
                          <a:rPr lang="en-GB">
                            <a:latin typeface="Cambria Math" panose="02040503050406030204" pitchFamily="18" charset="0"/>
                          </a:rPr>
                          <m:t>AB</m:t>
                        </m:r>
                        <m:r>
                          <m:rPr>
                            <m:sty m:val="p"/>
                          </m:rPr>
                          <a:rPr lang="en-GB" b="0" i="0" smtClean="0">
                            <a:latin typeface="Cambria Math" panose="02040503050406030204" pitchFamily="18" charset="0"/>
                          </a:rPr>
                          <m:t>C</m:t>
                        </m:r>
                      </m:sup>
                    </m:sSubSup>
                  </m:oMath>
                </a14:m>
                <a:endParaRPr lang="en-GB" dirty="0"/>
              </a:p>
              <a:p>
                <a:pPr marL="457200" indent="-457200">
                  <a:lnSpc>
                    <a:spcPct val="118000"/>
                  </a:lnSpc>
                  <a:spcBef>
                    <a:spcPts val="1200"/>
                  </a:spcBef>
                  <a:buFont typeface="+mj-lt"/>
                  <a:buAutoNum type="arabicPeriod"/>
                </a:pPr>
                <a:r>
                  <a:rPr lang="en-GB" dirty="0" smtClean="0"/>
                  <a:t>All interactions between and among the factors:</a:t>
                </a:r>
                <a:r>
                  <a:rPr lang="en-GB" dirty="0"/>
                  <a:t/>
                </a:r>
                <a:br>
                  <a:rPr lang="en-GB" dirty="0"/>
                </a:br>
                <a:r>
                  <a:rPr lang="en-GB" dirty="0"/>
                  <a: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𝑖𝑗𝑘𝑙</m:t>
                        </m:r>
                      </m:sub>
                    </m:sSub>
                    <m:r>
                      <a:rPr lang="en-GB" b="0" i="1" smtClean="0">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𝑘</m:t>
                        </m:r>
                      </m:sub>
                    </m:sSub>
                    <m:r>
                      <a:rPr lang="en-GB" i="1">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𝜆</m:t>
                        </m:r>
                      </m:e>
                      <m:sub>
                        <m:r>
                          <a:rPr lang="en-GB" i="1">
                            <a:latin typeface="Cambria Math" panose="02040503050406030204" pitchFamily="18" charset="0"/>
                          </a:rPr>
                          <m:t>𝑖𝑗</m:t>
                        </m:r>
                      </m:sub>
                      <m:sup>
                        <m:r>
                          <m:rPr>
                            <m:sty m:val="p"/>
                          </m:rPr>
                          <a:rPr lang="en-GB">
                            <a:latin typeface="Cambria Math" panose="02040503050406030204" pitchFamily="18" charset="0"/>
                          </a:rPr>
                          <m:t>AB</m:t>
                        </m:r>
                      </m:sup>
                    </m:sSubSup>
                    <m:r>
                      <a:rPr lang="en-GB" i="1">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𝜆</m:t>
                        </m:r>
                      </m:e>
                      <m:sub>
                        <m:r>
                          <a:rPr lang="en-GB" i="1">
                            <a:latin typeface="Cambria Math" panose="02040503050406030204" pitchFamily="18" charset="0"/>
                          </a:rPr>
                          <m:t>𝑖𝑘</m:t>
                        </m:r>
                      </m:sub>
                      <m:sup>
                        <m:r>
                          <m:rPr>
                            <m:sty m:val="p"/>
                          </m:rPr>
                          <a:rPr lang="en-GB">
                            <a:latin typeface="Cambria Math" panose="02040503050406030204" pitchFamily="18" charset="0"/>
                          </a:rPr>
                          <m:t>AC</m:t>
                        </m:r>
                      </m:sup>
                    </m:sSubSup>
                    <m:r>
                      <a:rPr lang="en-GB" i="1">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𝜆</m:t>
                        </m:r>
                      </m:e>
                      <m:sub>
                        <m:r>
                          <a:rPr lang="en-GB" i="1">
                            <a:latin typeface="Cambria Math" panose="02040503050406030204" pitchFamily="18" charset="0"/>
                          </a:rPr>
                          <m:t>𝑗𝑘</m:t>
                        </m:r>
                      </m:sub>
                      <m:sup>
                        <m:r>
                          <m:rPr>
                            <m:sty m:val="p"/>
                          </m:rPr>
                          <a:rPr lang="en-GB" i="0">
                            <a:latin typeface="Cambria Math" panose="02040503050406030204" pitchFamily="18" charset="0"/>
                          </a:rPr>
                          <m:t>BC</m:t>
                        </m:r>
                      </m:sup>
                    </m:sSubSup>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𝜆</m:t>
                        </m:r>
                      </m:e>
                      <m:sub>
                        <m:r>
                          <a:rPr lang="en-GB" b="0" i="1" smtClean="0">
                            <a:latin typeface="Cambria Math" panose="02040503050406030204" pitchFamily="18" charset="0"/>
                          </a:rPr>
                          <m:t>𝑖𝑗𝑘</m:t>
                        </m:r>
                      </m:sub>
                      <m:sup>
                        <m:r>
                          <m:rPr>
                            <m:sty m:val="p"/>
                          </m:rPr>
                          <a:rPr lang="en-GB" b="0" i="0" smtClean="0">
                            <a:latin typeface="Cambria Math" panose="02040503050406030204" pitchFamily="18" charset="0"/>
                          </a:rPr>
                          <m:t>ABC</m:t>
                        </m:r>
                      </m:sup>
                    </m:sSubSup>
                  </m:oMath>
                </a14:m>
                <a:endParaRPr lang="en-GB" dirty="0" smtClean="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b="-11622"/>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TextovéPole 9"/>
              <p:cNvSpPr txBox="1"/>
              <p:nvPr/>
            </p:nvSpPr>
            <p:spPr>
              <a:xfrm>
                <a:off x="9902802" y="5276005"/>
                <a:ext cx="2289198" cy="1579782"/>
              </a:xfrm>
              <a:prstGeom prst="rect">
                <a:avLst/>
              </a:prstGeom>
              <a:solidFill>
                <a:schemeClr val="accent1">
                  <a:lumMod val="20000"/>
                  <a:lumOff val="80000"/>
                </a:schemeClr>
              </a:solidFill>
              <a:ln w="12700">
                <a:solidFill>
                  <a:srgbClr val="FF0000"/>
                </a:solidFill>
              </a:ln>
            </p:spPr>
            <p:txBody>
              <a:bodyPr wrap="none" lIns="72000" tIns="36000" rIns="72000" bIns="3600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𝑖</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𝐼</m:t>
                      </m:r>
                    </m:oMath>
                    <m:oMath xmlns:m="http://schemas.openxmlformats.org/officeDocument/2006/math">
                      <m:r>
                        <a:rPr lang="en-GB" sz="2400" b="0" i="1" smtClean="0">
                          <a:latin typeface="Cambria Math" panose="02040503050406030204" pitchFamily="18" charset="0"/>
                        </a:rPr>
                        <m:t>𝑗</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𝐽</m:t>
                      </m:r>
                    </m:oMath>
                    <m:oMath xmlns:m="http://schemas.openxmlformats.org/officeDocument/2006/math">
                      <m:r>
                        <a:rPr lang="en-GB" sz="2400" b="0" i="1" smtClean="0">
                          <a:latin typeface="Cambria Math" panose="02040503050406030204" pitchFamily="18" charset="0"/>
                        </a:rPr>
                        <m:t>𝑘</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𝐾</m:t>
                      </m:r>
                    </m:oMath>
                    <m:oMath xmlns:m="http://schemas.openxmlformats.org/officeDocument/2006/math">
                      <m:r>
                        <a:rPr lang="en-GB" sz="2400" b="0" i="1" smtClean="0">
                          <a:latin typeface="Cambria Math" panose="02040503050406030204" pitchFamily="18" charset="0"/>
                        </a:rPr>
                        <m:t>𝑙</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sSub>
                        <m:sSubPr>
                          <m:ctrlPr>
                            <a:rPr lang="en-GB" sz="2400" i="1">
                              <a:latin typeface="Cambria Math" panose="02040503050406030204" pitchFamily="18" charset="0"/>
                            </a:rPr>
                          </m:ctrlPr>
                        </m:sSubPr>
                        <m:e>
                          <m:r>
                            <a:rPr lang="en-GB" sz="2400" i="1">
                              <a:latin typeface="Cambria Math" panose="02040503050406030204" pitchFamily="18" charset="0"/>
                            </a:rPr>
                            <m:t>𝑛</m:t>
                          </m:r>
                        </m:e>
                        <m:sub>
                          <m:r>
                            <a:rPr lang="en-GB" sz="2400" i="1">
                              <a:latin typeface="Cambria Math" panose="02040503050406030204" pitchFamily="18" charset="0"/>
                            </a:rPr>
                            <m:t>𝑖𝑗</m:t>
                          </m:r>
                          <m:r>
                            <a:rPr lang="en-GB" sz="2400" b="0" i="1" smtClean="0">
                              <a:latin typeface="Cambria Math" panose="02040503050406030204" pitchFamily="18" charset="0"/>
                            </a:rPr>
                            <m:t>𝑘</m:t>
                          </m:r>
                        </m:sub>
                      </m:sSub>
                    </m:oMath>
                  </m:oMathPara>
                </a14:m>
                <a:endParaRPr lang="en-GB" sz="2400" dirty="0"/>
              </a:p>
            </p:txBody>
          </p:sp>
        </mc:Choice>
        <mc:Fallback>
          <p:sp>
            <p:nvSpPr>
              <p:cNvPr id="10" name="TextovéPole 9"/>
              <p:cNvSpPr txBox="1">
                <a:spLocks noRot="1" noChangeAspect="1" noMove="1" noResize="1" noEditPoints="1" noAdjustHandles="1" noChangeArrowheads="1" noChangeShapeType="1" noTextEdit="1"/>
              </p:cNvSpPr>
              <p:nvPr/>
            </p:nvSpPr>
            <p:spPr>
              <a:xfrm>
                <a:off x="9902802" y="5276005"/>
                <a:ext cx="2289198" cy="1579782"/>
              </a:xfrm>
              <a:prstGeom prst="rect">
                <a:avLst/>
              </a:prstGeom>
              <a:blipFill>
                <a:blip r:embed="rId3"/>
                <a:stretch>
                  <a:fillRect b="-2672"/>
                </a:stretch>
              </a:blipFill>
              <a:ln w="12700">
                <a:solidFill>
                  <a:srgbClr val="FF0000"/>
                </a:solidFill>
              </a:ln>
            </p:spPr>
            <p:txBody>
              <a:bodyPr/>
              <a:lstStyle/>
              <a:p>
                <a:r>
                  <a:rPr lang="en-GB">
                    <a:noFill/>
                  </a:rPr>
                  <a:t> </a:t>
                </a:r>
              </a:p>
            </p:txBody>
          </p:sp>
        </mc:Fallback>
      </mc:AlternateContent>
    </p:spTree>
    <p:extLst>
      <p:ext uri="{BB962C8B-B14F-4D97-AF65-F5344CB8AC3E}">
        <p14:creationId xmlns:p14="http://schemas.microsoft.com/office/powerpoint/2010/main" val="25792645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Three-factor ANOVA:  Introduction:  Assumptions</a:t>
            </a:r>
            <a:endParaRPr lang="en-GB" u="sng"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pPr>
                  <a:lnSpc>
                    <a:spcPct val="150000"/>
                  </a:lnSpc>
                </a:pPr>
                <a:r>
                  <a:rPr lang="en-GB" dirty="0" smtClean="0"/>
                  <a:t>We assume that the effect of the factors  A, B, C  is additive.</a:t>
                </a:r>
              </a:p>
              <a:p>
                <a:pPr>
                  <a:lnSpc>
                    <a:spcPct val="150000"/>
                  </a:lnSpc>
                </a:pPr>
                <a:r>
                  <a:rPr lang="en-GB" dirty="0" smtClean="0"/>
                  <a:t>Moreover, it is possible to </a:t>
                </a:r>
                <a:r>
                  <a:rPr lang="en-GB" dirty="0"/>
                  <a:t>distinguish many combinations of interactions, e.g.:</a:t>
                </a:r>
              </a:p>
              <a:p>
                <a:endParaRPr lang="en-GB" dirty="0" smtClean="0"/>
              </a:p>
              <a:p>
                <a:pPr marL="457200" indent="-457200">
                  <a:lnSpc>
                    <a:spcPct val="150000"/>
                  </a:lnSpc>
                  <a:spcBef>
                    <a:spcPts val="1200"/>
                  </a:spcBef>
                  <a:buFont typeface="+mj-lt"/>
                  <a:buAutoNum type="arabicPeriod"/>
                </a:pPr>
                <a:r>
                  <a:rPr lang="en-GB" dirty="0" smtClean="0"/>
                  <a: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𝑖𝑗𝑘𝑙</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𝜀</m:t>
                        </m:r>
                      </m:e>
                      <m:sub>
                        <m:r>
                          <a:rPr lang="en-GB" i="1">
                            <a:latin typeface="Cambria Math" panose="02040503050406030204" pitchFamily="18" charset="0"/>
                          </a:rPr>
                          <m:t>𝑖𝑗𝑘𝑙</m:t>
                        </m:r>
                      </m:sub>
                    </m:sSub>
                  </m:oMath>
                </a14:m>
                <a:endParaRPr lang="en-GB" dirty="0" smtClean="0"/>
              </a:p>
              <a:p>
                <a:pPr marL="457200" indent="-457200">
                  <a:lnSpc>
                    <a:spcPct val="150000"/>
                  </a:lnSpc>
                  <a:spcBef>
                    <a:spcPts val="1200"/>
                  </a:spcBef>
                  <a:buFont typeface="+mj-lt"/>
                  <a:buAutoNum type="arabicPeriod"/>
                </a:pPr>
                <a:r>
                  <a:rPr lang="en-GB" dirty="0"/>
                  <a:t> </a:t>
                </a:r>
                <a:r>
                  <a:rPr lang="en-GB" dirty="0" smtClean="0"/>
                  <a:t> </a:t>
                </a:r>
                <a:r>
                  <a:rPr lang="en-GB" dirty="0"/>
                  <a:t> </a:t>
                </a:r>
                <a14:m>
                  <m:oMath xmlns:m="http://schemas.openxmlformats.org/officeDocument/2006/math">
                    <m:sSub>
                      <m:sSubPr>
                        <m:ctrlPr>
                          <a:rPr lang="en-GB" b="0" i="1" smtClean="0">
                            <a:latin typeface="Cambria Math" panose="02040503050406030204" pitchFamily="18" charset="0"/>
                          </a:rPr>
                        </m:ctrlPr>
                      </m:sSubPr>
                      <m:e>
                        <m:r>
                          <a:rPr lang="en-GB" i="1" smtClean="0">
                            <a:latin typeface="Cambria Math" panose="02040503050406030204" pitchFamily="18" charset="0"/>
                          </a:rPr>
                          <m:t>𝑌</m:t>
                        </m:r>
                      </m:e>
                      <m:sub>
                        <m:r>
                          <a:rPr lang="en-GB" b="0" i="1" smtClean="0">
                            <a:latin typeface="Cambria Math" panose="02040503050406030204" pitchFamily="18" charset="0"/>
                          </a:rPr>
                          <m:t>𝑖𝑗𝑘𝑙</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𝜆</m:t>
                        </m:r>
                      </m:e>
                      <m:sub>
                        <m:r>
                          <a:rPr lang="en-GB" b="0" i="1" smtClean="0">
                            <a:latin typeface="Cambria Math" panose="02040503050406030204" pitchFamily="18" charset="0"/>
                          </a:rPr>
                          <m:t>𝑖𝑗</m:t>
                        </m:r>
                      </m:sub>
                      <m:sup>
                        <m:r>
                          <m:rPr>
                            <m:sty m:val="p"/>
                          </m:rPr>
                          <a:rPr lang="en-GB" b="0" i="0" smtClean="0">
                            <a:latin typeface="Cambria Math" panose="02040503050406030204" pitchFamily="18" charset="0"/>
                          </a:rPr>
                          <m:t>AB</m:t>
                        </m:r>
                      </m:sup>
                    </m:sSubSup>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𝜆</m:t>
                        </m:r>
                      </m:e>
                      <m:sub>
                        <m:r>
                          <a:rPr lang="en-GB" b="0" i="1" smtClean="0">
                            <a:latin typeface="Cambria Math" panose="02040503050406030204" pitchFamily="18" charset="0"/>
                          </a:rPr>
                          <m:t>𝑖𝑘</m:t>
                        </m:r>
                      </m:sub>
                      <m:sup>
                        <m:r>
                          <m:rPr>
                            <m:sty m:val="p"/>
                          </m:rPr>
                          <a:rPr lang="en-GB" b="0" i="0" smtClean="0">
                            <a:latin typeface="Cambria Math" panose="02040503050406030204" pitchFamily="18" charset="0"/>
                          </a:rPr>
                          <m:t>AC</m:t>
                        </m:r>
                      </m:sup>
                    </m:sSubSup>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𝜆</m:t>
                        </m:r>
                      </m:e>
                      <m:sub>
                        <m:r>
                          <a:rPr lang="en-GB" b="0" i="1" smtClean="0">
                            <a:latin typeface="Cambria Math" panose="02040503050406030204" pitchFamily="18" charset="0"/>
                          </a:rPr>
                          <m:t>𝑗𝑘</m:t>
                        </m:r>
                      </m:sub>
                      <m:sup>
                        <m:r>
                          <m:rPr>
                            <m:sty m:val="p"/>
                          </m:rPr>
                          <a:rPr lang="en-GB" b="0" i="0" smtClean="0">
                            <a:latin typeface="Cambria Math" panose="02040503050406030204" pitchFamily="18" charset="0"/>
                          </a:rPr>
                          <m:t>BC</m:t>
                        </m:r>
                      </m:sup>
                    </m:sSubSup>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𝜀</m:t>
                        </m:r>
                      </m:e>
                      <m:sub>
                        <m:r>
                          <a:rPr lang="en-GB" i="1">
                            <a:latin typeface="Cambria Math" panose="02040503050406030204" pitchFamily="18" charset="0"/>
                          </a:rPr>
                          <m:t>𝑖𝑗𝑘𝑙</m:t>
                        </m:r>
                      </m:sub>
                    </m:sSub>
                  </m:oMath>
                </a14:m>
                <a:endParaRPr lang="en-GB" dirty="0" smtClean="0"/>
              </a:p>
              <a:p>
                <a:pPr marL="457200" indent="-457200">
                  <a:lnSpc>
                    <a:spcPct val="150000"/>
                  </a:lnSpc>
                  <a:spcBef>
                    <a:spcPts val="1200"/>
                  </a:spcBef>
                  <a:buFont typeface="+mj-lt"/>
                  <a:buAutoNum type="arabicPeriod"/>
                </a:pPr>
                <a:r>
                  <a:rPr lang="en-GB" dirty="0" smtClean="0"/>
                  <a:t>  </a:t>
                </a:r>
                <a:r>
                  <a:rPr lang="en-GB" dirty="0"/>
                  <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𝑌</m:t>
                        </m:r>
                      </m:e>
                      <m:sub>
                        <m:r>
                          <a:rPr lang="en-GB" i="1">
                            <a:latin typeface="Cambria Math" panose="02040503050406030204" pitchFamily="18" charset="0"/>
                          </a:rPr>
                          <m:t>𝑖𝑗𝑘𝑙</m:t>
                        </m:r>
                      </m:sub>
                    </m:sSub>
                    <m:r>
                      <a:rPr lang="en-GB" i="1" smtClean="0">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𝑘</m:t>
                        </m:r>
                      </m:sub>
                    </m:sSub>
                    <m:r>
                      <a:rPr lang="en-GB" i="1">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𝜆</m:t>
                        </m:r>
                      </m:e>
                      <m:sub>
                        <m:r>
                          <a:rPr lang="en-GB" i="1">
                            <a:latin typeface="Cambria Math" panose="02040503050406030204" pitchFamily="18" charset="0"/>
                          </a:rPr>
                          <m:t>𝑖𝑗</m:t>
                        </m:r>
                        <m:r>
                          <a:rPr lang="en-GB" b="0" i="1" smtClean="0">
                            <a:latin typeface="Cambria Math" panose="02040503050406030204" pitchFamily="18" charset="0"/>
                          </a:rPr>
                          <m:t>𝑘</m:t>
                        </m:r>
                      </m:sub>
                      <m:sup>
                        <m:r>
                          <m:rPr>
                            <m:sty m:val="p"/>
                          </m:rPr>
                          <a:rPr lang="en-GB">
                            <a:latin typeface="Cambria Math" panose="02040503050406030204" pitchFamily="18" charset="0"/>
                          </a:rPr>
                          <m:t>AB</m:t>
                        </m:r>
                        <m:r>
                          <m:rPr>
                            <m:sty m:val="p"/>
                          </m:rPr>
                          <a:rPr lang="en-GB" b="0" i="0" smtClean="0">
                            <a:latin typeface="Cambria Math" panose="02040503050406030204" pitchFamily="18" charset="0"/>
                          </a:rPr>
                          <m:t>C</m:t>
                        </m:r>
                      </m:sup>
                    </m:sSubSup>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𝜀</m:t>
                        </m:r>
                      </m:e>
                      <m:sub>
                        <m:r>
                          <a:rPr lang="en-GB" i="1">
                            <a:latin typeface="Cambria Math" panose="02040503050406030204" pitchFamily="18" charset="0"/>
                          </a:rPr>
                          <m:t>𝑖𝑗𝑘𝑙</m:t>
                        </m:r>
                      </m:sub>
                    </m:sSub>
                  </m:oMath>
                </a14:m>
                <a:endParaRPr lang="en-GB" dirty="0"/>
              </a:p>
              <a:p>
                <a:pPr marL="457200" indent="-457200">
                  <a:lnSpc>
                    <a:spcPct val="150000"/>
                  </a:lnSpc>
                  <a:spcBef>
                    <a:spcPts val="1200"/>
                  </a:spcBef>
                  <a:buFont typeface="+mj-lt"/>
                  <a:buAutoNum type="arabicPeriod"/>
                </a:pPr>
                <a:r>
                  <a:rPr lang="en-GB" dirty="0" smtClean="0"/>
                  <a:t>  </a:t>
                </a:r>
                <a:r>
                  <a:rPr lang="en-GB" dirty="0"/>
                  <a: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𝑖𝑗𝑘𝑙</m:t>
                        </m:r>
                      </m:sub>
                    </m:sSub>
                    <m:r>
                      <a:rPr lang="en-GB" b="0" i="1" smtClean="0">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𝑘</m:t>
                        </m:r>
                      </m:sub>
                    </m:sSub>
                    <m:r>
                      <a:rPr lang="en-GB" i="1">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𝜆</m:t>
                        </m:r>
                      </m:e>
                      <m:sub>
                        <m:r>
                          <a:rPr lang="en-GB" i="1">
                            <a:latin typeface="Cambria Math" panose="02040503050406030204" pitchFamily="18" charset="0"/>
                          </a:rPr>
                          <m:t>𝑖𝑗</m:t>
                        </m:r>
                      </m:sub>
                      <m:sup>
                        <m:r>
                          <m:rPr>
                            <m:sty m:val="p"/>
                          </m:rPr>
                          <a:rPr lang="en-GB">
                            <a:latin typeface="Cambria Math" panose="02040503050406030204" pitchFamily="18" charset="0"/>
                          </a:rPr>
                          <m:t>AB</m:t>
                        </m:r>
                      </m:sup>
                    </m:sSubSup>
                    <m:r>
                      <a:rPr lang="en-GB" i="1">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𝜆</m:t>
                        </m:r>
                      </m:e>
                      <m:sub>
                        <m:r>
                          <a:rPr lang="en-GB" i="1">
                            <a:latin typeface="Cambria Math" panose="02040503050406030204" pitchFamily="18" charset="0"/>
                          </a:rPr>
                          <m:t>𝑖𝑘</m:t>
                        </m:r>
                      </m:sub>
                      <m:sup>
                        <m:r>
                          <m:rPr>
                            <m:sty m:val="p"/>
                          </m:rPr>
                          <a:rPr lang="en-GB">
                            <a:latin typeface="Cambria Math" panose="02040503050406030204" pitchFamily="18" charset="0"/>
                          </a:rPr>
                          <m:t>AC</m:t>
                        </m:r>
                      </m:sup>
                    </m:sSubSup>
                    <m:r>
                      <a:rPr lang="en-GB" i="1">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𝜆</m:t>
                        </m:r>
                      </m:e>
                      <m:sub>
                        <m:r>
                          <a:rPr lang="en-GB" i="1">
                            <a:latin typeface="Cambria Math" panose="02040503050406030204" pitchFamily="18" charset="0"/>
                          </a:rPr>
                          <m:t>𝑗𝑘</m:t>
                        </m:r>
                      </m:sub>
                      <m:sup>
                        <m:r>
                          <m:rPr>
                            <m:sty m:val="p"/>
                          </m:rPr>
                          <a:rPr lang="en-GB" i="0">
                            <a:latin typeface="Cambria Math" panose="02040503050406030204" pitchFamily="18" charset="0"/>
                          </a:rPr>
                          <m:t>BC</m:t>
                        </m:r>
                      </m:sup>
                    </m:sSubSup>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𝜆</m:t>
                        </m:r>
                      </m:e>
                      <m:sub>
                        <m:r>
                          <a:rPr lang="en-GB" b="0" i="1" smtClean="0">
                            <a:latin typeface="Cambria Math" panose="02040503050406030204" pitchFamily="18" charset="0"/>
                          </a:rPr>
                          <m:t>𝑖𝑗𝑘</m:t>
                        </m:r>
                      </m:sub>
                      <m:sup>
                        <m:r>
                          <m:rPr>
                            <m:sty m:val="p"/>
                          </m:rPr>
                          <a:rPr lang="en-GB" b="0" i="0" smtClean="0">
                            <a:latin typeface="Cambria Math" panose="02040503050406030204" pitchFamily="18" charset="0"/>
                          </a:rPr>
                          <m:t>ABC</m:t>
                        </m:r>
                      </m:sup>
                    </m:sSubSup>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𝜀</m:t>
                        </m:r>
                      </m:e>
                      <m:sub>
                        <m:r>
                          <a:rPr lang="en-GB" b="0" i="1" smtClean="0">
                            <a:latin typeface="Cambria Math" panose="02040503050406030204" pitchFamily="18" charset="0"/>
                          </a:rPr>
                          <m:t>𝑖𝑗𝑘𝑙</m:t>
                        </m:r>
                      </m:sub>
                    </m:sSub>
                  </m:oMath>
                </a14:m>
                <a:endParaRPr lang="en-GB" dirty="0" smtClean="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TextovéPole 9"/>
              <p:cNvSpPr txBox="1"/>
              <p:nvPr/>
            </p:nvSpPr>
            <p:spPr>
              <a:xfrm>
                <a:off x="9382678" y="2822848"/>
                <a:ext cx="2809322" cy="1986304"/>
              </a:xfrm>
              <a:prstGeom prst="rect">
                <a:avLst/>
              </a:prstGeom>
              <a:solidFill>
                <a:schemeClr val="accent1">
                  <a:lumMod val="20000"/>
                  <a:lumOff val="80000"/>
                </a:schemeClr>
              </a:solidFill>
              <a:ln w="12700">
                <a:solidFill>
                  <a:srgbClr val="FF0000"/>
                </a:solidFill>
              </a:ln>
            </p:spPr>
            <p:txBody>
              <a:bodyPr wrap="none" lIns="0" tIns="36000" rIns="288000" bIns="36000" rtlCol="0">
                <a:spAutoFit/>
              </a:bodyPr>
              <a:lstStyle/>
              <a:p>
                <a:pPr/>
                <a14:m>
                  <m:oMathPara xmlns:m="http://schemas.openxmlformats.org/officeDocument/2006/math">
                    <m:oMathParaPr>
                      <m:jc m:val="centerGroup"/>
                    </m:oMathParaPr>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𝜀</m:t>
                          </m:r>
                        </m:e>
                        <m:sub>
                          <m:r>
                            <a:rPr lang="en-GB" sz="2400" b="0" i="1" smtClean="0">
                              <a:latin typeface="Cambria Math" panose="02040503050406030204" pitchFamily="18" charset="0"/>
                            </a:rPr>
                            <m:t>𝑖𝑗𝑘𝑙</m:t>
                          </m:r>
                        </m:sub>
                      </m:sSub>
                      <m:r>
                        <m:rPr>
                          <m:aln/>
                        </m:rPr>
                        <a:rPr lang="en-GB" sz="2400" b="0" i="1" smtClean="0">
                          <a:latin typeface="Cambria Math" panose="02040503050406030204" pitchFamily="18" charset="0"/>
                        </a:rPr>
                        <m:t>∼</m:t>
                      </m:r>
                      <m:r>
                        <a:rPr lang="en-GB" sz="2400" b="0" i="1" smtClean="0">
                          <a:latin typeface="Cambria Math" panose="02040503050406030204" pitchFamily="18" charset="0"/>
                        </a:rPr>
                        <m:t>𝒩</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0,</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𝜎</m:t>
                              </m:r>
                            </m:e>
                            <m:sup>
                              <m:r>
                                <a:rPr lang="en-GB" sz="2400" b="0" i="1" smtClean="0">
                                  <a:latin typeface="Cambria Math" panose="02040503050406030204" pitchFamily="18" charset="0"/>
                                </a:rPr>
                                <m:t>2</m:t>
                              </m:r>
                            </m:sup>
                          </m:sSup>
                        </m:e>
                      </m:d>
                    </m:oMath>
                    <m:oMath xmlns:m="http://schemas.openxmlformats.org/officeDocument/2006/math">
                      <m:r>
                        <a:rPr lang="en-GB" sz="2400" b="0" i="1" smtClean="0">
                          <a:latin typeface="Cambria Math" panose="02040503050406030204" pitchFamily="18" charset="0"/>
                        </a:rPr>
                        <m:t>𝑖</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𝐼</m:t>
                      </m:r>
                    </m:oMath>
                    <m:oMath xmlns:m="http://schemas.openxmlformats.org/officeDocument/2006/math">
                      <m:r>
                        <a:rPr lang="en-GB" sz="2400" b="0" i="1" smtClean="0">
                          <a:latin typeface="Cambria Math" panose="02040503050406030204" pitchFamily="18" charset="0"/>
                        </a:rPr>
                        <m:t>𝑗</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𝐽</m:t>
                      </m:r>
                    </m:oMath>
                    <m:oMath xmlns:m="http://schemas.openxmlformats.org/officeDocument/2006/math">
                      <m:r>
                        <a:rPr lang="en-GB" sz="2400" b="0" i="1" smtClean="0">
                          <a:latin typeface="Cambria Math" panose="02040503050406030204" pitchFamily="18" charset="0"/>
                        </a:rPr>
                        <m:t>𝑘</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𝐾</m:t>
                      </m:r>
                    </m:oMath>
                    <m:oMath xmlns:m="http://schemas.openxmlformats.org/officeDocument/2006/math">
                      <m:r>
                        <a:rPr lang="en-GB" sz="2400" b="0" i="1" smtClean="0">
                          <a:latin typeface="Cambria Math" panose="02040503050406030204" pitchFamily="18" charset="0"/>
                        </a:rPr>
                        <m:t>𝑙</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sSub>
                        <m:sSubPr>
                          <m:ctrlPr>
                            <a:rPr lang="en-GB" sz="2400" i="1">
                              <a:latin typeface="Cambria Math" panose="02040503050406030204" pitchFamily="18" charset="0"/>
                            </a:rPr>
                          </m:ctrlPr>
                        </m:sSubPr>
                        <m:e>
                          <m:r>
                            <a:rPr lang="en-GB" sz="2400" i="1">
                              <a:latin typeface="Cambria Math" panose="02040503050406030204" pitchFamily="18" charset="0"/>
                            </a:rPr>
                            <m:t>𝑛</m:t>
                          </m:r>
                        </m:e>
                        <m:sub>
                          <m:r>
                            <a:rPr lang="en-GB" sz="2400" i="1">
                              <a:latin typeface="Cambria Math" panose="02040503050406030204" pitchFamily="18" charset="0"/>
                            </a:rPr>
                            <m:t>𝑖𝑗</m:t>
                          </m:r>
                          <m:r>
                            <a:rPr lang="en-GB" sz="2400" b="0" i="1" smtClean="0">
                              <a:latin typeface="Cambria Math" panose="02040503050406030204" pitchFamily="18" charset="0"/>
                            </a:rPr>
                            <m:t>𝑘</m:t>
                          </m:r>
                        </m:sub>
                      </m:sSub>
                    </m:oMath>
                  </m:oMathPara>
                </a14:m>
                <a:endParaRPr lang="en-GB" sz="2400" dirty="0"/>
              </a:p>
            </p:txBody>
          </p:sp>
        </mc:Choice>
        <mc:Fallback>
          <p:sp>
            <p:nvSpPr>
              <p:cNvPr id="10" name="TextovéPole 9"/>
              <p:cNvSpPr txBox="1">
                <a:spLocks noRot="1" noChangeAspect="1" noMove="1" noResize="1" noEditPoints="1" noAdjustHandles="1" noChangeArrowheads="1" noChangeShapeType="1" noTextEdit="1"/>
              </p:cNvSpPr>
              <p:nvPr/>
            </p:nvSpPr>
            <p:spPr>
              <a:xfrm>
                <a:off x="9382678" y="2822848"/>
                <a:ext cx="2809322" cy="1986304"/>
              </a:xfrm>
              <a:prstGeom prst="rect">
                <a:avLst/>
              </a:prstGeom>
              <a:blipFill>
                <a:blip r:embed="rId3"/>
                <a:stretch>
                  <a:fillRect b="-1829"/>
                </a:stretch>
              </a:blipFill>
              <a:ln w="12700">
                <a:solidFill>
                  <a:srgbClr val="FF0000"/>
                </a:solidFill>
              </a:ln>
            </p:spPr>
            <p:txBody>
              <a:bodyPr/>
              <a:lstStyle/>
              <a:p>
                <a:r>
                  <a:rPr lang="en-GB">
                    <a:noFill/>
                  </a:rPr>
                  <a:t> </a:t>
                </a:r>
              </a:p>
            </p:txBody>
          </p:sp>
        </mc:Fallback>
      </mc:AlternateContent>
    </p:spTree>
    <p:extLst>
      <p:ext uri="{BB962C8B-B14F-4D97-AF65-F5344CB8AC3E}">
        <p14:creationId xmlns:p14="http://schemas.microsoft.com/office/powerpoint/2010/main" val="542915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Three-factor ANOVA:  Introduction:  Assumptions</a:t>
            </a:r>
            <a:endParaRPr lang="en-GB" u="sng"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r>
                  <a:rPr lang="en-GB" dirty="0" smtClean="0"/>
                  <a:t>In the models, such as</a:t>
                </a:r>
              </a:p>
              <a:p>
                <a:pPr>
                  <a:lnSpc>
                    <a:spcPct val="150000"/>
                  </a:lnSpc>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𝑌</m:t>
                          </m:r>
                        </m:e>
                        <m:sub>
                          <m:r>
                            <a:rPr lang="en-GB" i="1">
                              <a:latin typeface="Cambria Math" panose="02040503050406030204" pitchFamily="18" charset="0"/>
                            </a:rPr>
                            <m:t>𝑖𝑗𝑘𝑙</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𝑘</m:t>
                          </m:r>
                        </m:sub>
                      </m:sSub>
                      <m:r>
                        <a:rPr lang="en-GB" i="1">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𝜆</m:t>
                          </m:r>
                        </m:e>
                        <m:sub>
                          <m:r>
                            <a:rPr lang="en-GB" i="1">
                              <a:latin typeface="Cambria Math" panose="02040503050406030204" pitchFamily="18" charset="0"/>
                            </a:rPr>
                            <m:t>𝑖𝑗</m:t>
                          </m:r>
                        </m:sub>
                        <m:sup>
                          <m:r>
                            <m:rPr>
                              <m:sty m:val="p"/>
                            </m:rPr>
                            <a:rPr lang="en-GB">
                              <a:latin typeface="Cambria Math" panose="02040503050406030204" pitchFamily="18" charset="0"/>
                            </a:rPr>
                            <m:t>AB</m:t>
                          </m:r>
                        </m:sup>
                      </m:sSubSup>
                      <m:r>
                        <a:rPr lang="en-GB" i="1">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𝜆</m:t>
                          </m:r>
                        </m:e>
                        <m:sub>
                          <m:r>
                            <a:rPr lang="en-GB" i="1">
                              <a:latin typeface="Cambria Math" panose="02040503050406030204" pitchFamily="18" charset="0"/>
                            </a:rPr>
                            <m:t>𝑖𝑘</m:t>
                          </m:r>
                        </m:sub>
                        <m:sup>
                          <m:r>
                            <m:rPr>
                              <m:sty m:val="p"/>
                            </m:rPr>
                            <a:rPr lang="en-GB">
                              <a:latin typeface="Cambria Math" panose="02040503050406030204" pitchFamily="18" charset="0"/>
                            </a:rPr>
                            <m:t>AC</m:t>
                          </m:r>
                        </m:sup>
                      </m:sSubSup>
                      <m:r>
                        <a:rPr lang="en-GB" i="1">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𝜆</m:t>
                          </m:r>
                        </m:e>
                        <m:sub>
                          <m:r>
                            <a:rPr lang="en-GB" i="1">
                              <a:latin typeface="Cambria Math" panose="02040503050406030204" pitchFamily="18" charset="0"/>
                            </a:rPr>
                            <m:t>𝑗𝑘</m:t>
                          </m:r>
                        </m:sub>
                        <m:sup>
                          <m:r>
                            <m:rPr>
                              <m:sty m:val="p"/>
                            </m:rPr>
                            <a:rPr lang="en-GB" i="0">
                              <a:latin typeface="Cambria Math" panose="02040503050406030204" pitchFamily="18" charset="0"/>
                            </a:rPr>
                            <m:t>BC</m:t>
                          </m:r>
                        </m:sup>
                      </m:sSubSup>
                      <m:r>
                        <a:rPr lang="en-GB" i="1">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𝜆</m:t>
                          </m:r>
                        </m:e>
                        <m:sub>
                          <m:r>
                            <a:rPr lang="en-GB" i="1">
                              <a:latin typeface="Cambria Math" panose="02040503050406030204" pitchFamily="18" charset="0"/>
                            </a:rPr>
                            <m:t>𝑖𝑗𝑘</m:t>
                          </m:r>
                        </m:sub>
                        <m:sup>
                          <m:r>
                            <m:rPr>
                              <m:sty m:val="p"/>
                            </m:rPr>
                            <a:rPr lang="en-GB">
                              <a:latin typeface="Cambria Math" panose="02040503050406030204" pitchFamily="18" charset="0"/>
                            </a:rPr>
                            <m:t>ABC</m:t>
                          </m:r>
                        </m:sup>
                      </m:sSubSup>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𝜀</m:t>
                          </m:r>
                        </m:e>
                        <m:sub>
                          <m:r>
                            <a:rPr lang="en-GB" i="1">
                              <a:latin typeface="Cambria Math" panose="02040503050406030204" pitchFamily="18" charset="0"/>
                            </a:rPr>
                            <m:t>𝑖𝑗𝑘𝑙</m:t>
                          </m:r>
                        </m:sub>
                      </m:sSub>
                    </m:oMath>
                  </m:oMathPara>
                </a14:m>
                <a:endParaRPr lang="en-GB" dirty="0" smtClean="0"/>
              </a:p>
              <a:p>
                <a:pPr>
                  <a:lnSpc>
                    <a:spcPct val="150000"/>
                  </a:lnSpc>
                </a:pPr>
                <a:r>
                  <a:rPr lang="en-GB" dirty="0" smtClean="0"/>
                  <a:t>the parameters</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𝜇</m:t>
                      </m:r>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𝑘</m:t>
                          </m:r>
                        </m:sub>
                      </m:sSub>
                      <m:r>
                        <a:rPr lang="en-GB" b="0" i="1" smtClean="0">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𝜆</m:t>
                          </m:r>
                        </m:e>
                        <m:sub>
                          <m:r>
                            <a:rPr lang="en-GB" i="1">
                              <a:latin typeface="Cambria Math" panose="02040503050406030204" pitchFamily="18" charset="0"/>
                            </a:rPr>
                            <m:t>𝑖𝑗</m:t>
                          </m:r>
                        </m:sub>
                        <m:sup>
                          <m:r>
                            <m:rPr>
                              <m:sty m:val="p"/>
                            </m:rPr>
                            <a:rPr lang="en-GB">
                              <a:latin typeface="Cambria Math" panose="02040503050406030204" pitchFamily="18" charset="0"/>
                            </a:rPr>
                            <m:t>AB</m:t>
                          </m:r>
                        </m:sup>
                      </m:sSubSup>
                      <m:r>
                        <a:rPr lang="en-GB" b="0" i="1" smtClean="0">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𝜆</m:t>
                          </m:r>
                        </m:e>
                        <m:sub>
                          <m:r>
                            <a:rPr lang="en-GB" i="1">
                              <a:latin typeface="Cambria Math" panose="02040503050406030204" pitchFamily="18" charset="0"/>
                            </a:rPr>
                            <m:t>𝑖𝑘</m:t>
                          </m:r>
                        </m:sub>
                        <m:sup>
                          <m:r>
                            <m:rPr>
                              <m:sty m:val="p"/>
                            </m:rPr>
                            <a:rPr lang="en-GB">
                              <a:latin typeface="Cambria Math" panose="02040503050406030204" pitchFamily="18" charset="0"/>
                            </a:rPr>
                            <m:t>AC</m:t>
                          </m:r>
                        </m:sup>
                      </m:sSubSup>
                      <m:r>
                        <a:rPr lang="en-GB" b="0" i="1" smtClean="0">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𝜆</m:t>
                          </m:r>
                        </m:e>
                        <m:sub>
                          <m:r>
                            <a:rPr lang="en-GB" i="1">
                              <a:latin typeface="Cambria Math" panose="02040503050406030204" pitchFamily="18" charset="0"/>
                            </a:rPr>
                            <m:t>𝑗𝑘</m:t>
                          </m:r>
                        </m:sub>
                        <m:sup>
                          <m:r>
                            <m:rPr>
                              <m:sty m:val="p"/>
                            </m:rPr>
                            <a:rPr lang="en-GB" i="0">
                              <a:latin typeface="Cambria Math" panose="02040503050406030204" pitchFamily="18" charset="0"/>
                            </a:rPr>
                            <m:t>BC</m:t>
                          </m:r>
                        </m:sup>
                      </m:sSubSup>
                      <m:r>
                        <a:rPr lang="en-GB" b="0" i="1" smtClean="0">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𝜆</m:t>
                          </m:r>
                        </m:e>
                        <m:sub>
                          <m:r>
                            <a:rPr lang="en-GB" i="1">
                              <a:latin typeface="Cambria Math" panose="02040503050406030204" pitchFamily="18" charset="0"/>
                            </a:rPr>
                            <m:t>𝑖𝑗𝑘</m:t>
                          </m:r>
                        </m:sub>
                        <m:sup>
                          <m:r>
                            <m:rPr>
                              <m:sty m:val="p"/>
                            </m:rPr>
                            <a:rPr lang="en-GB">
                              <a:latin typeface="Cambria Math" panose="02040503050406030204" pitchFamily="18" charset="0"/>
                            </a:rPr>
                            <m:t>ABC</m:t>
                          </m:r>
                        </m:sup>
                      </m:sSubSup>
                      <m:r>
                        <a:rPr lang="en-GB" b="0" i="1" smtClean="0">
                          <a:latin typeface="Cambria Math" panose="02040503050406030204" pitchFamily="18" charset="0"/>
                        </a:rPr>
                        <m:t>∈</m:t>
                      </m:r>
                      <m:r>
                        <a:rPr lang="en-GB" b="0" i="1" smtClean="0">
                          <a:latin typeface="Cambria Math" panose="02040503050406030204" pitchFamily="18" charset="0"/>
                        </a:rPr>
                        <m:t>ℝ</m:t>
                      </m:r>
                    </m:oMath>
                  </m:oMathPara>
                </a14:m>
                <a:endParaRPr lang="en-GB" dirty="0" smtClean="0"/>
              </a:p>
              <a:p>
                <a:pPr>
                  <a:lnSpc>
                    <a:spcPct val="150000"/>
                  </a:lnSpc>
                </a:pPr>
                <a:r>
                  <a:rPr lang="en-GB" dirty="0" smtClean="0"/>
                  <a:t>are </a:t>
                </a:r>
                <a:r>
                  <a:rPr lang="en-GB" u="sng" dirty="0" smtClean="0"/>
                  <a:t>unknown</a:t>
                </a:r>
                <a:r>
                  <a:rPr lang="en-GB" dirty="0" smtClean="0"/>
                  <a:t>.</a:t>
                </a:r>
              </a:p>
              <a:p>
                <a:pPr>
                  <a:lnSpc>
                    <a:spcPct val="150000"/>
                  </a:lnSpc>
                </a:pPr>
                <a:r>
                  <a:rPr lang="en-GB" dirty="0" smtClean="0"/>
                  <a:t>We assume that the unknown parameters are normalized so that</a:t>
                </a:r>
                <a:r>
                  <a:rPr lang="en-GB" dirty="0"/>
                  <a:t>:</a:t>
                </a:r>
              </a:p>
              <a:p>
                <a:pPr>
                  <a:lnSpc>
                    <a:spcPct val="125000"/>
                  </a:lnSpc>
                </a:pPr>
                <a14:m>
                  <m:oMathPara xmlns:m="http://schemas.openxmlformats.org/officeDocument/2006/math">
                    <m:oMathParaPr>
                      <m:jc m:val="centerGroup"/>
                    </m:oMathParaPr>
                    <m:oMath xmlns:m="http://schemas.openxmlformats.org/officeDocument/2006/math">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𝐼</m:t>
                          </m:r>
                        </m:sup>
                        <m:e>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e>
                      </m:nary>
                      <m:r>
                        <a:rPr lang="en-GB" i="1">
                          <a:latin typeface="Cambria Math" panose="02040503050406030204" pitchFamily="18" charset="0"/>
                        </a:rPr>
                        <m:t>=0    </m:t>
                      </m:r>
                      <m:r>
                        <a:rPr lang="en-GB" i="1" smtClean="0">
                          <a:latin typeface="Cambria Math" panose="02040503050406030204" pitchFamily="18" charset="0"/>
                        </a:rPr>
                        <m:t>  </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𝐽</m:t>
                          </m:r>
                        </m:sup>
                        <m:e>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e>
                      </m:nary>
                      <m:r>
                        <a:rPr lang="en-GB" i="1">
                          <a:latin typeface="Cambria Math" panose="02040503050406030204" pitchFamily="18" charset="0"/>
                        </a:rPr>
                        <m:t>=0</m:t>
                      </m:r>
                      <m:r>
                        <a:rPr lang="en-GB" i="1" smtClean="0">
                          <a:latin typeface="Cambria Math" panose="02040503050406030204" pitchFamily="18" charset="0"/>
                        </a:rPr>
                        <m:t>      </m:t>
                      </m:r>
                      <m:nary>
                        <m:naryPr>
                          <m:chr m:val="∑"/>
                          <m:ctrlPr>
                            <a:rPr lang="en-GB" i="1">
                              <a:latin typeface="Cambria Math" panose="02040503050406030204" pitchFamily="18" charset="0"/>
                            </a:rPr>
                          </m:ctrlPr>
                        </m:naryPr>
                        <m:sub>
                          <m:r>
                            <a:rPr lang="en-GB" b="0" i="1" smtClean="0">
                              <a:latin typeface="Cambria Math" panose="02040503050406030204" pitchFamily="18" charset="0"/>
                            </a:rPr>
                            <m:t>𝑘</m:t>
                          </m:r>
                          <m:r>
                            <a:rPr lang="en-GB" i="1">
                              <a:latin typeface="Cambria Math" panose="02040503050406030204" pitchFamily="18" charset="0"/>
                            </a:rPr>
                            <m:t>=1</m:t>
                          </m:r>
                        </m:sub>
                        <m:sup>
                          <m:r>
                            <a:rPr lang="en-GB" b="0" i="1" smtClean="0">
                              <a:latin typeface="Cambria Math" panose="02040503050406030204" pitchFamily="18" charset="0"/>
                            </a:rPr>
                            <m:t>𝐾</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𝑘</m:t>
                              </m:r>
                            </m:sub>
                          </m:sSub>
                        </m:e>
                      </m:nary>
                      <m:r>
                        <a:rPr lang="en-GB" i="1">
                          <a:latin typeface="Cambria Math" panose="02040503050406030204" pitchFamily="18" charset="0"/>
                        </a:rPr>
                        <m:t>=0</m:t>
                      </m:r>
                    </m:oMath>
                  </m:oMathPara>
                </a14:m>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2451202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Three-factor ANOVA:  Introduction:  Assumptions</a:t>
            </a:r>
            <a:endParaRPr lang="en-GB"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pPr>
                  <a:lnSpc>
                    <a:spcPct val="150000"/>
                  </a:lnSpc>
                </a:pPr>
                <a:r>
                  <a:rPr lang="en-GB" dirty="0" smtClean="0"/>
                  <a:t>We assume that the unknown parameters are normalized so that</a:t>
                </a:r>
                <a:r>
                  <a:rPr lang="en-GB" dirty="0"/>
                  <a:t>:</a:t>
                </a:r>
              </a:p>
              <a:p>
                <a:pPr>
                  <a:lnSpc>
                    <a:spcPct val="125000"/>
                  </a:lnSpc>
                </a:pPr>
                <a14:m>
                  <m:oMathPara xmlns:m="http://schemas.openxmlformats.org/officeDocument/2006/math">
                    <m:oMathParaPr>
                      <m:jc m:val="centerGroup"/>
                    </m:oMathParaPr>
                    <m:oMath xmlns:m="http://schemas.openxmlformats.org/officeDocument/2006/math">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𝐼</m:t>
                          </m:r>
                        </m:sup>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𝜆</m:t>
                              </m:r>
                            </m:e>
                            <m:sub>
                              <m:r>
                                <a:rPr lang="en-GB" b="0" i="1" smtClean="0">
                                  <a:latin typeface="Cambria Math" panose="02040503050406030204" pitchFamily="18" charset="0"/>
                                </a:rPr>
                                <m:t>𝑖𝑗</m:t>
                              </m:r>
                            </m:sub>
                            <m:sup>
                              <m:r>
                                <m:rPr>
                                  <m:sty m:val="p"/>
                                </m:rPr>
                                <a:rPr lang="en-GB" b="0" i="0" smtClean="0">
                                  <a:latin typeface="Cambria Math" panose="02040503050406030204" pitchFamily="18" charset="0"/>
                                </a:rPr>
                                <m:t>AB</m:t>
                              </m:r>
                            </m:sup>
                          </m:sSubSup>
                        </m:e>
                      </m:nary>
                      <m:r>
                        <a:rPr lang="en-GB" i="1">
                          <a:latin typeface="Cambria Math" panose="02040503050406030204" pitchFamily="18" charset="0"/>
                        </a:rPr>
                        <m:t>=0</m:t>
                      </m:r>
                      <m:r>
                        <a:rPr lang="en-GB" b="0" i="1" smtClean="0">
                          <a:latin typeface="Cambria Math" panose="02040503050406030204" pitchFamily="18" charset="0"/>
                        </a:rPr>
                        <m:t>=</m:t>
                      </m:r>
                      <m:nary>
                        <m:naryPr>
                          <m:chr m:val="∑"/>
                          <m:ctrlPr>
                            <a:rPr lang="en-GB" i="1">
                              <a:latin typeface="Cambria Math" panose="02040503050406030204" pitchFamily="18" charset="0"/>
                            </a:rPr>
                          </m:ctrlPr>
                        </m:naryPr>
                        <m:sub>
                          <m:r>
                            <a:rPr lang="en-GB" b="0" i="1" smtClean="0">
                              <a:latin typeface="Cambria Math" panose="02040503050406030204" pitchFamily="18" charset="0"/>
                            </a:rPr>
                            <m:t>𝑗</m:t>
                          </m:r>
                          <m:r>
                            <a:rPr lang="en-GB" i="1">
                              <a:latin typeface="Cambria Math" panose="02040503050406030204" pitchFamily="18" charset="0"/>
                            </a:rPr>
                            <m:t>=1</m:t>
                          </m:r>
                        </m:sub>
                        <m:sup>
                          <m:r>
                            <a:rPr lang="en-GB" b="0" i="1" smtClean="0">
                              <a:latin typeface="Cambria Math" panose="02040503050406030204" pitchFamily="18" charset="0"/>
                            </a:rPr>
                            <m:t>𝐽</m:t>
                          </m:r>
                        </m:sup>
                        <m:e>
                          <m:sSubSup>
                            <m:sSubSupPr>
                              <m:ctrlPr>
                                <a:rPr lang="en-GB" i="1">
                                  <a:latin typeface="Cambria Math" panose="02040503050406030204" pitchFamily="18" charset="0"/>
                                </a:rPr>
                              </m:ctrlPr>
                            </m:sSubSupPr>
                            <m:e>
                              <m:r>
                                <a:rPr lang="en-GB" i="1">
                                  <a:latin typeface="Cambria Math" panose="02040503050406030204" pitchFamily="18" charset="0"/>
                                </a:rPr>
                                <m:t>𝜆</m:t>
                              </m:r>
                            </m:e>
                            <m:sub>
                              <m:r>
                                <a:rPr lang="en-GB" i="1">
                                  <a:latin typeface="Cambria Math" panose="02040503050406030204" pitchFamily="18" charset="0"/>
                                </a:rPr>
                                <m:t>𝑖𝑗</m:t>
                              </m:r>
                            </m:sub>
                            <m:sup>
                              <m:r>
                                <m:rPr>
                                  <m:sty m:val="p"/>
                                </m:rPr>
                                <a:rPr lang="en-GB">
                                  <a:latin typeface="Cambria Math" panose="02040503050406030204" pitchFamily="18" charset="0"/>
                                </a:rPr>
                                <m:t>AB</m:t>
                              </m:r>
                            </m:sup>
                          </m:sSubSup>
                        </m:e>
                      </m:nary>
                      <m:r>
                        <a:rPr lang="en-GB" i="1">
                          <a:latin typeface="Cambria Math" panose="02040503050406030204" pitchFamily="18" charset="0"/>
                        </a:rPr>
                        <m:t>   </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𝐼</m:t>
                          </m:r>
                        </m:sup>
                        <m:e>
                          <m:sSubSup>
                            <m:sSubSupPr>
                              <m:ctrlPr>
                                <a:rPr lang="en-GB" i="1">
                                  <a:latin typeface="Cambria Math" panose="02040503050406030204" pitchFamily="18" charset="0"/>
                                </a:rPr>
                              </m:ctrlPr>
                            </m:sSubSupPr>
                            <m:e>
                              <m:r>
                                <a:rPr lang="en-GB" i="1">
                                  <a:latin typeface="Cambria Math" panose="02040503050406030204" pitchFamily="18" charset="0"/>
                                </a:rPr>
                                <m:t>𝜆</m:t>
                              </m:r>
                            </m:e>
                            <m:sub>
                              <m:r>
                                <a:rPr lang="en-GB" i="1">
                                  <a:latin typeface="Cambria Math" panose="02040503050406030204" pitchFamily="18" charset="0"/>
                                </a:rPr>
                                <m:t>𝑖</m:t>
                              </m:r>
                              <m:r>
                                <a:rPr lang="en-GB" b="0" i="1" smtClean="0">
                                  <a:latin typeface="Cambria Math" panose="02040503050406030204" pitchFamily="18" charset="0"/>
                                </a:rPr>
                                <m:t>𝑘</m:t>
                              </m:r>
                            </m:sub>
                            <m:sup>
                              <m:r>
                                <m:rPr>
                                  <m:sty m:val="p"/>
                                </m:rPr>
                                <a:rPr lang="en-GB">
                                  <a:latin typeface="Cambria Math" panose="02040503050406030204" pitchFamily="18" charset="0"/>
                                </a:rPr>
                                <m:t>A</m:t>
                              </m:r>
                              <m:r>
                                <m:rPr>
                                  <m:sty m:val="p"/>
                                </m:rPr>
                                <a:rPr lang="en-GB" b="0" i="0" smtClean="0">
                                  <a:latin typeface="Cambria Math" panose="02040503050406030204" pitchFamily="18" charset="0"/>
                                </a:rPr>
                                <m:t>C</m:t>
                              </m:r>
                            </m:sup>
                          </m:sSubSup>
                        </m:e>
                      </m:nary>
                      <m:r>
                        <a:rPr lang="en-GB" i="1">
                          <a:latin typeface="Cambria Math" panose="02040503050406030204" pitchFamily="18" charset="0"/>
                        </a:rPr>
                        <m:t>=0=</m:t>
                      </m:r>
                      <m:nary>
                        <m:naryPr>
                          <m:chr m:val="∑"/>
                          <m:ctrlPr>
                            <a:rPr lang="en-GB" i="1">
                              <a:latin typeface="Cambria Math" panose="02040503050406030204" pitchFamily="18" charset="0"/>
                            </a:rPr>
                          </m:ctrlPr>
                        </m:naryPr>
                        <m:sub>
                          <m:r>
                            <a:rPr lang="en-GB" b="0" i="1" smtClean="0">
                              <a:latin typeface="Cambria Math" panose="02040503050406030204" pitchFamily="18" charset="0"/>
                            </a:rPr>
                            <m:t>𝑘</m:t>
                          </m:r>
                          <m:r>
                            <a:rPr lang="en-GB" i="1">
                              <a:latin typeface="Cambria Math" panose="02040503050406030204" pitchFamily="18" charset="0"/>
                            </a:rPr>
                            <m:t>=1</m:t>
                          </m:r>
                        </m:sub>
                        <m:sup>
                          <m:r>
                            <a:rPr lang="en-GB" b="0" i="1" smtClean="0">
                              <a:latin typeface="Cambria Math" panose="02040503050406030204" pitchFamily="18" charset="0"/>
                            </a:rPr>
                            <m:t>𝐾</m:t>
                          </m:r>
                        </m:sup>
                        <m:e>
                          <m:sSubSup>
                            <m:sSubSupPr>
                              <m:ctrlPr>
                                <a:rPr lang="en-GB" i="1">
                                  <a:latin typeface="Cambria Math" panose="02040503050406030204" pitchFamily="18" charset="0"/>
                                </a:rPr>
                              </m:ctrlPr>
                            </m:sSubSupPr>
                            <m:e>
                              <m:r>
                                <a:rPr lang="en-GB" i="1">
                                  <a:latin typeface="Cambria Math" panose="02040503050406030204" pitchFamily="18" charset="0"/>
                                </a:rPr>
                                <m:t>𝜆</m:t>
                              </m:r>
                            </m:e>
                            <m:sub>
                              <m:r>
                                <a:rPr lang="en-GB" i="1">
                                  <a:latin typeface="Cambria Math" panose="02040503050406030204" pitchFamily="18" charset="0"/>
                                </a:rPr>
                                <m:t>𝑖</m:t>
                              </m:r>
                              <m:r>
                                <a:rPr lang="en-GB" b="0" i="1" smtClean="0">
                                  <a:latin typeface="Cambria Math" panose="02040503050406030204" pitchFamily="18" charset="0"/>
                                </a:rPr>
                                <m:t>𝑘</m:t>
                              </m:r>
                            </m:sub>
                            <m:sup>
                              <m:r>
                                <m:rPr>
                                  <m:sty m:val="p"/>
                                </m:rPr>
                                <a:rPr lang="en-GB">
                                  <a:latin typeface="Cambria Math" panose="02040503050406030204" pitchFamily="18" charset="0"/>
                                </a:rPr>
                                <m:t>A</m:t>
                              </m:r>
                              <m:r>
                                <m:rPr>
                                  <m:sty m:val="p"/>
                                </m:rPr>
                                <a:rPr lang="en-GB" b="0" i="0" smtClean="0">
                                  <a:latin typeface="Cambria Math" panose="02040503050406030204" pitchFamily="18" charset="0"/>
                                </a:rPr>
                                <m:t>C</m:t>
                              </m:r>
                            </m:sup>
                          </m:sSubSup>
                        </m:e>
                      </m:nary>
                      <m:r>
                        <a:rPr lang="en-GB" i="1">
                          <a:latin typeface="Cambria Math" panose="02040503050406030204" pitchFamily="18" charset="0"/>
                        </a:rPr>
                        <m:t> </m:t>
                      </m:r>
                      <m:r>
                        <a:rPr lang="en-GB" i="1" smtClean="0">
                          <a:latin typeface="Cambria Math" panose="02040503050406030204" pitchFamily="18" charset="0"/>
                        </a:rPr>
                        <m:t>  </m:t>
                      </m:r>
                      <m:nary>
                        <m:naryPr>
                          <m:chr m:val="∑"/>
                          <m:ctrlPr>
                            <a:rPr lang="en-GB" i="1">
                              <a:latin typeface="Cambria Math" panose="02040503050406030204" pitchFamily="18" charset="0"/>
                            </a:rPr>
                          </m:ctrlPr>
                        </m:naryPr>
                        <m:sub>
                          <m:r>
                            <a:rPr lang="en-GB" b="0" i="1" smtClean="0">
                              <a:latin typeface="Cambria Math" panose="02040503050406030204" pitchFamily="18" charset="0"/>
                            </a:rPr>
                            <m:t>𝑗</m:t>
                          </m:r>
                          <m:r>
                            <a:rPr lang="en-GB" i="1">
                              <a:latin typeface="Cambria Math" panose="02040503050406030204" pitchFamily="18" charset="0"/>
                            </a:rPr>
                            <m:t>=1</m:t>
                          </m:r>
                        </m:sub>
                        <m:sup>
                          <m:r>
                            <a:rPr lang="en-GB" b="0" i="1" smtClean="0">
                              <a:latin typeface="Cambria Math" panose="02040503050406030204" pitchFamily="18" charset="0"/>
                            </a:rPr>
                            <m:t>𝐽</m:t>
                          </m:r>
                        </m:sup>
                        <m:e>
                          <m:sSubSup>
                            <m:sSubSupPr>
                              <m:ctrlPr>
                                <a:rPr lang="en-GB" i="1">
                                  <a:latin typeface="Cambria Math" panose="02040503050406030204" pitchFamily="18" charset="0"/>
                                </a:rPr>
                              </m:ctrlPr>
                            </m:sSubSupPr>
                            <m:e>
                              <m:r>
                                <a:rPr lang="en-GB" i="1">
                                  <a:latin typeface="Cambria Math" panose="02040503050406030204" pitchFamily="18" charset="0"/>
                                </a:rPr>
                                <m:t>𝜆</m:t>
                              </m:r>
                            </m:e>
                            <m:sub>
                              <m:r>
                                <a:rPr lang="en-GB" b="0" i="1" smtClean="0">
                                  <a:latin typeface="Cambria Math" panose="02040503050406030204" pitchFamily="18" charset="0"/>
                                </a:rPr>
                                <m:t>𝑗𝑘</m:t>
                              </m:r>
                            </m:sub>
                            <m:sup>
                              <m:r>
                                <m:rPr>
                                  <m:sty m:val="p"/>
                                </m:rPr>
                                <a:rPr lang="en-GB" b="0" i="0" smtClean="0">
                                  <a:latin typeface="Cambria Math" panose="02040503050406030204" pitchFamily="18" charset="0"/>
                                </a:rPr>
                                <m:t>BC</m:t>
                              </m:r>
                            </m:sup>
                          </m:sSubSup>
                        </m:e>
                      </m:nary>
                      <m:r>
                        <a:rPr lang="en-GB" i="1">
                          <a:latin typeface="Cambria Math" panose="02040503050406030204" pitchFamily="18" charset="0"/>
                        </a:rPr>
                        <m:t>=0=</m:t>
                      </m:r>
                      <m:nary>
                        <m:naryPr>
                          <m:chr m:val="∑"/>
                          <m:ctrlPr>
                            <a:rPr lang="en-GB" i="1">
                              <a:latin typeface="Cambria Math" panose="02040503050406030204" pitchFamily="18" charset="0"/>
                            </a:rPr>
                          </m:ctrlPr>
                        </m:naryPr>
                        <m:sub>
                          <m:r>
                            <a:rPr lang="en-GB" b="0" i="1" smtClean="0">
                              <a:latin typeface="Cambria Math" panose="02040503050406030204" pitchFamily="18" charset="0"/>
                            </a:rPr>
                            <m:t>𝑘</m:t>
                          </m:r>
                          <m:r>
                            <a:rPr lang="en-GB" i="1">
                              <a:latin typeface="Cambria Math" panose="02040503050406030204" pitchFamily="18" charset="0"/>
                            </a:rPr>
                            <m:t>=1</m:t>
                          </m:r>
                        </m:sub>
                        <m:sup>
                          <m:r>
                            <a:rPr lang="en-GB" b="0" i="1" smtClean="0">
                              <a:latin typeface="Cambria Math" panose="02040503050406030204" pitchFamily="18" charset="0"/>
                            </a:rPr>
                            <m:t>𝐾</m:t>
                          </m:r>
                        </m:sup>
                        <m:e>
                          <m:sSubSup>
                            <m:sSubSupPr>
                              <m:ctrlPr>
                                <a:rPr lang="en-GB" i="1">
                                  <a:latin typeface="Cambria Math" panose="02040503050406030204" pitchFamily="18" charset="0"/>
                                </a:rPr>
                              </m:ctrlPr>
                            </m:sSubSupPr>
                            <m:e>
                              <m:r>
                                <a:rPr lang="en-GB" i="1">
                                  <a:latin typeface="Cambria Math" panose="02040503050406030204" pitchFamily="18" charset="0"/>
                                </a:rPr>
                                <m:t>𝜆</m:t>
                              </m:r>
                            </m:e>
                            <m:sub>
                              <m:r>
                                <a:rPr lang="en-GB" b="0" i="1" smtClean="0">
                                  <a:latin typeface="Cambria Math" panose="02040503050406030204" pitchFamily="18" charset="0"/>
                                </a:rPr>
                                <m:t>𝑗𝑘</m:t>
                              </m:r>
                            </m:sub>
                            <m:sup>
                              <m:r>
                                <m:rPr>
                                  <m:sty m:val="p"/>
                                </m:rPr>
                                <a:rPr lang="en-GB" b="0" i="0" smtClean="0">
                                  <a:latin typeface="Cambria Math" panose="02040503050406030204" pitchFamily="18" charset="0"/>
                                </a:rPr>
                                <m:t>BC</m:t>
                              </m:r>
                            </m:sup>
                          </m:sSubSup>
                        </m:e>
                      </m:nary>
                    </m:oMath>
                  </m:oMathPara>
                </a14:m>
                <a:endParaRPr lang="en-GB" dirty="0" smtClean="0"/>
              </a:p>
              <a:p>
                <a:pPr>
                  <a:lnSpc>
                    <a:spcPct val="150000"/>
                  </a:lnSpc>
                </a:pPr>
                <a:endParaRPr lang="en-GB"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nary>
                        <m:naryPr>
                          <m:chr m:val="∑"/>
                          <m:ctrlPr>
                            <a:rPr lang="en-GB" i="1">
                              <a:latin typeface="Cambria Math" panose="02040503050406030204" pitchFamily="18" charset="0"/>
                            </a:rPr>
                          </m:ctrlPr>
                        </m:naryPr>
                        <m:sub>
                          <m:r>
                            <a:rPr lang="en-GB" b="0" i="1" smtClean="0">
                              <a:latin typeface="Cambria Math" panose="02040503050406030204" pitchFamily="18" charset="0"/>
                            </a:rPr>
                            <m:t>𝑘</m:t>
                          </m:r>
                          <m:r>
                            <a:rPr lang="en-GB" i="1">
                              <a:latin typeface="Cambria Math" panose="02040503050406030204" pitchFamily="18" charset="0"/>
                            </a:rPr>
                            <m:t>=1</m:t>
                          </m:r>
                        </m:sub>
                        <m:sup>
                          <m:r>
                            <a:rPr lang="en-GB" b="0" i="1" smtClean="0">
                              <a:latin typeface="Cambria Math" panose="02040503050406030204" pitchFamily="18" charset="0"/>
                            </a:rPr>
                            <m:t>𝐾</m:t>
                          </m:r>
                        </m:sup>
                        <m:e>
                          <m:sSubSup>
                            <m:sSubSupPr>
                              <m:ctrlPr>
                                <a:rPr lang="en-GB" i="1">
                                  <a:latin typeface="Cambria Math" panose="02040503050406030204" pitchFamily="18" charset="0"/>
                                </a:rPr>
                              </m:ctrlPr>
                            </m:sSubSupPr>
                            <m:e>
                              <m:r>
                                <a:rPr lang="en-GB" i="1">
                                  <a:latin typeface="Cambria Math" panose="02040503050406030204" pitchFamily="18" charset="0"/>
                                </a:rPr>
                                <m:t>𝜆</m:t>
                              </m:r>
                            </m:e>
                            <m:sub>
                              <m:r>
                                <a:rPr lang="en-GB" i="1">
                                  <a:latin typeface="Cambria Math" panose="02040503050406030204" pitchFamily="18" charset="0"/>
                                </a:rPr>
                                <m:t>𝑖𝑗𝑘</m:t>
                              </m:r>
                            </m:sub>
                            <m:sup>
                              <m:r>
                                <m:rPr>
                                  <m:sty m:val="p"/>
                                </m:rPr>
                                <a:rPr lang="en-GB">
                                  <a:latin typeface="Cambria Math" panose="02040503050406030204" pitchFamily="18" charset="0"/>
                                </a:rPr>
                                <m:t>ABC</m:t>
                              </m:r>
                            </m:sup>
                          </m:sSubSup>
                        </m:e>
                      </m:nary>
                      <m:r>
                        <a:rPr lang="en-GB" i="1">
                          <a:latin typeface="Cambria Math" panose="02040503050406030204" pitchFamily="18" charset="0"/>
                        </a:rPr>
                        <m:t>=0  </m:t>
                      </m:r>
                      <m:r>
                        <a:rPr lang="en-GB" i="1" smtClean="0">
                          <a:latin typeface="Cambria Math" panose="02040503050406030204" pitchFamily="18" charset="0"/>
                        </a:rPr>
                        <m:t>  </m:t>
                      </m:r>
                      <m:r>
                        <a:rPr lang="en-GB" i="1">
                          <a:latin typeface="Cambria Math" panose="02040503050406030204" pitchFamily="18" charset="0"/>
                        </a:rPr>
                        <m:t>  </m:t>
                      </m:r>
                      <m:nary>
                        <m:naryPr>
                          <m:chr m:val="∑"/>
                          <m:ctrlPr>
                            <a:rPr lang="en-GB" i="1">
                              <a:latin typeface="Cambria Math" panose="02040503050406030204" pitchFamily="18" charset="0"/>
                            </a:rPr>
                          </m:ctrlPr>
                        </m:naryPr>
                        <m:sub>
                          <m: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𝐽</m:t>
                          </m:r>
                        </m:sup>
                        <m:e>
                          <m:sSubSup>
                            <m:sSubSupPr>
                              <m:ctrlPr>
                                <a:rPr lang="en-GB" i="1">
                                  <a:latin typeface="Cambria Math" panose="02040503050406030204" pitchFamily="18" charset="0"/>
                                </a:rPr>
                              </m:ctrlPr>
                            </m:sSubSupPr>
                            <m:e>
                              <m:r>
                                <a:rPr lang="en-GB" i="1">
                                  <a:latin typeface="Cambria Math" panose="02040503050406030204" pitchFamily="18" charset="0"/>
                                </a:rPr>
                                <m:t>𝜆</m:t>
                              </m:r>
                            </m:e>
                            <m:sub>
                              <m:r>
                                <a:rPr lang="en-GB" i="1">
                                  <a:latin typeface="Cambria Math" panose="02040503050406030204" pitchFamily="18" charset="0"/>
                                </a:rPr>
                                <m:t>𝑖𝑗𝑘</m:t>
                              </m:r>
                            </m:sub>
                            <m:sup>
                              <m:r>
                                <m:rPr>
                                  <m:sty m:val="p"/>
                                </m:rPr>
                                <a:rPr lang="en-GB">
                                  <a:latin typeface="Cambria Math" panose="02040503050406030204" pitchFamily="18" charset="0"/>
                                </a:rPr>
                                <m:t>ABC</m:t>
                              </m:r>
                            </m:sup>
                          </m:sSubSup>
                        </m:e>
                      </m:nary>
                      <m:r>
                        <a:rPr lang="en-GB" i="1">
                          <a:latin typeface="Cambria Math" panose="02040503050406030204" pitchFamily="18" charset="0"/>
                        </a:rPr>
                        <m:t>=0  </m:t>
                      </m:r>
                      <m:r>
                        <a:rPr lang="en-GB" i="1" smtClean="0">
                          <a:latin typeface="Cambria Math" panose="02040503050406030204" pitchFamily="18" charset="0"/>
                        </a:rPr>
                        <m:t> </m:t>
                      </m:r>
                      <m:r>
                        <a:rPr lang="en-GB" i="1">
                          <a:latin typeface="Cambria Math" panose="02040503050406030204" pitchFamily="18" charset="0"/>
                        </a:rPr>
                        <m:t> </m:t>
                      </m:r>
                      <m:r>
                        <a:rPr lang="en-GB" i="1" smtClean="0">
                          <a:latin typeface="Cambria Math" panose="02040503050406030204" pitchFamily="18" charset="0"/>
                        </a:rPr>
                        <m:t> </m:t>
                      </m:r>
                      <m:r>
                        <a:rPr lang="en-GB" i="1">
                          <a:latin typeface="Cambria Math" panose="02040503050406030204" pitchFamily="18" charset="0"/>
                        </a:rPr>
                        <m:t> </m:t>
                      </m:r>
                      <m:nary>
                        <m:naryPr>
                          <m:chr m:val="∑"/>
                          <m:ctrlPr>
                            <a:rPr lang="en-GB" i="1">
                              <a:latin typeface="Cambria Math" panose="02040503050406030204" pitchFamily="18" charset="0"/>
                            </a:rPr>
                          </m:ctrlPr>
                        </m:naryPr>
                        <m:sub>
                          <m:r>
                            <a:rPr lang="en-GB" b="0" i="1" smtClean="0">
                              <a:latin typeface="Cambria Math" panose="02040503050406030204" pitchFamily="18" charset="0"/>
                            </a:rPr>
                            <m:t>𝑖</m:t>
                          </m:r>
                          <m:r>
                            <a:rPr lang="en-GB" i="1">
                              <a:latin typeface="Cambria Math" panose="02040503050406030204" pitchFamily="18" charset="0"/>
                            </a:rPr>
                            <m:t>=1</m:t>
                          </m:r>
                        </m:sub>
                        <m:sup>
                          <m:r>
                            <a:rPr lang="en-GB" b="0" i="1" smtClean="0">
                              <a:latin typeface="Cambria Math" panose="02040503050406030204" pitchFamily="18" charset="0"/>
                            </a:rPr>
                            <m:t>𝐼</m:t>
                          </m:r>
                        </m:sup>
                        <m:e>
                          <m:sSubSup>
                            <m:sSubSupPr>
                              <m:ctrlPr>
                                <a:rPr lang="en-GB" i="1">
                                  <a:latin typeface="Cambria Math" panose="02040503050406030204" pitchFamily="18" charset="0"/>
                                </a:rPr>
                              </m:ctrlPr>
                            </m:sSubSupPr>
                            <m:e>
                              <m:r>
                                <a:rPr lang="en-GB" i="1">
                                  <a:latin typeface="Cambria Math" panose="02040503050406030204" pitchFamily="18" charset="0"/>
                                </a:rPr>
                                <m:t>𝜆</m:t>
                              </m:r>
                            </m:e>
                            <m:sub>
                              <m:r>
                                <a:rPr lang="en-GB" i="1">
                                  <a:latin typeface="Cambria Math" panose="02040503050406030204" pitchFamily="18" charset="0"/>
                                </a:rPr>
                                <m:t>𝑖𝑗𝑘</m:t>
                              </m:r>
                            </m:sub>
                            <m:sup>
                              <m:r>
                                <m:rPr>
                                  <m:sty m:val="p"/>
                                </m:rPr>
                                <a:rPr lang="en-GB">
                                  <a:latin typeface="Cambria Math" panose="02040503050406030204" pitchFamily="18" charset="0"/>
                                </a:rPr>
                                <m:t>ABC</m:t>
                              </m:r>
                            </m:sup>
                          </m:sSubSup>
                        </m:e>
                      </m:nary>
                      <m:r>
                        <a:rPr lang="en-GB" i="1">
                          <a:latin typeface="Cambria Math" panose="02040503050406030204" pitchFamily="18" charset="0"/>
                        </a:rPr>
                        <m:t>=0</m:t>
                      </m:r>
                    </m:oMath>
                  </m:oMathPara>
                </a14:m>
                <a:endParaRPr lang="en-GB" dirty="0" smtClean="0"/>
              </a:p>
              <a:p>
                <a:r>
                  <a:rPr lang="en-GB" dirty="0" smtClean="0"/>
                  <a:t>or</a:t>
                </a:r>
                <a:endParaRPr lang="en-GB" dirty="0"/>
              </a:p>
              <a:p>
                <a:pPr/>
                <a14:m>
                  <m:oMathPara xmlns:m="http://schemas.openxmlformats.org/officeDocument/2006/math">
                    <m:oMathParaPr>
                      <m:jc m:val="centerGroup"/>
                    </m:oMathParaPr>
                    <m:oMath xmlns:m="http://schemas.openxmlformats.org/officeDocument/2006/math">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𝐽</m:t>
                              </m:r>
                            </m:sup>
                            <m:e>
                              <m:sSubSup>
                                <m:sSubSupPr>
                                  <m:ctrlPr>
                                    <a:rPr lang="en-GB" i="1">
                                      <a:latin typeface="Cambria Math" panose="02040503050406030204" pitchFamily="18" charset="0"/>
                                    </a:rPr>
                                  </m:ctrlPr>
                                </m:sSubSupPr>
                                <m:e>
                                  <m:r>
                                    <a:rPr lang="en-GB" i="1">
                                      <a:latin typeface="Cambria Math" panose="02040503050406030204" pitchFamily="18" charset="0"/>
                                    </a:rPr>
                                    <m:t>𝜆</m:t>
                                  </m:r>
                                </m:e>
                                <m:sub>
                                  <m:r>
                                    <a:rPr lang="en-GB" i="1">
                                      <a:latin typeface="Cambria Math" panose="02040503050406030204" pitchFamily="18" charset="0"/>
                                    </a:rPr>
                                    <m:t>𝑖𝑗𝑘</m:t>
                                  </m:r>
                                </m:sub>
                                <m:sup>
                                  <m:r>
                                    <m:rPr>
                                      <m:sty m:val="p"/>
                                    </m:rPr>
                                    <a:rPr lang="en-GB">
                                      <a:latin typeface="Cambria Math" panose="02040503050406030204" pitchFamily="18" charset="0"/>
                                    </a:rPr>
                                    <m:t>ABC</m:t>
                                  </m:r>
                                </m:sup>
                              </m:sSubSup>
                            </m:e>
                          </m:nary>
                        </m:e>
                      </m:nary>
                      <m:r>
                        <a:rPr lang="en-GB" i="1">
                          <a:latin typeface="Cambria Math" panose="02040503050406030204" pitchFamily="18" charset="0"/>
                        </a:rPr>
                        <m:t>=0     </m:t>
                      </m:r>
                      <m:nary>
                        <m:naryPr>
                          <m:chr m:val="∑"/>
                          <m:ctrlPr>
                            <a:rPr lang="en-GB" i="1">
                              <a:latin typeface="Cambria Math" panose="02040503050406030204" pitchFamily="18" charset="0"/>
                            </a:rPr>
                          </m:ctrlPr>
                        </m:naryPr>
                        <m:sub>
                          <m: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=1</m:t>
                              </m:r>
                            </m:sub>
                            <m:sup>
                              <m:r>
                                <a:rPr lang="en-GB" i="1">
                                  <a:latin typeface="Cambria Math" panose="02040503050406030204" pitchFamily="18" charset="0"/>
                                </a:rPr>
                                <m:t>𝐾</m:t>
                              </m:r>
                            </m:sup>
                            <m:e>
                              <m:sSubSup>
                                <m:sSubSupPr>
                                  <m:ctrlPr>
                                    <a:rPr lang="en-GB" i="1">
                                      <a:latin typeface="Cambria Math" panose="02040503050406030204" pitchFamily="18" charset="0"/>
                                    </a:rPr>
                                  </m:ctrlPr>
                                </m:sSubSupPr>
                                <m:e>
                                  <m:r>
                                    <a:rPr lang="en-GB" i="1">
                                      <a:latin typeface="Cambria Math" panose="02040503050406030204" pitchFamily="18" charset="0"/>
                                    </a:rPr>
                                    <m:t>𝜆</m:t>
                                  </m:r>
                                </m:e>
                                <m:sub>
                                  <m:r>
                                    <a:rPr lang="en-GB" i="1">
                                      <a:latin typeface="Cambria Math" panose="02040503050406030204" pitchFamily="18" charset="0"/>
                                    </a:rPr>
                                    <m:t>𝑖𝑗𝑘</m:t>
                                  </m:r>
                                </m:sub>
                                <m:sup>
                                  <m:r>
                                    <m:rPr>
                                      <m:sty m:val="p"/>
                                    </m:rPr>
                                    <a:rPr lang="en-GB">
                                      <a:latin typeface="Cambria Math" panose="02040503050406030204" pitchFamily="18" charset="0"/>
                                    </a:rPr>
                                    <m:t>ABC</m:t>
                                  </m:r>
                                </m:sup>
                              </m:sSubSup>
                            </m:e>
                          </m:nary>
                        </m:e>
                      </m:nary>
                      <m:r>
                        <a:rPr lang="en-GB" i="1">
                          <a:latin typeface="Cambria Math" panose="02040503050406030204" pitchFamily="18" charset="0"/>
                        </a:rPr>
                        <m:t>=0     </m:t>
                      </m:r>
                      <m:nary>
                        <m:naryPr>
                          <m:chr m:val="∑"/>
                          <m:ctrlPr>
                            <a:rPr lang="en-GB" i="1">
                              <a:latin typeface="Cambria Math" panose="02040503050406030204" pitchFamily="18" charset="0"/>
                            </a:rPr>
                          </m:ctrlPr>
                        </m:naryPr>
                        <m:sub>
                          <m: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=1</m:t>
                              </m:r>
                            </m:sub>
                            <m:sup>
                              <m:r>
                                <a:rPr lang="en-GB" i="1">
                                  <a:latin typeface="Cambria Math" panose="02040503050406030204" pitchFamily="18" charset="0"/>
                                </a:rPr>
                                <m:t>𝐾</m:t>
                              </m:r>
                            </m:sup>
                            <m:e>
                              <m:sSubSup>
                                <m:sSubSupPr>
                                  <m:ctrlPr>
                                    <a:rPr lang="en-GB" i="1">
                                      <a:latin typeface="Cambria Math" panose="02040503050406030204" pitchFamily="18" charset="0"/>
                                    </a:rPr>
                                  </m:ctrlPr>
                                </m:sSubSupPr>
                                <m:e>
                                  <m:r>
                                    <a:rPr lang="en-GB" i="1">
                                      <a:latin typeface="Cambria Math" panose="02040503050406030204" pitchFamily="18" charset="0"/>
                                    </a:rPr>
                                    <m:t>𝜆</m:t>
                                  </m:r>
                                </m:e>
                                <m:sub>
                                  <m:r>
                                    <a:rPr lang="en-GB" i="1">
                                      <a:latin typeface="Cambria Math" panose="02040503050406030204" pitchFamily="18" charset="0"/>
                                    </a:rPr>
                                    <m:t>𝑖𝑗𝑘</m:t>
                                  </m:r>
                                </m:sub>
                                <m:sup>
                                  <m:r>
                                    <m:rPr>
                                      <m:sty m:val="p"/>
                                    </m:rPr>
                                    <a:rPr lang="en-GB">
                                      <a:latin typeface="Cambria Math" panose="02040503050406030204" pitchFamily="18" charset="0"/>
                                    </a:rPr>
                                    <m:t>ABC</m:t>
                                  </m:r>
                                </m:sup>
                              </m:sSubSup>
                            </m:e>
                          </m:nary>
                        </m:e>
                      </m:nary>
                      <m:r>
                        <a:rPr lang="en-GB" i="1">
                          <a:latin typeface="Cambria Math" panose="02040503050406030204" pitchFamily="18" charset="0"/>
                        </a:rPr>
                        <m:t>=0</m:t>
                      </m:r>
                    </m:oMath>
                  </m:oMathPara>
                </a14:m>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a:stretch>
              </a:blipFill>
            </p:spPr>
            <p:txBody>
              <a:bodyPr/>
              <a:lstStyle/>
              <a:p>
                <a:r>
                  <a:rPr lang="en-GB">
                    <a:noFill/>
                  </a:rPr>
                  <a:t> </a:t>
                </a:r>
              </a:p>
            </p:txBody>
          </p:sp>
        </mc:Fallback>
      </mc:AlternateContent>
      <p:sp>
        <p:nvSpPr>
          <p:cNvPr id="4" name="TextovéPole 3"/>
          <p:cNvSpPr txBox="1"/>
          <p:nvPr/>
        </p:nvSpPr>
        <p:spPr>
          <a:xfrm>
            <a:off x="367200" y="3600000"/>
            <a:ext cx="605443" cy="369332"/>
          </a:xfrm>
          <a:prstGeom prst="rect">
            <a:avLst/>
          </a:prstGeom>
          <a:noFill/>
        </p:spPr>
        <p:txBody>
          <a:bodyPr wrap="none" lIns="90000" tIns="0" rIns="0" bIns="0" rtlCol="0">
            <a:spAutoFit/>
          </a:bodyPr>
          <a:lstStyle/>
          <a:p>
            <a:r>
              <a:rPr lang="en-GB" sz="2400" dirty="0" smtClean="0"/>
              <a:t>and</a:t>
            </a:r>
            <a:endParaRPr lang="en-GB" sz="2400" dirty="0"/>
          </a:p>
        </p:txBody>
      </p:sp>
    </p:spTree>
    <p:extLst>
      <p:ext uri="{BB962C8B-B14F-4D97-AF65-F5344CB8AC3E}">
        <p14:creationId xmlns:p14="http://schemas.microsoft.com/office/powerpoint/2010/main" val="1239961321"/>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zor_EN.potx" id="{1770B770-60E4-4A30-B7BA-47839EC946AA}" vid="{5E3653EB-A487-4E0D-8028-4058D57838AA}"/>
    </a:ext>
  </a:extLst>
</a:theme>
</file>

<file path=docProps/app.xml><?xml version="1.0" encoding="utf-8"?>
<Properties xmlns="http://schemas.openxmlformats.org/officeDocument/2006/extended-properties" xmlns:vt="http://schemas.openxmlformats.org/officeDocument/2006/docPropsVTypes">
  <Template>Vzor_EN</Template>
  <TotalTime>2099</TotalTime>
  <Words>9754</Words>
  <Application>Microsoft Office PowerPoint</Application>
  <PresentationFormat>Širokoúhlá obrazovka</PresentationFormat>
  <Paragraphs>575</Paragraphs>
  <Slides>52</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52</vt:i4>
      </vt:variant>
    </vt:vector>
  </HeadingPairs>
  <TitlesOfParts>
    <vt:vector size="55" baseType="lpstr">
      <vt:lpstr>Arial</vt:lpstr>
      <vt:lpstr>Cambria Math</vt:lpstr>
      <vt:lpstr>Motiv Office</vt:lpstr>
      <vt:lpstr>Statistical Methods  for Economists  Lecture (7 &amp; 8)c</vt:lpstr>
      <vt:lpstr>Prezentace aplikace PowerPoint</vt:lpstr>
      <vt:lpstr>Three-factor ANOVA:  Motivation:  Example</vt:lpstr>
      <vt:lpstr>Three-factor ANOVA:  Motivation:  Example</vt:lpstr>
      <vt:lpstr>Three-factor ANOVA:  Motivation &amp; Introduction</vt:lpstr>
      <vt:lpstr>Three-factor ANOVA:  Introduction:  Assumptions</vt:lpstr>
      <vt:lpstr>Three-factor ANOVA:  Introduction:  Assumptions</vt:lpstr>
      <vt:lpstr>Three-factor ANOVA:  Introduction:  Assumptions</vt:lpstr>
      <vt:lpstr>Three-factor ANOVA:  Introduction:  Assumptions</vt:lpstr>
      <vt:lpstr>Three-factor ANOVA:  Simplification</vt:lpstr>
      <vt:lpstr>Three-factor ANOVA:  Simplification</vt:lpstr>
      <vt:lpstr>Latin squares  in Three-way ANOVA</vt:lpstr>
      <vt:lpstr>Latin square</vt:lpstr>
      <vt:lpstr>Latin square:  Remark</vt:lpstr>
      <vt:lpstr>Three-factor ANOVA:  Simplification by using Latin sq.</vt:lpstr>
      <vt:lpstr>Three-factor ANOVA:  Simplification by using Latin sq.</vt:lpstr>
      <vt:lpstr>Three-factor ANOVA:  Simplification by using Latin sq.</vt:lpstr>
      <vt:lpstr>Three-factor ANOVA:  Further assumptions</vt:lpstr>
      <vt:lpstr>Three-factor ANOVA:  Further assumptions</vt:lpstr>
      <vt:lpstr>Three-factor ANOVA:  Further assumptions</vt:lpstr>
      <vt:lpstr>Three-Way ANOVA without  interactions  and simplified  by using  Latin squares  Yijk1=μ+αi+βj+γk+                          +εijk1</vt:lpstr>
      <vt:lpstr>Three-way ANOVA with no interactions</vt:lpstr>
      <vt:lpstr>Three-way ANOVA with no interactions</vt:lpstr>
      <vt:lpstr>Three-way ANOVA with no interactions:  Notation</vt:lpstr>
      <vt:lpstr>Three-way ANOVA with no interactions:  Notation</vt:lpstr>
      <vt:lpstr>Three-way ANOVA with no interactions:  Notation</vt:lpstr>
      <vt:lpstr>Three-way ANOVA with no interactions:  Notation</vt:lpstr>
      <vt:lpstr>Three-way ANOVA with no interactions:  Notation</vt:lpstr>
      <vt:lpstr>Three-way ANOVA with no interactions:  Notation</vt:lpstr>
      <vt:lpstr>Three-way ANOVA with no interactions:  Notation</vt:lpstr>
      <vt:lpstr>Three-way ANOVA with no interactions:  Dimensions</vt:lpstr>
      <vt:lpstr>Three-way ANOVA with no interactions:  Dimensions</vt:lpstr>
      <vt:lpstr>Three-way ANOVA with no interactions:  Dimensions</vt:lpstr>
      <vt:lpstr>Three-way ANOVA with no interactions</vt:lpstr>
      <vt:lpstr>Three-way ANOVA with no interactions</vt:lpstr>
      <vt:lpstr>Three-way ANOVA with no interactions</vt:lpstr>
      <vt:lpstr>Three-way ANOVA with no interactions</vt:lpstr>
      <vt:lpstr>Three-way ANOVA with no interactions</vt:lpstr>
      <vt:lpstr>Three-way ANOVA with no interactions</vt:lpstr>
      <vt:lpstr>Three-way ANOVA with no interactions</vt:lpstr>
      <vt:lpstr>Three-way ANOVA with no interactions</vt:lpstr>
      <vt:lpstr>Three-way ANOVA with no interactions</vt:lpstr>
      <vt:lpstr>Three-way ANOVA with no interactions</vt:lpstr>
      <vt:lpstr>Three-way ANOVA with no interactions</vt:lpstr>
      <vt:lpstr>Three-way ANOVA with no interactions</vt:lpstr>
      <vt:lpstr>Three-way ANOVA with no interactions</vt:lpstr>
      <vt:lpstr>Three-way ANOVA with no interactions</vt:lpstr>
      <vt:lpstr>Three-way ANOVA with no interactions:  Test for  HC</vt:lpstr>
      <vt:lpstr>Three-way ANOVA with no interactions:  Test for  HC</vt:lpstr>
      <vt:lpstr>Three-way ANOVA with no interactions:  Test for  HC</vt:lpstr>
      <vt:lpstr>Three-way ANOVA with no interactions:  Test for  HC</vt:lpstr>
      <vt:lpstr>Three-way ANOVA with no interactions:  Test for  HC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Statistical Methods  for Economists  Lecture (7 &amp; 8)c</dc:title>
  <dc:creator>bar0245</dc:creator>
  <cp:lastModifiedBy>bar0245</cp:lastModifiedBy>
  <cp:revision>94</cp:revision>
  <dcterms:created xsi:type="dcterms:W3CDTF">2020-08-30T20:24:04Z</dcterms:created>
  <dcterms:modified xsi:type="dcterms:W3CDTF">2020-10-10T17:17:36Z</dcterms:modified>
</cp:coreProperties>
</file>