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9" r:id="rId13"/>
    <p:sldId id="270" r:id="rId14"/>
    <p:sldId id="272" r:id="rId15"/>
    <p:sldId id="274" r:id="rId16"/>
    <p:sldId id="275" r:id="rId17"/>
    <p:sldId id="271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92" r:id="rId35"/>
    <p:sldId id="294" r:id="rId36"/>
    <p:sldId id="295" r:id="rId37"/>
    <p:sldId id="296" r:id="rId38"/>
    <p:sldId id="298" r:id="rId39"/>
    <p:sldId id="299" r:id="rId40"/>
    <p:sldId id="300" r:id="rId41"/>
    <p:sldId id="301" r:id="rId42"/>
    <p:sldId id="302" r:id="rId43"/>
    <p:sldId id="303" r:id="rId44"/>
    <p:sldId id="305" r:id="rId45"/>
    <p:sldId id="306" r:id="rId46"/>
    <p:sldId id="307" r:id="rId47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07871"/>
    <a:srgbClr val="58BCB2"/>
    <a:srgbClr val="3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1853" autoAdjust="0"/>
    <p:restoredTop sz="94717" autoAdjust="0"/>
  </p:normalViewPr>
  <p:slideViewPr>
    <p:cSldViewPr snapToGrid="0">
      <p:cViewPr varScale="1">
        <p:scale>
          <a:sx n="86" d="100"/>
          <a:sy n="86" d="100"/>
        </p:scale>
        <p:origin x="629" y="53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8688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 userDrawn="1"/>
        </p:nvSpPr>
        <p:spPr>
          <a:xfrm>
            <a:off x="335360" y="356659"/>
            <a:ext cx="7488832" cy="6144683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b="1" noProof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 hasCustomPrompt="1"/>
          </p:nvPr>
        </p:nvSpPr>
        <p:spPr>
          <a:xfrm>
            <a:off x="622800" y="932400"/>
            <a:ext cx="6818400" cy="2880000"/>
          </a:xfrm>
          <a:noFill/>
        </p:spPr>
        <p:txBody>
          <a:bodyPr anchor="t" anchorCtr="0">
            <a:noAutofit/>
          </a:bodyPr>
          <a:lstStyle>
            <a:lvl1pPr algn="l"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en-GB" noProof="0" dirty="0" smtClean="0"/>
              <a:t>Presentation title</a:t>
            </a:r>
            <a:endParaRPr lang="en-GB" noProof="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2350800" y="4100400"/>
            <a:ext cx="5184000" cy="1054800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 smtClean="0"/>
              <a:t>Presentation subtitle</a:t>
            </a:r>
            <a:endParaRPr lang="en-GB" noProof="0" dirty="0"/>
          </a:p>
        </p:txBody>
      </p:sp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4351" y="752054"/>
            <a:ext cx="2266000" cy="1744775"/>
          </a:xfrm>
          <a:prstGeom prst="rect">
            <a:avLst/>
          </a:prstGeom>
        </p:spPr>
      </p:pic>
      <p:sp>
        <p:nvSpPr>
          <p:cNvPr id="14" name="Zástupný symbol pro text 2"/>
          <p:cNvSpPr>
            <a:spLocks noGrp="1"/>
          </p:cNvSpPr>
          <p:nvPr>
            <p:ph type="body" idx="10" hasCustomPrompt="1"/>
          </p:nvPr>
        </p:nvSpPr>
        <p:spPr>
          <a:xfrm>
            <a:off x="7824192" y="4964142"/>
            <a:ext cx="4140000" cy="1537200"/>
          </a:xfrm>
        </p:spPr>
        <p:txBody>
          <a:bodyPr/>
          <a:lstStyle>
            <a:lvl1pPr marL="0" indent="0" algn="r">
              <a:buNone/>
              <a:defRPr sz="1800" b="0">
                <a:solidFill>
                  <a:srgbClr val="30787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noProof="0" dirty="0" smtClean="0"/>
              <a:t>David </a:t>
            </a:r>
            <a:r>
              <a:rPr lang="en-GB" noProof="0" dirty="0" err="1" smtClean="0"/>
              <a:t>Bartl</a:t>
            </a:r>
            <a:endParaRPr lang="en-GB" noProof="0" dirty="0" smtClean="0"/>
          </a:p>
          <a:p>
            <a:pPr lvl="0"/>
            <a:r>
              <a:rPr lang="en-GB" noProof="0" dirty="0" smtClean="0"/>
              <a:t>Subject title</a:t>
            </a:r>
          </a:p>
          <a:p>
            <a:pPr lvl="0"/>
            <a:r>
              <a:rPr lang="en-GB" noProof="0" dirty="0" smtClean="0"/>
              <a:t>Subject code</a:t>
            </a:r>
          </a:p>
        </p:txBody>
      </p:sp>
    </p:spTree>
    <p:extLst>
      <p:ext uri="{BB962C8B-B14F-4D97-AF65-F5344CB8AC3E}">
        <p14:creationId xmlns:p14="http://schemas.microsoft.com/office/powerpoint/2010/main" val="37798318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0477" y="266400"/>
            <a:ext cx="1476000" cy="1136491"/>
          </a:xfrm>
          <a:prstGeom prst="rect">
            <a:avLst/>
          </a:prstGeom>
        </p:spPr>
      </p:pic>
      <p:cxnSp>
        <p:nvCxnSpPr>
          <p:cNvPr id="7" name="Přímá spojnice 6"/>
          <p:cNvCxnSpPr/>
          <p:nvPr userDrawn="1"/>
        </p:nvCxnSpPr>
        <p:spPr>
          <a:xfrm>
            <a:off x="252000" y="936000"/>
            <a:ext cx="9972000" cy="0"/>
          </a:xfrm>
          <a:prstGeom prst="line">
            <a:avLst/>
          </a:prstGeom>
          <a:ln w="15875" cap="rnd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nice 7"/>
          <p:cNvCxnSpPr/>
          <p:nvPr userDrawn="1"/>
        </p:nvCxnSpPr>
        <p:spPr>
          <a:xfrm>
            <a:off x="252000" y="6336000"/>
            <a:ext cx="11685600" cy="0"/>
          </a:xfrm>
          <a:prstGeom prst="line">
            <a:avLst/>
          </a:prstGeom>
          <a:ln w="15875" cap="rnd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67904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plně 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98551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line of the le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0477" y="266400"/>
            <a:ext cx="1476000" cy="1136491"/>
          </a:xfrm>
          <a:prstGeom prst="rect">
            <a:avLst/>
          </a:prstGeom>
        </p:spPr>
      </p:pic>
      <p:cxnSp>
        <p:nvCxnSpPr>
          <p:cNvPr id="10" name="Přímá spojnice 9"/>
          <p:cNvCxnSpPr/>
          <p:nvPr userDrawn="1"/>
        </p:nvCxnSpPr>
        <p:spPr>
          <a:xfrm>
            <a:off x="252000" y="936000"/>
            <a:ext cx="9972000" cy="0"/>
          </a:xfrm>
          <a:prstGeom prst="line">
            <a:avLst/>
          </a:prstGeom>
          <a:ln w="15875" cap="rnd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252000" y="6336000"/>
            <a:ext cx="11685600" cy="0"/>
          </a:xfrm>
          <a:prstGeom prst="line">
            <a:avLst/>
          </a:prstGeom>
          <a:ln w="15875" cap="rnd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65855" y="1294257"/>
            <a:ext cx="11397600" cy="5040000"/>
          </a:xfrm>
        </p:spPr>
        <p:txBody>
          <a:bodyPr/>
          <a:lstStyle/>
          <a:p>
            <a:pPr lvl="0"/>
            <a:r>
              <a:rPr lang="cs-CZ" noProof="0" smtClean="0"/>
              <a:t>Upravte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en-GB" noProof="0" dirty="0"/>
          </a:p>
        </p:txBody>
      </p:sp>
      <p:sp>
        <p:nvSpPr>
          <p:cNvPr id="12" name="Nadpis 6"/>
          <p:cNvSpPr txBox="1">
            <a:spLocks/>
          </p:cNvSpPr>
          <p:nvPr userDrawn="1"/>
        </p:nvSpPr>
        <p:spPr>
          <a:xfrm>
            <a:off x="252000" y="450000"/>
            <a:ext cx="9720000" cy="4608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1" kern="1200">
                <a:solidFill>
                  <a:srgbClr val="30787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noProof="0" dirty="0" smtClean="0"/>
              <a:t>Outline of the lecture</a:t>
            </a:r>
          </a:p>
        </p:txBody>
      </p:sp>
    </p:spTree>
    <p:extLst>
      <p:ext uri="{BB962C8B-B14F-4D97-AF65-F5344CB8AC3E}">
        <p14:creationId xmlns:p14="http://schemas.microsoft.com/office/powerpoint/2010/main" val="22432330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Nadpis 13"/>
          <p:cNvSpPr>
            <a:spLocks noGrp="1"/>
          </p:cNvSpPr>
          <p:nvPr>
            <p:ph type="title"/>
          </p:nvPr>
        </p:nvSpPr>
        <p:spPr>
          <a:xfrm>
            <a:off x="252000" y="450000"/>
            <a:ext cx="9720000" cy="460800"/>
          </a:xfrm>
        </p:spPr>
        <p:txBody>
          <a:bodyPr vert="horz" lIns="91440" tIns="45720" rIns="91440" bIns="45720" rtlCol="0" anchor="t" anchorCtr="0">
            <a:noAutofit/>
          </a:bodyPr>
          <a:lstStyle>
            <a:lvl1pPr>
              <a:defRPr lang="cs-CZ"/>
            </a:lvl1pPr>
          </a:lstStyle>
          <a:p>
            <a:pPr marL="0" lvl="0"/>
            <a:r>
              <a:rPr lang="cs-CZ" noProof="0" smtClean="0"/>
              <a:t>Kliknutím lze upravit styl.</a:t>
            </a:r>
            <a:endParaRPr lang="en-GB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 hasCustomPrompt="1"/>
          </p:nvPr>
        </p:nvSpPr>
        <p:spPr>
          <a:xfrm>
            <a:off x="367200" y="1296000"/>
            <a:ext cx="11397600" cy="504000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noProof="0" dirty="0" smtClean="0"/>
              <a:t>Text</a:t>
            </a:r>
          </a:p>
        </p:txBody>
      </p:sp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0477" y="266400"/>
            <a:ext cx="1476000" cy="1136491"/>
          </a:xfrm>
          <a:prstGeom prst="rect">
            <a:avLst/>
          </a:prstGeom>
        </p:spPr>
      </p:pic>
      <p:cxnSp>
        <p:nvCxnSpPr>
          <p:cNvPr id="10" name="Přímá spojnice 9"/>
          <p:cNvCxnSpPr/>
          <p:nvPr userDrawn="1"/>
        </p:nvCxnSpPr>
        <p:spPr>
          <a:xfrm>
            <a:off x="252000" y="936000"/>
            <a:ext cx="9972000" cy="0"/>
          </a:xfrm>
          <a:prstGeom prst="line">
            <a:avLst/>
          </a:prstGeom>
          <a:ln w="15875" cap="rnd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252000" y="6336000"/>
            <a:ext cx="11685600" cy="0"/>
          </a:xfrm>
          <a:prstGeom prst="line">
            <a:avLst/>
          </a:prstGeom>
          <a:ln w="15875" cap="rnd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6400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&amp;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252000" y="450000"/>
            <a:ext cx="9720000" cy="460800"/>
          </a:xfrm>
        </p:spPr>
        <p:txBody>
          <a:bodyPr/>
          <a:lstStyle>
            <a:lvl1pPr>
              <a:defRPr sz="2800">
                <a:solidFill>
                  <a:srgbClr val="307871"/>
                </a:solidFill>
              </a:defRPr>
            </a:lvl1pPr>
          </a:lstStyle>
          <a:p>
            <a:r>
              <a:rPr lang="cs-CZ" noProof="0" smtClean="0"/>
              <a:t>Kliknutím lze upravit styl.</a:t>
            </a:r>
            <a:endParaRPr lang="en-GB" noProof="0" dirty="0"/>
          </a:p>
        </p:txBody>
      </p:sp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0477" y="266400"/>
            <a:ext cx="1476000" cy="1136491"/>
          </a:xfrm>
          <a:prstGeom prst="rect">
            <a:avLst/>
          </a:prstGeom>
        </p:spPr>
      </p:pic>
      <p:cxnSp>
        <p:nvCxnSpPr>
          <p:cNvPr id="10" name="Přímá spojnice 9"/>
          <p:cNvCxnSpPr/>
          <p:nvPr userDrawn="1"/>
        </p:nvCxnSpPr>
        <p:spPr>
          <a:xfrm>
            <a:off x="252000" y="936000"/>
            <a:ext cx="9972000" cy="0"/>
          </a:xfrm>
          <a:prstGeom prst="line">
            <a:avLst/>
          </a:prstGeom>
          <a:ln w="15875" cap="rnd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252000" y="6336000"/>
            <a:ext cx="11685600" cy="0"/>
          </a:xfrm>
          <a:prstGeom prst="line">
            <a:avLst/>
          </a:prstGeom>
          <a:ln w="15875" cap="rnd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65855" y="1294257"/>
            <a:ext cx="11397600" cy="5040000"/>
          </a:xfrm>
        </p:spPr>
        <p:txBody>
          <a:bodyPr/>
          <a:lstStyle/>
          <a:p>
            <a:pPr lvl="0"/>
            <a:r>
              <a:rPr lang="cs-CZ" noProof="0" smtClean="0"/>
              <a:t>Upravte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3675581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 userDrawn="1"/>
        </p:nvSpPr>
        <p:spPr>
          <a:xfrm>
            <a:off x="449092" y="417096"/>
            <a:ext cx="4784758" cy="6063916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noProof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666000" y="720000"/>
            <a:ext cx="4352400" cy="1332000"/>
          </a:xfrm>
        </p:spPr>
        <p:txBody>
          <a:bodyPr anchor="t" anchorCtr="0"/>
          <a:lstStyle>
            <a:lvl1pPr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en-GB" noProof="0" dirty="0" smtClean="0"/>
              <a:t>Chapter title</a:t>
            </a:r>
            <a:endParaRPr lang="en-GB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684400" y="2628000"/>
            <a:ext cx="5940000" cy="3852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noProof="0" smtClean="0"/>
              <a:t>Upravte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en-GB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 hasCustomPrompt="1"/>
          </p:nvPr>
        </p:nvSpPr>
        <p:spPr>
          <a:xfrm>
            <a:off x="666000" y="2052000"/>
            <a:ext cx="4352400" cy="4176000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noProof="0" dirty="0" smtClean="0"/>
              <a:t>Text</a:t>
            </a:r>
          </a:p>
        </p:txBody>
      </p:sp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0477" y="266400"/>
            <a:ext cx="1476000" cy="1136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1580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936000" y="1620000"/>
            <a:ext cx="5400000" cy="3600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noProof="0" dirty="0" smtClean="0"/>
              <a:t>Kliknutím na ikonu přidáte obrázek.</a:t>
            </a:r>
            <a:endParaRPr lang="en-GB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984000" y="1620000"/>
            <a:ext cx="3240000" cy="36000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noProof="0" smtClean="0"/>
              <a:t>Upravte styly předlohy textu.</a:t>
            </a:r>
          </a:p>
        </p:txBody>
      </p:sp>
      <p:pic>
        <p:nvPicPr>
          <p:cNvPr id="13" name="Obrázek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0477" y="266400"/>
            <a:ext cx="1476000" cy="1136491"/>
          </a:xfrm>
          <a:prstGeom prst="rect">
            <a:avLst/>
          </a:prstGeom>
        </p:spPr>
      </p:pic>
      <p:cxnSp>
        <p:nvCxnSpPr>
          <p:cNvPr id="14" name="Přímá spojnice 13"/>
          <p:cNvCxnSpPr/>
          <p:nvPr userDrawn="1"/>
        </p:nvCxnSpPr>
        <p:spPr>
          <a:xfrm>
            <a:off x="252000" y="936000"/>
            <a:ext cx="9972000" cy="0"/>
          </a:xfrm>
          <a:prstGeom prst="line">
            <a:avLst/>
          </a:prstGeom>
          <a:ln w="15875" cap="rnd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14"/>
          <p:cNvCxnSpPr/>
          <p:nvPr userDrawn="1"/>
        </p:nvCxnSpPr>
        <p:spPr>
          <a:xfrm>
            <a:off x="252000" y="6336000"/>
            <a:ext cx="11685600" cy="0"/>
          </a:xfrm>
          <a:prstGeom prst="line">
            <a:avLst/>
          </a:prstGeom>
          <a:ln w="15875" cap="rnd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Nadpis 11"/>
          <p:cNvSpPr>
            <a:spLocks noGrp="1"/>
          </p:cNvSpPr>
          <p:nvPr>
            <p:ph type="title"/>
          </p:nvPr>
        </p:nvSpPr>
        <p:spPr>
          <a:xfrm>
            <a:off x="252000" y="450000"/>
            <a:ext cx="9720000" cy="460800"/>
          </a:xfrm>
        </p:spPr>
        <p:txBody>
          <a:bodyPr/>
          <a:lstStyle>
            <a:lvl1pPr>
              <a:defRPr sz="2800">
                <a:solidFill>
                  <a:srgbClr val="307871"/>
                </a:solidFill>
              </a:defRPr>
            </a:lvl1pPr>
          </a:lstStyle>
          <a:p>
            <a:r>
              <a:rPr lang="cs-CZ" noProof="0" smtClean="0"/>
              <a:t>Kliknutím lze upravit styl.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6768898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936000" y="1620000"/>
            <a:ext cx="5400000" cy="3600000"/>
          </a:xfrm>
        </p:spPr>
        <p:txBody>
          <a:bodyPr/>
          <a:lstStyle/>
          <a:p>
            <a:pPr lvl="0"/>
            <a:r>
              <a:rPr lang="cs-CZ" noProof="0" smtClean="0"/>
              <a:t>Upravte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en-GB" noProof="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984000" y="1619998"/>
            <a:ext cx="3240000" cy="3600000"/>
          </a:xfrm>
        </p:spPr>
        <p:txBody>
          <a:bodyPr/>
          <a:lstStyle/>
          <a:p>
            <a:pPr lvl="0"/>
            <a:r>
              <a:rPr lang="cs-CZ" noProof="0" smtClean="0"/>
              <a:t>Upravte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en-GB" noProof="0" dirty="0"/>
          </a:p>
        </p:txBody>
      </p:sp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0477" y="266400"/>
            <a:ext cx="1476000" cy="1136491"/>
          </a:xfrm>
          <a:prstGeom prst="rect">
            <a:avLst/>
          </a:prstGeom>
        </p:spPr>
      </p:pic>
      <p:cxnSp>
        <p:nvCxnSpPr>
          <p:cNvPr id="10" name="Přímá spojnice 9"/>
          <p:cNvCxnSpPr/>
          <p:nvPr userDrawn="1"/>
        </p:nvCxnSpPr>
        <p:spPr>
          <a:xfrm>
            <a:off x="252000" y="936000"/>
            <a:ext cx="9972000" cy="0"/>
          </a:xfrm>
          <a:prstGeom prst="line">
            <a:avLst/>
          </a:prstGeom>
          <a:ln w="15875" cap="rnd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252000" y="6336000"/>
            <a:ext cx="11685600" cy="0"/>
          </a:xfrm>
          <a:prstGeom prst="line">
            <a:avLst/>
          </a:prstGeom>
          <a:ln w="15875" cap="rnd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Nadpis 11"/>
          <p:cNvSpPr>
            <a:spLocks noGrp="1"/>
          </p:cNvSpPr>
          <p:nvPr>
            <p:ph type="title"/>
          </p:nvPr>
        </p:nvSpPr>
        <p:spPr>
          <a:xfrm>
            <a:off x="252000" y="450000"/>
            <a:ext cx="9720000" cy="460800"/>
          </a:xfrm>
        </p:spPr>
        <p:txBody>
          <a:bodyPr/>
          <a:lstStyle>
            <a:lvl1pPr>
              <a:defRPr sz="2800">
                <a:solidFill>
                  <a:srgbClr val="307871"/>
                </a:solidFill>
              </a:defRPr>
            </a:lvl1pPr>
          </a:lstStyle>
          <a:p>
            <a:r>
              <a:rPr lang="cs-CZ" noProof="0" smtClean="0"/>
              <a:t>Kliknutím lze upravit styl.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5971053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symbol pro obsah 2"/>
          <p:cNvSpPr>
            <a:spLocks noGrp="1"/>
          </p:cNvSpPr>
          <p:nvPr>
            <p:ph sz="half" idx="10"/>
          </p:nvPr>
        </p:nvSpPr>
        <p:spPr>
          <a:xfrm>
            <a:off x="936000" y="1620000"/>
            <a:ext cx="5400000" cy="3600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 noProof="0" smtClean="0"/>
              <a:t>Upravte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en-GB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36000" y="961200"/>
            <a:ext cx="5400000" cy="6588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noProof="0" smtClean="0"/>
              <a:t>Upravte styly předlohy textu.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984000" y="961200"/>
            <a:ext cx="3240000" cy="65879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noProof="0" smtClean="0"/>
              <a:t>Upravte styly předlohy textu.</a:t>
            </a:r>
          </a:p>
        </p:txBody>
      </p:sp>
      <p:sp>
        <p:nvSpPr>
          <p:cNvPr id="11" name="Zástupný symbol pro obsah 3"/>
          <p:cNvSpPr>
            <a:spLocks noGrp="1"/>
          </p:cNvSpPr>
          <p:nvPr>
            <p:ph sz="half" idx="2"/>
          </p:nvPr>
        </p:nvSpPr>
        <p:spPr>
          <a:xfrm>
            <a:off x="6984000" y="1619998"/>
            <a:ext cx="3240000" cy="3600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 noProof="0" smtClean="0"/>
              <a:t>Upravte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en-GB" noProof="0" dirty="0"/>
          </a:p>
        </p:txBody>
      </p:sp>
      <p:pic>
        <p:nvPicPr>
          <p:cNvPr id="12" name="Obrázek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0477" y="266400"/>
            <a:ext cx="1476000" cy="1136491"/>
          </a:xfrm>
          <a:prstGeom prst="rect">
            <a:avLst/>
          </a:prstGeom>
        </p:spPr>
      </p:pic>
      <p:cxnSp>
        <p:nvCxnSpPr>
          <p:cNvPr id="13" name="Přímá spojnice 12"/>
          <p:cNvCxnSpPr/>
          <p:nvPr userDrawn="1"/>
        </p:nvCxnSpPr>
        <p:spPr>
          <a:xfrm>
            <a:off x="252000" y="936000"/>
            <a:ext cx="9972000" cy="0"/>
          </a:xfrm>
          <a:prstGeom prst="line">
            <a:avLst/>
          </a:prstGeom>
          <a:ln w="15875" cap="rnd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13"/>
          <p:cNvCxnSpPr/>
          <p:nvPr userDrawn="1"/>
        </p:nvCxnSpPr>
        <p:spPr>
          <a:xfrm>
            <a:off x="252000" y="6336000"/>
            <a:ext cx="11685600" cy="0"/>
          </a:xfrm>
          <a:prstGeom prst="line">
            <a:avLst/>
          </a:prstGeom>
          <a:ln w="15875" cap="rnd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Nadpis 11"/>
          <p:cNvSpPr>
            <a:spLocks noGrp="1"/>
          </p:cNvSpPr>
          <p:nvPr>
            <p:ph type="title"/>
          </p:nvPr>
        </p:nvSpPr>
        <p:spPr>
          <a:xfrm>
            <a:off x="252000" y="450000"/>
            <a:ext cx="9720000" cy="460800"/>
          </a:xfrm>
        </p:spPr>
        <p:txBody>
          <a:bodyPr/>
          <a:lstStyle>
            <a:lvl1pPr>
              <a:defRPr sz="2800">
                <a:solidFill>
                  <a:srgbClr val="307871"/>
                </a:solidFill>
              </a:defRPr>
            </a:lvl1pPr>
          </a:lstStyle>
          <a:p>
            <a:r>
              <a:rPr lang="cs-CZ" noProof="0" smtClean="0"/>
              <a:t>Kliknutím lze upravit styl.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0816235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6"/>
          <p:cNvSpPr>
            <a:spLocks noGrp="1"/>
          </p:cNvSpPr>
          <p:nvPr>
            <p:ph type="title"/>
          </p:nvPr>
        </p:nvSpPr>
        <p:spPr>
          <a:xfrm>
            <a:off x="252000" y="450000"/>
            <a:ext cx="9720000" cy="460800"/>
          </a:xfrm>
        </p:spPr>
        <p:txBody>
          <a:bodyPr/>
          <a:lstStyle>
            <a:lvl1pPr>
              <a:defRPr sz="2800">
                <a:solidFill>
                  <a:srgbClr val="307871"/>
                </a:solidFill>
              </a:defRPr>
            </a:lvl1pPr>
          </a:lstStyle>
          <a:p>
            <a:r>
              <a:rPr lang="cs-CZ" noProof="0" smtClean="0"/>
              <a:t>Kliknutím lze upravit styl.</a:t>
            </a:r>
            <a:endParaRPr lang="en-GB" noProof="0" dirty="0"/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0477" y="266400"/>
            <a:ext cx="1476000" cy="1136491"/>
          </a:xfrm>
          <a:prstGeom prst="rect">
            <a:avLst/>
          </a:prstGeom>
        </p:spPr>
      </p:pic>
      <p:cxnSp>
        <p:nvCxnSpPr>
          <p:cNvPr id="8" name="Přímá spojnice 7"/>
          <p:cNvCxnSpPr/>
          <p:nvPr userDrawn="1"/>
        </p:nvCxnSpPr>
        <p:spPr>
          <a:xfrm>
            <a:off x="252000" y="936000"/>
            <a:ext cx="9972000" cy="0"/>
          </a:xfrm>
          <a:prstGeom prst="line">
            <a:avLst/>
          </a:prstGeom>
          <a:ln w="15875" cap="rnd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8"/>
          <p:cNvCxnSpPr/>
          <p:nvPr userDrawn="1"/>
        </p:nvCxnSpPr>
        <p:spPr>
          <a:xfrm>
            <a:off x="252000" y="6336000"/>
            <a:ext cx="11685600" cy="0"/>
          </a:xfrm>
          <a:prstGeom prst="line">
            <a:avLst/>
          </a:prstGeom>
          <a:ln w="15875" cap="rnd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55891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GB" noProof="0" dirty="0" err="1" smtClean="0"/>
              <a:t>Kliknutím</a:t>
            </a:r>
            <a:r>
              <a:rPr lang="en-GB" noProof="0" dirty="0" smtClean="0"/>
              <a:t> </a:t>
            </a:r>
            <a:r>
              <a:rPr lang="en-GB" noProof="0" dirty="0" err="1" smtClean="0"/>
              <a:t>lze</a:t>
            </a:r>
            <a:r>
              <a:rPr lang="en-GB" noProof="0" dirty="0" smtClean="0"/>
              <a:t> </a:t>
            </a:r>
            <a:r>
              <a:rPr lang="en-GB" noProof="0" dirty="0" err="1" smtClean="0"/>
              <a:t>upravit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</a:t>
            </a:r>
            <a:r>
              <a:rPr lang="en-GB" noProof="0" dirty="0" smtClean="0"/>
              <a:t>.</a:t>
            </a:r>
            <a:endParaRPr lang="en-GB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GB" noProof="0" dirty="0" err="1" smtClean="0"/>
              <a:t>Upravte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styly</a:t>
            </a:r>
            <a:r>
              <a:rPr lang="en-GB" noProof="0" dirty="0" smtClean="0"/>
              <a:t> </a:t>
            </a:r>
            <a:r>
              <a:rPr lang="en-GB" noProof="0" dirty="0" err="1" smtClean="0"/>
              <a:t>předlohy</a:t>
            </a:r>
            <a:r>
              <a:rPr lang="en-GB" noProof="0" dirty="0" smtClean="0"/>
              <a:t> </a:t>
            </a:r>
            <a:r>
              <a:rPr lang="en-GB" noProof="0" dirty="0" err="1" smtClean="0"/>
              <a:t>textu</a:t>
            </a:r>
            <a:r>
              <a:rPr lang="en-GB" noProof="0" dirty="0" smtClean="0"/>
              <a:t>.</a:t>
            </a:r>
          </a:p>
          <a:p>
            <a:pPr lvl="1"/>
            <a:r>
              <a:rPr lang="en-GB" noProof="0" dirty="0" err="1" smtClean="0"/>
              <a:t>Druhá</a:t>
            </a:r>
            <a:r>
              <a:rPr lang="en-GB" noProof="0" dirty="0" smtClean="0"/>
              <a:t> </a:t>
            </a:r>
            <a:r>
              <a:rPr lang="en-GB" noProof="0" dirty="0" err="1" smtClean="0"/>
              <a:t>úroveň</a:t>
            </a:r>
            <a:endParaRPr lang="en-GB" noProof="0" dirty="0" smtClean="0"/>
          </a:p>
          <a:p>
            <a:pPr lvl="2"/>
            <a:r>
              <a:rPr lang="en-GB" noProof="0" dirty="0" err="1" smtClean="0"/>
              <a:t>Třetí</a:t>
            </a:r>
            <a:r>
              <a:rPr lang="en-GB" noProof="0" dirty="0" smtClean="0"/>
              <a:t> </a:t>
            </a:r>
            <a:r>
              <a:rPr lang="en-GB" noProof="0" dirty="0" err="1" smtClean="0"/>
              <a:t>úroveň</a:t>
            </a:r>
            <a:endParaRPr lang="en-GB" noProof="0" dirty="0" smtClean="0"/>
          </a:p>
          <a:p>
            <a:pPr lvl="3"/>
            <a:r>
              <a:rPr lang="en-GB" noProof="0" dirty="0" err="1" smtClean="0"/>
              <a:t>Čtvrtá</a:t>
            </a:r>
            <a:r>
              <a:rPr lang="en-GB" noProof="0" dirty="0" smtClean="0"/>
              <a:t> </a:t>
            </a:r>
            <a:r>
              <a:rPr lang="en-GB" noProof="0" dirty="0" err="1" smtClean="0"/>
              <a:t>úroveň</a:t>
            </a:r>
            <a:endParaRPr lang="en-GB" noProof="0" dirty="0" smtClean="0"/>
          </a:p>
          <a:p>
            <a:pPr lvl="4"/>
            <a:r>
              <a:rPr lang="en-GB" noProof="0" dirty="0" err="1" smtClean="0"/>
              <a:t>Pátá</a:t>
            </a:r>
            <a:r>
              <a:rPr lang="en-GB" noProof="0" dirty="0" smtClean="0"/>
              <a:t> </a:t>
            </a:r>
            <a:r>
              <a:rPr lang="en-GB" noProof="0" dirty="0" err="1" smtClean="0"/>
              <a:t>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218766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9" r:id="rId4"/>
    <p:sldLayoutId id="2147483656" r:id="rId5"/>
    <p:sldLayoutId id="2147483657" r:id="rId6"/>
    <p:sldLayoutId id="2147483652" r:id="rId7"/>
    <p:sldLayoutId id="2147483653" r:id="rId8"/>
    <p:sldLayoutId id="2147483654" r:id="rId9"/>
    <p:sldLayoutId id="2147483655" r:id="rId10"/>
    <p:sldLayoutId id="2147483658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800" b="1" kern="1200">
          <a:solidFill>
            <a:srgbClr val="30787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52.png"/><Relationship Id="rId18" Type="http://schemas.openxmlformats.org/officeDocument/2006/relationships/image" Target="../media/image57.png"/><Relationship Id="rId3" Type="http://schemas.openxmlformats.org/officeDocument/2006/relationships/image" Target="../media/image42.png"/><Relationship Id="rId21" Type="http://schemas.openxmlformats.org/officeDocument/2006/relationships/image" Target="../media/image60.png"/><Relationship Id="rId7" Type="http://schemas.openxmlformats.org/officeDocument/2006/relationships/image" Target="../media/image46.png"/><Relationship Id="rId12" Type="http://schemas.openxmlformats.org/officeDocument/2006/relationships/image" Target="../media/image51.png"/><Relationship Id="rId17" Type="http://schemas.openxmlformats.org/officeDocument/2006/relationships/image" Target="../media/image56.png"/><Relationship Id="rId2" Type="http://schemas.openxmlformats.org/officeDocument/2006/relationships/image" Target="../media/image41.png"/><Relationship Id="rId16" Type="http://schemas.openxmlformats.org/officeDocument/2006/relationships/image" Target="../media/image55.png"/><Relationship Id="rId20" Type="http://schemas.openxmlformats.org/officeDocument/2006/relationships/image" Target="../media/image59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5.png"/><Relationship Id="rId11" Type="http://schemas.openxmlformats.org/officeDocument/2006/relationships/image" Target="../media/image50.png"/><Relationship Id="rId24" Type="http://schemas.openxmlformats.org/officeDocument/2006/relationships/image" Target="../media/image63.png"/><Relationship Id="rId5" Type="http://schemas.openxmlformats.org/officeDocument/2006/relationships/image" Target="../media/image44.png"/><Relationship Id="rId15" Type="http://schemas.openxmlformats.org/officeDocument/2006/relationships/image" Target="../media/image54.png"/><Relationship Id="rId23" Type="http://schemas.openxmlformats.org/officeDocument/2006/relationships/image" Target="../media/image62.png"/><Relationship Id="rId10" Type="http://schemas.openxmlformats.org/officeDocument/2006/relationships/image" Target="../media/image49.png"/><Relationship Id="rId19" Type="http://schemas.openxmlformats.org/officeDocument/2006/relationships/image" Target="../media/image58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Relationship Id="rId14" Type="http://schemas.openxmlformats.org/officeDocument/2006/relationships/image" Target="../media/image53.png"/><Relationship Id="rId22" Type="http://schemas.openxmlformats.org/officeDocument/2006/relationships/image" Target="../media/image61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13" Type="http://schemas.openxmlformats.org/officeDocument/2006/relationships/image" Target="../media/image76.png"/><Relationship Id="rId3" Type="http://schemas.openxmlformats.org/officeDocument/2006/relationships/image" Target="../media/image66.png"/><Relationship Id="rId7" Type="http://schemas.openxmlformats.org/officeDocument/2006/relationships/image" Target="../media/image70.png"/><Relationship Id="rId12" Type="http://schemas.openxmlformats.org/officeDocument/2006/relationships/image" Target="../media/image75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9.png"/><Relationship Id="rId11" Type="http://schemas.openxmlformats.org/officeDocument/2006/relationships/image" Target="../media/image74.png"/><Relationship Id="rId5" Type="http://schemas.openxmlformats.org/officeDocument/2006/relationships/image" Target="../media/image68.png"/><Relationship Id="rId10" Type="http://schemas.openxmlformats.org/officeDocument/2006/relationships/image" Target="../media/image73.png"/><Relationship Id="rId4" Type="http://schemas.openxmlformats.org/officeDocument/2006/relationships/image" Target="../media/image67.png"/><Relationship Id="rId9" Type="http://schemas.openxmlformats.org/officeDocument/2006/relationships/image" Target="../media/image72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81.png"/><Relationship Id="rId4" Type="http://schemas.openxmlformats.org/officeDocument/2006/relationships/image" Target="../media/image80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81.png"/><Relationship Id="rId4" Type="http://schemas.openxmlformats.org/officeDocument/2006/relationships/image" Target="../media/image80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81.png"/><Relationship Id="rId4" Type="http://schemas.openxmlformats.org/officeDocument/2006/relationships/image" Target="../media/image8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Statistical Methods </a:t>
            </a:r>
            <a:br>
              <a:rPr lang="en-GB" dirty="0" smtClean="0"/>
            </a:br>
            <a:r>
              <a:rPr lang="en-GB" dirty="0" smtClean="0"/>
              <a:t>for Economists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Lecture 9</a:t>
            </a:r>
            <a:endParaRPr lang="en-GB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Full Factorial Design </a:t>
            </a:r>
            <a:br>
              <a:rPr lang="en-GB" dirty="0" smtClean="0"/>
            </a:br>
            <a:r>
              <a:rPr lang="en-GB" dirty="0" smtClean="0"/>
              <a:t>of Experiments</a:t>
            </a:r>
            <a:endParaRPr lang="en-GB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GB" b="1" dirty="0"/>
              <a:t>David Bartl</a:t>
            </a:r>
          </a:p>
          <a:p>
            <a:r>
              <a:rPr lang="en-GB" dirty="0"/>
              <a:t>Statistical Methods for Economists</a:t>
            </a:r>
          </a:p>
          <a:p>
            <a:r>
              <a:rPr lang="en-GB" dirty="0" smtClean="0"/>
              <a:t>INM/BASTE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275938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Full Factorial Experiments:  Example</a:t>
            </a:r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en-GB" dirty="0" smtClean="0"/>
                  <a:t>Consider a </a:t>
                </a:r>
                <a:r>
                  <a:rPr lang="en-GB" i="1" dirty="0" smtClean="0"/>
                  <a:t>spring</a:t>
                </a:r>
                <a:r>
                  <a:rPr lang="en-GB" dirty="0" smtClean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GB" dirty="0" smtClean="0"/>
                  <a:t>The observed variable 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GB" dirty="0" smtClean="0"/>
                  <a:t>  is the lifespan of the spring, </a:t>
                </a:r>
                <a:br>
                  <a:rPr lang="en-GB" dirty="0" smtClean="0"/>
                </a:br>
                <a:r>
                  <a:rPr lang="en-GB" dirty="0" smtClean="0"/>
                  <a:t>i.e. the number of pressures of the spring until it cracks.</a:t>
                </a:r>
              </a:p>
              <a:p>
                <a:pPr>
                  <a:lnSpc>
                    <a:spcPct val="150000"/>
                  </a:lnSpc>
                </a:pPr>
                <a:r>
                  <a:rPr lang="en-GB" dirty="0" smtClean="0"/>
                  <a:t>We consider three factors: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  <a:tabLst>
                    <a:tab pos="1422000" algn="ctr"/>
                    <a:tab pos="1674000" algn="l"/>
                  </a:tabLst>
                </a:pPr>
                <a:r>
                  <a:rPr lang="en-GB" dirty="0" smtClean="0"/>
                  <a:t>Factor	L	= the length of the spring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  <a:tabLst>
                    <a:tab pos="1422000" algn="ctr"/>
                    <a:tab pos="1674000" algn="l"/>
                  </a:tabLst>
                </a:pPr>
                <a:r>
                  <a:rPr lang="en-GB" dirty="0" smtClean="0"/>
                  <a:t>Factor	G	= the thickness of the wire of the spring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  <a:tabLst>
                    <a:tab pos="1422000" algn="ctr"/>
                    <a:tab pos="1674000" algn="l"/>
                  </a:tabLst>
                </a:pPr>
                <a:r>
                  <a:rPr lang="en-GB" dirty="0" smtClean="0"/>
                  <a:t>Factor	T	= the material of (the wire of) the spring</a:t>
                </a:r>
                <a:endParaRPr lang="en-GB" dirty="0"/>
              </a:p>
            </p:txBody>
          </p:sp>
        </mc:Choice>
        <mc:Fallback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Volný tvar 11"/>
          <p:cNvSpPr/>
          <p:nvPr/>
        </p:nvSpPr>
        <p:spPr>
          <a:xfrm>
            <a:off x="9474345" y="1476000"/>
            <a:ext cx="1492866" cy="4676172"/>
          </a:xfrm>
          <a:custGeom>
            <a:avLst/>
            <a:gdLst>
              <a:gd name="connsiteX0" fmla="*/ 750281 w 1492866"/>
              <a:gd name="connsiteY0" fmla="*/ 0 h 4676172"/>
              <a:gd name="connsiteX1" fmla="*/ 21076 w 1492866"/>
              <a:gd name="connsiteY1" fmla="*/ 358815 h 4676172"/>
              <a:gd name="connsiteX2" fmla="*/ 1479486 w 1492866"/>
              <a:gd name="connsiteY2" fmla="*/ 717630 h 4676172"/>
              <a:gd name="connsiteX3" fmla="*/ 21076 w 1492866"/>
              <a:gd name="connsiteY3" fmla="*/ 1076445 h 4676172"/>
              <a:gd name="connsiteX4" fmla="*/ 1479486 w 1492866"/>
              <a:gd name="connsiteY4" fmla="*/ 1435260 h 4676172"/>
              <a:gd name="connsiteX5" fmla="*/ 21076 w 1492866"/>
              <a:gd name="connsiteY5" fmla="*/ 1794076 h 4676172"/>
              <a:gd name="connsiteX6" fmla="*/ 1479486 w 1492866"/>
              <a:gd name="connsiteY6" fmla="*/ 2152891 h 4676172"/>
              <a:gd name="connsiteX7" fmla="*/ 21076 w 1492866"/>
              <a:gd name="connsiteY7" fmla="*/ 2523281 h 4676172"/>
              <a:gd name="connsiteX8" fmla="*/ 1479486 w 1492866"/>
              <a:gd name="connsiteY8" fmla="*/ 2882096 h 4676172"/>
              <a:gd name="connsiteX9" fmla="*/ 21076 w 1492866"/>
              <a:gd name="connsiteY9" fmla="*/ 3240911 h 4676172"/>
              <a:gd name="connsiteX10" fmla="*/ 1479486 w 1492866"/>
              <a:gd name="connsiteY10" fmla="*/ 3599726 h 4676172"/>
              <a:gd name="connsiteX11" fmla="*/ 21076 w 1492866"/>
              <a:gd name="connsiteY11" fmla="*/ 3958541 h 4676172"/>
              <a:gd name="connsiteX12" fmla="*/ 1479486 w 1492866"/>
              <a:gd name="connsiteY12" fmla="*/ 4317357 h 4676172"/>
              <a:gd name="connsiteX13" fmla="*/ 761856 w 1492866"/>
              <a:gd name="connsiteY13" fmla="*/ 4676172 h 4676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492866" h="4676172">
                <a:moveTo>
                  <a:pt x="750281" y="0"/>
                </a:moveTo>
                <a:cubicBezTo>
                  <a:pt x="324911" y="119605"/>
                  <a:pt x="-100458" y="239210"/>
                  <a:pt x="21076" y="358815"/>
                </a:cubicBezTo>
                <a:cubicBezTo>
                  <a:pt x="142610" y="478420"/>
                  <a:pt x="1479486" y="598025"/>
                  <a:pt x="1479486" y="717630"/>
                </a:cubicBezTo>
                <a:cubicBezTo>
                  <a:pt x="1479486" y="837235"/>
                  <a:pt x="21076" y="956840"/>
                  <a:pt x="21076" y="1076445"/>
                </a:cubicBezTo>
                <a:cubicBezTo>
                  <a:pt x="21076" y="1196050"/>
                  <a:pt x="1479486" y="1315655"/>
                  <a:pt x="1479486" y="1435260"/>
                </a:cubicBezTo>
                <a:cubicBezTo>
                  <a:pt x="1479486" y="1554865"/>
                  <a:pt x="21076" y="1674471"/>
                  <a:pt x="21076" y="1794076"/>
                </a:cubicBezTo>
                <a:cubicBezTo>
                  <a:pt x="21076" y="1913681"/>
                  <a:pt x="1479486" y="2031357"/>
                  <a:pt x="1479486" y="2152891"/>
                </a:cubicBezTo>
                <a:cubicBezTo>
                  <a:pt x="1479486" y="2274425"/>
                  <a:pt x="21076" y="2401747"/>
                  <a:pt x="21076" y="2523281"/>
                </a:cubicBezTo>
                <a:cubicBezTo>
                  <a:pt x="21076" y="2644815"/>
                  <a:pt x="1479486" y="2762491"/>
                  <a:pt x="1479486" y="2882096"/>
                </a:cubicBezTo>
                <a:cubicBezTo>
                  <a:pt x="1479486" y="3001701"/>
                  <a:pt x="21076" y="3121306"/>
                  <a:pt x="21076" y="3240911"/>
                </a:cubicBezTo>
                <a:cubicBezTo>
                  <a:pt x="21076" y="3360516"/>
                  <a:pt x="1479486" y="3480121"/>
                  <a:pt x="1479486" y="3599726"/>
                </a:cubicBezTo>
                <a:cubicBezTo>
                  <a:pt x="1479486" y="3719331"/>
                  <a:pt x="21076" y="3838936"/>
                  <a:pt x="21076" y="3958541"/>
                </a:cubicBezTo>
                <a:cubicBezTo>
                  <a:pt x="21076" y="4078146"/>
                  <a:pt x="1356023" y="4197752"/>
                  <a:pt x="1479486" y="4317357"/>
                </a:cubicBezTo>
                <a:cubicBezTo>
                  <a:pt x="1602949" y="4436962"/>
                  <a:pt x="833233" y="4606724"/>
                  <a:pt x="761856" y="4676172"/>
                </a:cubicBezTo>
              </a:path>
            </a:pathLst>
          </a:custGeom>
          <a:noFill/>
          <a:ln w="254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14" name="Přímá spojnice 13"/>
          <p:cNvCxnSpPr/>
          <p:nvPr/>
        </p:nvCxnSpPr>
        <p:spPr>
          <a:xfrm>
            <a:off x="10224000" y="936000"/>
            <a:ext cx="0" cy="540000"/>
          </a:xfrm>
          <a:prstGeom prst="line">
            <a:avLst/>
          </a:prstGeom>
          <a:ln w="25400" cap="rnd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nice 20"/>
          <p:cNvCxnSpPr>
            <a:stCxn id="12" idx="13"/>
          </p:cNvCxnSpPr>
          <p:nvPr/>
        </p:nvCxnSpPr>
        <p:spPr>
          <a:xfrm>
            <a:off x="10236201" y="6152172"/>
            <a:ext cx="0" cy="540000"/>
          </a:xfrm>
          <a:prstGeom prst="line">
            <a:avLst/>
          </a:prstGeom>
          <a:ln w="25400" cap="rnd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18059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Full Factorial Experiments:  Example</a:t>
            </a:r>
            <a:endParaRPr lang="en-GB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GB" dirty="0" smtClean="0"/>
              <a:t>We consider the following levels of the three factors:</a:t>
            </a:r>
          </a:p>
          <a:p>
            <a:pPr marL="342900" indent="-342900">
              <a:lnSpc>
                <a:spcPct val="135000"/>
              </a:lnSpc>
              <a:buFont typeface="Arial" panose="020B0604020202020204" pitchFamily="34" charset="0"/>
              <a:buChar char="•"/>
              <a:tabLst>
                <a:tab pos="1612800" algn="l"/>
              </a:tabLst>
            </a:pPr>
            <a:r>
              <a:rPr lang="en-GB" dirty="0" smtClean="0"/>
              <a:t>Factor L	= the length of the spring</a:t>
            </a:r>
            <a:br>
              <a:rPr lang="en-GB" dirty="0" smtClean="0"/>
            </a:br>
            <a:r>
              <a:rPr lang="en-GB" dirty="0" smtClean="0"/>
              <a:t>“−” or “−1”  = 10 cm</a:t>
            </a:r>
            <a:br>
              <a:rPr lang="en-GB" dirty="0" smtClean="0"/>
            </a:br>
            <a:r>
              <a:rPr lang="en-GB" dirty="0" smtClean="0"/>
              <a:t>“+” </a:t>
            </a:r>
            <a:r>
              <a:rPr lang="en-GB" dirty="0"/>
              <a:t>or </a:t>
            </a:r>
            <a:r>
              <a:rPr lang="en-GB" dirty="0" smtClean="0"/>
              <a:t>“+1</a:t>
            </a:r>
            <a:r>
              <a:rPr lang="en-GB" dirty="0"/>
              <a:t>”  = </a:t>
            </a:r>
            <a:r>
              <a:rPr lang="en-GB" dirty="0" smtClean="0"/>
              <a:t>15 </a:t>
            </a:r>
            <a:r>
              <a:rPr lang="en-GB" dirty="0"/>
              <a:t>cm</a:t>
            </a:r>
            <a:endParaRPr lang="en-GB" dirty="0" smtClean="0"/>
          </a:p>
          <a:p>
            <a:pPr marL="342900" indent="-342900">
              <a:lnSpc>
                <a:spcPct val="135000"/>
              </a:lnSpc>
              <a:buFont typeface="Arial" panose="020B0604020202020204" pitchFamily="34" charset="0"/>
              <a:buChar char="•"/>
              <a:tabLst>
                <a:tab pos="1612800" algn="l"/>
              </a:tabLst>
            </a:pPr>
            <a:r>
              <a:rPr lang="en-GB" dirty="0" smtClean="0"/>
              <a:t>Factor G	= the thickness of the wire of the spring</a:t>
            </a:r>
            <a:br>
              <a:rPr lang="en-GB" dirty="0" smtClean="0"/>
            </a:br>
            <a:r>
              <a:rPr lang="en-GB" dirty="0"/>
              <a:t>“−” or “−1” </a:t>
            </a:r>
            <a:r>
              <a:rPr lang="en-GB" dirty="0" smtClean="0"/>
              <a:t> = 5 mm</a:t>
            </a: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>“+” </a:t>
            </a:r>
            <a:r>
              <a:rPr lang="en-GB" dirty="0"/>
              <a:t>or “+1”  </a:t>
            </a:r>
            <a:r>
              <a:rPr lang="en-GB" dirty="0" smtClean="0"/>
              <a:t>= 7 mm</a:t>
            </a:r>
          </a:p>
          <a:p>
            <a:pPr marL="342900" indent="-342900">
              <a:lnSpc>
                <a:spcPct val="135000"/>
              </a:lnSpc>
              <a:buFont typeface="Arial" panose="020B0604020202020204" pitchFamily="34" charset="0"/>
              <a:buChar char="•"/>
              <a:tabLst>
                <a:tab pos="1612800" algn="l"/>
              </a:tabLst>
            </a:pPr>
            <a:r>
              <a:rPr lang="en-GB" dirty="0" smtClean="0"/>
              <a:t>Factor T	= the material of (the wire of) the spring</a:t>
            </a:r>
            <a:br>
              <a:rPr lang="en-GB" dirty="0" smtClean="0"/>
            </a:br>
            <a:r>
              <a:rPr lang="en-GB" dirty="0" smtClean="0"/>
              <a:t>“</a:t>
            </a:r>
            <a:r>
              <a:rPr lang="en-GB" dirty="0"/>
              <a:t>−” or “−1”  = </a:t>
            </a:r>
            <a:r>
              <a:rPr lang="en-GB" dirty="0" smtClean="0"/>
              <a:t>Material / alloy “A”</a:t>
            </a:r>
            <a:r>
              <a:rPr lang="en-GB" dirty="0"/>
              <a:t/>
            </a:r>
            <a:br>
              <a:rPr lang="en-GB" dirty="0"/>
            </a:br>
            <a:r>
              <a:rPr lang="en-GB" dirty="0"/>
              <a:t>“+” or “+1”  </a:t>
            </a:r>
            <a:r>
              <a:rPr lang="en-GB" dirty="0" smtClean="0"/>
              <a:t>= Material / alloy “B”</a:t>
            </a:r>
            <a:endParaRPr lang="en-GB" dirty="0"/>
          </a:p>
        </p:txBody>
      </p:sp>
      <p:sp>
        <p:nvSpPr>
          <p:cNvPr id="12" name="Volný tvar 11"/>
          <p:cNvSpPr/>
          <p:nvPr/>
        </p:nvSpPr>
        <p:spPr>
          <a:xfrm>
            <a:off x="9474345" y="1476000"/>
            <a:ext cx="1492866" cy="4676172"/>
          </a:xfrm>
          <a:custGeom>
            <a:avLst/>
            <a:gdLst>
              <a:gd name="connsiteX0" fmla="*/ 750281 w 1492866"/>
              <a:gd name="connsiteY0" fmla="*/ 0 h 4676172"/>
              <a:gd name="connsiteX1" fmla="*/ 21076 w 1492866"/>
              <a:gd name="connsiteY1" fmla="*/ 358815 h 4676172"/>
              <a:gd name="connsiteX2" fmla="*/ 1479486 w 1492866"/>
              <a:gd name="connsiteY2" fmla="*/ 717630 h 4676172"/>
              <a:gd name="connsiteX3" fmla="*/ 21076 w 1492866"/>
              <a:gd name="connsiteY3" fmla="*/ 1076445 h 4676172"/>
              <a:gd name="connsiteX4" fmla="*/ 1479486 w 1492866"/>
              <a:gd name="connsiteY4" fmla="*/ 1435260 h 4676172"/>
              <a:gd name="connsiteX5" fmla="*/ 21076 w 1492866"/>
              <a:gd name="connsiteY5" fmla="*/ 1794076 h 4676172"/>
              <a:gd name="connsiteX6" fmla="*/ 1479486 w 1492866"/>
              <a:gd name="connsiteY6" fmla="*/ 2152891 h 4676172"/>
              <a:gd name="connsiteX7" fmla="*/ 21076 w 1492866"/>
              <a:gd name="connsiteY7" fmla="*/ 2523281 h 4676172"/>
              <a:gd name="connsiteX8" fmla="*/ 1479486 w 1492866"/>
              <a:gd name="connsiteY8" fmla="*/ 2882096 h 4676172"/>
              <a:gd name="connsiteX9" fmla="*/ 21076 w 1492866"/>
              <a:gd name="connsiteY9" fmla="*/ 3240911 h 4676172"/>
              <a:gd name="connsiteX10" fmla="*/ 1479486 w 1492866"/>
              <a:gd name="connsiteY10" fmla="*/ 3599726 h 4676172"/>
              <a:gd name="connsiteX11" fmla="*/ 21076 w 1492866"/>
              <a:gd name="connsiteY11" fmla="*/ 3958541 h 4676172"/>
              <a:gd name="connsiteX12" fmla="*/ 1479486 w 1492866"/>
              <a:gd name="connsiteY12" fmla="*/ 4317357 h 4676172"/>
              <a:gd name="connsiteX13" fmla="*/ 761856 w 1492866"/>
              <a:gd name="connsiteY13" fmla="*/ 4676172 h 4676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492866" h="4676172">
                <a:moveTo>
                  <a:pt x="750281" y="0"/>
                </a:moveTo>
                <a:cubicBezTo>
                  <a:pt x="324911" y="119605"/>
                  <a:pt x="-100458" y="239210"/>
                  <a:pt x="21076" y="358815"/>
                </a:cubicBezTo>
                <a:cubicBezTo>
                  <a:pt x="142610" y="478420"/>
                  <a:pt x="1479486" y="598025"/>
                  <a:pt x="1479486" y="717630"/>
                </a:cubicBezTo>
                <a:cubicBezTo>
                  <a:pt x="1479486" y="837235"/>
                  <a:pt x="21076" y="956840"/>
                  <a:pt x="21076" y="1076445"/>
                </a:cubicBezTo>
                <a:cubicBezTo>
                  <a:pt x="21076" y="1196050"/>
                  <a:pt x="1479486" y="1315655"/>
                  <a:pt x="1479486" y="1435260"/>
                </a:cubicBezTo>
                <a:cubicBezTo>
                  <a:pt x="1479486" y="1554865"/>
                  <a:pt x="21076" y="1674471"/>
                  <a:pt x="21076" y="1794076"/>
                </a:cubicBezTo>
                <a:cubicBezTo>
                  <a:pt x="21076" y="1913681"/>
                  <a:pt x="1479486" y="2031357"/>
                  <a:pt x="1479486" y="2152891"/>
                </a:cubicBezTo>
                <a:cubicBezTo>
                  <a:pt x="1479486" y="2274425"/>
                  <a:pt x="21076" y="2401747"/>
                  <a:pt x="21076" y="2523281"/>
                </a:cubicBezTo>
                <a:cubicBezTo>
                  <a:pt x="21076" y="2644815"/>
                  <a:pt x="1479486" y="2762491"/>
                  <a:pt x="1479486" y="2882096"/>
                </a:cubicBezTo>
                <a:cubicBezTo>
                  <a:pt x="1479486" y="3001701"/>
                  <a:pt x="21076" y="3121306"/>
                  <a:pt x="21076" y="3240911"/>
                </a:cubicBezTo>
                <a:cubicBezTo>
                  <a:pt x="21076" y="3360516"/>
                  <a:pt x="1479486" y="3480121"/>
                  <a:pt x="1479486" y="3599726"/>
                </a:cubicBezTo>
                <a:cubicBezTo>
                  <a:pt x="1479486" y="3719331"/>
                  <a:pt x="21076" y="3838936"/>
                  <a:pt x="21076" y="3958541"/>
                </a:cubicBezTo>
                <a:cubicBezTo>
                  <a:pt x="21076" y="4078146"/>
                  <a:pt x="1356023" y="4197752"/>
                  <a:pt x="1479486" y="4317357"/>
                </a:cubicBezTo>
                <a:cubicBezTo>
                  <a:pt x="1602949" y="4436962"/>
                  <a:pt x="833233" y="4606724"/>
                  <a:pt x="761856" y="4676172"/>
                </a:cubicBezTo>
              </a:path>
            </a:pathLst>
          </a:custGeom>
          <a:noFill/>
          <a:ln w="254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14" name="Přímá spojnice 13"/>
          <p:cNvCxnSpPr/>
          <p:nvPr/>
        </p:nvCxnSpPr>
        <p:spPr>
          <a:xfrm>
            <a:off x="10224000" y="936000"/>
            <a:ext cx="0" cy="540000"/>
          </a:xfrm>
          <a:prstGeom prst="line">
            <a:avLst/>
          </a:prstGeom>
          <a:ln w="25400" cap="rnd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nice 20"/>
          <p:cNvCxnSpPr>
            <a:stCxn id="12" idx="13"/>
          </p:cNvCxnSpPr>
          <p:nvPr/>
        </p:nvCxnSpPr>
        <p:spPr>
          <a:xfrm>
            <a:off x="10236201" y="6152172"/>
            <a:ext cx="0" cy="540000"/>
          </a:xfrm>
          <a:prstGeom prst="line">
            <a:avLst/>
          </a:prstGeom>
          <a:ln w="25400" cap="rnd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60479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Full Factorial Experiments:  Example</a:t>
            </a:r>
            <a:endParaRPr lang="en-GB" dirty="0"/>
          </a:p>
        </p:txBody>
      </p:sp>
      <p:sp>
        <p:nvSpPr>
          <p:cNvPr id="3" name="Volný tvar 2"/>
          <p:cNvSpPr/>
          <p:nvPr/>
        </p:nvSpPr>
        <p:spPr>
          <a:xfrm>
            <a:off x="9474345" y="1476000"/>
            <a:ext cx="1492866" cy="4676172"/>
          </a:xfrm>
          <a:custGeom>
            <a:avLst/>
            <a:gdLst>
              <a:gd name="connsiteX0" fmla="*/ 750281 w 1492866"/>
              <a:gd name="connsiteY0" fmla="*/ 0 h 4676172"/>
              <a:gd name="connsiteX1" fmla="*/ 21076 w 1492866"/>
              <a:gd name="connsiteY1" fmla="*/ 358815 h 4676172"/>
              <a:gd name="connsiteX2" fmla="*/ 1479486 w 1492866"/>
              <a:gd name="connsiteY2" fmla="*/ 717630 h 4676172"/>
              <a:gd name="connsiteX3" fmla="*/ 21076 w 1492866"/>
              <a:gd name="connsiteY3" fmla="*/ 1076445 h 4676172"/>
              <a:gd name="connsiteX4" fmla="*/ 1479486 w 1492866"/>
              <a:gd name="connsiteY4" fmla="*/ 1435260 h 4676172"/>
              <a:gd name="connsiteX5" fmla="*/ 21076 w 1492866"/>
              <a:gd name="connsiteY5" fmla="*/ 1794076 h 4676172"/>
              <a:gd name="connsiteX6" fmla="*/ 1479486 w 1492866"/>
              <a:gd name="connsiteY6" fmla="*/ 2152891 h 4676172"/>
              <a:gd name="connsiteX7" fmla="*/ 21076 w 1492866"/>
              <a:gd name="connsiteY7" fmla="*/ 2523281 h 4676172"/>
              <a:gd name="connsiteX8" fmla="*/ 1479486 w 1492866"/>
              <a:gd name="connsiteY8" fmla="*/ 2882096 h 4676172"/>
              <a:gd name="connsiteX9" fmla="*/ 21076 w 1492866"/>
              <a:gd name="connsiteY9" fmla="*/ 3240911 h 4676172"/>
              <a:gd name="connsiteX10" fmla="*/ 1479486 w 1492866"/>
              <a:gd name="connsiteY10" fmla="*/ 3599726 h 4676172"/>
              <a:gd name="connsiteX11" fmla="*/ 21076 w 1492866"/>
              <a:gd name="connsiteY11" fmla="*/ 3958541 h 4676172"/>
              <a:gd name="connsiteX12" fmla="*/ 1479486 w 1492866"/>
              <a:gd name="connsiteY12" fmla="*/ 4317357 h 4676172"/>
              <a:gd name="connsiteX13" fmla="*/ 761856 w 1492866"/>
              <a:gd name="connsiteY13" fmla="*/ 4676172 h 4676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492866" h="4676172">
                <a:moveTo>
                  <a:pt x="750281" y="0"/>
                </a:moveTo>
                <a:cubicBezTo>
                  <a:pt x="324911" y="119605"/>
                  <a:pt x="-100458" y="239210"/>
                  <a:pt x="21076" y="358815"/>
                </a:cubicBezTo>
                <a:cubicBezTo>
                  <a:pt x="142610" y="478420"/>
                  <a:pt x="1479486" y="598025"/>
                  <a:pt x="1479486" y="717630"/>
                </a:cubicBezTo>
                <a:cubicBezTo>
                  <a:pt x="1479486" y="837235"/>
                  <a:pt x="21076" y="956840"/>
                  <a:pt x="21076" y="1076445"/>
                </a:cubicBezTo>
                <a:cubicBezTo>
                  <a:pt x="21076" y="1196050"/>
                  <a:pt x="1479486" y="1315655"/>
                  <a:pt x="1479486" y="1435260"/>
                </a:cubicBezTo>
                <a:cubicBezTo>
                  <a:pt x="1479486" y="1554865"/>
                  <a:pt x="21076" y="1674471"/>
                  <a:pt x="21076" y="1794076"/>
                </a:cubicBezTo>
                <a:cubicBezTo>
                  <a:pt x="21076" y="1913681"/>
                  <a:pt x="1479486" y="2031357"/>
                  <a:pt x="1479486" y="2152891"/>
                </a:cubicBezTo>
                <a:cubicBezTo>
                  <a:pt x="1479486" y="2274425"/>
                  <a:pt x="21076" y="2401747"/>
                  <a:pt x="21076" y="2523281"/>
                </a:cubicBezTo>
                <a:cubicBezTo>
                  <a:pt x="21076" y="2644815"/>
                  <a:pt x="1479486" y="2762491"/>
                  <a:pt x="1479486" y="2882096"/>
                </a:cubicBezTo>
                <a:cubicBezTo>
                  <a:pt x="1479486" y="3001701"/>
                  <a:pt x="21076" y="3121306"/>
                  <a:pt x="21076" y="3240911"/>
                </a:cubicBezTo>
                <a:cubicBezTo>
                  <a:pt x="21076" y="3360516"/>
                  <a:pt x="1479486" y="3480121"/>
                  <a:pt x="1479486" y="3599726"/>
                </a:cubicBezTo>
                <a:cubicBezTo>
                  <a:pt x="1479486" y="3719331"/>
                  <a:pt x="21076" y="3838936"/>
                  <a:pt x="21076" y="3958541"/>
                </a:cubicBezTo>
                <a:cubicBezTo>
                  <a:pt x="21076" y="4078146"/>
                  <a:pt x="1356023" y="4197752"/>
                  <a:pt x="1479486" y="4317357"/>
                </a:cubicBezTo>
                <a:cubicBezTo>
                  <a:pt x="1602949" y="4436962"/>
                  <a:pt x="833233" y="4606724"/>
                  <a:pt x="761856" y="4676172"/>
                </a:cubicBezTo>
              </a:path>
            </a:pathLst>
          </a:custGeom>
          <a:noFill/>
          <a:ln w="254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4" name="Přímá spojnice 3"/>
          <p:cNvCxnSpPr/>
          <p:nvPr/>
        </p:nvCxnSpPr>
        <p:spPr>
          <a:xfrm>
            <a:off x="10224000" y="936000"/>
            <a:ext cx="0" cy="540000"/>
          </a:xfrm>
          <a:prstGeom prst="line">
            <a:avLst/>
          </a:prstGeom>
          <a:ln w="25400" cap="rnd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Přímá spojnice 4"/>
          <p:cNvCxnSpPr>
            <a:stCxn id="3" idx="13"/>
          </p:cNvCxnSpPr>
          <p:nvPr/>
        </p:nvCxnSpPr>
        <p:spPr>
          <a:xfrm>
            <a:off x="10236201" y="6152172"/>
            <a:ext cx="0" cy="540000"/>
          </a:xfrm>
          <a:prstGeom prst="line">
            <a:avLst/>
          </a:prstGeom>
          <a:ln w="25400" cap="rnd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ovéPole 5"/>
          <p:cNvSpPr txBox="1"/>
          <p:nvPr/>
        </p:nvSpPr>
        <p:spPr>
          <a:xfrm>
            <a:off x="252000" y="1044000"/>
            <a:ext cx="9642063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2400" dirty="0"/>
              <a:t>The experiment was carried out 2× </a:t>
            </a:r>
            <a:r>
              <a:rPr lang="en-GB" sz="2400" dirty="0" smtClean="0"/>
              <a:t>for </a:t>
            </a:r>
            <a:r>
              <a:rPr lang="en-GB" sz="2400" dirty="0"/>
              <a:t>each combination </a:t>
            </a:r>
            <a:r>
              <a:rPr lang="en-GB" sz="2400" dirty="0" smtClean="0"/>
              <a:t>of </a:t>
            </a:r>
            <a:r>
              <a:rPr lang="en-GB" sz="2400" dirty="0"/>
              <a:t>the factors</a:t>
            </a:r>
            <a:r>
              <a:rPr lang="en-GB" sz="2400" dirty="0" smtClean="0"/>
              <a:t>:</a:t>
            </a:r>
            <a:endParaRPr lang="en-GB" sz="2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7" name="Tabulka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79090646"/>
                  </p:ext>
                </p:extLst>
              </p:nvPr>
            </p:nvGraphicFramePr>
            <p:xfrm>
              <a:off x="1080000" y="1656000"/>
              <a:ext cx="7200000" cy="4680000"/>
            </p:xfrm>
            <a:graphic>
              <a:graphicData uri="http://schemas.openxmlformats.org/drawingml/2006/table">
                <a:tbl>
                  <a:tblPr firstRow="1">
                    <a:tableStyleId>{5940675A-B579-460E-94D1-54222C63F5DA}</a:tableStyleId>
                  </a:tblPr>
                  <a:tblGrid>
                    <a:gridCol w="1440000">
                      <a:extLst>
                        <a:ext uri="{9D8B030D-6E8A-4147-A177-3AD203B41FA5}">
                          <a16:colId xmlns:a16="http://schemas.microsoft.com/office/drawing/2014/main" val="3717724688"/>
                        </a:ext>
                      </a:extLst>
                    </a:gridCol>
                    <a:gridCol w="1440000">
                      <a:extLst>
                        <a:ext uri="{9D8B030D-6E8A-4147-A177-3AD203B41FA5}">
                          <a16:colId xmlns:a16="http://schemas.microsoft.com/office/drawing/2014/main" val="4072174939"/>
                        </a:ext>
                      </a:extLst>
                    </a:gridCol>
                    <a:gridCol w="1440000">
                      <a:extLst>
                        <a:ext uri="{9D8B030D-6E8A-4147-A177-3AD203B41FA5}">
                          <a16:colId xmlns:a16="http://schemas.microsoft.com/office/drawing/2014/main" val="1327714709"/>
                        </a:ext>
                      </a:extLst>
                    </a:gridCol>
                    <a:gridCol w="1440000">
                      <a:extLst>
                        <a:ext uri="{9D8B030D-6E8A-4147-A177-3AD203B41FA5}">
                          <a16:colId xmlns:a16="http://schemas.microsoft.com/office/drawing/2014/main" val="2361328216"/>
                        </a:ext>
                      </a:extLst>
                    </a:gridCol>
                    <a:gridCol w="1440000">
                      <a:extLst>
                        <a:ext uri="{9D8B030D-6E8A-4147-A177-3AD203B41FA5}">
                          <a16:colId xmlns:a16="http://schemas.microsoft.com/office/drawing/2014/main" val="1399868185"/>
                        </a:ext>
                      </a:extLst>
                    </a:gridCol>
                  </a:tblGrid>
                  <a:tr h="468000">
                    <a:tc gridSpan="3"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2400" noProof="0" dirty="0" smtClean="0">
                              <a:solidFill>
                                <a:schemeClr val="bg1"/>
                              </a:solidFill>
                            </a:rPr>
                            <a:t>Factor</a:t>
                          </a:r>
                          <a:endParaRPr lang="en-GB" sz="2400" noProof="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0" marR="0" marT="0" marB="2520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30787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 fontAlgn="b"/>
                          <a:endParaRPr lang="cs-CZ" sz="24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30787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 fontAlgn="b"/>
                          <a:endParaRPr lang="en-GB" sz="2400" noProof="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0" marR="0" marT="0" marB="2520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307871"/>
                        </a:solidFill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2400" noProof="0" dirty="0" smtClean="0">
                              <a:solidFill>
                                <a:schemeClr val="bg1"/>
                              </a:solidFill>
                            </a:rPr>
                            <a:t>Observed</a:t>
                          </a:r>
                          <a:r>
                            <a:rPr lang="en-GB" sz="2400" baseline="0" noProof="0" dirty="0" smtClean="0">
                              <a:solidFill>
                                <a:schemeClr val="bg1"/>
                              </a:solidFill>
                            </a:rPr>
                            <a:t> value</a:t>
                          </a:r>
                          <a:endParaRPr lang="en-GB" sz="2400" noProof="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0" marR="0" marT="0" marB="2520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30787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 fontAlgn="b"/>
                          <a:endParaRPr lang="en-GB" sz="2400" noProof="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0" marR="0" marT="0" marB="2520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30787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98316496"/>
                      </a:ext>
                    </a:extLst>
                  </a:tr>
                  <a:tr h="46800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2400" baseline="0" noProof="0" dirty="0" smtClean="0">
                              <a:solidFill>
                                <a:schemeClr val="bg1"/>
                              </a:solidFill>
                            </a:rPr>
                            <a:t>L</a:t>
                          </a:r>
                          <a:endParaRPr lang="en-GB" sz="2400" noProof="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0" marR="0" marT="0" marB="2520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30787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2400" noProof="0" dirty="0" smtClean="0">
                              <a:solidFill>
                                <a:schemeClr val="bg1"/>
                              </a:solidFill>
                            </a:rPr>
                            <a:t>G</a:t>
                          </a:r>
                          <a:endParaRPr lang="en-GB" sz="2400" noProof="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30787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2400" noProof="0" dirty="0" smtClean="0">
                              <a:solidFill>
                                <a:schemeClr val="bg1"/>
                              </a:solidFill>
                            </a:rPr>
                            <a:t>T</a:t>
                          </a:r>
                          <a:endParaRPr lang="en-GB" sz="2400" noProof="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30787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2400" b="0" i="1" noProof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400" b="0" i="1" noProof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𝑌</m:t>
                                    </m:r>
                                  </m:e>
                                  <m:sub>
                                    <m:r>
                                      <a:rPr lang="en-GB" sz="2400" b="0" i="1" noProof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±±±1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sz="2400" noProof="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7620" marR="7620" marT="7620" marB="0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30787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2400" b="0" i="1" noProof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400" b="0" i="1" noProof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𝑌</m:t>
                                    </m:r>
                                  </m:e>
                                  <m:sub>
                                    <m:r>
                                      <a:rPr lang="en-GB" sz="2400" b="0" i="1" noProof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±±±2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sz="2400" noProof="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7620" marR="7620" marT="7620" marB="0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30787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16196421"/>
                      </a:ext>
                    </a:extLst>
                  </a:tr>
                  <a:tr h="46800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2400" noProof="0" dirty="0" smtClean="0"/>
                            <a:t>−</a:t>
                          </a:r>
                          <a:endParaRPr lang="en-GB" sz="2400" noProof="0" dirty="0"/>
                        </a:p>
                      </a:txBody>
                      <a:tcPr marL="0" marR="0" marT="0" marB="2520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2400" noProof="0" dirty="0" smtClean="0"/>
                            <a:t>−</a:t>
                          </a:r>
                          <a:endParaRPr lang="en-GB" sz="2400" noProof="0" dirty="0"/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400" noProof="0" dirty="0" smtClean="0"/>
                            <a:t>−</a:t>
                          </a:r>
                          <a:endParaRPr lang="en-GB" sz="2400" noProof="0" dirty="0" smtClean="0"/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400" noProof="0" dirty="0" smtClean="0"/>
                            <a:t>77</a:t>
                          </a:r>
                          <a:endParaRPr lang="en-GB" sz="2400" noProof="0" dirty="0" smtClean="0"/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400" noProof="0" dirty="0" smtClean="0"/>
                            <a:t>81</a:t>
                          </a:r>
                          <a:endParaRPr lang="en-GB" sz="2400" noProof="0" dirty="0" smtClean="0"/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432114472"/>
                      </a:ext>
                    </a:extLst>
                  </a:tr>
                  <a:tr h="46800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2400" noProof="0" dirty="0" smtClean="0"/>
                            <a:t>+</a:t>
                          </a:r>
                          <a:endParaRPr lang="en-GB" sz="2400" noProof="0" dirty="0"/>
                        </a:p>
                      </a:txBody>
                      <a:tcPr marL="0" marR="0" marT="0" marB="2520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2400" noProof="0" dirty="0" smtClean="0"/>
                            <a:t>−</a:t>
                          </a:r>
                          <a:endParaRPr lang="en-GB" sz="2400" noProof="0" dirty="0"/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2400" noProof="0" dirty="0" smtClean="0"/>
                            <a:t>−</a:t>
                          </a:r>
                          <a:endParaRPr lang="en-GB" sz="2400" noProof="0" dirty="0"/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2400" noProof="0" dirty="0" smtClean="0"/>
                            <a:t>98</a:t>
                          </a:r>
                          <a:endParaRPr lang="en-GB" sz="2400" noProof="0" dirty="0"/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2400" noProof="0" dirty="0" smtClean="0"/>
                            <a:t>96</a:t>
                          </a:r>
                          <a:endParaRPr lang="en-GB" sz="2400" noProof="0" dirty="0"/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976857194"/>
                      </a:ext>
                    </a:extLst>
                  </a:tr>
                  <a:tr h="46800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2400" noProof="0" dirty="0" smtClean="0"/>
                            <a:t>−</a:t>
                          </a:r>
                          <a:endParaRPr lang="en-GB" sz="2400" noProof="0" dirty="0"/>
                        </a:p>
                      </a:txBody>
                      <a:tcPr marL="0" marR="0" marT="0" marB="2520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2400" noProof="0" dirty="0" smtClean="0"/>
                            <a:t>+</a:t>
                          </a:r>
                          <a:endParaRPr lang="en-GB" sz="2400" noProof="0" dirty="0"/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2400" noProof="0" dirty="0" smtClean="0"/>
                            <a:t>−</a:t>
                          </a:r>
                          <a:endParaRPr lang="en-GB" sz="2400" noProof="0" dirty="0"/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2400" noProof="0" dirty="0" smtClean="0"/>
                            <a:t>76</a:t>
                          </a:r>
                          <a:endParaRPr lang="en-GB" sz="2400" noProof="0" dirty="0"/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2400" noProof="0" dirty="0" smtClean="0"/>
                            <a:t>74</a:t>
                          </a:r>
                          <a:endParaRPr lang="en-GB" sz="2400" noProof="0" dirty="0"/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09636014"/>
                      </a:ext>
                    </a:extLst>
                  </a:tr>
                  <a:tr h="46800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2400" noProof="0" dirty="0" smtClean="0"/>
                            <a:t>+</a:t>
                          </a:r>
                          <a:endParaRPr lang="en-GB" sz="2400" noProof="0" dirty="0"/>
                        </a:p>
                      </a:txBody>
                      <a:tcPr marL="0" marR="0" marT="0" marB="2520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2400" noProof="0" dirty="0" smtClean="0"/>
                            <a:t>+</a:t>
                          </a:r>
                          <a:endParaRPr lang="en-GB" sz="2400" noProof="0" dirty="0"/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2400" noProof="0" dirty="0" smtClean="0"/>
                            <a:t>−</a:t>
                          </a:r>
                          <a:endParaRPr lang="en-GB" sz="2400" noProof="0" dirty="0"/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2400" noProof="0" dirty="0" smtClean="0"/>
                            <a:t>90</a:t>
                          </a:r>
                          <a:endParaRPr lang="en-GB" sz="2400" noProof="0" dirty="0"/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2400" noProof="0" dirty="0" smtClean="0"/>
                            <a:t>94</a:t>
                          </a:r>
                          <a:endParaRPr lang="en-GB" sz="2400" noProof="0" dirty="0"/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687552955"/>
                      </a:ext>
                    </a:extLst>
                  </a:tr>
                  <a:tr h="46800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2400" noProof="0" dirty="0" smtClean="0"/>
                            <a:t>−</a:t>
                          </a:r>
                          <a:endParaRPr lang="en-GB" sz="2400" noProof="0" dirty="0"/>
                        </a:p>
                      </a:txBody>
                      <a:tcPr marL="0" marR="0" marT="0" marB="2520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2400" noProof="0" dirty="0" smtClean="0"/>
                            <a:t>−</a:t>
                          </a:r>
                          <a:endParaRPr lang="en-GB" sz="2400" noProof="0" dirty="0"/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2400" noProof="0" dirty="0" smtClean="0"/>
                            <a:t>+</a:t>
                          </a:r>
                          <a:endParaRPr lang="en-GB" sz="2400" noProof="0" dirty="0"/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2400" noProof="0" dirty="0" smtClean="0"/>
                            <a:t>63</a:t>
                          </a:r>
                          <a:endParaRPr lang="en-GB" sz="2400" noProof="0" dirty="0"/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2400" noProof="0" dirty="0" smtClean="0"/>
                            <a:t>65</a:t>
                          </a:r>
                          <a:endParaRPr lang="en-GB" sz="2400" noProof="0" dirty="0"/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340134637"/>
                      </a:ext>
                    </a:extLst>
                  </a:tr>
                  <a:tr h="46800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2400" noProof="0" dirty="0" smtClean="0"/>
                            <a:t>+</a:t>
                          </a:r>
                          <a:endParaRPr lang="en-GB" sz="2400" noProof="0" dirty="0"/>
                        </a:p>
                      </a:txBody>
                      <a:tcPr marL="0" marR="0" marT="0" marB="2520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2400" noProof="0" dirty="0" smtClean="0"/>
                            <a:t>−</a:t>
                          </a:r>
                          <a:endParaRPr lang="en-GB" sz="2400" noProof="0" dirty="0"/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2400" noProof="0" dirty="0" smtClean="0"/>
                            <a:t>+</a:t>
                          </a:r>
                          <a:endParaRPr lang="en-GB" sz="2400" noProof="0" dirty="0"/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2400" noProof="0" dirty="0" smtClean="0"/>
                            <a:t>82</a:t>
                          </a:r>
                          <a:endParaRPr lang="en-GB" sz="2400" noProof="0" dirty="0"/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2400" noProof="0" dirty="0" smtClean="0"/>
                            <a:t>86</a:t>
                          </a:r>
                          <a:endParaRPr lang="en-GB" sz="2400" noProof="0" dirty="0"/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269051109"/>
                      </a:ext>
                    </a:extLst>
                  </a:tr>
                  <a:tr h="46800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2400" noProof="0" dirty="0" smtClean="0"/>
                            <a:t>−</a:t>
                          </a:r>
                          <a:endParaRPr lang="en-GB" sz="2400" noProof="0" dirty="0"/>
                        </a:p>
                      </a:txBody>
                      <a:tcPr marL="0" marR="0" marT="0" marB="2520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2400" noProof="0" dirty="0" smtClean="0"/>
                            <a:t>+</a:t>
                          </a:r>
                          <a:endParaRPr lang="en-GB" sz="2400" noProof="0" dirty="0"/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2400" noProof="0" dirty="0" smtClean="0"/>
                            <a:t>+</a:t>
                          </a:r>
                          <a:endParaRPr lang="en-GB" sz="2400" noProof="0" dirty="0"/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2400" noProof="0" dirty="0" smtClean="0"/>
                            <a:t>72</a:t>
                          </a:r>
                          <a:endParaRPr lang="en-GB" sz="2400" noProof="0" dirty="0"/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2400" noProof="0" dirty="0" smtClean="0"/>
                            <a:t>74</a:t>
                          </a:r>
                          <a:endParaRPr lang="en-GB" sz="2400" noProof="0" dirty="0"/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870282429"/>
                      </a:ext>
                    </a:extLst>
                  </a:tr>
                  <a:tr h="46800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2400" noProof="0" dirty="0" smtClean="0"/>
                            <a:t>+</a:t>
                          </a:r>
                          <a:endParaRPr lang="en-GB" sz="2400" noProof="0" dirty="0"/>
                        </a:p>
                      </a:txBody>
                      <a:tcPr marL="0" marR="0" marT="0" marB="2520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2400" noProof="0" dirty="0" smtClean="0"/>
                            <a:t>+</a:t>
                          </a:r>
                          <a:endParaRPr lang="en-GB" sz="2400" noProof="0" dirty="0"/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2400" noProof="0" dirty="0" smtClean="0"/>
                            <a:t>+</a:t>
                          </a:r>
                          <a:endParaRPr lang="en-GB" sz="2400" noProof="0" dirty="0"/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2400" noProof="0" dirty="0" smtClean="0"/>
                            <a:t>92</a:t>
                          </a:r>
                          <a:endParaRPr lang="en-GB" sz="2400" noProof="0" dirty="0"/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2400" noProof="0" dirty="0" smtClean="0"/>
                            <a:t>88</a:t>
                          </a:r>
                          <a:endParaRPr lang="en-GB" sz="2400" noProof="0" dirty="0"/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710173500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7" name="Tabulka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79090646"/>
                  </p:ext>
                </p:extLst>
              </p:nvPr>
            </p:nvGraphicFramePr>
            <p:xfrm>
              <a:off x="1080000" y="1656000"/>
              <a:ext cx="7200000" cy="4680000"/>
            </p:xfrm>
            <a:graphic>
              <a:graphicData uri="http://schemas.openxmlformats.org/drawingml/2006/table">
                <a:tbl>
                  <a:tblPr firstRow="1">
                    <a:tableStyleId>{5940675A-B579-460E-94D1-54222C63F5DA}</a:tableStyleId>
                  </a:tblPr>
                  <a:tblGrid>
                    <a:gridCol w="1440000">
                      <a:extLst>
                        <a:ext uri="{9D8B030D-6E8A-4147-A177-3AD203B41FA5}">
                          <a16:colId xmlns:a16="http://schemas.microsoft.com/office/drawing/2014/main" val="3717724688"/>
                        </a:ext>
                      </a:extLst>
                    </a:gridCol>
                    <a:gridCol w="1440000">
                      <a:extLst>
                        <a:ext uri="{9D8B030D-6E8A-4147-A177-3AD203B41FA5}">
                          <a16:colId xmlns:a16="http://schemas.microsoft.com/office/drawing/2014/main" val="4072174939"/>
                        </a:ext>
                      </a:extLst>
                    </a:gridCol>
                    <a:gridCol w="1440000">
                      <a:extLst>
                        <a:ext uri="{9D8B030D-6E8A-4147-A177-3AD203B41FA5}">
                          <a16:colId xmlns:a16="http://schemas.microsoft.com/office/drawing/2014/main" val="1327714709"/>
                        </a:ext>
                      </a:extLst>
                    </a:gridCol>
                    <a:gridCol w="1440000">
                      <a:extLst>
                        <a:ext uri="{9D8B030D-6E8A-4147-A177-3AD203B41FA5}">
                          <a16:colId xmlns:a16="http://schemas.microsoft.com/office/drawing/2014/main" val="2361328216"/>
                        </a:ext>
                      </a:extLst>
                    </a:gridCol>
                    <a:gridCol w="1440000">
                      <a:extLst>
                        <a:ext uri="{9D8B030D-6E8A-4147-A177-3AD203B41FA5}">
                          <a16:colId xmlns:a16="http://schemas.microsoft.com/office/drawing/2014/main" val="1399868185"/>
                        </a:ext>
                      </a:extLst>
                    </a:gridCol>
                  </a:tblGrid>
                  <a:tr h="468000">
                    <a:tc gridSpan="3"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2400" noProof="0" dirty="0" smtClean="0">
                              <a:solidFill>
                                <a:schemeClr val="bg1"/>
                              </a:solidFill>
                            </a:rPr>
                            <a:t>Factor</a:t>
                          </a:r>
                          <a:endParaRPr lang="en-GB" sz="2400" noProof="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0" marR="0" marT="0" marB="2520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30787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 fontAlgn="b"/>
                          <a:endParaRPr lang="cs-CZ" sz="24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30787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 fontAlgn="b"/>
                          <a:endParaRPr lang="en-GB" sz="2400" noProof="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0" marR="0" marT="0" marB="2520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307871"/>
                        </a:solidFill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2400" noProof="0" dirty="0" smtClean="0">
                              <a:solidFill>
                                <a:schemeClr val="bg1"/>
                              </a:solidFill>
                            </a:rPr>
                            <a:t>Observed</a:t>
                          </a:r>
                          <a:r>
                            <a:rPr lang="en-GB" sz="2400" baseline="0" noProof="0" dirty="0" smtClean="0">
                              <a:solidFill>
                                <a:schemeClr val="bg1"/>
                              </a:solidFill>
                            </a:rPr>
                            <a:t> value</a:t>
                          </a:r>
                          <a:endParaRPr lang="en-GB" sz="2400" noProof="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0" marR="0" marT="0" marB="2520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30787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 fontAlgn="b"/>
                          <a:endParaRPr lang="en-GB" sz="2400" noProof="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0" marR="0" marT="0" marB="2520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30787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98316496"/>
                      </a:ext>
                    </a:extLst>
                  </a:tr>
                  <a:tr h="46800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2400" baseline="0" noProof="0" dirty="0" smtClean="0">
                              <a:solidFill>
                                <a:schemeClr val="bg1"/>
                              </a:solidFill>
                            </a:rPr>
                            <a:t>L</a:t>
                          </a:r>
                          <a:endParaRPr lang="en-GB" sz="2400" noProof="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0" marR="0" marT="0" marB="2520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30787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2400" noProof="0" dirty="0" smtClean="0">
                              <a:solidFill>
                                <a:schemeClr val="bg1"/>
                              </a:solidFill>
                            </a:rPr>
                            <a:t>G</a:t>
                          </a:r>
                          <a:endParaRPr lang="en-GB" sz="2400" noProof="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30787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2400" noProof="0" dirty="0" smtClean="0">
                              <a:solidFill>
                                <a:schemeClr val="bg1"/>
                              </a:solidFill>
                            </a:rPr>
                            <a:t>T</a:t>
                          </a:r>
                          <a:endParaRPr lang="en-GB" sz="2400" noProof="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30787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7620" marR="7620" marT="7620" marB="0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99578" t="-111688" r="-100000" b="-82727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7620" marR="7620" marT="7620" marB="0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401271" t="-111688" r="-424" b="-82727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16196421"/>
                      </a:ext>
                    </a:extLst>
                  </a:tr>
                  <a:tr h="46800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2400" noProof="0" dirty="0" smtClean="0"/>
                            <a:t>−</a:t>
                          </a:r>
                          <a:endParaRPr lang="en-GB" sz="2400" noProof="0" dirty="0"/>
                        </a:p>
                      </a:txBody>
                      <a:tcPr marL="0" marR="0" marT="0" marB="2520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2400" noProof="0" dirty="0" smtClean="0"/>
                            <a:t>−</a:t>
                          </a:r>
                          <a:endParaRPr lang="en-GB" sz="2400" noProof="0" dirty="0"/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400" noProof="0" dirty="0" smtClean="0"/>
                            <a:t>−</a:t>
                          </a:r>
                          <a:endParaRPr lang="en-GB" sz="2400" noProof="0" dirty="0" smtClean="0"/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400" noProof="0" dirty="0" smtClean="0"/>
                            <a:t>77</a:t>
                          </a:r>
                          <a:endParaRPr lang="en-GB" sz="2400" noProof="0" dirty="0" smtClean="0"/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400" noProof="0" dirty="0" smtClean="0"/>
                            <a:t>81</a:t>
                          </a:r>
                          <a:endParaRPr lang="en-GB" sz="2400" noProof="0" dirty="0" smtClean="0"/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432114472"/>
                      </a:ext>
                    </a:extLst>
                  </a:tr>
                  <a:tr h="46800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2400" noProof="0" dirty="0" smtClean="0"/>
                            <a:t>+</a:t>
                          </a:r>
                          <a:endParaRPr lang="en-GB" sz="2400" noProof="0" dirty="0"/>
                        </a:p>
                      </a:txBody>
                      <a:tcPr marL="0" marR="0" marT="0" marB="2520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2400" noProof="0" dirty="0" smtClean="0"/>
                            <a:t>−</a:t>
                          </a:r>
                          <a:endParaRPr lang="en-GB" sz="2400" noProof="0" dirty="0"/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2400" noProof="0" dirty="0" smtClean="0"/>
                            <a:t>−</a:t>
                          </a:r>
                          <a:endParaRPr lang="en-GB" sz="2400" noProof="0" dirty="0"/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2400" noProof="0" dirty="0" smtClean="0"/>
                            <a:t>98</a:t>
                          </a:r>
                          <a:endParaRPr lang="en-GB" sz="2400" noProof="0" dirty="0"/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2400" noProof="0" dirty="0" smtClean="0"/>
                            <a:t>96</a:t>
                          </a:r>
                          <a:endParaRPr lang="en-GB" sz="2400" noProof="0" dirty="0"/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976857194"/>
                      </a:ext>
                    </a:extLst>
                  </a:tr>
                  <a:tr h="46800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2400" noProof="0" dirty="0" smtClean="0"/>
                            <a:t>−</a:t>
                          </a:r>
                          <a:endParaRPr lang="en-GB" sz="2400" noProof="0" dirty="0"/>
                        </a:p>
                      </a:txBody>
                      <a:tcPr marL="0" marR="0" marT="0" marB="2520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2400" noProof="0" dirty="0" smtClean="0"/>
                            <a:t>+</a:t>
                          </a:r>
                          <a:endParaRPr lang="en-GB" sz="2400" noProof="0" dirty="0"/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2400" noProof="0" dirty="0" smtClean="0"/>
                            <a:t>−</a:t>
                          </a:r>
                          <a:endParaRPr lang="en-GB" sz="2400" noProof="0" dirty="0"/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2400" noProof="0" dirty="0" smtClean="0"/>
                            <a:t>76</a:t>
                          </a:r>
                          <a:endParaRPr lang="en-GB" sz="2400" noProof="0" dirty="0"/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2400" noProof="0" dirty="0" smtClean="0"/>
                            <a:t>74</a:t>
                          </a:r>
                          <a:endParaRPr lang="en-GB" sz="2400" noProof="0" dirty="0"/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09636014"/>
                      </a:ext>
                    </a:extLst>
                  </a:tr>
                  <a:tr h="46800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2400" noProof="0" dirty="0" smtClean="0"/>
                            <a:t>+</a:t>
                          </a:r>
                          <a:endParaRPr lang="en-GB" sz="2400" noProof="0" dirty="0"/>
                        </a:p>
                      </a:txBody>
                      <a:tcPr marL="0" marR="0" marT="0" marB="2520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2400" noProof="0" dirty="0" smtClean="0"/>
                            <a:t>+</a:t>
                          </a:r>
                          <a:endParaRPr lang="en-GB" sz="2400" noProof="0" dirty="0"/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2400" noProof="0" dirty="0" smtClean="0"/>
                            <a:t>−</a:t>
                          </a:r>
                          <a:endParaRPr lang="en-GB" sz="2400" noProof="0" dirty="0"/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2400" noProof="0" dirty="0" smtClean="0"/>
                            <a:t>90</a:t>
                          </a:r>
                          <a:endParaRPr lang="en-GB" sz="2400" noProof="0" dirty="0"/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2400" noProof="0" dirty="0" smtClean="0"/>
                            <a:t>94</a:t>
                          </a:r>
                          <a:endParaRPr lang="en-GB" sz="2400" noProof="0" dirty="0"/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687552955"/>
                      </a:ext>
                    </a:extLst>
                  </a:tr>
                  <a:tr h="46800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2400" noProof="0" dirty="0" smtClean="0"/>
                            <a:t>−</a:t>
                          </a:r>
                          <a:endParaRPr lang="en-GB" sz="2400" noProof="0" dirty="0"/>
                        </a:p>
                      </a:txBody>
                      <a:tcPr marL="0" marR="0" marT="0" marB="2520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2400" noProof="0" dirty="0" smtClean="0"/>
                            <a:t>−</a:t>
                          </a:r>
                          <a:endParaRPr lang="en-GB" sz="2400" noProof="0" dirty="0"/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2400" noProof="0" dirty="0" smtClean="0"/>
                            <a:t>+</a:t>
                          </a:r>
                          <a:endParaRPr lang="en-GB" sz="2400" noProof="0" dirty="0"/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2400" noProof="0" dirty="0" smtClean="0"/>
                            <a:t>63</a:t>
                          </a:r>
                          <a:endParaRPr lang="en-GB" sz="2400" noProof="0" dirty="0"/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2400" noProof="0" dirty="0" smtClean="0"/>
                            <a:t>65</a:t>
                          </a:r>
                          <a:endParaRPr lang="en-GB" sz="2400" noProof="0" dirty="0"/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340134637"/>
                      </a:ext>
                    </a:extLst>
                  </a:tr>
                  <a:tr h="46800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2400" noProof="0" dirty="0" smtClean="0"/>
                            <a:t>+</a:t>
                          </a:r>
                          <a:endParaRPr lang="en-GB" sz="2400" noProof="0" dirty="0"/>
                        </a:p>
                      </a:txBody>
                      <a:tcPr marL="0" marR="0" marT="0" marB="2520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2400" noProof="0" dirty="0" smtClean="0"/>
                            <a:t>−</a:t>
                          </a:r>
                          <a:endParaRPr lang="en-GB" sz="2400" noProof="0" dirty="0"/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2400" noProof="0" dirty="0" smtClean="0"/>
                            <a:t>+</a:t>
                          </a:r>
                          <a:endParaRPr lang="en-GB" sz="2400" noProof="0" dirty="0"/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2400" noProof="0" dirty="0" smtClean="0"/>
                            <a:t>82</a:t>
                          </a:r>
                          <a:endParaRPr lang="en-GB" sz="2400" noProof="0" dirty="0"/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2400" noProof="0" dirty="0" smtClean="0"/>
                            <a:t>86</a:t>
                          </a:r>
                          <a:endParaRPr lang="en-GB" sz="2400" noProof="0" dirty="0"/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269051109"/>
                      </a:ext>
                    </a:extLst>
                  </a:tr>
                  <a:tr h="46800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2400" noProof="0" dirty="0" smtClean="0"/>
                            <a:t>−</a:t>
                          </a:r>
                          <a:endParaRPr lang="en-GB" sz="2400" noProof="0" dirty="0"/>
                        </a:p>
                      </a:txBody>
                      <a:tcPr marL="0" marR="0" marT="0" marB="2520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2400" noProof="0" dirty="0" smtClean="0"/>
                            <a:t>+</a:t>
                          </a:r>
                          <a:endParaRPr lang="en-GB" sz="2400" noProof="0" dirty="0"/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2400" noProof="0" dirty="0" smtClean="0"/>
                            <a:t>+</a:t>
                          </a:r>
                          <a:endParaRPr lang="en-GB" sz="2400" noProof="0" dirty="0"/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2400" noProof="0" dirty="0" smtClean="0"/>
                            <a:t>72</a:t>
                          </a:r>
                          <a:endParaRPr lang="en-GB" sz="2400" noProof="0" dirty="0"/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2400" noProof="0" dirty="0" smtClean="0"/>
                            <a:t>74</a:t>
                          </a:r>
                          <a:endParaRPr lang="en-GB" sz="2400" noProof="0" dirty="0"/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870282429"/>
                      </a:ext>
                    </a:extLst>
                  </a:tr>
                  <a:tr h="46800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2400" noProof="0" dirty="0" smtClean="0"/>
                            <a:t>+</a:t>
                          </a:r>
                          <a:endParaRPr lang="en-GB" sz="2400" noProof="0" dirty="0"/>
                        </a:p>
                      </a:txBody>
                      <a:tcPr marL="0" marR="0" marT="0" marB="2520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2400" noProof="0" dirty="0" smtClean="0"/>
                            <a:t>+</a:t>
                          </a:r>
                          <a:endParaRPr lang="en-GB" sz="2400" noProof="0" dirty="0"/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2400" noProof="0" dirty="0" smtClean="0"/>
                            <a:t>+</a:t>
                          </a:r>
                          <a:endParaRPr lang="en-GB" sz="2400" noProof="0" dirty="0"/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2400" noProof="0" dirty="0" smtClean="0"/>
                            <a:t>92</a:t>
                          </a:r>
                          <a:endParaRPr lang="en-GB" sz="2400" noProof="0" dirty="0"/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2400" noProof="0" dirty="0" smtClean="0"/>
                            <a:t>88</a:t>
                          </a:r>
                          <a:endParaRPr lang="en-GB" sz="2400" noProof="0" dirty="0"/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710173500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9132181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Full Factorial Experiments:  Example</a:t>
            </a:r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en-GB" dirty="0" smtClean="0"/>
                  <a:t>Now, the goal is to identify the factors, </a:t>
                </a:r>
                <a:r>
                  <a:rPr lang="en-GB" u="sng" dirty="0" smtClean="0"/>
                  <a:t>including their interactions</a:t>
                </a:r>
                <a:r>
                  <a:rPr lang="en-GB" dirty="0" smtClean="0"/>
                  <a:t>, </a:t>
                </a:r>
                <a:br>
                  <a:rPr lang="en-GB" dirty="0" smtClean="0"/>
                </a:br>
                <a:r>
                  <a:rPr lang="en-GB" dirty="0" smtClean="0"/>
                  <a:t>with significant effect on the lifespan of the spring, i.e. the observed </a:t>
                </a:r>
                <a:br>
                  <a:rPr lang="en-GB" dirty="0" smtClean="0"/>
                </a:br>
                <a:r>
                  <a:rPr lang="en-GB" dirty="0" smtClean="0"/>
                  <a:t>values of the variable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GB" dirty="0" smtClean="0"/>
                  <a:t>.</a:t>
                </a:r>
              </a:p>
              <a:p>
                <a:endParaRPr lang="en-GB" dirty="0" smtClean="0"/>
              </a:p>
              <a:p>
                <a:pPr>
                  <a:lnSpc>
                    <a:spcPct val="150000"/>
                  </a:lnSpc>
                </a:pPr>
                <a:r>
                  <a:rPr lang="en-GB" dirty="0" smtClean="0"/>
                  <a:t>We shall use the theory of </a:t>
                </a:r>
                <a:r>
                  <a:rPr lang="en-GB" u="sng" dirty="0" smtClean="0"/>
                  <a:t>Multiple Linear Regression</a:t>
                </a:r>
                <a:r>
                  <a:rPr lang="en-GB" dirty="0" smtClean="0"/>
                  <a:t> to this end.</a:t>
                </a:r>
              </a:p>
              <a:p>
                <a:endParaRPr lang="en-GB" dirty="0" smtClean="0"/>
              </a:p>
              <a:p>
                <a:pPr>
                  <a:lnSpc>
                    <a:spcPct val="150000"/>
                  </a:lnSpc>
                </a:pPr>
                <a:r>
                  <a:rPr lang="en-GB" dirty="0" smtClean="0"/>
                  <a:t>We assume the model with the intercept term:</a:t>
                </a:r>
              </a:p>
              <a:p>
                <a:endParaRPr lang="en-GB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=1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L</m:t>
                          </m:r>
                        </m:sub>
                      </m:sSub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L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G</m:t>
                          </m:r>
                        </m:sub>
                      </m:sSub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G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T</m:t>
                          </m:r>
                        </m:sub>
                      </m:sSub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T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LG</m:t>
                          </m:r>
                        </m:sub>
                      </m:sSub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LG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LT</m:t>
                          </m:r>
                        </m:sub>
                      </m:sSub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LT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GT</m:t>
                          </m:r>
                        </m:sub>
                      </m:sSub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GT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LGT</m:t>
                          </m:r>
                        </m:sub>
                      </m:sSub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LGT</m:t>
                          </m:r>
                        </m:sub>
                      </m:sSub>
                    </m:oMath>
                  </m:oMathPara>
                </a14:m>
                <a:endParaRPr lang="en-GB" dirty="0" smtClean="0"/>
              </a:p>
              <a:p>
                <a:endParaRPr lang="en-GB" dirty="0"/>
              </a:p>
              <a:p>
                <a:pPr>
                  <a:lnSpc>
                    <a:spcPct val="200000"/>
                  </a:lnSpc>
                </a:pPr>
                <a:r>
                  <a:rPr lang="en-GB" dirty="0" smtClean="0"/>
                  <a:t>Notice that, considering 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dirty="0" smtClean="0"/>
                  <a:t>  factors, there are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GB" dirty="0" smtClean="0"/>
                  <a:t>  terms in general.</a:t>
                </a:r>
                <a:endParaRPr lang="en-GB" dirty="0"/>
              </a:p>
            </p:txBody>
          </p:sp>
        </mc:Choice>
        <mc:Fallback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b="-1138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304344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Full Factorial Experiments:  Example</a:t>
            </a:r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dirty="0" smtClean="0"/>
                  <a:t>We assume the model with the intercept term:</a:t>
                </a:r>
              </a:p>
              <a:p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=1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L</m:t>
                          </m:r>
                        </m:sub>
                      </m:sSub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L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G</m:t>
                          </m:r>
                        </m:sub>
                      </m:sSub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G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T</m:t>
                          </m:r>
                        </m:sub>
                      </m:sSub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T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LG</m:t>
                          </m:r>
                        </m:sub>
                      </m:sSub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LG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LT</m:t>
                          </m:r>
                        </m:sub>
                      </m:sSub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LT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GT</m:t>
                          </m:r>
                        </m:sub>
                      </m:sSub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GT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LGT</m:t>
                          </m:r>
                        </m:sub>
                      </m:sSub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LGT</m:t>
                          </m:r>
                        </m:sub>
                      </m:sSub>
                    </m:oMath>
                  </m:oMathPara>
                </a14:m>
                <a:endParaRPr lang="en-GB" dirty="0" smtClean="0"/>
              </a:p>
              <a:p>
                <a:endParaRPr lang="en-GB" dirty="0"/>
              </a:p>
              <a:p>
                <a:pPr>
                  <a:lnSpc>
                    <a:spcPct val="150000"/>
                  </a:lnSpc>
                </a:pPr>
                <a:r>
                  <a:rPr lang="en-GB" b="1" dirty="0" smtClean="0"/>
                  <a:t>The effect</a:t>
                </a:r>
                <a:r>
                  <a:rPr lang="en-GB" dirty="0" smtClean="0"/>
                  <a:t> of the factor or the interaction </a:t>
                </a:r>
                <a:r>
                  <a:rPr lang="en-GB" b="1" dirty="0" smtClean="0"/>
                  <a:t>is </a:t>
                </a:r>
                <a:r>
                  <a:rPr lang="en-GB" b="1" u="sng" dirty="0" smtClean="0"/>
                  <a:t>significant</a:t>
                </a:r>
                <a:r>
                  <a:rPr lang="en-GB" dirty="0" smtClean="0"/>
                  <a:t>  if and only if </a:t>
                </a:r>
                <a:br>
                  <a:rPr lang="en-GB" dirty="0" smtClean="0"/>
                </a:br>
                <a:r>
                  <a:rPr lang="en-GB" dirty="0" smtClean="0"/>
                  <a:t>the respective coefficient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GB" dirty="0" smtClean="0"/>
                  <a:t>  is non-zero.</a:t>
                </a:r>
              </a:p>
              <a:p>
                <a:pPr>
                  <a:lnSpc>
                    <a:spcPct val="150000"/>
                  </a:lnSpc>
                </a:pPr>
                <a:endParaRPr lang="en-GB" dirty="0"/>
              </a:p>
              <a:p>
                <a:pPr marL="447675" indent="-447675">
                  <a:lnSpc>
                    <a:spcPct val="150000"/>
                  </a:lnSpc>
                </a:pPr>
                <a:r>
                  <a:rPr lang="en-GB" dirty="0" smtClean="0"/>
                  <a:t>→  We shall use the </a:t>
                </a:r>
                <a:r>
                  <a:rPr lang="en-GB" i="1" dirty="0" smtClean="0"/>
                  <a:t>t</a:t>
                </a:r>
                <a:r>
                  <a:rPr lang="en-GB" dirty="0" smtClean="0"/>
                  <a:t>-test for the respective parameter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GB" dirty="0" smtClean="0"/>
                  <a:t>  (see Theorem 6) </a:t>
                </a:r>
                <a:br>
                  <a:rPr lang="en-GB" dirty="0" smtClean="0"/>
                </a:br>
                <a:r>
                  <a:rPr lang="en-GB" dirty="0" smtClean="0"/>
                  <a:t>to this end.</a:t>
                </a:r>
                <a:endParaRPr lang="en-GB" dirty="0"/>
              </a:p>
            </p:txBody>
          </p:sp>
        </mc:Choice>
        <mc:Fallback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t="-8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907942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Full Factorial Experiments:  Example</a:t>
            </a:r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ovéPole 5"/>
              <p:cNvSpPr txBox="1"/>
              <p:nvPr/>
            </p:nvSpPr>
            <p:spPr>
              <a:xfrm>
                <a:off x="252000" y="1044000"/>
                <a:ext cx="553228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GB" sz="2400" dirty="0" smtClean="0"/>
                  <a:t>We set up the matrix  </a:t>
                </a:r>
                <a14:m>
                  <m:oMath xmlns:m="http://schemas.openxmlformats.org/officeDocument/2006/math">
                    <m:r>
                      <a:rPr lang="en-GB" sz="2400" b="1" i="1">
                        <a:latin typeface="Cambria Math" panose="02040503050406030204" pitchFamily="18" charset="0"/>
                      </a:rPr>
                      <m:t>𝑿</m:t>
                    </m:r>
                  </m:oMath>
                </a14:m>
                <a:r>
                  <a:rPr lang="en-GB" sz="2400" dirty="0"/>
                  <a:t>  as the first step:</a:t>
                </a:r>
              </a:p>
            </p:txBody>
          </p:sp>
        </mc:Choice>
        <mc:Fallback>
          <p:sp>
            <p:nvSpPr>
              <p:cNvPr id="6" name="TextovéPole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000" y="1044000"/>
                <a:ext cx="5532284" cy="369332"/>
              </a:xfrm>
              <a:prstGeom prst="rect">
                <a:avLst/>
              </a:prstGeom>
              <a:blipFill>
                <a:blip r:embed="rId2"/>
                <a:stretch>
                  <a:fillRect l="-3304" t="-22951" r="-2643" b="-5082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ovéPole 7"/>
          <p:cNvSpPr txBox="1"/>
          <p:nvPr/>
        </p:nvSpPr>
        <p:spPr>
          <a:xfrm>
            <a:off x="5976000" y="1584000"/>
            <a:ext cx="5411738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2400" dirty="0" smtClean="0"/>
              <a:t>Interaction = the product of the Factors.</a:t>
            </a:r>
            <a:endParaRPr lang="en-GB" sz="2400" dirty="0"/>
          </a:p>
        </p:txBody>
      </p:sp>
      <p:graphicFrame>
        <p:nvGraphicFramePr>
          <p:cNvPr id="9" name="Tabulk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6262683"/>
              </p:ext>
            </p:extLst>
          </p:nvPr>
        </p:nvGraphicFramePr>
        <p:xfrm>
          <a:off x="936000" y="2016000"/>
          <a:ext cx="10080000" cy="4320000"/>
        </p:xfrm>
        <a:graphic>
          <a:graphicData uri="http://schemas.openxmlformats.org/drawingml/2006/table">
            <a:tbl>
              <a:tblPr firstRow="1">
                <a:tableStyleId>{5940675A-B579-460E-94D1-54222C63F5DA}</a:tableStyleId>
              </a:tblPr>
              <a:tblGrid>
                <a:gridCol w="1260000">
                  <a:extLst>
                    <a:ext uri="{9D8B030D-6E8A-4147-A177-3AD203B41FA5}">
                      <a16:colId xmlns:a16="http://schemas.microsoft.com/office/drawing/2014/main" val="3873779009"/>
                    </a:ext>
                  </a:extLst>
                </a:gridCol>
                <a:gridCol w="1260000">
                  <a:extLst>
                    <a:ext uri="{9D8B030D-6E8A-4147-A177-3AD203B41FA5}">
                      <a16:colId xmlns:a16="http://schemas.microsoft.com/office/drawing/2014/main" val="3717724688"/>
                    </a:ext>
                  </a:extLst>
                </a:gridCol>
                <a:gridCol w="1260000">
                  <a:extLst>
                    <a:ext uri="{9D8B030D-6E8A-4147-A177-3AD203B41FA5}">
                      <a16:colId xmlns:a16="http://schemas.microsoft.com/office/drawing/2014/main" val="4072174939"/>
                    </a:ext>
                  </a:extLst>
                </a:gridCol>
                <a:gridCol w="1260000">
                  <a:extLst>
                    <a:ext uri="{9D8B030D-6E8A-4147-A177-3AD203B41FA5}">
                      <a16:colId xmlns:a16="http://schemas.microsoft.com/office/drawing/2014/main" val="1327714709"/>
                    </a:ext>
                  </a:extLst>
                </a:gridCol>
                <a:gridCol w="1260000">
                  <a:extLst>
                    <a:ext uri="{9D8B030D-6E8A-4147-A177-3AD203B41FA5}">
                      <a16:colId xmlns:a16="http://schemas.microsoft.com/office/drawing/2014/main" val="3245665224"/>
                    </a:ext>
                  </a:extLst>
                </a:gridCol>
                <a:gridCol w="1260000">
                  <a:extLst>
                    <a:ext uri="{9D8B030D-6E8A-4147-A177-3AD203B41FA5}">
                      <a16:colId xmlns:a16="http://schemas.microsoft.com/office/drawing/2014/main" val="2675673074"/>
                    </a:ext>
                  </a:extLst>
                </a:gridCol>
                <a:gridCol w="1260000">
                  <a:extLst>
                    <a:ext uri="{9D8B030D-6E8A-4147-A177-3AD203B41FA5}">
                      <a16:colId xmlns:a16="http://schemas.microsoft.com/office/drawing/2014/main" val="3866125829"/>
                    </a:ext>
                  </a:extLst>
                </a:gridCol>
                <a:gridCol w="1260000">
                  <a:extLst>
                    <a:ext uri="{9D8B030D-6E8A-4147-A177-3AD203B41FA5}">
                      <a16:colId xmlns:a16="http://schemas.microsoft.com/office/drawing/2014/main" val="1518632854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noProof="0" dirty="0" smtClean="0">
                          <a:solidFill>
                            <a:schemeClr val="bg1"/>
                          </a:solidFill>
                        </a:rPr>
                        <a:t>Intercept</a:t>
                      </a:r>
                      <a:endParaRPr lang="en-GB" sz="2400" noProof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25200" anchor="ctr" anchorCtr="1">
                    <a:lnL w="6350" cap="flat" cmpd="sng" algn="ctr">
                      <a:solidFill>
                        <a:srgbClr val="307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30787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GB" sz="2400" noProof="0" dirty="0" smtClean="0">
                          <a:solidFill>
                            <a:schemeClr val="bg1"/>
                          </a:solidFill>
                        </a:rPr>
                        <a:t>Factor</a:t>
                      </a:r>
                      <a:endParaRPr lang="en-GB" sz="2400" noProof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25200" anchor="ctr" anchorCtr="1">
                    <a:lnL w="6350" cap="flat" cmpd="sng" algn="ctr">
                      <a:solidFill>
                        <a:srgbClr val="307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30787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cs-CZ" sz="2400" dirty="0">
                        <a:solidFill>
                          <a:schemeClr val="bg1"/>
                        </a:solidFill>
                      </a:endParaRPr>
                    </a:p>
                  </a:txBody>
                  <a:tcPr marL="7620" marR="7620" marT="7620" marB="0" anchor="ctr" anchorCtr="1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30787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GB" sz="2400" noProof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25200" anchor="ctr" anchorCtr="1">
                    <a:lnL w="6350" cap="flat" cmpd="sng" algn="ctr">
                      <a:solidFill>
                        <a:srgbClr val="307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307871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GB" sz="2400" noProof="0" dirty="0" smtClean="0">
                          <a:solidFill>
                            <a:schemeClr val="bg1"/>
                          </a:solidFill>
                        </a:rPr>
                        <a:t>Interaction</a:t>
                      </a:r>
                      <a:endParaRPr lang="en-GB" sz="2400" noProof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25200" anchor="ctr" anchorCtr="1">
                    <a:lnL w="6350" cap="flat" cmpd="sng" algn="ctr">
                      <a:solidFill>
                        <a:srgbClr val="307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30787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GB" sz="2400" noProof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25200" anchor="ctr" anchorCtr="1">
                    <a:lnL w="6350" cap="flat" cmpd="sng" algn="ctr">
                      <a:solidFill>
                        <a:srgbClr val="307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30787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GB" sz="2400" noProof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25200" anchor="ctr" anchorCtr="1">
                    <a:lnL w="6350" cap="flat" cmpd="sng" algn="ctr">
                      <a:solidFill>
                        <a:srgbClr val="307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30787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GB" sz="2400" noProof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25200" anchor="ctr" anchorCtr="1">
                    <a:lnL w="6350" cap="flat" cmpd="sng" algn="ctr">
                      <a:solidFill>
                        <a:srgbClr val="307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3078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8316496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noProof="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GB" sz="2400" noProof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25200" anchor="ctr" anchorCtr="1">
                    <a:lnL w="6350" cap="flat" cmpd="sng" algn="ctr">
                      <a:solidFill>
                        <a:srgbClr val="307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3078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aseline="0" noProof="0" dirty="0" smtClean="0">
                          <a:solidFill>
                            <a:schemeClr val="bg1"/>
                          </a:solidFill>
                        </a:rPr>
                        <a:t>L</a:t>
                      </a:r>
                      <a:endParaRPr lang="en-GB" sz="2400" noProof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25200" anchor="ctr" anchorCtr="1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3078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noProof="0" dirty="0" smtClean="0">
                          <a:solidFill>
                            <a:schemeClr val="bg1"/>
                          </a:solidFill>
                        </a:rPr>
                        <a:t>G</a:t>
                      </a:r>
                      <a:endParaRPr lang="en-GB" sz="2400" noProof="0" dirty="0">
                        <a:solidFill>
                          <a:schemeClr val="bg1"/>
                        </a:solidFill>
                      </a:endParaRPr>
                    </a:p>
                  </a:txBody>
                  <a:tcPr marL="7620" marR="7620" marT="7620" marB="0" anchor="ctr" anchorCtr="1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3078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noProof="0" dirty="0" smtClean="0">
                          <a:solidFill>
                            <a:schemeClr val="bg1"/>
                          </a:solidFill>
                        </a:rPr>
                        <a:t>T</a:t>
                      </a:r>
                      <a:endParaRPr lang="en-GB" sz="2400" noProof="0" dirty="0">
                        <a:solidFill>
                          <a:schemeClr val="bg1"/>
                        </a:solidFill>
                      </a:endParaRPr>
                    </a:p>
                  </a:txBody>
                  <a:tcPr marL="7620" marR="7620" marT="7620" marB="0" anchor="ctr" anchorCtr="1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3078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noProof="0" dirty="0" smtClean="0">
                          <a:solidFill>
                            <a:schemeClr val="bg1"/>
                          </a:solidFill>
                        </a:rPr>
                        <a:t>LG</a:t>
                      </a:r>
                      <a:endParaRPr lang="en-GB" sz="2400" noProof="0" dirty="0">
                        <a:solidFill>
                          <a:schemeClr val="bg1"/>
                        </a:solidFill>
                      </a:endParaRPr>
                    </a:p>
                  </a:txBody>
                  <a:tcPr marL="7620" marR="7620" marT="7620" marB="0" anchor="ctr" anchorCtr="1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3078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noProof="0" dirty="0" smtClean="0">
                          <a:solidFill>
                            <a:schemeClr val="bg1"/>
                          </a:solidFill>
                        </a:rPr>
                        <a:t>LT</a:t>
                      </a:r>
                      <a:endParaRPr lang="en-GB" sz="2400" noProof="0" dirty="0">
                        <a:solidFill>
                          <a:schemeClr val="bg1"/>
                        </a:solidFill>
                      </a:endParaRPr>
                    </a:p>
                  </a:txBody>
                  <a:tcPr marL="7620" marR="7620" marT="7620" marB="0" anchor="ctr" anchorCtr="1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3078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noProof="0" dirty="0" smtClean="0">
                          <a:solidFill>
                            <a:schemeClr val="bg1"/>
                          </a:solidFill>
                        </a:rPr>
                        <a:t>GT</a:t>
                      </a:r>
                      <a:endParaRPr lang="en-GB" sz="2400" noProof="0" dirty="0">
                        <a:solidFill>
                          <a:schemeClr val="bg1"/>
                        </a:solidFill>
                      </a:endParaRPr>
                    </a:p>
                  </a:txBody>
                  <a:tcPr marL="7620" marR="7620" marT="7620" marB="0" anchor="ctr" anchorCtr="1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3078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noProof="0" dirty="0" smtClean="0">
                          <a:solidFill>
                            <a:schemeClr val="bg1"/>
                          </a:solidFill>
                        </a:rPr>
                        <a:t>LGT</a:t>
                      </a:r>
                      <a:endParaRPr lang="en-GB" sz="2400" noProof="0" dirty="0">
                        <a:solidFill>
                          <a:schemeClr val="bg1"/>
                        </a:solidFill>
                      </a:endParaRPr>
                    </a:p>
                  </a:txBody>
                  <a:tcPr marL="7620" marR="7620" marT="7620" marB="0" anchor="ctr" anchorCtr="1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3078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6196421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noProof="0" dirty="0" smtClean="0"/>
                        <a:t>1</a:t>
                      </a:r>
                      <a:endParaRPr lang="en-GB" sz="2400" noProof="0" dirty="0"/>
                    </a:p>
                  </a:txBody>
                  <a:tcPr marL="0" marR="0" marT="0" marB="25200" anchor="ctr" anchorCtr="1">
                    <a:lnL w="6350" cap="flat" cmpd="sng" algn="ctr">
                      <a:solidFill>
                        <a:srgbClr val="307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noProof="0" dirty="0" smtClean="0"/>
                        <a:t>−</a:t>
                      </a:r>
                      <a:endParaRPr lang="en-GB" sz="2400" noProof="0" dirty="0"/>
                    </a:p>
                  </a:txBody>
                  <a:tcPr marL="0" marR="0" marT="0" marB="25200" anchor="ctr" anchorCtr="1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noProof="0" dirty="0" smtClean="0"/>
                        <a:t>−</a:t>
                      </a:r>
                      <a:endParaRPr lang="en-GB" sz="2400" noProof="0" dirty="0"/>
                    </a:p>
                  </a:txBody>
                  <a:tcPr marL="7620" marR="7620" marT="7620" marB="0" anchor="ctr" anchorCtr="1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noProof="0" dirty="0" smtClean="0"/>
                        <a:t>−</a:t>
                      </a:r>
                      <a:endParaRPr lang="en-GB" sz="2400" noProof="0" dirty="0" smtClean="0"/>
                    </a:p>
                  </a:txBody>
                  <a:tcPr marL="7620" marR="7620" marT="7620" marB="0" anchor="ctr" anchorCtr="1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noProof="0" dirty="0" smtClean="0"/>
                        <a:t>+</a:t>
                      </a:r>
                      <a:endParaRPr lang="en-GB" sz="2400" noProof="0" dirty="0" smtClean="0"/>
                    </a:p>
                  </a:txBody>
                  <a:tcPr marL="7620" marR="7620" marT="7620" marB="0" anchor="ctr" anchorCtr="1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noProof="0" dirty="0" smtClean="0"/>
                        <a:t>+</a:t>
                      </a:r>
                      <a:endParaRPr lang="en-GB" sz="2400" noProof="0" dirty="0" smtClean="0"/>
                    </a:p>
                  </a:txBody>
                  <a:tcPr marL="7620" marR="7620" marT="7620" marB="0" anchor="ctr" anchorCtr="1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noProof="0" dirty="0" smtClean="0"/>
                        <a:t>+</a:t>
                      </a:r>
                      <a:endParaRPr lang="en-GB" sz="2400" noProof="0" dirty="0" smtClean="0"/>
                    </a:p>
                  </a:txBody>
                  <a:tcPr marL="7620" marR="7620" marT="7620" marB="0" anchor="ctr" anchorCtr="1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noProof="0" dirty="0" smtClean="0"/>
                        <a:t>−</a:t>
                      </a:r>
                      <a:endParaRPr lang="en-GB" sz="2400" noProof="0" dirty="0" smtClean="0"/>
                    </a:p>
                  </a:txBody>
                  <a:tcPr marL="7620" marR="7620" marT="7620" marB="0" anchor="ctr" anchorCtr="1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32114472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noProof="0" dirty="0" smtClean="0"/>
                        <a:t>1</a:t>
                      </a:r>
                      <a:endParaRPr lang="en-GB" sz="2400" noProof="0" dirty="0"/>
                    </a:p>
                  </a:txBody>
                  <a:tcPr marL="0" marR="0" marT="0" marB="25200" anchor="ctr" anchorCtr="1">
                    <a:lnL w="6350" cap="flat" cmpd="sng" algn="ctr">
                      <a:solidFill>
                        <a:srgbClr val="307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noProof="0" dirty="0" smtClean="0"/>
                        <a:t>+</a:t>
                      </a:r>
                      <a:endParaRPr lang="en-GB" sz="2400" noProof="0" dirty="0"/>
                    </a:p>
                  </a:txBody>
                  <a:tcPr marL="0" marR="0" marT="0" marB="25200" anchor="ctr" anchorCtr="1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noProof="0" dirty="0" smtClean="0"/>
                        <a:t>−</a:t>
                      </a:r>
                      <a:endParaRPr lang="en-GB" sz="2400" noProof="0" dirty="0"/>
                    </a:p>
                  </a:txBody>
                  <a:tcPr marL="7620" marR="7620" marT="7620" marB="0" anchor="ctr" anchorCtr="1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noProof="0" dirty="0" smtClean="0"/>
                        <a:t>−</a:t>
                      </a:r>
                      <a:endParaRPr lang="en-GB" sz="2400" noProof="0" dirty="0"/>
                    </a:p>
                  </a:txBody>
                  <a:tcPr marL="7620" marR="7620" marT="7620" marB="0" anchor="ctr" anchorCtr="1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noProof="0" dirty="0" smtClean="0"/>
                        <a:t>−</a:t>
                      </a:r>
                      <a:endParaRPr lang="en-GB" sz="2400" noProof="0" dirty="0"/>
                    </a:p>
                  </a:txBody>
                  <a:tcPr marL="7620" marR="7620" marT="7620" marB="0" anchor="ctr" anchorCtr="1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noProof="0" dirty="0" smtClean="0"/>
                        <a:t>−</a:t>
                      </a:r>
                      <a:endParaRPr lang="en-GB" sz="2400" noProof="0" dirty="0"/>
                    </a:p>
                  </a:txBody>
                  <a:tcPr marL="7620" marR="7620" marT="7620" marB="0" anchor="ctr" anchorCtr="1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noProof="0" dirty="0" smtClean="0"/>
                        <a:t>+</a:t>
                      </a:r>
                      <a:endParaRPr lang="en-GB" sz="2400" noProof="0" dirty="0"/>
                    </a:p>
                  </a:txBody>
                  <a:tcPr marL="7620" marR="7620" marT="7620" marB="0" anchor="ctr" anchorCtr="1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noProof="0" dirty="0" smtClean="0"/>
                        <a:t>+</a:t>
                      </a:r>
                      <a:endParaRPr lang="en-GB" sz="2400" noProof="0" dirty="0"/>
                    </a:p>
                  </a:txBody>
                  <a:tcPr marL="7620" marR="7620" marT="7620" marB="0" anchor="ctr" anchorCtr="1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6857194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noProof="0" dirty="0" smtClean="0"/>
                        <a:t>1</a:t>
                      </a:r>
                      <a:endParaRPr lang="en-GB" sz="2400" noProof="0" dirty="0"/>
                    </a:p>
                  </a:txBody>
                  <a:tcPr marL="0" marR="0" marT="0" marB="25200" anchor="ctr" anchorCtr="1">
                    <a:lnL w="6350" cap="flat" cmpd="sng" algn="ctr">
                      <a:solidFill>
                        <a:srgbClr val="307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noProof="0" dirty="0" smtClean="0"/>
                        <a:t>−</a:t>
                      </a:r>
                      <a:endParaRPr lang="en-GB" sz="2400" noProof="0" dirty="0"/>
                    </a:p>
                  </a:txBody>
                  <a:tcPr marL="0" marR="0" marT="0" marB="25200" anchor="ctr" anchorCtr="1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noProof="0" dirty="0" smtClean="0"/>
                        <a:t>+</a:t>
                      </a:r>
                      <a:endParaRPr lang="en-GB" sz="2400" noProof="0" dirty="0"/>
                    </a:p>
                  </a:txBody>
                  <a:tcPr marL="7620" marR="7620" marT="7620" marB="0" anchor="ctr" anchorCtr="1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noProof="0" dirty="0" smtClean="0"/>
                        <a:t>−</a:t>
                      </a:r>
                      <a:endParaRPr lang="en-GB" sz="2400" noProof="0" dirty="0"/>
                    </a:p>
                  </a:txBody>
                  <a:tcPr marL="7620" marR="7620" marT="7620" marB="0" anchor="ctr" anchorCtr="1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noProof="0" dirty="0" smtClean="0"/>
                        <a:t>−</a:t>
                      </a:r>
                      <a:endParaRPr lang="en-GB" sz="2400" noProof="0" dirty="0"/>
                    </a:p>
                  </a:txBody>
                  <a:tcPr marL="7620" marR="7620" marT="7620" marB="0" anchor="ctr" anchorCtr="1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noProof="0" dirty="0" smtClean="0"/>
                        <a:t>+</a:t>
                      </a:r>
                      <a:endParaRPr lang="en-GB" sz="2400" noProof="0" dirty="0"/>
                    </a:p>
                  </a:txBody>
                  <a:tcPr marL="7620" marR="7620" marT="7620" marB="0" anchor="ctr" anchorCtr="1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noProof="0" dirty="0" smtClean="0"/>
                        <a:t>−</a:t>
                      </a:r>
                      <a:endParaRPr lang="en-GB" sz="2400" noProof="0" dirty="0"/>
                    </a:p>
                  </a:txBody>
                  <a:tcPr marL="7620" marR="7620" marT="7620" marB="0" anchor="ctr" anchorCtr="1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noProof="0" dirty="0" smtClean="0"/>
                        <a:t>+</a:t>
                      </a:r>
                      <a:endParaRPr lang="en-GB" sz="2400" noProof="0" dirty="0"/>
                    </a:p>
                  </a:txBody>
                  <a:tcPr marL="7620" marR="7620" marT="7620" marB="0" anchor="ctr" anchorCtr="1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9636014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noProof="0" dirty="0" smtClean="0"/>
                        <a:t>1</a:t>
                      </a:r>
                      <a:endParaRPr lang="en-GB" sz="2400" noProof="0" dirty="0"/>
                    </a:p>
                  </a:txBody>
                  <a:tcPr marL="0" marR="0" marT="0" marB="25200" anchor="ctr" anchorCtr="1">
                    <a:lnL w="6350" cap="flat" cmpd="sng" algn="ctr">
                      <a:solidFill>
                        <a:srgbClr val="307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noProof="0" dirty="0" smtClean="0"/>
                        <a:t>+</a:t>
                      </a:r>
                      <a:endParaRPr lang="en-GB" sz="2400" noProof="0" dirty="0"/>
                    </a:p>
                  </a:txBody>
                  <a:tcPr marL="0" marR="0" marT="0" marB="25200" anchor="ctr" anchorCtr="1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noProof="0" dirty="0" smtClean="0"/>
                        <a:t>+</a:t>
                      </a:r>
                      <a:endParaRPr lang="en-GB" sz="2400" noProof="0" dirty="0"/>
                    </a:p>
                  </a:txBody>
                  <a:tcPr marL="7620" marR="7620" marT="7620" marB="0" anchor="ctr" anchorCtr="1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noProof="0" dirty="0" smtClean="0"/>
                        <a:t>−</a:t>
                      </a:r>
                      <a:endParaRPr lang="en-GB" sz="2400" noProof="0" dirty="0"/>
                    </a:p>
                  </a:txBody>
                  <a:tcPr marL="7620" marR="7620" marT="7620" marB="0" anchor="ctr" anchorCtr="1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noProof="0" dirty="0" smtClean="0"/>
                        <a:t>+</a:t>
                      </a:r>
                      <a:endParaRPr lang="en-GB" sz="2400" noProof="0" dirty="0"/>
                    </a:p>
                  </a:txBody>
                  <a:tcPr marL="7620" marR="7620" marT="7620" marB="0" anchor="ctr" anchorCtr="1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noProof="0" dirty="0" smtClean="0"/>
                        <a:t>−</a:t>
                      </a:r>
                      <a:endParaRPr lang="en-GB" sz="2400" noProof="0" dirty="0"/>
                    </a:p>
                  </a:txBody>
                  <a:tcPr marL="7620" marR="7620" marT="7620" marB="0" anchor="ctr" anchorCtr="1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noProof="0" dirty="0" smtClean="0"/>
                        <a:t>−</a:t>
                      </a:r>
                      <a:endParaRPr lang="en-GB" sz="2400" noProof="0" dirty="0"/>
                    </a:p>
                  </a:txBody>
                  <a:tcPr marL="7620" marR="7620" marT="7620" marB="0" anchor="ctr" anchorCtr="1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noProof="0" dirty="0" smtClean="0"/>
                        <a:t>−</a:t>
                      </a:r>
                      <a:endParaRPr lang="en-GB" sz="2400" noProof="0" dirty="0"/>
                    </a:p>
                  </a:txBody>
                  <a:tcPr marL="7620" marR="7620" marT="7620" marB="0" anchor="ctr" anchorCtr="1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87552955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noProof="0" dirty="0" smtClean="0"/>
                        <a:t>1</a:t>
                      </a:r>
                      <a:endParaRPr lang="en-GB" sz="2400" noProof="0" dirty="0"/>
                    </a:p>
                  </a:txBody>
                  <a:tcPr marL="0" marR="0" marT="0" marB="25200" anchor="ctr" anchorCtr="1">
                    <a:lnL w="6350" cap="flat" cmpd="sng" algn="ctr">
                      <a:solidFill>
                        <a:srgbClr val="307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noProof="0" dirty="0" smtClean="0"/>
                        <a:t>−</a:t>
                      </a:r>
                      <a:endParaRPr lang="en-GB" sz="2400" noProof="0" dirty="0"/>
                    </a:p>
                  </a:txBody>
                  <a:tcPr marL="0" marR="0" marT="0" marB="25200" anchor="ctr" anchorCtr="1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noProof="0" dirty="0" smtClean="0"/>
                        <a:t>−</a:t>
                      </a:r>
                      <a:endParaRPr lang="en-GB" sz="2400" noProof="0" dirty="0"/>
                    </a:p>
                  </a:txBody>
                  <a:tcPr marL="7620" marR="7620" marT="7620" marB="0" anchor="ctr" anchorCtr="1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noProof="0" dirty="0" smtClean="0"/>
                        <a:t>+</a:t>
                      </a:r>
                      <a:endParaRPr lang="en-GB" sz="2400" noProof="0" dirty="0"/>
                    </a:p>
                  </a:txBody>
                  <a:tcPr marL="7620" marR="7620" marT="7620" marB="0" anchor="ctr" anchorCtr="1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noProof="0" dirty="0" smtClean="0"/>
                        <a:t>+</a:t>
                      </a:r>
                      <a:endParaRPr lang="en-GB" sz="2400" noProof="0" dirty="0"/>
                    </a:p>
                  </a:txBody>
                  <a:tcPr marL="7620" marR="7620" marT="7620" marB="0" anchor="ctr" anchorCtr="1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noProof="0" dirty="0" smtClean="0"/>
                        <a:t>−</a:t>
                      </a:r>
                      <a:endParaRPr lang="en-GB" sz="2400" noProof="0" dirty="0"/>
                    </a:p>
                  </a:txBody>
                  <a:tcPr marL="7620" marR="7620" marT="7620" marB="0" anchor="ctr" anchorCtr="1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noProof="0" dirty="0" smtClean="0"/>
                        <a:t>−</a:t>
                      </a:r>
                      <a:endParaRPr lang="en-GB" sz="2400" noProof="0" dirty="0"/>
                    </a:p>
                  </a:txBody>
                  <a:tcPr marL="7620" marR="7620" marT="7620" marB="0" anchor="ctr" anchorCtr="1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noProof="0" dirty="0" smtClean="0"/>
                        <a:t>+</a:t>
                      </a:r>
                      <a:endParaRPr lang="en-GB" sz="2400" noProof="0" dirty="0"/>
                    </a:p>
                  </a:txBody>
                  <a:tcPr marL="7620" marR="7620" marT="7620" marB="0" anchor="ctr" anchorCtr="1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40134637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noProof="0" dirty="0" smtClean="0"/>
                        <a:t>1</a:t>
                      </a:r>
                      <a:endParaRPr lang="en-GB" sz="2400" noProof="0" dirty="0"/>
                    </a:p>
                  </a:txBody>
                  <a:tcPr marL="0" marR="0" marT="0" marB="25200" anchor="ctr" anchorCtr="1">
                    <a:lnL w="6350" cap="flat" cmpd="sng" algn="ctr">
                      <a:solidFill>
                        <a:srgbClr val="307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noProof="0" dirty="0" smtClean="0"/>
                        <a:t>+</a:t>
                      </a:r>
                      <a:endParaRPr lang="en-GB" sz="2400" noProof="0" dirty="0"/>
                    </a:p>
                  </a:txBody>
                  <a:tcPr marL="0" marR="0" marT="0" marB="25200" anchor="ctr" anchorCtr="1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noProof="0" dirty="0" smtClean="0"/>
                        <a:t>−</a:t>
                      </a:r>
                      <a:endParaRPr lang="en-GB" sz="2400" noProof="0" dirty="0"/>
                    </a:p>
                  </a:txBody>
                  <a:tcPr marL="7620" marR="7620" marT="7620" marB="0" anchor="ctr" anchorCtr="1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noProof="0" dirty="0" smtClean="0"/>
                        <a:t>+</a:t>
                      </a:r>
                      <a:endParaRPr lang="en-GB" sz="2400" noProof="0" dirty="0"/>
                    </a:p>
                  </a:txBody>
                  <a:tcPr marL="7620" marR="7620" marT="7620" marB="0" anchor="ctr" anchorCtr="1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noProof="0" dirty="0" smtClean="0"/>
                        <a:t>−</a:t>
                      </a:r>
                      <a:endParaRPr lang="en-GB" sz="2400" noProof="0" dirty="0"/>
                    </a:p>
                  </a:txBody>
                  <a:tcPr marL="7620" marR="7620" marT="7620" marB="0" anchor="ctr" anchorCtr="1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noProof="0" dirty="0" smtClean="0"/>
                        <a:t>+</a:t>
                      </a:r>
                      <a:endParaRPr lang="en-GB" sz="2400" noProof="0" dirty="0"/>
                    </a:p>
                  </a:txBody>
                  <a:tcPr marL="7620" marR="7620" marT="7620" marB="0" anchor="ctr" anchorCtr="1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noProof="0" dirty="0" smtClean="0"/>
                        <a:t>−</a:t>
                      </a:r>
                      <a:endParaRPr lang="en-GB" sz="2400" noProof="0" dirty="0"/>
                    </a:p>
                  </a:txBody>
                  <a:tcPr marL="7620" marR="7620" marT="7620" marB="0" anchor="ctr" anchorCtr="1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noProof="0" dirty="0" smtClean="0"/>
                        <a:t>−</a:t>
                      </a:r>
                      <a:endParaRPr lang="en-GB" sz="2400" noProof="0" dirty="0"/>
                    </a:p>
                  </a:txBody>
                  <a:tcPr marL="7620" marR="7620" marT="7620" marB="0" anchor="ctr" anchorCtr="1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69051109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noProof="0" dirty="0" smtClean="0"/>
                        <a:t>1</a:t>
                      </a:r>
                      <a:endParaRPr lang="en-GB" sz="2400" noProof="0" dirty="0"/>
                    </a:p>
                  </a:txBody>
                  <a:tcPr marL="0" marR="0" marT="0" marB="25200" anchor="ctr" anchorCtr="1">
                    <a:lnL w="6350" cap="flat" cmpd="sng" algn="ctr">
                      <a:solidFill>
                        <a:srgbClr val="307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noProof="0" dirty="0" smtClean="0"/>
                        <a:t>−</a:t>
                      </a:r>
                      <a:endParaRPr lang="en-GB" sz="2400" noProof="0" dirty="0"/>
                    </a:p>
                  </a:txBody>
                  <a:tcPr marL="0" marR="0" marT="0" marB="25200" anchor="ctr" anchorCtr="1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noProof="0" dirty="0" smtClean="0"/>
                        <a:t>+</a:t>
                      </a:r>
                      <a:endParaRPr lang="en-GB" sz="2400" noProof="0" dirty="0"/>
                    </a:p>
                  </a:txBody>
                  <a:tcPr marL="7620" marR="7620" marT="7620" marB="0" anchor="ctr" anchorCtr="1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noProof="0" dirty="0" smtClean="0"/>
                        <a:t>+</a:t>
                      </a:r>
                      <a:endParaRPr lang="en-GB" sz="2400" noProof="0" dirty="0"/>
                    </a:p>
                  </a:txBody>
                  <a:tcPr marL="7620" marR="7620" marT="7620" marB="0" anchor="ctr" anchorCtr="1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noProof="0" dirty="0" smtClean="0"/>
                        <a:t>−</a:t>
                      </a:r>
                      <a:endParaRPr lang="en-GB" sz="2400" noProof="0" dirty="0"/>
                    </a:p>
                  </a:txBody>
                  <a:tcPr marL="7620" marR="7620" marT="7620" marB="0" anchor="ctr" anchorCtr="1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noProof="0" dirty="0" smtClean="0"/>
                        <a:t>−</a:t>
                      </a:r>
                      <a:endParaRPr lang="en-GB" sz="2400" noProof="0" dirty="0"/>
                    </a:p>
                  </a:txBody>
                  <a:tcPr marL="7620" marR="7620" marT="7620" marB="0" anchor="ctr" anchorCtr="1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noProof="0" dirty="0" smtClean="0"/>
                        <a:t>+</a:t>
                      </a:r>
                      <a:endParaRPr lang="en-GB" sz="2400" noProof="0" dirty="0"/>
                    </a:p>
                  </a:txBody>
                  <a:tcPr marL="7620" marR="7620" marT="7620" marB="0" anchor="ctr" anchorCtr="1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noProof="0" dirty="0" smtClean="0"/>
                        <a:t>−</a:t>
                      </a:r>
                      <a:endParaRPr lang="en-GB" sz="2400" noProof="0" dirty="0"/>
                    </a:p>
                  </a:txBody>
                  <a:tcPr marL="7620" marR="7620" marT="7620" marB="0" anchor="ctr" anchorCtr="1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70282429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noProof="0" dirty="0" smtClean="0"/>
                        <a:t>1</a:t>
                      </a:r>
                      <a:endParaRPr lang="en-GB" sz="2400" noProof="0" dirty="0"/>
                    </a:p>
                  </a:txBody>
                  <a:tcPr marL="0" marR="0" marT="0" marB="25200" anchor="ctr" anchorCtr="1">
                    <a:lnL w="6350" cap="flat" cmpd="sng" algn="ctr">
                      <a:solidFill>
                        <a:srgbClr val="307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noProof="0" dirty="0" smtClean="0"/>
                        <a:t>+</a:t>
                      </a:r>
                      <a:endParaRPr lang="en-GB" sz="2400" noProof="0" dirty="0"/>
                    </a:p>
                  </a:txBody>
                  <a:tcPr marL="0" marR="0" marT="0" marB="25200" anchor="ctr" anchorCtr="1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noProof="0" dirty="0" smtClean="0"/>
                        <a:t>+</a:t>
                      </a:r>
                      <a:endParaRPr lang="en-GB" sz="2400" noProof="0" dirty="0"/>
                    </a:p>
                  </a:txBody>
                  <a:tcPr marL="7620" marR="7620" marT="7620" marB="0" anchor="ctr" anchorCtr="1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noProof="0" dirty="0" smtClean="0"/>
                        <a:t>+</a:t>
                      </a:r>
                      <a:endParaRPr lang="en-GB" sz="2400" noProof="0" dirty="0"/>
                    </a:p>
                  </a:txBody>
                  <a:tcPr marL="7620" marR="7620" marT="7620" marB="0" anchor="ctr" anchorCtr="1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noProof="0" dirty="0" smtClean="0"/>
                        <a:t>+</a:t>
                      </a:r>
                      <a:endParaRPr lang="en-GB" sz="2400" noProof="0" dirty="0"/>
                    </a:p>
                  </a:txBody>
                  <a:tcPr marL="7620" marR="7620" marT="7620" marB="0" anchor="ctr" anchorCtr="1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noProof="0" dirty="0" smtClean="0"/>
                        <a:t>+</a:t>
                      </a:r>
                      <a:endParaRPr lang="en-GB" sz="2400" noProof="0" dirty="0"/>
                    </a:p>
                  </a:txBody>
                  <a:tcPr marL="7620" marR="7620" marT="7620" marB="0" anchor="ctr" anchorCtr="1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noProof="0" dirty="0" smtClean="0"/>
                        <a:t>+</a:t>
                      </a:r>
                      <a:endParaRPr lang="en-GB" sz="2400" noProof="0" dirty="0"/>
                    </a:p>
                  </a:txBody>
                  <a:tcPr marL="7620" marR="7620" marT="7620" marB="0" anchor="ctr" anchorCtr="1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noProof="0" dirty="0" smtClean="0"/>
                        <a:t>+</a:t>
                      </a:r>
                      <a:endParaRPr lang="en-GB" sz="2400" noProof="0" dirty="0"/>
                    </a:p>
                  </a:txBody>
                  <a:tcPr marL="7620" marR="7620" marT="7620" marB="0" anchor="ctr" anchorCtr="1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10173500"/>
                  </a:ext>
                </a:extLst>
              </a:tr>
            </a:tbl>
          </a:graphicData>
        </a:graphic>
      </p:graphicFrame>
      <p:sp>
        <p:nvSpPr>
          <p:cNvPr id="10" name="TextovéPole 9"/>
          <p:cNvSpPr txBox="1"/>
          <p:nvPr/>
        </p:nvSpPr>
        <p:spPr>
          <a:xfrm>
            <a:off x="936000" y="1584000"/>
            <a:ext cx="3805529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2400" dirty="0" smtClean="0"/>
              <a:t>“−”  =  “−1”    &amp;    “+”  =  “+1”</a:t>
            </a:r>
            <a:endParaRPr lang="en-GB" sz="2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ovéPole 10"/>
              <p:cNvSpPr txBox="1"/>
              <p:nvPr/>
            </p:nvSpPr>
            <p:spPr>
              <a:xfrm>
                <a:off x="6145949" y="6397200"/>
                <a:ext cx="487005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GB" sz="2400" dirty="0" smtClean="0"/>
                  <a:t>This is a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GB" sz="2400" dirty="0" smtClean="0"/>
                  <a:t>  matrix in general.</a:t>
                </a:r>
                <a:endParaRPr lang="en-GB" sz="2400" dirty="0"/>
              </a:p>
            </p:txBody>
          </p:sp>
        </mc:Choice>
        <mc:Fallback>
          <p:sp>
            <p:nvSpPr>
              <p:cNvPr id="11" name="TextovéPole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5949" y="6397200"/>
                <a:ext cx="4870051" cy="369332"/>
              </a:xfrm>
              <a:prstGeom prst="rect">
                <a:avLst/>
              </a:prstGeom>
              <a:blipFill>
                <a:blip r:embed="rId3"/>
                <a:stretch>
                  <a:fillRect l="-3755" t="-22951" r="-3129" b="-5082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511201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Full Factorial Experiments:  Example</a:t>
            </a:r>
            <a:endParaRPr lang="en-GB" dirty="0"/>
          </a:p>
        </p:txBody>
      </p:sp>
      <p:sp>
        <p:nvSpPr>
          <p:cNvPr id="6" name="TextovéPole 5"/>
          <p:cNvSpPr txBox="1"/>
          <p:nvPr/>
        </p:nvSpPr>
        <p:spPr>
          <a:xfrm>
            <a:off x="252000" y="1044000"/>
            <a:ext cx="8619347" cy="78098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GB" sz="2400" dirty="0" smtClean="0"/>
              <a:t>Since we carried out each experiment 2× for each combination </a:t>
            </a:r>
            <a:br>
              <a:rPr lang="en-GB" sz="2400" dirty="0" smtClean="0"/>
            </a:br>
            <a:r>
              <a:rPr lang="en-GB" sz="2400" dirty="0" smtClean="0"/>
              <a:t>of the factors, we double each row of the table:</a:t>
            </a:r>
            <a:endParaRPr lang="en-GB" sz="2400" dirty="0"/>
          </a:p>
        </p:txBody>
      </p:sp>
      <p:sp>
        <p:nvSpPr>
          <p:cNvPr id="8" name="TextovéPole 7"/>
          <p:cNvSpPr txBox="1"/>
          <p:nvPr/>
        </p:nvSpPr>
        <p:spPr>
          <a:xfrm>
            <a:off x="5436000" y="1945317"/>
            <a:ext cx="5411738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2400" dirty="0" smtClean="0"/>
              <a:t>Interaction = the product of the Factors.</a:t>
            </a:r>
            <a:endParaRPr lang="en-GB" sz="2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9" name="Tabulka 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06485449"/>
                  </p:ext>
                </p:extLst>
              </p:nvPr>
            </p:nvGraphicFramePr>
            <p:xfrm>
              <a:off x="936000" y="2448000"/>
              <a:ext cx="9000000" cy="3888000"/>
            </p:xfrm>
            <a:graphic>
              <a:graphicData uri="http://schemas.openxmlformats.org/drawingml/2006/table">
                <a:tbl>
                  <a:tblPr firstRow="1">
                    <a:tableStyleId>{5940675A-B579-460E-94D1-54222C63F5DA}</a:tableStyleId>
                  </a:tblPr>
                  <a:tblGrid>
                    <a:gridCol w="900000">
                      <a:extLst>
                        <a:ext uri="{9D8B030D-6E8A-4147-A177-3AD203B41FA5}">
                          <a16:colId xmlns:a16="http://schemas.microsoft.com/office/drawing/2014/main" val="3873779009"/>
                        </a:ext>
                      </a:extLst>
                    </a:gridCol>
                    <a:gridCol w="900000">
                      <a:extLst>
                        <a:ext uri="{9D8B030D-6E8A-4147-A177-3AD203B41FA5}">
                          <a16:colId xmlns:a16="http://schemas.microsoft.com/office/drawing/2014/main" val="3717724688"/>
                        </a:ext>
                      </a:extLst>
                    </a:gridCol>
                    <a:gridCol w="900000">
                      <a:extLst>
                        <a:ext uri="{9D8B030D-6E8A-4147-A177-3AD203B41FA5}">
                          <a16:colId xmlns:a16="http://schemas.microsoft.com/office/drawing/2014/main" val="4072174939"/>
                        </a:ext>
                      </a:extLst>
                    </a:gridCol>
                    <a:gridCol w="900000">
                      <a:extLst>
                        <a:ext uri="{9D8B030D-6E8A-4147-A177-3AD203B41FA5}">
                          <a16:colId xmlns:a16="http://schemas.microsoft.com/office/drawing/2014/main" val="1327714709"/>
                        </a:ext>
                      </a:extLst>
                    </a:gridCol>
                    <a:gridCol w="900000">
                      <a:extLst>
                        <a:ext uri="{9D8B030D-6E8A-4147-A177-3AD203B41FA5}">
                          <a16:colId xmlns:a16="http://schemas.microsoft.com/office/drawing/2014/main" val="3245665224"/>
                        </a:ext>
                      </a:extLst>
                    </a:gridCol>
                    <a:gridCol w="900000">
                      <a:extLst>
                        <a:ext uri="{9D8B030D-6E8A-4147-A177-3AD203B41FA5}">
                          <a16:colId xmlns:a16="http://schemas.microsoft.com/office/drawing/2014/main" val="2675673074"/>
                        </a:ext>
                      </a:extLst>
                    </a:gridCol>
                    <a:gridCol w="900000">
                      <a:extLst>
                        <a:ext uri="{9D8B030D-6E8A-4147-A177-3AD203B41FA5}">
                          <a16:colId xmlns:a16="http://schemas.microsoft.com/office/drawing/2014/main" val="3866125829"/>
                        </a:ext>
                      </a:extLst>
                    </a:gridCol>
                    <a:gridCol w="900000">
                      <a:extLst>
                        <a:ext uri="{9D8B030D-6E8A-4147-A177-3AD203B41FA5}">
                          <a16:colId xmlns:a16="http://schemas.microsoft.com/office/drawing/2014/main" val="1518632854"/>
                        </a:ext>
                      </a:extLst>
                    </a:gridCol>
                    <a:gridCol w="900000">
                      <a:extLst>
                        <a:ext uri="{9D8B030D-6E8A-4147-A177-3AD203B41FA5}">
                          <a16:colId xmlns:a16="http://schemas.microsoft.com/office/drawing/2014/main" val="3563782428"/>
                        </a:ext>
                      </a:extLst>
                    </a:gridCol>
                    <a:gridCol w="900000">
                      <a:extLst>
                        <a:ext uri="{9D8B030D-6E8A-4147-A177-3AD203B41FA5}">
                          <a16:colId xmlns:a16="http://schemas.microsoft.com/office/drawing/2014/main" val="4239083903"/>
                        </a:ext>
                      </a:extLst>
                    </a:gridCol>
                  </a:tblGrid>
                  <a:tr h="21600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noProof="0" dirty="0" smtClean="0">
                              <a:solidFill>
                                <a:schemeClr val="bg1"/>
                              </a:solidFill>
                            </a:rPr>
                            <a:t>Intercept</a:t>
                          </a:r>
                          <a:endParaRPr lang="en-GB" sz="1200" noProof="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0" marR="0" marT="0" marB="2520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307871"/>
                        </a:solidFill>
                      </a:tcPr>
                    </a:tc>
                    <a:tc gridSpan="3"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noProof="0" dirty="0" smtClean="0">
                              <a:solidFill>
                                <a:schemeClr val="bg1"/>
                              </a:solidFill>
                            </a:rPr>
                            <a:t>Factor</a:t>
                          </a:r>
                          <a:endParaRPr lang="en-GB" sz="1200" noProof="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0" marR="0" marT="0" marB="2520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30787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 fontAlgn="b"/>
                          <a:endParaRPr lang="cs-CZ" sz="24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30787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 fontAlgn="b"/>
                          <a:endParaRPr lang="en-GB" sz="2400" noProof="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0" marR="0" marT="0" marB="2520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307871"/>
                        </a:solidFill>
                      </a:tcPr>
                    </a:tc>
                    <a:tc gridSpan="4"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noProof="0" dirty="0" smtClean="0">
                              <a:solidFill>
                                <a:schemeClr val="bg1"/>
                              </a:solidFill>
                            </a:rPr>
                            <a:t>Interaction</a:t>
                          </a:r>
                          <a:endParaRPr lang="en-GB" sz="1200" noProof="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0" marR="0" marT="0" marB="2520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30787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 fontAlgn="b"/>
                          <a:endParaRPr lang="en-GB" sz="2400" noProof="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0" marR="0" marT="0" marB="2520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30787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 fontAlgn="b"/>
                          <a:endParaRPr lang="en-GB" sz="2400" noProof="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0" marR="0" marT="0" marB="2520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30787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 fontAlgn="b"/>
                          <a:endParaRPr lang="en-GB" sz="2400" noProof="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0" marR="0" marT="0" marB="2520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307871"/>
                        </a:solidFill>
                      </a:tcPr>
                    </a:tc>
                    <a:tc rowSpan="18">
                      <a:txBody>
                        <a:bodyPr/>
                        <a:lstStyle/>
                        <a:p>
                          <a:pPr algn="ctr" fontAlgn="b"/>
                          <a:endParaRPr lang="en-GB" sz="1200" noProof="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0" marR="0" marT="0" marB="2520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noProof="0" dirty="0" smtClean="0">
                              <a:solidFill>
                                <a:schemeClr val="bg1"/>
                              </a:solidFill>
                            </a:rPr>
                            <a:t>Observed</a:t>
                          </a:r>
                          <a:endParaRPr lang="en-GB" sz="1200" noProof="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0" marR="0" marT="0" marB="2520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30787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98316496"/>
                      </a:ext>
                    </a:extLst>
                  </a:tr>
                  <a:tr h="21600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noProof="0" dirty="0" smtClean="0">
                              <a:solidFill>
                                <a:schemeClr val="bg1"/>
                              </a:solidFill>
                            </a:rPr>
                            <a:t>0</a:t>
                          </a:r>
                          <a:endParaRPr lang="en-GB" sz="1200" noProof="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0" marR="0" marT="0" marB="2520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30787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baseline="0" noProof="0" dirty="0" smtClean="0">
                              <a:solidFill>
                                <a:schemeClr val="bg1"/>
                              </a:solidFill>
                            </a:rPr>
                            <a:t>L</a:t>
                          </a:r>
                          <a:endParaRPr lang="en-GB" sz="1200" noProof="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0" marR="0" marT="0" marB="2520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30787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noProof="0" dirty="0" smtClean="0">
                              <a:solidFill>
                                <a:schemeClr val="bg1"/>
                              </a:solidFill>
                            </a:rPr>
                            <a:t>G</a:t>
                          </a:r>
                          <a:endParaRPr lang="en-GB" sz="1200" noProof="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30787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noProof="0" dirty="0" smtClean="0">
                              <a:solidFill>
                                <a:schemeClr val="bg1"/>
                              </a:solidFill>
                            </a:rPr>
                            <a:t>T</a:t>
                          </a:r>
                          <a:endParaRPr lang="en-GB" sz="1200" noProof="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30787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noProof="0" dirty="0" smtClean="0">
                              <a:solidFill>
                                <a:schemeClr val="bg1"/>
                              </a:solidFill>
                            </a:rPr>
                            <a:t>LG</a:t>
                          </a:r>
                          <a:endParaRPr lang="en-GB" sz="1200" noProof="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30787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noProof="0" dirty="0" smtClean="0">
                              <a:solidFill>
                                <a:schemeClr val="bg1"/>
                              </a:solidFill>
                            </a:rPr>
                            <a:t>LT</a:t>
                          </a:r>
                          <a:endParaRPr lang="en-GB" sz="1200" noProof="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30787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noProof="0" dirty="0" smtClean="0">
                              <a:solidFill>
                                <a:schemeClr val="bg1"/>
                              </a:solidFill>
                            </a:rPr>
                            <a:t>GT</a:t>
                          </a:r>
                          <a:endParaRPr lang="en-GB" sz="1200" noProof="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30787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noProof="0" dirty="0" smtClean="0">
                              <a:solidFill>
                                <a:schemeClr val="bg1"/>
                              </a:solidFill>
                            </a:rPr>
                            <a:t>LGT</a:t>
                          </a:r>
                          <a:endParaRPr lang="en-GB" sz="1200" noProof="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307871"/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 fontAlgn="b"/>
                          <a:endParaRPr lang="cs-CZ" sz="12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1200" b="0" i="1" noProof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200" b="0" i="1" noProof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𝑌</m:t>
                                    </m:r>
                                  </m:e>
                                  <m:sub>
                                    <m:r>
                                      <a:rPr lang="en-GB" sz="1200" b="0" i="1" noProof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±±±</m:t>
                                    </m:r>
                                    <m:r>
                                      <a:rPr lang="en-GB" sz="1200" b="0" i="1" noProof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sz="1200" noProof="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7620" marR="7620" marT="7620" marB="0" anchorCtr="1">
                        <a:lnL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30787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16196421"/>
                      </a:ext>
                    </a:extLst>
                  </a:tr>
                  <a:tr h="21600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noProof="0" dirty="0" smtClean="0"/>
                            <a:t>1</a:t>
                          </a:r>
                          <a:endParaRPr lang="en-GB" sz="1200" noProof="0" dirty="0"/>
                        </a:p>
                      </a:txBody>
                      <a:tcPr marL="0" marR="0" marT="0" marB="2520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noProof="0" dirty="0" smtClean="0"/>
                            <a:t>−1</a:t>
                          </a:r>
                          <a:endParaRPr lang="en-GB" sz="1200" noProof="0" dirty="0"/>
                        </a:p>
                      </a:txBody>
                      <a:tcPr marL="0" marR="0" marT="0" marB="2520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noProof="0" dirty="0" smtClean="0"/>
                            <a:t>−1</a:t>
                          </a:r>
                          <a:endParaRPr lang="en-GB" sz="1200" noProof="0" dirty="0"/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200" noProof="0" dirty="0" smtClean="0"/>
                            <a:t>−1</a:t>
                          </a:r>
                          <a:endParaRPr lang="en-GB" sz="1200" noProof="0" dirty="0" smtClean="0"/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200" noProof="0" dirty="0" smtClean="0"/>
                            <a:t>+1</a:t>
                          </a:r>
                          <a:endParaRPr lang="en-GB" sz="1200" noProof="0" dirty="0" smtClean="0"/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200" noProof="0" dirty="0" smtClean="0"/>
                            <a:t>+1</a:t>
                          </a:r>
                          <a:endParaRPr lang="en-GB" sz="1200" noProof="0" dirty="0" smtClean="0"/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200" noProof="0" dirty="0" smtClean="0"/>
                            <a:t>+1</a:t>
                          </a:r>
                          <a:endParaRPr lang="en-GB" sz="1200" noProof="0" dirty="0" smtClean="0"/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200" noProof="0" dirty="0" smtClean="0"/>
                            <a:t>−1</a:t>
                          </a:r>
                          <a:endParaRPr lang="en-GB" sz="1200" noProof="0" dirty="0" smtClean="0"/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vMerge="1">
                      <a:txBody>
                        <a:bodyPr/>
                        <a:lstStyle/>
                        <a:p>
                          <a:pPr marL="0" marR="0" lvl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cs-CZ" sz="1200" dirty="0" smtClean="0"/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noProof="0" dirty="0" smtClean="0"/>
                            <a:t>77</a:t>
                          </a:r>
                          <a:endParaRPr lang="en-GB" sz="1200" noProof="0" dirty="0"/>
                        </a:p>
                      </a:txBody>
                      <a:tcPr marL="7620" marR="7620" marT="7620" marB="0" anchor="b">
                        <a:lnL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432114472"/>
                      </a:ext>
                    </a:extLst>
                  </a:tr>
                  <a:tr h="21600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noProof="0" dirty="0" smtClean="0"/>
                            <a:t>1</a:t>
                          </a:r>
                          <a:endParaRPr lang="en-GB" sz="1200" noProof="0" dirty="0"/>
                        </a:p>
                      </a:txBody>
                      <a:tcPr marL="0" marR="0" marT="0" marB="2520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noProof="0" dirty="0" smtClean="0"/>
                            <a:t>−1</a:t>
                          </a:r>
                          <a:endParaRPr lang="en-GB" sz="1200" noProof="0" dirty="0"/>
                        </a:p>
                      </a:txBody>
                      <a:tcPr marL="0" marR="0" marT="0" marB="2520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noProof="0" dirty="0" smtClean="0"/>
                            <a:t>−1</a:t>
                          </a:r>
                          <a:endParaRPr lang="en-GB" sz="1200" noProof="0" dirty="0"/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200" noProof="0" dirty="0" smtClean="0"/>
                            <a:t>−1</a:t>
                          </a:r>
                          <a:endParaRPr lang="en-GB" sz="1200" noProof="0" dirty="0" smtClean="0"/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200" noProof="0" dirty="0" smtClean="0"/>
                            <a:t>+1</a:t>
                          </a:r>
                          <a:endParaRPr lang="en-GB" sz="1200" noProof="0" dirty="0" smtClean="0"/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200" noProof="0" dirty="0" smtClean="0"/>
                            <a:t>+1</a:t>
                          </a:r>
                          <a:endParaRPr lang="en-GB" sz="1200" noProof="0" dirty="0" smtClean="0"/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200" noProof="0" dirty="0" smtClean="0"/>
                            <a:t>+1</a:t>
                          </a:r>
                          <a:endParaRPr lang="en-GB" sz="1200" noProof="0" dirty="0" smtClean="0"/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200" noProof="0" dirty="0" smtClean="0"/>
                            <a:t>−1</a:t>
                          </a:r>
                          <a:endParaRPr lang="en-GB" sz="1200" noProof="0" dirty="0" smtClean="0"/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vMerge="1">
                      <a:txBody>
                        <a:bodyPr/>
                        <a:lstStyle/>
                        <a:p>
                          <a:pPr marL="0" marR="0" lvl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cs-CZ" sz="1200" dirty="0" smtClean="0"/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noProof="0" dirty="0" smtClean="0"/>
                            <a:t>81</a:t>
                          </a:r>
                          <a:endParaRPr lang="en-GB" sz="1200" noProof="0" dirty="0"/>
                        </a:p>
                      </a:txBody>
                      <a:tcPr marL="7620" marR="7620" marT="7620" marB="0" anchor="b">
                        <a:lnL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822027183"/>
                      </a:ext>
                    </a:extLst>
                  </a:tr>
                  <a:tr h="21600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noProof="0" dirty="0" smtClean="0"/>
                            <a:t>1</a:t>
                          </a:r>
                          <a:endParaRPr lang="en-GB" sz="1200" noProof="0" dirty="0"/>
                        </a:p>
                      </a:txBody>
                      <a:tcPr marL="0" marR="0" marT="0" marB="2520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noProof="0" dirty="0" smtClean="0"/>
                            <a:t>+1</a:t>
                          </a:r>
                          <a:endParaRPr lang="en-GB" sz="1200" noProof="0" dirty="0"/>
                        </a:p>
                      </a:txBody>
                      <a:tcPr marL="0" marR="0" marT="0" marB="2520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noProof="0" dirty="0" smtClean="0"/>
                            <a:t>−1</a:t>
                          </a:r>
                          <a:endParaRPr lang="en-GB" sz="1200" noProof="0" dirty="0"/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noProof="0" dirty="0" smtClean="0"/>
                            <a:t>−1</a:t>
                          </a:r>
                          <a:endParaRPr lang="en-GB" sz="1200" noProof="0" dirty="0"/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noProof="0" dirty="0" smtClean="0"/>
                            <a:t>−1</a:t>
                          </a:r>
                          <a:endParaRPr lang="en-GB" sz="1200" noProof="0" dirty="0"/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noProof="0" dirty="0" smtClean="0"/>
                            <a:t>−1</a:t>
                          </a:r>
                          <a:endParaRPr lang="en-GB" sz="1200" noProof="0" dirty="0"/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noProof="0" dirty="0" smtClean="0"/>
                            <a:t>+1</a:t>
                          </a:r>
                          <a:endParaRPr lang="en-GB" sz="1200" noProof="0" dirty="0"/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noProof="0" dirty="0" smtClean="0"/>
                            <a:t>+1</a:t>
                          </a:r>
                          <a:endParaRPr lang="en-GB" sz="1200" noProof="0" dirty="0"/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 fontAlgn="b"/>
                          <a:endParaRPr lang="cs-CZ" sz="1200" dirty="0"/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noProof="0" dirty="0" smtClean="0"/>
                            <a:t>98</a:t>
                          </a:r>
                          <a:endParaRPr lang="en-GB" sz="1200" noProof="0" dirty="0"/>
                        </a:p>
                      </a:txBody>
                      <a:tcPr marL="7620" marR="7620" marT="7620" marB="0" anchor="b">
                        <a:lnL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976857194"/>
                      </a:ext>
                    </a:extLst>
                  </a:tr>
                  <a:tr h="21600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noProof="0" dirty="0" smtClean="0"/>
                            <a:t>1</a:t>
                          </a:r>
                          <a:endParaRPr lang="en-GB" sz="1200" noProof="0" dirty="0"/>
                        </a:p>
                      </a:txBody>
                      <a:tcPr marL="0" marR="0" marT="0" marB="2520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noProof="0" dirty="0" smtClean="0"/>
                            <a:t>+1</a:t>
                          </a:r>
                          <a:endParaRPr lang="en-GB" sz="1200" noProof="0" dirty="0"/>
                        </a:p>
                      </a:txBody>
                      <a:tcPr marL="0" marR="0" marT="0" marB="2520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noProof="0" dirty="0" smtClean="0"/>
                            <a:t>−1</a:t>
                          </a:r>
                          <a:endParaRPr lang="en-GB" sz="1200" noProof="0" dirty="0"/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noProof="0" dirty="0" smtClean="0"/>
                            <a:t>−1</a:t>
                          </a:r>
                          <a:endParaRPr lang="en-GB" sz="1200" noProof="0" dirty="0"/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noProof="0" dirty="0" smtClean="0"/>
                            <a:t>−1</a:t>
                          </a:r>
                          <a:endParaRPr lang="en-GB" sz="1200" noProof="0" dirty="0"/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noProof="0" dirty="0" smtClean="0"/>
                            <a:t>−1</a:t>
                          </a:r>
                          <a:endParaRPr lang="en-GB" sz="1200" noProof="0" dirty="0"/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noProof="0" dirty="0" smtClean="0"/>
                            <a:t>+1</a:t>
                          </a:r>
                          <a:endParaRPr lang="en-GB" sz="1200" noProof="0" dirty="0"/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noProof="0" dirty="0" smtClean="0"/>
                            <a:t>+1</a:t>
                          </a:r>
                          <a:endParaRPr lang="en-GB" sz="1200" noProof="0" dirty="0"/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 fontAlgn="b"/>
                          <a:endParaRPr lang="cs-CZ" sz="1200" dirty="0"/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noProof="0" dirty="0" smtClean="0"/>
                            <a:t>96</a:t>
                          </a:r>
                          <a:endParaRPr lang="en-GB" sz="1200" noProof="0" dirty="0"/>
                        </a:p>
                      </a:txBody>
                      <a:tcPr marL="7620" marR="7620" marT="7620" marB="0" anchor="b">
                        <a:lnL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217620873"/>
                      </a:ext>
                    </a:extLst>
                  </a:tr>
                  <a:tr h="21600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noProof="0" dirty="0" smtClean="0"/>
                            <a:t>1</a:t>
                          </a:r>
                          <a:endParaRPr lang="en-GB" sz="1200" noProof="0" dirty="0"/>
                        </a:p>
                      </a:txBody>
                      <a:tcPr marL="0" marR="0" marT="0" marB="2520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noProof="0" dirty="0" smtClean="0"/>
                            <a:t>−1</a:t>
                          </a:r>
                          <a:endParaRPr lang="en-GB" sz="1200" noProof="0" dirty="0"/>
                        </a:p>
                      </a:txBody>
                      <a:tcPr marL="0" marR="0" marT="0" marB="2520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noProof="0" dirty="0" smtClean="0"/>
                            <a:t>+1</a:t>
                          </a:r>
                          <a:endParaRPr lang="en-GB" sz="1200" noProof="0" dirty="0"/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noProof="0" dirty="0" smtClean="0"/>
                            <a:t>−1</a:t>
                          </a:r>
                          <a:endParaRPr lang="en-GB" sz="1200" noProof="0" dirty="0"/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noProof="0" dirty="0" smtClean="0"/>
                            <a:t>−1</a:t>
                          </a:r>
                          <a:endParaRPr lang="en-GB" sz="1200" noProof="0" dirty="0"/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noProof="0" dirty="0" smtClean="0"/>
                            <a:t>+1</a:t>
                          </a:r>
                          <a:endParaRPr lang="en-GB" sz="1200" noProof="0" dirty="0"/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noProof="0" dirty="0" smtClean="0"/>
                            <a:t>−1</a:t>
                          </a:r>
                          <a:endParaRPr lang="en-GB" sz="1200" noProof="0" dirty="0"/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noProof="0" dirty="0" smtClean="0"/>
                            <a:t>+1</a:t>
                          </a:r>
                          <a:endParaRPr lang="en-GB" sz="1200" noProof="0" dirty="0"/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 fontAlgn="b"/>
                          <a:endParaRPr lang="cs-CZ" sz="1200" dirty="0"/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noProof="0" dirty="0" smtClean="0"/>
                            <a:t>76</a:t>
                          </a:r>
                          <a:endParaRPr lang="en-GB" sz="1200" noProof="0" dirty="0"/>
                        </a:p>
                      </a:txBody>
                      <a:tcPr marL="7620" marR="7620" marT="7620" marB="0" anchor="b">
                        <a:lnL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09636014"/>
                      </a:ext>
                    </a:extLst>
                  </a:tr>
                  <a:tr h="21600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noProof="0" dirty="0" smtClean="0"/>
                            <a:t>1</a:t>
                          </a:r>
                          <a:endParaRPr lang="en-GB" sz="1200" noProof="0" dirty="0"/>
                        </a:p>
                      </a:txBody>
                      <a:tcPr marL="0" marR="0" marT="0" marB="2520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noProof="0" dirty="0" smtClean="0"/>
                            <a:t>−1</a:t>
                          </a:r>
                          <a:endParaRPr lang="en-GB" sz="1200" noProof="0" dirty="0"/>
                        </a:p>
                      </a:txBody>
                      <a:tcPr marL="0" marR="0" marT="0" marB="2520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noProof="0" dirty="0" smtClean="0"/>
                            <a:t>+1</a:t>
                          </a:r>
                          <a:endParaRPr lang="en-GB" sz="1200" noProof="0" dirty="0"/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noProof="0" dirty="0" smtClean="0"/>
                            <a:t>−1</a:t>
                          </a:r>
                          <a:endParaRPr lang="en-GB" sz="1200" noProof="0" dirty="0"/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noProof="0" dirty="0" smtClean="0"/>
                            <a:t>−1</a:t>
                          </a:r>
                          <a:endParaRPr lang="en-GB" sz="1200" noProof="0" dirty="0"/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noProof="0" dirty="0" smtClean="0"/>
                            <a:t>+1</a:t>
                          </a:r>
                          <a:endParaRPr lang="en-GB" sz="1200" noProof="0" dirty="0"/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noProof="0" dirty="0" smtClean="0"/>
                            <a:t>−1</a:t>
                          </a:r>
                          <a:endParaRPr lang="en-GB" sz="1200" noProof="0" dirty="0"/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noProof="0" dirty="0" smtClean="0"/>
                            <a:t>+1</a:t>
                          </a:r>
                          <a:endParaRPr lang="en-GB" sz="1200" noProof="0" dirty="0"/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 fontAlgn="b"/>
                          <a:endParaRPr lang="cs-CZ" sz="1200" dirty="0"/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noProof="0" dirty="0" smtClean="0"/>
                            <a:t>74</a:t>
                          </a:r>
                          <a:endParaRPr lang="en-GB" sz="1200" noProof="0" dirty="0"/>
                        </a:p>
                      </a:txBody>
                      <a:tcPr marL="7620" marR="7620" marT="7620" marB="0" anchor="b">
                        <a:lnL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8435025"/>
                      </a:ext>
                    </a:extLst>
                  </a:tr>
                  <a:tr h="21600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noProof="0" dirty="0" smtClean="0"/>
                            <a:t>1</a:t>
                          </a:r>
                          <a:endParaRPr lang="en-GB" sz="1200" noProof="0" dirty="0"/>
                        </a:p>
                      </a:txBody>
                      <a:tcPr marL="0" marR="0" marT="0" marB="2520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noProof="0" dirty="0" smtClean="0"/>
                            <a:t>+1</a:t>
                          </a:r>
                          <a:endParaRPr lang="en-GB" sz="1200" noProof="0" dirty="0"/>
                        </a:p>
                      </a:txBody>
                      <a:tcPr marL="0" marR="0" marT="0" marB="2520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noProof="0" dirty="0" smtClean="0"/>
                            <a:t>+1</a:t>
                          </a:r>
                          <a:endParaRPr lang="en-GB" sz="1200" noProof="0" dirty="0"/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noProof="0" dirty="0" smtClean="0"/>
                            <a:t>−1</a:t>
                          </a:r>
                          <a:endParaRPr lang="en-GB" sz="1200" noProof="0" dirty="0"/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noProof="0" dirty="0" smtClean="0"/>
                            <a:t>+1</a:t>
                          </a:r>
                          <a:endParaRPr lang="en-GB" sz="1200" noProof="0" dirty="0"/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noProof="0" dirty="0" smtClean="0"/>
                            <a:t>−1</a:t>
                          </a:r>
                          <a:endParaRPr lang="en-GB" sz="1200" noProof="0" dirty="0"/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noProof="0" dirty="0" smtClean="0"/>
                            <a:t>−1</a:t>
                          </a:r>
                          <a:endParaRPr lang="en-GB" sz="1200" noProof="0" dirty="0"/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noProof="0" dirty="0" smtClean="0"/>
                            <a:t>−1</a:t>
                          </a:r>
                          <a:endParaRPr lang="en-GB" sz="1200" noProof="0" dirty="0"/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 fontAlgn="b"/>
                          <a:endParaRPr lang="cs-CZ" sz="1200" dirty="0"/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noProof="0" dirty="0" smtClean="0"/>
                            <a:t>90</a:t>
                          </a:r>
                          <a:endParaRPr lang="en-GB" sz="1200" noProof="0" dirty="0"/>
                        </a:p>
                      </a:txBody>
                      <a:tcPr marL="7620" marR="7620" marT="7620" marB="0" anchor="b">
                        <a:lnL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687552955"/>
                      </a:ext>
                    </a:extLst>
                  </a:tr>
                  <a:tr h="21600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noProof="0" dirty="0" smtClean="0"/>
                            <a:t>1</a:t>
                          </a:r>
                          <a:endParaRPr lang="en-GB" sz="1200" noProof="0" dirty="0"/>
                        </a:p>
                      </a:txBody>
                      <a:tcPr marL="0" marR="0" marT="0" marB="2520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noProof="0" dirty="0" smtClean="0"/>
                            <a:t>+1</a:t>
                          </a:r>
                          <a:endParaRPr lang="en-GB" sz="1200" noProof="0" dirty="0"/>
                        </a:p>
                      </a:txBody>
                      <a:tcPr marL="0" marR="0" marT="0" marB="2520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noProof="0" dirty="0" smtClean="0"/>
                            <a:t>+1</a:t>
                          </a:r>
                          <a:endParaRPr lang="en-GB" sz="1200" noProof="0" dirty="0"/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noProof="0" dirty="0" smtClean="0"/>
                            <a:t>−1</a:t>
                          </a:r>
                          <a:endParaRPr lang="en-GB" sz="1200" noProof="0" dirty="0"/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noProof="0" dirty="0" smtClean="0"/>
                            <a:t>+1</a:t>
                          </a:r>
                          <a:endParaRPr lang="en-GB" sz="1200" noProof="0" dirty="0"/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noProof="0" dirty="0" smtClean="0"/>
                            <a:t>−1</a:t>
                          </a:r>
                          <a:endParaRPr lang="en-GB" sz="1200" noProof="0" dirty="0"/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noProof="0" dirty="0" smtClean="0"/>
                            <a:t>−1</a:t>
                          </a:r>
                          <a:endParaRPr lang="en-GB" sz="1200" noProof="0" dirty="0"/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noProof="0" dirty="0" smtClean="0"/>
                            <a:t>−1</a:t>
                          </a:r>
                          <a:endParaRPr lang="en-GB" sz="1200" noProof="0" dirty="0"/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 fontAlgn="b"/>
                          <a:endParaRPr lang="cs-CZ" sz="1200" dirty="0"/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noProof="0" dirty="0" smtClean="0"/>
                            <a:t>94</a:t>
                          </a:r>
                          <a:endParaRPr lang="en-GB" sz="1200" noProof="0" dirty="0"/>
                        </a:p>
                      </a:txBody>
                      <a:tcPr marL="7620" marR="7620" marT="7620" marB="0" anchor="b">
                        <a:lnL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681954894"/>
                      </a:ext>
                    </a:extLst>
                  </a:tr>
                  <a:tr h="21600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noProof="0" dirty="0" smtClean="0"/>
                            <a:t>1</a:t>
                          </a:r>
                          <a:endParaRPr lang="en-GB" sz="1200" noProof="0" dirty="0"/>
                        </a:p>
                      </a:txBody>
                      <a:tcPr marL="0" marR="0" marT="0" marB="2520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noProof="0" dirty="0" smtClean="0"/>
                            <a:t>−1</a:t>
                          </a:r>
                          <a:endParaRPr lang="en-GB" sz="1200" noProof="0" dirty="0"/>
                        </a:p>
                      </a:txBody>
                      <a:tcPr marL="0" marR="0" marT="0" marB="2520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noProof="0" dirty="0" smtClean="0"/>
                            <a:t>−1</a:t>
                          </a:r>
                          <a:endParaRPr lang="en-GB" sz="1200" noProof="0" dirty="0"/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noProof="0" dirty="0" smtClean="0"/>
                            <a:t>+1</a:t>
                          </a:r>
                          <a:endParaRPr lang="en-GB" sz="1200" noProof="0" dirty="0"/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noProof="0" dirty="0" smtClean="0"/>
                            <a:t>+1</a:t>
                          </a:r>
                          <a:endParaRPr lang="en-GB" sz="1200" noProof="0" dirty="0"/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noProof="0" dirty="0" smtClean="0"/>
                            <a:t>−1</a:t>
                          </a:r>
                          <a:endParaRPr lang="en-GB" sz="1200" noProof="0" dirty="0"/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noProof="0" dirty="0" smtClean="0"/>
                            <a:t>−1</a:t>
                          </a:r>
                          <a:endParaRPr lang="en-GB" sz="1200" noProof="0" dirty="0"/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noProof="0" dirty="0" smtClean="0"/>
                            <a:t>+1</a:t>
                          </a:r>
                          <a:endParaRPr lang="en-GB" sz="1200" noProof="0" dirty="0"/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 fontAlgn="b"/>
                          <a:endParaRPr lang="cs-CZ" sz="1200" dirty="0"/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noProof="0" dirty="0" smtClean="0"/>
                            <a:t>63</a:t>
                          </a:r>
                          <a:endParaRPr lang="en-GB" sz="1200" noProof="0" dirty="0"/>
                        </a:p>
                      </a:txBody>
                      <a:tcPr marL="7620" marR="7620" marT="7620" marB="0" anchor="b">
                        <a:lnL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340134637"/>
                      </a:ext>
                    </a:extLst>
                  </a:tr>
                  <a:tr h="21600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noProof="0" dirty="0" smtClean="0"/>
                            <a:t>1</a:t>
                          </a:r>
                          <a:endParaRPr lang="en-GB" sz="1200" noProof="0" dirty="0"/>
                        </a:p>
                      </a:txBody>
                      <a:tcPr marL="0" marR="0" marT="0" marB="2520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noProof="0" dirty="0" smtClean="0"/>
                            <a:t>−1</a:t>
                          </a:r>
                          <a:endParaRPr lang="en-GB" sz="1200" noProof="0" dirty="0"/>
                        </a:p>
                      </a:txBody>
                      <a:tcPr marL="0" marR="0" marT="0" marB="2520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noProof="0" dirty="0" smtClean="0"/>
                            <a:t>−1</a:t>
                          </a:r>
                          <a:endParaRPr lang="en-GB" sz="1200" noProof="0" dirty="0"/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noProof="0" dirty="0" smtClean="0"/>
                            <a:t>+1</a:t>
                          </a:r>
                          <a:endParaRPr lang="en-GB" sz="1200" noProof="0" dirty="0"/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noProof="0" dirty="0" smtClean="0"/>
                            <a:t>+1</a:t>
                          </a:r>
                          <a:endParaRPr lang="en-GB" sz="1200" noProof="0" dirty="0"/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noProof="0" dirty="0" smtClean="0"/>
                            <a:t>−1</a:t>
                          </a:r>
                          <a:endParaRPr lang="en-GB" sz="1200" noProof="0" dirty="0"/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noProof="0" dirty="0" smtClean="0"/>
                            <a:t>−1</a:t>
                          </a:r>
                          <a:endParaRPr lang="en-GB" sz="1200" noProof="0" dirty="0"/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noProof="0" dirty="0" smtClean="0"/>
                            <a:t>+1</a:t>
                          </a:r>
                          <a:endParaRPr lang="en-GB" sz="1200" noProof="0" dirty="0"/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 fontAlgn="b"/>
                          <a:endParaRPr lang="cs-CZ" sz="1200" dirty="0"/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noProof="0" dirty="0" smtClean="0"/>
                            <a:t>65</a:t>
                          </a:r>
                          <a:endParaRPr lang="en-GB" sz="1200" noProof="0" dirty="0"/>
                        </a:p>
                      </a:txBody>
                      <a:tcPr marL="7620" marR="7620" marT="7620" marB="0" anchor="b">
                        <a:lnL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291088900"/>
                      </a:ext>
                    </a:extLst>
                  </a:tr>
                  <a:tr h="21600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noProof="0" dirty="0" smtClean="0"/>
                            <a:t>1</a:t>
                          </a:r>
                          <a:endParaRPr lang="en-GB" sz="1200" noProof="0" dirty="0"/>
                        </a:p>
                      </a:txBody>
                      <a:tcPr marL="0" marR="0" marT="0" marB="2520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noProof="0" dirty="0" smtClean="0"/>
                            <a:t>+1</a:t>
                          </a:r>
                          <a:endParaRPr lang="en-GB" sz="1200" noProof="0" dirty="0"/>
                        </a:p>
                      </a:txBody>
                      <a:tcPr marL="0" marR="0" marT="0" marB="2520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noProof="0" dirty="0" smtClean="0"/>
                            <a:t>−1</a:t>
                          </a:r>
                          <a:endParaRPr lang="en-GB" sz="1200" noProof="0" dirty="0"/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noProof="0" dirty="0" smtClean="0"/>
                            <a:t>+1</a:t>
                          </a:r>
                          <a:endParaRPr lang="en-GB" sz="1200" noProof="0" dirty="0"/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noProof="0" dirty="0" smtClean="0"/>
                            <a:t>−1</a:t>
                          </a:r>
                          <a:endParaRPr lang="en-GB" sz="1200" noProof="0" dirty="0"/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noProof="0" dirty="0" smtClean="0"/>
                            <a:t>+1</a:t>
                          </a:r>
                          <a:endParaRPr lang="en-GB" sz="1200" noProof="0" dirty="0"/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noProof="0" dirty="0" smtClean="0"/>
                            <a:t>−1</a:t>
                          </a:r>
                          <a:endParaRPr lang="en-GB" sz="1200" noProof="0" dirty="0"/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noProof="0" dirty="0" smtClean="0"/>
                            <a:t>−1</a:t>
                          </a:r>
                          <a:endParaRPr lang="en-GB" sz="1200" noProof="0" dirty="0"/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 fontAlgn="b"/>
                          <a:endParaRPr lang="cs-CZ" sz="1200" dirty="0"/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noProof="0" dirty="0" smtClean="0"/>
                            <a:t>82</a:t>
                          </a:r>
                          <a:endParaRPr lang="en-GB" sz="1200" noProof="0" dirty="0"/>
                        </a:p>
                      </a:txBody>
                      <a:tcPr marL="7620" marR="7620" marT="7620" marB="0" anchor="b">
                        <a:lnL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269051109"/>
                      </a:ext>
                    </a:extLst>
                  </a:tr>
                  <a:tr h="21600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noProof="0" dirty="0" smtClean="0"/>
                            <a:t>1</a:t>
                          </a:r>
                          <a:endParaRPr lang="en-GB" sz="1200" noProof="0" dirty="0"/>
                        </a:p>
                      </a:txBody>
                      <a:tcPr marL="0" marR="0" marT="0" marB="2520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noProof="0" dirty="0" smtClean="0"/>
                            <a:t>+1</a:t>
                          </a:r>
                          <a:endParaRPr lang="en-GB" sz="1200" noProof="0" dirty="0"/>
                        </a:p>
                      </a:txBody>
                      <a:tcPr marL="0" marR="0" marT="0" marB="2520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noProof="0" dirty="0" smtClean="0"/>
                            <a:t>−1</a:t>
                          </a:r>
                          <a:endParaRPr lang="en-GB" sz="1200" noProof="0" dirty="0"/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noProof="0" dirty="0" smtClean="0"/>
                            <a:t>+1</a:t>
                          </a:r>
                          <a:endParaRPr lang="en-GB" sz="1200" noProof="0" dirty="0"/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noProof="0" dirty="0" smtClean="0"/>
                            <a:t>−1</a:t>
                          </a:r>
                          <a:endParaRPr lang="en-GB" sz="1200" noProof="0" dirty="0"/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noProof="0" dirty="0" smtClean="0"/>
                            <a:t>+1</a:t>
                          </a:r>
                          <a:endParaRPr lang="en-GB" sz="1200" noProof="0" dirty="0"/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noProof="0" dirty="0" smtClean="0"/>
                            <a:t>−1</a:t>
                          </a:r>
                          <a:endParaRPr lang="en-GB" sz="1200" noProof="0" dirty="0"/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noProof="0" dirty="0" smtClean="0"/>
                            <a:t>−1</a:t>
                          </a:r>
                          <a:endParaRPr lang="en-GB" sz="1200" noProof="0" dirty="0"/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 fontAlgn="b"/>
                          <a:endParaRPr lang="cs-CZ" sz="1200" dirty="0"/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noProof="0" dirty="0" smtClean="0"/>
                            <a:t>86</a:t>
                          </a:r>
                          <a:endParaRPr lang="en-GB" sz="1200" noProof="0" dirty="0"/>
                        </a:p>
                      </a:txBody>
                      <a:tcPr marL="7620" marR="7620" marT="7620" marB="0" anchor="b">
                        <a:lnL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956645744"/>
                      </a:ext>
                    </a:extLst>
                  </a:tr>
                  <a:tr h="21600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noProof="0" dirty="0" smtClean="0"/>
                            <a:t>1</a:t>
                          </a:r>
                          <a:endParaRPr lang="en-GB" sz="1200" noProof="0" dirty="0"/>
                        </a:p>
                      </a:txBody>
                      <a:tcPr marL="0" marR="0" marT="0" marB="2520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noProof="0" dirty="0" smtClean="0"/>
                            <a:t>−1</a:t>
                          </a:r>
                          <a:endParaRPr lang="en-GB" sz="1200" noProof="0" dirty="0"/>
                        </a:p>
                      </a:txBody>
                      <a:tcPr marL="0" marR="0" marT="0" marB="2520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noProof="0" dirty="0" smtClean="0"/>
                            <a:t>+1</a:t>
                          </a:r>
                          <a:endParaRPr lang="en-GB" sz="1200" noProof="0" dirty="0"/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noProof="0" dirty="0" smtClean="0"/>
                            <a:t>+1</a:t>
                          </a:r>
                          <a:endParaRPr lang="en-GB" sz="1200" noProof="0" dirty="0"/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noProof="0" dirty="0" smtClean="0"/>
                            <a:t>−1</a:t>
                          </a:r>
                          <a:endParaRPr lang="en-GB" sz="1200" noProof="0" dirty="0"/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noProof="0" dirty="0" smtClean="0"/>
                            <a:t>−1</a:t>
                          </a:r>
                          <a:endParaRPr lang="en-GB" sz="1200" noProof="0" dirty="0"/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noProof="0" dirty="0" smtClean="0"/>
                            <a:t>+1</a:t>
                          </a:r>
                          <a:endParaRPr lang="en-GB" sz="1200" noProof="0" dirty="0"/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noProof="0" dirty="0" smtClean="0"/>
                            <a:t>−1</a:t>
                          </a:r>
                          <a:endParaRPr lang="en-GB" sz="1200" noProof="0" dirty="0"/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 fontAlgn="b"/>
                          <a:endParaRPr lang="cs-CZ" sz="1200" dirty="0"/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noProof="0" dirty="0" smtClean="0"/>
                            <a:t>72</a:t>
                          </a:r>
                          <a:endParaRPr lang="en-GB" sz="1200" noProof="0" dirty="0"/>
                        </a:p>
                      </a:txBody>
                      <a:tcPr marL="7620" marR="7620" marT="7620" marB="0" anchor="b">
                        <a:lnL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870282429"/>
                      </a:ext>
                    </a:extLst>
                  </a:tr>
                  <a:tr h="21600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noProof="0" dirty="0" smtClean="0"/>
                            <a:t>1</a:t>
                          </a:r>
                          <a:endParaRPr lang="en-GB" sz="1200" noProof="0" dirty="0"/>
                        </a:p>
                      </a:txBody>
                      <a:tcPr marL="0" marR="0" marT="0" marB="2520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noProof="0" dirty="0" smtClean="0"/>
                            <a:t>−1</a:t>
                          </a:r>
                          <a:endParaRPr lang="en-GB" sz="1200" noProof="0" dirty="0"/>
                        </a:p>
                      </a:txBody>
                      <a:tcPr marL="0" marR="0" marT="0" marB="2520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noProof="0" dirty="0" smtClean="0"/>
                            <a:t>+1</a:t>
                          </a:r>
                          <a:endParaRPr lang="en-GB" sz="1200" noProof="0" dirty="0"/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noProof="0" dirty="0" smtClean="0"/>
                            <a:t>+1</a:t>
                          </a:r>
                          <a:endParaRPr lang="en-GB" sz="1200" noProof="0" dirty="0"/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noProof="0" dirty="0" smtClean="0"/>
                            <a:t>−1</a:t>
                          </a:r>
                          <a:endParaRPr lang="en-GB" sz="1200" noProof="0" dirty="0"/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noProof="0" dirty="0" smtClean="0"/>
                            <a:t>−1</a:t>
                          </a:r>
                          <a:endParaRPr lang="en-GB" sz="1200" noProof="0" dirty="0"/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noProof="0" dirty="0" smtClean="0"/>
                            <a:t>+1</a:t>
                          </a:r>
                          <a:endParaRPr lang="en-GB" sz="1200" noProof="0" dirty="0"/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noProof="0" dirty="0" smtClean="0"/>
                            <a:t>−1</a:t>
                          </a:r>
                          <a:endParaRPr lang="en-GB" sz="1200" noProof="0" dirty="0"/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 fontAlgn="b"/>
                          <a:endParaRPr lang="cs-CZ" sz="1200" dirty="0"/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noProof="0" dirty="0" smtClean="0"/>
                            <a:t>74</a:t>
                          </a:r>
                          <a:endParaRPr lang="en-GB" sz="1200" noProof="0" dirty="0"/>
                        </a:p>
                      </a:txBody>
                      <a:tcPr marL="7620" marR="7620" marT="7620" marB="0" anchor="b">
                        <a:lnL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028395404"/>
                      </a:ext>
                    </a:extLst>
                  </a:tr>
                  <a:tr h="21600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noProof="0" dirty="0" smtClean="0"/>
                            <a:t>1</a:t>
                          </a:r>
                          <a:endParaRPr lang="en-GB" sz="1200" noProof="0" dirty="0"/>
                        </a:p>
                      </a:txBody>
                      <a:tcPr marL="0" marR="0" marT="0" marB="2520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noProof="0" dirty="0" smtClean="0"/>
                            <a:t>+1</a:t>
                          </a:r>
                          <a:endParaRPr lang="en-GB" sz="1200" noProof="0" dirty="0"/>
                        </a:p>
                      </a:txBody>
                      <a:tcPr marL="0" marR="0" marT="0" marB="2520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noProof="0" dirty="0" smtClean="0"/>
                            <a:t>+1</a:t>
                          </a:r>
                          <a:endParaRPr lang="en-GB" sz="1200" noProof="0" dirty="0"/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noProof="0" dirty="0" smtClean="0"/>
                            <a:t>+1</a:t>
                          </a:r>
                          <a:endParaRPr lang="en-GB" sz="1200" noProof="0" dirty="0"/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noProof="0" dirty="0" smtClean="0"/>
                            <a:t>+1</a:t>
                          </a:r>
                          <a:endParaRPr lang="en-GB" sz="1200" noProof="0" dirty="0"/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noProof="0" dirty="0" smtClean="0"/>
                            <a:t>+1</a:t>
                          </a:r>
                          <a:endParaRPr lang="en-GB" sz="1200" noProof="0" dirty="0"/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noProof="0" dirty="0" smtClean="0"/>
                            <a:t>+1</a:t>
                          </a:r>
                          <a:endParaRPr lang="en-GB" sz="1200" noProof="0" dirty="0"/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noProof="0" dirty="0" smtClean="0"/>
                            <a:t>+1</a:t>
                          </a:r>
                          <a:endParaRPr lang="en-GB" sz="1200" noProof="0" dirty="0"/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 fontAlgn="b"/>
                          <a:endParaRPr lang="cs-CZ" sz="1200" dirty="0"/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noProof="0" dirty="0" smtClean="0"/>
                            <a:t>92</a:t>
                          </a:r>
                          <a:endParaRPr lang="en-GB" sz="1200" noProof="0" dirty="0"/>
                        </a:p>
                      </a:txBody>
                      <a:tcPr marL="7620" marR="7620" marT="7620" marB="0" anchor="b">
                        <a:lnL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710173500"/>
                      </a:ext>
                    </a:extLst>
                  </a:tr>
                  <a:tr h="21600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noProof="0" dirty="0" smtClean="0"/>
                            <a:t>1</a:t>
                          </a:r>
                          <a:endParaRPr lang="en-GB" sz="1200" noProof="0" dirty="0"/>
                        </a:p>
                      </a:txBody>
                      <a:tcPr marL="0" marR="0" marT="0" marB="2520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noProof="0" dirty="0" smtClean="0"/>
                            <a:t>+1</a:t>
                          </a:r>
                          <a:endParaRPr lang="en-GB" sz="1200" noProof="0" dirty="0"/>
                        </a:p>
                      </a:txBody>
                      <a:tcPr marL="0" marR="0" marT="0" marB="2520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noProof="0" dirty="0" smtClean="0"/>
                            <a:t>+1</a:t>
                          </a:r>
                          <a:endParaRPr lang="en-GB" sz="1200" noProof="0" dirty="0"/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noProof="0" dirty="0" smtClean="0"/>
                            <a:t>+1</a:t>
                          </a:r>
                          <a:endParaRPr lang="en-GB" sz="1200" noProof="0" dirty="0"/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noProof="0" dirty="0" smtClean="0"/>
                            <a:t>+1</a:t>
                          </a:r>
                          <a:endParaRPr lang="en-GB" sz="1200" noProof="0" dirty="0"/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noProof="0" dirty="0" smtClean="0"/>
                            <a:t>+1</a:t>
                          </a:r>
                          <a:endParaRPr lang="en-GB" sz="1200" noProof="0" dirty="0"/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noProof="0" dirty="0" smtClean="0"/>
                            <a:t>+1</a:t>
                          </a:r>
                          <a:endParaRPr lang="en-GB" sz="1200" noProof="0" dirty="0"/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noProof="0" dirty="0" smtClean="0"/>
                            <a:t>+1</a:t>
                          </a:r>
                          <a:endParaRPr lang="en-GB" sz="1200" noProof="0" dirty="0"/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 fontAlgn="b"/>
                          <a:endParaRPr lang="cs-CZ" sz="1200" dirty="0"/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noProof="0" dirty="0" smtClean="0"/>
                            <a:t>88</a:t>
                          </a:r>
                          <a:endParaRPr lang="en-GB" sz="1200" noProof="0" dirty="0"/>
                        </a:p>
                      </a:txBody>
                      <a:tcPr marL="7620" marR="7620" marT="7620" marB="0" anchor="b">
                        <a:lnL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579609773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9" name="Tabulka 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06485449"/>
                  </p:ext>
                </p:extLst>
              </p:nvPr>
            </p:nvGraphicFramePr>
            <p:xfrm>
              <a:off x="936000" y="2448000"/>
              <a:ext cx="9000000" cy="3888000"/>
            </p:xfrm>
            <a:graphic>
              <a:graphicData uri="http://schemas.openxmlformats.org/drawingml/2006/table">
                <a:tbl>
                  <a:tblPr firstRow="1">
                    <a:tableStyleId>{5940675A-B579-460E-94D1-54222C63F5DA}</a:tableStyleId>
                  </a:tblPr>
                  <a:tblGrid>
                    <a:gridCol w="900000">
                      <a:extLst>
                        <a:ext uri="{9D8B030D-6E8A-4147-A177-3AD203B41FA5}">
                          <a16:colId xmlns:a16="http://schemas.microsoft.com/office/drawing/2014/main" val="3873779009"/>
                        </a:ext>
                      </a:extLst>
                    </a:gridCol>
                    <a:gridCol w="900000">
                      <a:extLst>
                        <a:ext uri="{9D8B030D-6E8A-4147-A177-3AD203B41FA5}">
                          <a16:colId xmlns:a16="http://schemas.microsoft.com/office/drawing/2014/main" val="3717724688"/>
                        </a:ext>
                      </a:extLst>
                    </a:gridCol>
                    <a:gridCol w="900000">
                      <a:extLst>
                        <a:ext uri="{9D8B030D-6E8A-4147-A177-3AD203B41FA5}">
                          <a16:colId xmlns:a16="http://schemas.microsoft.com/office/drawing/2014/main" val="4072174939"/>
                        </a:ext>
                      </a:extLst>
                    </a:gridCol>
                    <a:gridCol w="900000">
                      <a:extLst>
                        <a:ext uri="{9D8B030D-6E8A-4147-A177-3AD203B41FA5}">
                          <a16:colId xmlns:a16="http://schemas.microsoft.com/office/drawing/2014/main" val="1327714709"/>
                        </a:ext>
                      </a:extLst>
                    </a:gridCol>
                    <a:gridCol w="900000">
                      <a:extLst>
                        <a:ext uri="{9D8B030D-6E8A-4147-A177-3AD203B41FA5}">
                          <a16:colId xmlns:a16="http://schemas.microsoft.com/office/drawing/2014/main" val="3245665224"/>
                        </a:ext>
                      </a:extLst>
                    </a:gridCol>
                    <a:gridCol w="900000">
                      <a:extLst>
                        <a:ext uri="{9D8B030D-6E8A-4147-A177-3AD203B41FA5}">
                          <a16:colId xmlns:a16="http://schemas.microsoft.com/office/drawing/2014/main" val="2675673074"/>
                        </a:ext>
                      </a:extLst>
                    </a:gridCol>
                    <a:gridCol w="900000">
                      <a:extLst>
                        <a:ext uri="{9D8B030D-6E8A-4147-A177-3AD203B41FA5}">
                          <a16:colId xmlns:a16="http://schemas.microsoft.com/office/drawing/2014/main" val="3866125829"/>
                        </a:ext>
                      </a:extLst>
                    </a:gridCol>
                    <a:gridCol w="900000">
                      <a:extLst>
                        <a:ext uri="{9D8B030D-6E8A-4147-A177-3AD203B41FA5}">
                          <a16:colId xmlns:a16="http://schemas.microsoft.com/office/drawing/2014/main" val="1518632854"/>
                        </a:ext>
                      </a:extLst>
                    </a:gridCol>
                    <a:gridCol w="900000">
                      <a:extLst>
                        <a:ext uri="{9D8B030D-6E8A-4147-A177-3AD203B41FA5}">
                          <a16:colId xmlns:a16="http://schemas.microsoft.com/office/drawing/2014/main" val="3563782428"/>
                        </a:ext>
                      </a:extLst>
                    </a:gridCol>
                    <a:gridCol w="900000">
                      <a:extLst>
                        <a:ext uri="{9D8B030D-6E8A-4147-A177-3AD203B41FA5}">
                          <a16:colId xmlns:a16="http://schemas.microsoft.com/office/drawing/2014/main" val="4239083903"/>
                        </a:ext>
                      </a:extLst>
                    </a:gridCol>
                  </a:tblGrid>
                  <a:tr h="21600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noProof="0" dirty="0" smtClean="0">
                              <a:solidFill>
                                <a:schemeClr val="bg1"/>
                              </a:solidFill>
                            </a:rPr>
                            <a:t>Intercept</a:t>
                          </a:r>
                          <a:endParaRPr lang="en-GB" sz="1200" noProof="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0" marR="0" marT="0" marB="2520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307871"/>
                        </a:solidFill>
                      </a:tcPr>
                    </a:tc>
                    <a:tc gridSpan="3"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noProof="0" dirty="0" smtClean="0">
                              <a:solidFill>
                                <a:schemeClr val="bg1"/>
                              </a:solidFill>
                            </a:rPr>
                            <a:t>Factor</a:t>
                          </a:r>
                          <a:endParaRPr lang="en-GB" sz="1200" noProof="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0" marR="0" marT="0" marB="2520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30787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 fontAlgn="b"/>
                          <a:endParaRPr lang="cs-CZ" sz="24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30787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 fontAlgn="b"/>
                          <a:endParaRPr lang="en-GB" sz="2400" noProof="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0" marR="0" marT="0" marB="2520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307871"/>
                        </a:solidFill>
                      </a:tcPr>
                    </a:tc>
                    <a:tc gridSpan="4"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noProof="0" dirty="0" smtClean="0">
                              <a:solidFill>
                                <a:schemeClr val="bg1"/>
                              </a:solidFill>
                            </a:rPr>
                            <a:t>Interaction</a:t>
                          </a:r>
                          <a:endParaRPr lang="en-GB" sz="1200" noProof="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0" marR="0" marT="0" marB="2520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30787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 fontAlgn="b"/>
                          <a:endParaRPr lang="en-GB" sz="2400" noProof="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0" marR="0" marT="0" marB="2520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30787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 fontAlgn="b"/>
                          <a:endParaRPr lang="en-GB" sz="2400" noProof="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0" marR="0" marT="0" marB="2520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30787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 fontAlgn="b"/>
                          <a:endParaRPr lang="en-GB" sz="2400" noProof="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0" marR="0" marT="0" marB="2520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307871"/>
                        </a:solidFill>
                      </a:tcPr>
                    </a:tc>
                    <a:tc rowSpan="18">
                      <a:txBody>
                        <a:bodyPr/>
                        <a:lstStyle/>
                        <a:p>
                          <a:pPr algn="ctr" fontAlgn="b"/>
                          <a:endParaRPr lang="en-GB" sz="1200" noProof="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0" marR="0" marT="0" marB="2520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noProof="0" dirty="0" smtClean="0">
                              <a:solidFill>
                                <a:schemeClr val="bg1"/>
                              </a:solidFill>
                            </a:rPr>
                            <a:t>Observed</a:t>
                          </a:r>
                          <a:endParaRPr lang="en-GB" sz="1200" noProof="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0" marR="0" marT="0" marB="2520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30787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98316496"/>
                      </a:ext>
                    </a:extLst>
                  </a:tr>
                  <a:tr h="21600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noProof="0" dirty="0" smtClean="0">
                              <a:solidFill>
                                <a:schemeClr val="bg1"/>
                              </a:solidFill>
                            </a:rPr>
                            <a:t>0</a:t>
                          </a:r>
                          <a:endParaRPr lang="en-GB" sz="1200" noProof="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0" marR="0" marT="0" marB="2520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30787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baseline="0" noProof="0" dirty="0" smtClean="0">
                              <a:solidFill>
                                <a:schemeClr val="bg1"/>
                              </a:solidFill>
                            </a:rPr>
                            <a:t>L</a:t>
                          </a:r>
                          <a:endParaRPr lang="en-GB" sz="1200" noProof="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0" marR="0" marT="0" marB="2520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30787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noProof="0" dirty="0" smtClean="0">
                              <a:solidFill>
                                <a:schemeClr val="bg1"/>
                              </a:solidFill>
                            </a:rPr>
                            <a:t>G</a:t>
                          </a:r>
                          <a:endParaRPr lang="en-GB" sz="1200" noProof="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30787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noProof="0" dirty="0" smtClean="0">
                              <a:solidFill>
                                <a:schemeClr val="bg1"/>
                              </a:solidFill>
                            </a:rPr>
                            <a:t>T</a:t>
                          </a:r>
                          <a:endParaRPr lang="en-GB" sz="1200" noProof="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30787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noProof="0" dirty="0" smtClean="0">
                              <a:solidFill>
                                <a:schemeClr val="bg1"/>
                              </a:solidFill>
                            </a:rPr>
                            <a:t>LG</a:t>
                          </a:r>
                          <a:endParaRPr lang="en-GB" sz="1200" noProof="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30787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noProof="0" dirty="0" smtClean="0">
                              <a:solidFill>
                                <a:schemeClr val="bg1"/>
                              </a:solidFill>
                            </a:rPr>
                            <a:t>LT</a:t>
                          </a:r>
                          <a:endParaRPr lang="en-GB" sz="1200" noProof="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30787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noProof="0" dirty="0" smtClean="0">
                              <a:solidFill>
                                <a:schemeClr val="bg1"/>
                              </a:solidFill>
                            </a:rPr>
                            <a:t>GT</a:t>
                          </a:r>
                          <a:endParaRPr lang="en-GB" sz="1200" noProof="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30787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noProof="0" dirty="0" smtClean="0">
                              <a:solidFill>
                                <a:schemeClr val="bg1"/>
                              </a:solidFill>
                            </a:rPr>
                            <a:t>LGT</a:t>
                          </a:r>
                          <a:endParaRPr lang="en-GB" sz="1200" noProof="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307871"/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 fontAlgn="b"/>
                          <a:endParaRPr lang="cs-CZ" sz="12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7620" marR="7620" marT="7620" marB="0" anchorCtr="1">
                        <a:lnL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897973" t="-122857" r="-676" b="-166571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16196421"/>
                      </a:ext>
                    </a:extLst>
                  </a:tr>
                  <a:tr h="21600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noProof="0" dirty="0" smtClean="0"/>
                            <a:t>1</a:t>
                          </a:r>
                          <a:endParaRPr lang="en-GB" sz="1200" noProof="0" dirty="0"/>
                        </a:p>
                      </a:txBody>
                      <a:tcPr marL="0" marR="0" marT="0" marB="2520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noProof="0" dirty="0" smtClean="0"/>
                            <a:t>−1</a:t>
                          </a:r>
                          <a:endParaRPr lang="en-GB" sz="1200" noProof="0" dirty="0"/>
                        </a:p>
                      </a:txBody>
                      <a:tcPr marL="0" marR="0" marT="0" marB="2520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noProof="0" dirty="0" smtClean="0"/>
                            <a:t>−1</a:t>
                          </a:r>
                          <a:endParaRPr lang="en-GB" sz="1200" noProof="0" dirty="0"/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200" noProof="0" dirty="0" smtClean="0"/>
                            <a:t>−1</a:t>
                          </a:r>
                          <a:endParaRPr lang="en-GB" sz="1200" noProof="0" dirty="0" smtClean="0"/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200" noProof="0" dirty="0" smtClean="0"/>
                            <a:t>+1</a:t>
                          </a:r>
                          <a:endParaRPr lang="en-GB" sz="1200" noProof="0" dirty="0" smtClean="0"/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200" noProof="0" dirty="0" smtClean="0"/>
                            <a:t>+1</a:t>
                          </a:r>
                          <a:endParaRPr lang="en-GB" sz="1200" noProof="0" dirty="0" smtClean="0"/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200" noProof="0" dirty="0" smtClean="0"/>
                            <a:t>+1</a:t>
                          </a:r>
                          <a:endParaRPr lang="en-GB" sz="1200" noProof="0" dirty="0" smtClean="0"/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200" noProof="0" dirty="0" smtClean="0"/>
                            <a:t>−1</a:t>
                          </a:r>
                          <a:endParaRPr lang="en-GB" sz="1200" noProof="0" dirty="0" smtClean="0"/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vMerge="1">
                      <a:txBody>
                        <a:bodyPr/>
                        <a:lstStyle/>
                        <a:p>
                          <a:pPr marL="0" marR="0" lvl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cs-CZ" sz="1200" dirty="0" smtClean="0"/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noProof="0" dirty="0" smtClean="0"/>
                            <a:t>77</a:t>
                          </a:r>
                          <a:endParaRPr lang="en-GB" sz="1200" noProof="0" dirty="0"/>
                        </a:p>
                      </a:txBody>
                      <a:tcPr marL="7620" marR="7620" marT="7620" marB="0" anchor="b">
                        <a:lnL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432114472"/>
                      </a:ext>
                    </a:extLst>
                  </a:tr>
                  <a:tr h="21600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noProof="0" dirty="0" smtClean="0"/>
                            <a:t>1</a:t>
                          </a:r>
                          <a:endParaRPr lang="en-GB" sz="1200" noProof="0" dirty="0"/>
                        </a:p>
                      </a:txBody>
                      <a:tcPr marL="0" marR="0" marT="0" marB="2520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noProof="0" dirty="0" smtClean="0"/>
                            <a:t>−1</a:t>
                          </a:r>
                          <a:endParaRPr lang="en-GB" sz="1200" noProof="0" dirty="0"/>
                        </a:p>
                      </a:txBody>
                      <a:tcPr marL="0" marR="0" marT="0" marB="2520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noProof="0" dirty="0" smtClean="0"/>
                            <a:t>−1</a:t>
                          </a:r>
                          <a:endParaRPr lang="en-GB" sz="1200" noProof="0" dirty="0"/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200" noProof="0" dirty="0" smtClean="0"/>
                            <a:t>−1</a:t>
                          </a:r>
                          <a:endParaRPr lang="en-GB" sz="1200" noProof="0" dirty="0" smtClean="0"/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200" noProof="0" dirty="0" smtClean="0"/>
                            <a:t>+1</a:t>
                          </a:r>
                          <a:endParaRPr lang="en-GB" sz="1200" noProof="0" dirty="0" smtClean="0"/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200" noProof="0" dirty="0" smtClean="0"/>
                            <a:t>+1</a:t>
                          </a:r>
                          <a:endParaRPr lang="en-GB" sz="1200" noProof="0" dirty="0" smtClean="0"/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200" noProof="0" dirty="0" smtClean="0"/>
                            <a:t>+1</a:t>
                          </a:r>
                          <a:endParaRPr lang="en-GB" sz="1200" noProof="0" dirty="0" smtClean="0"/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200" noProof="0" dirty="0" smtClean="0"/>
                            <a:t>−1</a:t>
                          </a:r>
                          <a:endParaRPr lang="en-GB" sz="1200" noProof="0" dirty="0" smtClean="0"/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vMerge="1">
                      <a:txBody>
                        <a:bodyPr/>
                        <a:lstStyle/>
                        <a:p>
                          <a:pPr marL="0" marR="0" lvl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cs-CZ" sz="1200" dirty="0" smtClean="0"/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noProof="0" dirty="0" smtClean="0"/>
                            <a:t>81</a:t>
                          </a:r>
                          <a:endParaRPr lang="en-GB" sz="1200" noProof="0" dirty="0"/>
                        </a:p>
                      </a:txBody>
                      <a:tcPr marL="7620" marR="7620" marT="7620" marB="0" anchor="b">
                        <a:lnL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822027183"/>
                      </a:ext>
                    </a:extLst>
                  </a:tr>
                  <a:tr h="21600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noProof="0" dirty="0" smtClean="0"/>
                            <a:t>1</a:t>
                          </a:r>
                          <a:endParaRPr lang="en-GB" sz="1200" noProof="0" dirty="0"/>
                        </a:p>
                      </a:txBody>
                      <a:tcPr marL="0" marR="0" marT="0" marB="2520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noProof="0" dirty="0" smtClean="0"/>
                            <a:t>+1</a:t>
                          </a:r>
                          <a:endParaRPr lang="en-GB" sz="1200" noProof="0" dirty="0"/>
                        </a:p>
                      </a:txBody>
                      <a:tcPr marL="0" marR="0" marT="0" marB="2520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noProof="0" dirty="0" smtClean="0"/>
                            <a:t>−1</a:t>
                          </a:r>
                          <a:endParaRPr lang="en-GB" sz="1200" noProof="0" dirty="0"/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noProof="0" dirty="0" smtClean="0"/>
                            <a:t>−1</a:t>
                          </a:r>
                          <a:endParaRPr lang="en-GB" sz="1200" noProof="0" dirty="0"/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noProof="0" dirty="0" smtClean="0"/>
                            <a:t>−1</a:t>
                          </a:r>
                          <a:endParaRPr lang="en-GB" sz="1200" noProof="0" dirty="0"/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noProof="0" dirty="0" smtClean="0"/>
                            <a:t>−1</a:t>
                          </a:r>
                          <a:endParaRPr lang="en-GB" sz="1200" noProof="0" dirty="0"/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noProof="0" dirty="0" smtClean="0"/>
                            <a:t>+1</a:t>
                          </a:r>
                          <a:endParaRPr lang="en-GB" sz="1200" noProof="0" dirty="0"/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noProof="0" dirty="0" smtClean="0"/>
                            <a:t>+1</a:t>
                          </a:r>
                          <a:endParaRPr lang="en-GB" sz="1200" noProof="0" dirty="0"/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 fontAlgn="b"/>
                          <a:endParaRPr lang="cs-CZ" sz="1200" dirty="0"/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noProof="0" dirty="0" smtClean="0"/>
                            <a:t>98</a:t>
                          </a:r>
                          <a:endParaRPr lang="en-GB" sz="1200" noProof="0" dirty="0"/>
                        </a:p>
                      </a:txBody>
                      <a:tcPr marL="7620" marR="7620" marT="7620" marB="0" anchor="b">
                        <a:lnL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976857194"/>
                      </a:ext>
                    </a:extLst>
                  </a:tr>
                  <a:tr h="21600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noProof="0" dirty="0" smtClean="0"/>
                            <a:t>1</a:t>
                          </a:r>
                          <a:endParaRPr lang="en-GB" sz="1200" noProof="0" dirty="0"/>
                        </a:p>
                      </a:txBody>
                      <a:tcPr marL="0" marR="0" marT="0" marB="2520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noProof="0" dirty="0" smtClean="0"/>
                            <a:t>+1</a:t>
                          </a:r>
                          <a:endParaRPr lang="en-GB" sz="1200" noProof="0" dirty="0"/>
                        </a:p>
                      </a:txBody>
                      <a:tcPr marL="0" marR="0" marT="0" marB="2520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noProof="0" dirty="0" smtClean="0"/>
                            <a:t>−1</a:t>
                          </a:r>
                          <a:endParaRPr lang="en-GB" sz="1200" noProof="0" dirty="0"/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noProof="0" dirty="0" smtClean="0"/>
                            <a:t>−1</a:t>
                          </a:r>
                          <a:endParaRPr lang="en-GB" sz="1200" noProof="0" dirty="0"/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noProof="0" dirty="0" smtClean="0"/>
                            <a:t>−1</a:t>
                          </a:r>
                          <a:endParaRPr lang="en-GB" sz="1200" noProof="0" dirty="0"/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noProof="0" dirty="0" smtClean="0"/>
                            <a:t>−1</a:t>
                          </a:r>
                          <a:endParaRPr lang="en-GB" sz="1200" noProof="0" dirty="0"/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noProof="0" dirty="0" smtClean="0"/>
                            <a:t>+1</a:t>
                          </a:r>
                          <a:endParaRPr lang="en-GB" sz="1200" noProof="0" dirty="0"/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noProof="0" dirty="0" smtClean="0"/>
                            <a:t>+1</a:t>
                          </a:r>
                          <a:endParaRPr lang="en-GB" sz="1200" noProof="0" dirty="0"/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 fontAlgn="b"/>
                          <a:endParaRPr lang="cs-CZ" sz="1200" dirty="0"/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noProof="0" dirty="0" smtClean="0"/>
                            <a:t>96</a:t>
                          </a:r>
                          <a:endParaRPr lang="en-GB" sz="1200" noProof="0" dirty="0"/>
                        </a:p>
                      </a:txBody>
                      <a:tcPr marL="7620" marR="7620" marT="7620" marB="0" anchor="b">
                        <a:lnL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217620873"/>
                      </a:ext>
                    </a:extLst>
                  </a:tr>
                  <a:tr h="21600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noProof="0" dirty="0" smtClean="0"/>
                            <a:t>1</a:t>
                          </a:r>
                          <a:endParaRPr lang="en-GB" sz="1200" noProof="0" dirty="0"/>
                        </a:p>
                      </a:txBody>
                      <a:tcPr marL="0" marR="0" marT="0" marB="2520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noProof="0" dirty="0" smtClean="0"/>
                            <a:t>−1</a:t>
                          </a:r>
                          <a:endParaRPr lang="en-GB" sz="1200" noProof="0" dirty="0"/>
                        </a:p>
                      </a:txBody>
                      <a:tcPr marL="0" marR="0" marT="0" marB="2520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noProof="0" dirty="0" smtClean="0"/>
                            <a:t>+1</a:t>
                          </a:r>
                          <a:endParaRPr lang="en-GB" sz="1200" noProof="0" dirty="0"/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noProof="0" dirty="0" smtClean="0"/>
                            <a:t>−1</a:t>
                          </a:r>
                          <a:endParaRPr lang="en-GB" sz="1200" noProof="0" dirty="0"/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noProof="0" dirty="0" smtClean="0"/>
                            <a:t>−1</a:t>
                          </a:r>
                          <a:endParaRPr lang="en-GB" sz="1200" noProof="0" dirty="0"/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noProof="0" dirty="0" smtClean="0"/>
                            <a:t>+1</a:t>
                          </a:r>
                          <a:endParaRPr lang="en-GB" sz="1200" noProof="0" dirty="0"/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noProof="0" dirty="0" smtClean="0"/>
                            <a:t>−1</a:t>
                          </a:r>
                          <a:endParaRPr lang="en-GB" sz="1200" noProof="0" dirty="0"/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noProof="0" dirty="0" smtClean="0"/>
                            <a:t>+1</a:t>
                          </a:r>
                          <a:endParaRPr lang="en-GB" sz="1200" noProof="0" dirty="0"/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 fontAlgn="b"/>
                          <a:endParaRPr lang="cs-CZ" sz="1200" dirty="0"/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noProof="0" dirty="0" smtClean="0"/>
                            <a:t>76</a:t>
                          </a:r>
                          <a:endParaRPr lang="en-GB" sz="1200" noProof="0" dirty="0"/>
                        </a:p>
                      </a:txBody>
                      <a:tcPr marL="7620" marR="7620" marT="7620" marB="0" anchor="b">
                        <a:lnL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09636014"/>
                      </a:ext>
                    </a:extLst>
                  </a:tr>
                  <a:tr h="21600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noProof="0" dirty="0" smtClean="0"/>
                            <a:t>1</a:t>
                          </a:r>
                          <a:endParaRPr lang="en-GB" sz="1200" noProof="0" dirty="0"/>
                        </a:p>
                      </a:txBody>
                      <a:tcPr marL="0" marR="0" marT="0" marB="2520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noProof="0" dirty="0" smtClean="0"/>
                            <a:t>−1</a:t>
                          </a:r>
                          <a:endParaRPr lang="en-GB" sz="1200" noProof="0" dirty="0"/>
                        </a:p>
                      </a:txBody>
                      <a:tcPr marL="0" marR="0" marT="0" marB="2520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noProof="0" dirty="0" smtClean="0"/>
                            <a:t>+1</a:t>
                          </a:r>
                          <a:endParaRPr lang="en-GB" sz="1200" noProof="0" dirty="0"/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noProof="0" dirty="0" smtClean="0"/>
                            <a:t>−1</a:t>
                          </a:r>
                          <a:endParaRPr lang="en-GB" sz="1200" noProof="0" dirty="0"/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noProof="0" dirty="0" smtClean="0"/>
                            <a:t>−1</a:t>
                          </a:r>
                          <a:endParaRPr lang="en-GB" sz="1200" noProof="0" dirty="0"/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noProof="0" dirty="0" smtClean="0"/>
                            <a:t>+1</a:t>
                          </a:r>
                          <a:endParaRPr lang="en-GB" sz="1200" noProof="0" dirty="0"/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noProof="0" dirty="0" smtClean="0"/>
                            <a:t>−1</a:t>
                          </a:r>
                          <a:endParaRPr lang="en-GB" sz="1200" noProof="0" dirty="0"/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noProof="0" dirty="0" smtClean="0"/>
                            <a:t>+1</a:t>
                          </a:r>
                          <a:endParaRPr lang="en-GB" sz="1200" noProof="0" dirty="0"/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 fontAlgn="b"/>
                          <a:endParaRPr lang="cs-CZ" sz="1200" dirty="0"/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noProof="0" dirty="0" smtClean="0"/>
                            <a:t>74</a:t>
                          </a:r>
                          <a:endParaRPr lang="en-GB" sz="1200" noProof="0" dirty="0"/>
                        </a:p>
                      </a:txBody>
                      <a:tcPr marL="7620" marR="7620" marT="7620" marB="0" anchor="b">
                        <a:lnL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8435025"/>
                      </a:ext>
                    </a:extLst>
                  </a:tr>
                  <a:tr h="21600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noProof="0" dirty="0" smtClean="0"/>
                            <a:t>1</a:t>
                          </a:r>
                          <a:endParaRPr lang="en-GB" sz="1200" noProof="0" dirty="0"/>
                        </a:p>
                      </a:txBody>
                      <a:tcPr marL="0" marR="0" marT="0" marB="2520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noProof="0" dirty="0" smtClean="0"/>
                            <a:t>+1</a:t>
                          </a:r>
                          <a:endParaRPr lang="en-GB" sz="1200" noProof="0" dirty="0"/>
                        </a:p>
                      </a:txBody>
                      <a:tcPr marL="0" marR="0" marT="0" marB="2520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noProof="0" dirty="0" smtClean="0"/>
                            <a:t>+1</a:t>
                          </a:r>
                          <a:endParaRPr lang="en-GB" sz="1200" noProof="0" dirty="0"/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noProof="0" dirty="0" smtClean="0"/>
                            <a:t>−1</a:t>
                          </a:r>
                          <a:endParaRPr lang="en-GB" sz="1200" noProof="0" dirty="0"/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noProof="0" dirty="0" smtClean="0"/>
                            <a:t>+1</a:t>
                          </a:r>
                          <a:endParaRPr lang="en-GB" sz="1200" noProof="0" dirty="0"/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noProof="0" dirty="0" smtClean="0"/>
                            <a:t>−1</a:t>
                          </a:r>
                          <a:endParaRPr lang="en-GB" sz="1200" noProof="0" dirty="0"/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noProof="0" dirty="0" smtClean="0"/>
                            <a:t>−1</a:t>
                          </a:r>
                          <a:endParaRPr lang="en-GB" sz="1200" noProof="0" dirty="0"/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noProof="0" dirty="0" smtClean="0"/>
                            <a:t>−1</a:t>
                          </a:r>
                          <a:endParaRPr lang="en-GB" sz="1200" noProof="0" dirty="0"/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 fontAlgn="b"/>
                          <a:endParaRPr lang="cs-CZ" sz="1200" dirty="0"/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noProof="0" dirty="0" smtClean="0"/>
                            <a:t>90</a:t>
                          </a:r>
                          <a:endParaRPr lang="en-GB" sz="1200" noProof="0" dirty="0"/>
                        </a:p>
                      </a:txBody>
                      <a:tcPr marL="7620" marR="7620" marT="7620" marB="0" anchor="b">
                        <a:lnL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687552955"/>
                      </a:ext>
                    </a:extLst>
                  </a:tr>
                  <a:tr h="21600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noProof="0" dirty="0" smtClean="0"/>
                            <a:t>1</a:t>
                          </a:r>
                          <a:endParaRPr lang="en-GB" sz="1200" noProof="0" dirty="0"/>
                        </a:p>
                      </a:txBody>
                      <a:tcPr marL="0" marR="0" marT="0" marB="2520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noProof="0" dirty="0" smtClean="0"/>
                            <a:t>+1</a:t>
                          </a:r>
                          <a:endParaRPr lang="en-GB" sz="1200" noProof="0" dirty="0"/>
                        </a:p>
                      </a:txBody>
                      <a:tcPr marL="0" marR="0" marT="0" marB="2520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noProof="0" dirty="0" smtClean="0"/>
                            <a:t>+1</a:t>
                          </a:r>
                          <a:endParaRPr lang="en-GB" sz="1200" noProof="0" dirty="0"/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noProof="0" dirty="0" smtClean="0"/>
                            <a:t>−1</a:t>
                          </a:r>
                          <a:endParaRPr lang="en-GB" sz="1200" noProof="0" dirty="0"/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noProof="0" dirty="0" smtClean="0"/>
                            <a:t>+1</a:t>
                          </a:r>
                          <a:endParaRPr lang="en-GB" sz="1200" noProof="0" dirty="0"/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noProof="0" dirty="0" smtClean="0"/>
                            <a:t>−1</a:t>
                          </a:r>
                          <a:endParaRPr lang="en-GB" sz="1200" noProof="0" dirty="0"/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noProof="0" dirty="0" smtClean="0"/>
                            <a:t>−1</a:t>
                          </a:r>
                          <a:endParaRPr lang="en-GB" sz="1200" noProof="0" dirty="0"/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noProof="0" dirty="0" smtClean="0"/>
                            <a:t>−1</a:t>
                          </a:r>
                          <a:endParaRPr lang="en-GB" sz="1200" noProof="0" dirty="0"/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 fontAlgn="b"/>
                          <a:endParaRPr lang="cs-CZ" sz="1200" dirty="0"/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noProof="0" dirty="0" smtClean="0"/>
                            <a:t>94</a:t>
                          </a:r>
                          <a:endParaRPr lang="en-GB" sz="1200" noProof="0" dirty="0"/>
                        </a:p>
                      </a:txBody>
                      <a:tcPr marL="7620" marR="7620" marT="7620" marB="0" anchor="b">
                        <a:lnL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681954894"/>
                      </a:ext>
                    </a:extLst>
                  </a:tr>
                  <a:tr h="21600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noProof="0" dirty="0" smtClean="0"/>
                            <a:t>1</a:t>
                          </a:r>
                          <a:endParaRPr lang="en-GB" sz="1200" noProof="0" dirty="0"/>
                        </a:p>
                      </a:txBody>
                      <a:tcPr marL="0" marR="0" marT="0" marB="2520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noProof="0" dirty="0" smtClean="0"/>
                            <a:t>−1</a:t>
                          </a:r>
                          <a:endParaRPr lang="en-GB" sz="1200" noProof="0" dirty="0"/>
                        </a:p>
                      </a:txBody>
                      <a:tcPr marL="0" marR="0" marT="0" marB="2520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noProof="0" dirty="0" smtClean="0"/>
                            <a:t>−1</a:t>
                          </a:r>
                          <a:endParaRPr lang="en-GB" sz="1200" noProof="0" dirty="0"/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noProof="0" dirty="0" smtClean="0"/>
                            <a:t>+1</a:t>
                          </a:r>
                          <a:endParaRPr lang="en-GB" sz="1200" noProof="0" dirty="0"/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noProof="0" dirty="0" smtClean="0"/>
                            <a:t>+1</a:t>
                          </a:r>
                          <a:endParaRPr lang="en-GB" sz="1200" noProof="0" dirty="0"/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noProof="0" dirty="0" smtClean="0"/>
                            <a:t>−1</a:t>
                          </a:r>
                          <a:endParaRPr lang="en-GB" sz="1200" noProof="0" dirty="0"/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noProof="0" dirty="0" smtClean="0"/>
                            <a:t>−1</a:t>
                          </a:r>
                          <a:endParaRPr lang="en-GB" sz="1200" noProof="0" dirty="0"/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noProof="0" dirty="0" smtClean="0"/>
                            <a:t>+1</a:t>
                          </a:r>
                          <a:endParaRPr lang="en-GB" sz="1200" noProof="0" dirty="0"/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 fontAlgn="b"/>
                          <a:endParaRPr lang="cs-CZ" sz="1200" dirty="0"/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noProof="0" dirty="0" smtClean="0"/>
                            <a:t>63</a:t>
                          </a:r>
                          <a:endParaRPr lang="en-GB" sz="1200" noProof="0" dirty="0"/>
                        </a:p>
                      </a:txBody>
                      <a:tcPr marL="7620" marR="7620" marT="7620" marB="0" anchor="b">
                        <a:lnL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340134637"/>
                      </a:ext>
                    </a:extLst>
                  </a:tr>
                  <a:tr h="21600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noProof="0" dirty="0" smtClean="0"/>
                            <a:t>1</a:t>
                          </a:r>
                          <a:endParaRPr lang="en-GB" sz="1200" noProof="0" dirty="0"/>
                        </a:p>
                      </a:txBody>
                      <a:tcPr marL="0" marR="0" marT="0" marB="2520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noProof="0" dirty="0" smtClean="0"/>
                            <a:t>−1</a:t>
                          </a:r>
                          <a:endParaRPr lang="en-GB" sz="1200" noProof="0" dirty="0"/>
                        </a:p>
                      </a:txBody>
                      <a:tcPr marL="0" marR="0" marT="0" marB="2520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noProof="0" dirty="0" smtClean="0"/>
                            <a:t>−1</a:t>
                          </a:r>
                          <a:endParaRPr lang="en-GB" sz="1200" noProof="0" dirty="0"/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noProof="0" dirty="0" smtClean="0"/>
                            <a:t>+1</a:t>
                          </a:r>
                          <a:endParaRPr lang="en-GB" sz="1200" noProof="0" dirty="0"/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noProof="0" dirty="0" smtClean="0"/>
                            <a:t>+1</a:t>
                          </a:r>
                          <a:endParaRPr lang="en-GB" sz="1200" noProof="0" dirty="0"/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noProof="0" dirty="0" smtClean="0"/>
                            <a:t>−1</a:t>
                          </a:r>
                          <a:endParaRPr lang="en-GB" sz="1200" noProof="0" dirty="0"/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noProof="0" dirty="0" smtClean="0"/>
                            <a:t>−1</a:t>
                          </a:r>
                          <a:endParaRPr lang="en-GB" sz="1200" noProof="0" dirty="0"/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noProof="0" dirty="0" smtClean="0"/>
                            <a:t>+1</a:t>
                          </a:r>
                          <a:endParaRPr lang="en-GB" sz="1200" noProof="0" dirty="0"/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 fontAlgn="b"/>
                          <a:endParaRPr lang="cs-CZ" sz="1200" dirty="0"/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noProof="0" dirty="0" smtClean="0"/>
                            <a:t>65</a:t>
                          </a:r>
                          <a:endParaRPr lang="en-GB" sz="1200" noProof="0" dirty="0"/>
                        </a:p>
                      </a:txBody>
                      <a:tcPr marL="7620" marR="7620" marT="7620" marB="0" anchor="b">
                        <a:lnL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291088900"/>
                      </a:ext>
                    </a:extLst>
                  </a:tr>
                  <a:tr h="21600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noProof="0" dirty="0" smtClean="0"/>
                            <a:t>1</a:t>
                          </a:r>
                          <a:endParaRPr lang="en-GB" sz="1200" noProof="0" dirty="0"/>
                        </a:p>
                      </a:txBody>
                      <a:tcPr marL="0" marR="0" marT="0" marB="2520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noProof="0" dirty="0" smtClean="0"/>
                            <a:t>+1</a:t>
                          </a:r>
                          <a:endParaRPr lang="en-GB" sz="1200" noProof="0" dirty="0"/>
                        </a:p>
                      </a:txBody>
                      <a:tcPr marL="0" marR="0" marT="0" marB="2520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noProof="0" dirty="0" smtClean="0"/>
                            <a:t>−1</a:t>
                          </a:r>
                          <a:endParaRPr lang="en-GB" sz="1200" noProof="0" dirty="0"/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noProof="0" dirty="0" smtClean="0"/>
                            <a:t>+1</a:t>
                          </a:r>
                          <a:endParaRPr lang="en-GB" sz="1200" noProof="0" dirty="0"/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noProof="0" dirty="0" smtClean="0"/>
                            <a:t>−1</a:t>
                          </a:r>
                          <a:endParaRPr lang="en-GB" sz="1200" noProof="0" dirty="0"/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noProof="0" dirty="0" smtClean="0"/>
                            <a:t>+1</a:t>
                          </a:r>
                          <a:endParaRPr lang="en-GB" sz="1200" noProof="0" dirty="0"/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noProof="0" dirty="0" smtClean="0"/>
                            <a:t>−1</a:t>
                          </a:r>
                          <a:endParaRPr lang="en-GB" sz="1200" noProof="0" dirty="0"/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noProof="0" dirty="0" smtClean="0"/>
                            <a:t>−1</a:t>
                          </a:r>
                          <a:endParaRPr lang="en-GB" sz="1200" noProof="0" dirty="0"/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 fontAlgn="b"/>
                          <a:endParaRPr lang="cs-CZ" sz="1200" dirty="0"/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noProof="0" dirty="0" smtClean="0"/>
                            <a:t>82</a:t>
                          </a:r>
                          <a:endParaRPr lang="en-GB" sz="1200" noProof="0" dirty="0"/>
                        </a:p>
                      </a:txBody>
                      <a:tcPr marL="7620" marR="7620" marT="7620" marB="0" anchor="b">
                        <a:lnL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269051109"/>
                      </a:ext>
                    </a:extLst>
                  </a:tr>
                  <a:tr h="21600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noProof="0" dirty="0" smtClean="0"/>
                            <a:t>1</a:t>
                          </a:r>
                          <a:endParaRPr lang="en-GB" sz="1200" noProof="0" dirty="0"/>
                        </a:p>
                      </a:txBody>
                      <a:tcPr marL="0" marR="0" marT="0" marB="2520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noProof="0" dirty="0" smtClean="0"/>
                            <a:t>+1</a:t>
                          </a:r>
                          <a:endParaRPr lang="en-GB" sz="1200" noProof="0" dirty="0"/>
                        </a:p>
                      </a:txBody>
                      <a:tcPr marL="0" marR="0" marT="0" marB="2520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noProof="0" dirty="0" smtClean="0"/>
                            <a:t>−1</a:t>
                          </a:r>
                          <a:endParaRPr lang="en-GB" sz="1200" noProof="0" dirty="0"/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noProof="0" dirty="0" smtClean="0"/>
                            <a:t>+1</a:t>
                          </a:r>
                          <a:endParaRPr lang="en-GB" sz="1200" noProof="0" dirty="0"/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noProof="0" dirty="0" smtClean="0"/>
                            <a:t>−1</a:t>
                          </a:r>
                          <a:endParaRPr lang="en-GB" sz="1200" noProof="0" dirty="0"/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noProof="0" dirty="0" smtClean="0"/>
                            <a:t>+1</a:t>
                          </a:r>
                          <a:endParaRPr lang="en-GB" sz="1200" noProof="0" dirty="0"/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noProof="0" dirty="0" smtClean="0"/>
                            <a:t>−1</a:t>
                          </a:r>
                          <a:endParaRPr lang="en-GB" sz="1200" noProof="0" dirty="0"/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noProof="0" dirty="0" smtClean="0"/>
                            <a:t>−1</a:t>
                          </a:r>
                          <a:endParaRPr lang="en-GB" sz="1200" noProof="0" dirty="0"/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 fontAlgn="b"/>
                          <a:endParaRPr lang="cs-CZ" sz="1200" dirty="0"/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noProof="0" dirty="0" smtClean="0"/>
                            <a:t>86</a:t>
                          </a:r>
                          <a:endParaRPr lang="en-GB" sz="1200" noProof="0" dirty="0"/>
                        </a:p>
                      </a:txBody>
                      <a:tcPr marL="7620" marR="7620" marT="7620" marB="0" anchor="b">
                        <a:lnL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956645744"/>
                      </a:ext>
                    </a:extLst>
                  </a:tr>
                  <a:tr h="21600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noProof="0" dirty="0" smtClean="0"/>
                            <a:t>1</a:t>
                          </a:r>
                          <a:endParaRPr lang="en-GB" sz="1200" noProof="0" dirty="0"/>
                        </a:p>
                      </a:txBody>
                      <a:tcPr marL="0" marR="0" marT="0" marB="2520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noProof="0" dirty="0" smtClean="0"/>
                            <a:t>−1</a:t>
                          </a:r>
                          <a:endParaRPr lang="en-GB" sz="1200" noProof="0" dirty="0"/>
                        </a:p>
                      </a:txBody>
                      <a:tcPr marL="0" marR="0" marT="0" marB="2520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noProof="0" dirty="0" smtClean="0"/>
                            <a:t>+1</a:t>
                          </a:r>
                          <a:endParaRPr lang="en-GB" sz="1200" noProof="0" dirty="0"/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noProof="0" dirty="0" smtClean="0"/>
                            <a:t>+1</a:t>
                          </a:r>
                          <a:endParaRPr lang="en-GB" sz="1200" noProof="0" dirty="0"/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noProof="0" dirty="0" smtClean="0"/>
                            <a:t>−1</a:t>
                          </a:r>
                          <a:endParaRPr lang="en-GB" sz="1200" noProof="0" dirty="0"/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noProof="0" dirty="0" smtClean="0"/>
                            <a:t>−1</a:t>
                          </a:r>
                          <a:endParaRPr lang="en-GB" sz="1200" noProof="0" dirty="0"/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noProof="0" dirty="0" smtClean="0"/>
                            <a:t>+1</a:t>
                          </a:r>
                          <a:endParaRPr lang="en-GB" sz="1200" noProof="0" dirty="0"/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noProof="0" dirty="0" smtClean="0"/>
                            <a:t>−1</a:t>
                          </a:r>
                          <a:endParaRPr lang="en-GB" sz="1200" noProof="0" dirty="0"/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 fontAlgn="b"/>
                          <a:endParaRPr lang="cs-CZ" sz="1200" dirty="0"/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noProof="0" dirty="0" smtClean="0"/>
                            <a:t>72</a:t>
                          </a:r>
                          <a:endParaRPr lang="en-GB" sz="1200" noProof="0" dirty="0"/>
                        </a:p>
                      </a:txBody>
                      <a:tcPr marL="7620" marR="7620" marT="7620" marB="0" anchor="b">
                        <a:lnL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870282429"/>
                      </a:ext>
                    </a:extLst>
                  </a:tr>
                  <a:tr h="21600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noProof="0" dirty="0" smtClean="0"/>
                            <a:t>1</a:t>
                          </a:r>
                          <a:endParaRPr lang="en-GB" sz="1200" noProof="0" dirty="0"/>
                        </a:p>
                      </a:txBody>
                      <a:tcPr marL="0" marR="0" marT="0" marB="2520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noProof="0" dirty="0" smtClean="0"/>
                            <a:t>−1</a:t>
                          </a:r>
                          <a:endParaRPr lang="en-GB" sz="1200" noProof="0" dirty="0"/>
                        </a:p>
                      </a:txBody>
                      <a:tcPr marL="0" marR="0" marT="0" marB="2520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noProof="0" dirty="0" smtClean="0"/>
                            <a:t>+1</a:t>
                          </a:r>
                          <a:endParaRPr lang="en-GB" sz="1200" noProof="0" dirty="0"/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noProof="0" dirty="0" smtClean="0"/>
                            <a:t>+1</a:t>
                          </a:r>
                          <a:endParaRPr lang="en-GB" sz="1200" noProof="0" dirty="0"/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noProof="0" dirty="0" smtClean="0"/>
                            <a:t>−1</a:t>
                          </a:r>
                          <a:endParaRPr lang="en-GB" sz="1200" noProof="0" dirty="0"/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noProof="0" dirty="0" smtClean="0"/>
                            <a:t>−1</a:t>
                          </a:r>
                          <a:endParaRPr lang="en-GB" sz="1200" noProof="0" dirty="0"/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noProof="0" dirty="0" smtClean="0"/>
                            <a:t>+1</a:t>
                          </a:r>
                          <a:endParaRPr lang="en-GB" sz="1200" noProof="0" dirty="0"/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noProof="0" dirty="0" smtClean="0"/>
                            <a:t>−1</a:t>
                          </a:r>
                          <a:endParaRPr lang="en-GB" sz="1200" noProof="0" dirty="0"/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 fontAlgn="b"/>
                          <a:endParaRPr lang="cs-CZ" sz="1200" dirty="0"/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noProof="0" dirty="0" smtClean="0"/>
                            <a:t>74</a:t>
                          </a:r>
                          <a:endParaRPr lang="en-GB" sz="1200" noProof="0" dirty="0"/>
                        </a:p>
                      </a:txBody>
                      <a:tcPr marL="7620" marR="7620" marT="7620" marB="0" anchor="b">
                        <a:lnL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028395404"/>
                      </a:ext>
                    </a:extLst>
                  </a:tr>
                  <a:tr h="21600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noProof="0" dirty="0" smtClean="0"/>
                            <a:t>1</a:t>
                          </a:r>
                          <a:endParaRPr lang="en-GB" sz="1200" noProof="0" dirty="0"/>
                        </a:p>
                      </a:txBody>
                      <a:tcPr marL="0" marR="0" marT="0" marB="2520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noProof="0" dirty="0" smtClean="0"/>
                            <a:t>+1</a:t>
                          </a:r>
                          <a:endParaRPr lang="en-GB" sz="1200" noProof="0" dirty="0"/>
                        </a:p>
                      </a:txBody>
                      <a:tcPr marL="0" marR="0" marT="0" marB="2520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noProof="0" dirty="0" smtClean="0"/>
                            <a:t>+1</a:t>
                          </a:r>
                          <a:endParaRPr lang="en-GB" sz="1200" noProof="0" dirty="0"/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noProof="0" dirty="0" smtClean="0"/>
                            <a:t>+1</a:t>
                          </a:r>
                          <a:endParaRPr lang="en-GB" sz="1200" noProof="0" dirty="0"/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noProof="0" dirty="0" smtClean="0"/>
                            <a:t>+1</a:t>
                          </a:r>
                          <a:endParaRPr lang="en-GB" sz="1200" noProof="0" dirty="0"/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noProof="0" dirty="0" smtClean="0"/>
                            <a:t>+1</a:t>
                          </a:r>
                          <a:endParaRPr lang="en-GB" sz="1200" noProof="0" dirty="0"/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noProof="0" dirty="0" smtClean="0"/>
                            <a:t>+1</a:t>
                          </a:r>
                          <a:endParaRPr lang="en-GB" sz="1200" noProof="0" dirty="0"/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noProof="0" dirty="0" smtClean="0"/>
                            <a:t>+1</a:t>
                          </a:r>
                          <a:endParaRPr lang="en-GB" sz="1200" noProof="0" dirty="0"/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 fontAlgn="b"/>
                          <a:endParaRPr lang="cs-CZ" sz="1200" dirty="0"/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noProof="0" dirty="0" smtClean="0"/>
                            <a:t>92</a:t>
                          </a:r>
                          <a:endParaRPr lang="en-GB" sz="1200" noProof="0" dirty="0"/>
                        </a:p>
                      </a:txBody>
                      <a:tcPr marL="7620" marR="7620" marT="7620" marB="0" anchor="b">
                        <a:lnL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710173500"/>
                      </a:ext>
                    </a:extLst>
                  </a:tr>
                  <a:tr h="21600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noProof="0" dirty="0" smtClean="0"/>
                            <a:t>1</a:t>
                          </a:r>
                          <a:endParaRPr lang="en-GB" sz="1200" noProof="0" dirty="0"/>
                        </a:p>
                      </a:txBody>
                      <a:tcPr marL="0" marR="0" marT="0" marB="2520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noProof="0" dirty="0" smtClean="0"/>
                            <a:t>+1</a:t>
                          </a:r>
                          <a:endParaRPr lang="en-GB" sz="1200" noProof="0" dirty="0"/>
                        </a:p>
                      </a:txBody>
                      <a:tcPr marL="0" marR="0" marT="0" marB="2520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noProof="0" dirty="0" smtClean="0"/>
                            <a:t>+1</a:t>
                          </a:r>
                          <a:endParaRPr lang="en-GB" sz="1200" noProof="0" dirty="0"/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noProof="0" dirty="0" smtClean="0"/>
                            <a:t>+1</a:t>
                          </a:r>
                          <a:endParaRPr lang="en-GB" sz="1200" noProof="0" dirty="0"/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noProof="0" dirty="0" smtClean="0"/>
                            <a:t>+1</a:t>
                          </a:r>
                          <a:endParaRPr lang="en-GB" sz="1200" noProof="0" dirty="0"/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noProof="0" dirty="0" smtClean="0"/>
                            <a:t>+1</a:t>
                          </a:r>
                          <a:endParaRPr lang="en-GB" sz="1200" noProof="0" dirty="0"/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noProof="0" dirty="0" smtClean="0"/>
                            <a:t>+1</a:t>
                          </a:r>
                          <a:endParaRPr lang="en-GB" sz="1200" noProof="0" dirty="0"/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noProof="0" dirty="0" smtClean="0"/>
                            <a:t>+1</a:t>
                          </a:r>
                          <a:endParaRPr lang="en-GB" sz="1200" noProof="0" dirty="0"/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 fontAlgn="b"/>
                          <a:endParaRPr lang="cs-CZ" sz="1200" dirty="0"/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noProof="0" dirty="0" smtClean="0"/>
                            <a:t>88</a:t>
                          </a:r>
                          <a:endParaRPr lang="en-GB" sz="1200" noProof="0" dirty="0"/>
                        </a:p>
                      </a:txBody>
                      <a:tcPr marL="7620" marR="7620" marT="7620" marB="0" anchor="b">
                        <a:lnL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57960977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ovéPole 10"/>
              <p:cNvSpPr txBox="1"/>
              <p:nvPr/>
            </p:nvSpPr>
            <p:spPr>
              <a:xfrm>
                <a:off x="1512000" y="6397200"/>
                <a:ext cx="604646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GB" sz="2400" dirty="0" smtClean="0"/>
                  <a:t>This is a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</m:d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×</m:t>
                    </m:r>
                    <m:d>
                      <m:d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</m:d>
                  </m:oMath>
                </a14:m>
                <a:r>
                  <a:rPr lang="en-GB" sz="2400" dirty="0" smtClean="0"/>
                  <a:t>  matrix in general.</a:t>
                </a:r>
                <a:endParaRPr lang="en-GB" sz="2400" dirty="0"/>
              </a:p>
            </p:txBody>
          </p:sp>
        </mc:Choice>
        <mc:Fallback>
          <p:sp>
            <p:nvSpPr>
              <p:cNvPr id="11" name="TextovéPole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2000" y="6397200"/>
                <a:ext cx="6046463" cy="369332"/>
              </a:xfrm>
              <a:prstGeom prst="rect">
                <a:avLst/>
              </a:prstGeom>
              <a:blipFill>
                <a:blip r:embed="rId3"/>
                <a:stretch>
                  <a:fillRect l="-3024" t="-22951" r="-2319" b="-5082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ovéPole 2"/>
              <p:cNvSpPr txBox="1"/>
              <p:nvPr/>
            </p:nvSpPr>
            <p:spPr>
              <a:xfrm>
                <a:off x="396000" y="2883123"/>
                <a:ext cx="29815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400" b="1" i="1" smtClean="0">
                        <a:latin typeface="Cambria Math" panose="02040503050406030204" pitchFamily="18" charset="0"/>
                      </a:rPr>
                      <m:t>𝑿</m:t>
                    </m:r>
                  </m:oMath>
                </a14:m>
                <a:r>
                  <a:rPr lang="en-GB" sz="2400" dirty="0" smtClean="0"/>
                  <a:t>:</a:t>
                </a:r>
                <a:endParaRPr lang="en-GB" sz="2400" dirty="0"/>
              </a:p>
            </p:txBody>
          </p:sp>
        </mc:Choice>
        <mc:Fallback>
          <p:sp>
            <p:nvSpPr>
              <p:cNvPr id="3" name="TextovéPo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000" y="2883123"/>
                <a:ext cx="298159" cy="369332"/>
              </a:xfrm>
              <a:prstGeom prst="rect">
                <a:avLst/>
              </a:prstGeom>
              <a:blipFill>
                <a:blip r:embed="rId4"/>
                <a:stretch>
                  <a:fillRect l="-36735" t="-24590" r="-61224" b="-4918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ovéPole 11"/>
              <p:cNvSpPr txBox="1"/>
              <p:nvPr/>
            </p:nvSpPr>
            <p:spPr>
              <a:xfrm>
                <a:off x="8604000" y="2883123"/>
                <a:ext cx="26930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400" b="1" i="1" smtClean="0"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lang="en-GB" sz="2400" dirty="0" smtClean="0"/>
                  <a:t>:</a:t>
                </a:r>
                <a:endParaRPr lang="en-GB" sz="2400" dirty="0"/>
              </a:p>
            </p:txBody>
          </p:sp>
        </mc:Choice>
        <mc:Fallback>
          <p:sp>
            <p:nvSpPr>
              <p:cNvPr id="12" name="TextovéPole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04000" y="2883123"/>
                <a:ext cx="269304" cy="369332"/>
              </a:xfrm>
              <a:prstGeom prst="rect">
                <a:avLst/>
              </a:prstGeom>
              <a:blipFill>
                <a:blip r:embed="rId5"/>
                <a:stretch>
                  <a:fillRect l="-40000" t="-24590" r="-66667" b="-4918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609122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Full Factorial Experiments</a:t>
            </a:r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dirty="0" smtClean="0"/>
                  <a:t>We shall perform the </a:t>
                </a:r>
                <a:r>
                  <a:rPr lang="en-GB" i="1" dirty="0" smtClean="0"/>
                  <a:t>t</a:t>
                </a:r>
                <a:r>
                  <a:rPr lang="en-GB" dirty="0" smtClean="0"/>
                  <a:t>-test for each individual parameter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GB" dirty="0" smtClean="0"/>
                  <a:t>.</a:t>
                </a:r>
              </a:p>
              <a:p>
                <a:pPr>
                  <a:lnSpc>
                    <a:spcPct val="200000"/>
                  </a:lnSpc>
                </a:pPr>
                <a:r>
                  <a:rPr lang="en-GB" dirty="0" smtClean="0"/>
                  <a:t>Recall the Corollary of Theorem 6:</a:t>
                </a:r>
              </a:p>
              <a:p>
                <a:r>
                  <a:rPr lang="en-GB" dirty="0" smtClean="0"/>
                  <a:t>If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dirty="0" smtClean="0"/>
                  <a:t>,  then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  <m:rad>
                            <m:radPr>
                              <m:degHide m:val="on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b>
                                <m:sSub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𝑗𝑗</m:t>
                                  </m:r>
                                </m:sub>
                              </m:sSub>
                            </m:e>
                          </m:rad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 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 ∼ 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rank</m:t>
                          </m:r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𝑿</m:t>
                              </m:r>
                            </m:e>
                          </m:d>
                        </m:sub>
                      </m:sSub>
                    </m:oMath>
                  </m:oMathPara>
                </a14:m>
                <a:endParaRPr lang="en-GB" dirty="0" smtClean="0"/>
              </a:p>
              <a:p>
                <a:r>
                  <a:rPr lang="en-GB" dirty="0" smtClean="0"/>
                  <a:t>where</a:t>
                </a:r>
                <a:endParaRPr lang="en-GB" dirty="0"/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GB" dirty="0" smtClean="0"/>
                  <a:t>	is the estimate of the parameter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endParaRPr lang="en-GB" dirty="0" smtClean="0"/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dirty="0" smtClean="0"/>
                  <a:t>	is the residual variance = mean square error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𝑗𝑗</m:t>
                        </m:r>
                      </m:sub>
                    </m:sSub>
                  </m:oMath>
                </a14:m>
                <a:r>
                  <a:rPr lang="en-GB" dirty="0" smtClean="0"/>
                  <a:t>	the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GB" dirty="0" smtClean="0"/>
                  <a:t>-th element on the diagonal of the matrix 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𝑪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b="1" i="1" smtClean="0">
                                    <a:latin typeface="Cambria Math" panose="02040503050406030204" pitchFamily="18" charset="0"/>
                                  </a:rPr>
                                  <m:t>𝑿</m:t>
                                </m:r>
                              </m:e>
                              <m:sup>
                                <m:r>
                                  <m:rPr>
                                    <m:sty m:val="p"/>
                                  </m:rPr>
                                  <a:rPr lang="en-GB" b="0" i="0" smtClean="0">
                                    <a:latin typeface="Cambria Math" panose="02040503050406030204" pitchFamily="18" charset="0"/>
                                  </a:rPr>
                                  <m:t>T</m:t>
                                </m:r>
                              </m:sup>
                            </m:sSup>
                            <m:r>
                              <a:rPr lang="en-GB" b="1" i="1" smtClean="0">
                                <a:latin typeface="Cambria Math" panose="02040503050406030204" pitchFamily="18" charset="0"/>
                              </a:rPr>
                              <m:t>𝑿</m:t>
                            </m:r>
                          </m:e>
                        </m:d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en-GB" dirty="0" smtClean="0"/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GB" dirty="0" smtClean="0"/>
                  <a:t>	is the total number of observations, we have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GB" dirty="0" smtClean="0"/>
                  <a:t>  here</a:t>
                </a:r>
              </a:p>
              <a:p>
                <a:pPr marL="342900" indent="-342900">
                  <a:lnSpc>
                    <a:spcPct val="13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rank</m:t>
                        </m:r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1" i="1" smtClean="0">
                                <a:latin typeface="Cambria Math" panose="02040503050406030204" pitchFamily="18" charset="0"/>
                              </a:rPr>
                              <m:t>𝑿</m:t>
                            </m:r>
                          </m:e>
                        </m:d>
                      </m:sub>
                    </m:sSub>
                  </m:oMath>
                </a14:m>
                <a:r>
                  <a:rPr lang="en-GB" dirty="0" smtClean="0"/>
                  <a:t>     is Student’s </a:t>
                </a:r>
                <a:r>
                  <a:rPr lang="en-GB" i="1" dirty="0" smtClean="0"/>
                  <a:t>t</a:t>
                </a:r>
                <a:r>
                  <a:rPr lang="en-GB" dirty="0" smtClean="0"/>
                  <a:t>-distribution with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GB">
                        <a:latin typeface="Cambria Math" panose="02040503050406030204" pitchFamily="18" charset="0"/>
                      </a:rPr>
                      <m:t>rank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1" i="1"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d>
                  </m:oMath>
                </a14:m>
                <a:r>
                  <a:rPr lang="en-GB" dirty="0" smtClean="0"/>
                  <a:t>   degrees of freedom</a:t>
                </a:r>
              </a:p>
            </p:txBody>
          </p:sp>
        </mc:Choice>
        <mc:Fallback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t="-847" b="-117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536078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Full Factorial Experiments</a:t>
            </a:r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dirty="0" smtClean="0"/>
                  <a:t>Having recalled the Corollary of Theorem 6: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if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 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=0  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then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 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  <m:rad>
                            <m:radPr>
                              <m:degHide m:val="on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b>
                                <m:sSub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𝑗𝑗</m:t>
                                  </m:r>
                                </m:sub>
                              </m:sSub>
                            </m:e>
                          </m:rad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 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 ∼ 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rank</m:t>
                          </m:r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𝑿</m:t>
                              </m:r>
                            </m:e>
                          </m:d>
                        </m:sub>
                      </m:sSub>
                    </m:oMath>
                  </m:oMathPara>
                </a14:m>
                <a:endParaRPr lang="en-GB" dirty="0" smtClean="0"/>
              </a:p>
              <a:p>
                <a:pPr>
                  <a:lnSpc>
                    <a:spcPct val="200000"/>
                  </a:lnSpc>
                </a:pPr>
                <a:r>
                  <a:rPr lang="en-GB" dirty="0" smtClean="0"/>
                  <a:t>— the only task is to calculate everything in this special case, i.e. for </a:t>
                </a:r>
                <a:r>
                  <a:rPr lang="en-GB" u="sng" dirty="0" smtClean="0"/>
                  <a:t>this</a:t>
                </a:r>
                <a:r>
                  <a:rPr lang="en-GB" dirty="0" smtClean="0"/>
                  <a:t> matrix 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𝑿</m:t>
                    </m:r>
                  </m:oMath>
                </a14:m>
                <a:r>
                  <a:rPr lang="en-GB" dirty="0" smtClean="0"/>
                  <a:t>.</a:t>
                </a:r>
              </a:p>
              <a:p>
                <a:pPr>
                  <a:lnSpc>
                    <a:spcPct val="150000"/>
                  </a:lnSpc>
                </a:pPr>
                <a:endParaRPr lang="en-GB" dirty="0" smtClean="0"/>
              </a:p>
              <a:p>
                <a:r>
                  <a:rPr lang="en-GB" u="sng" dirty="0" smtClean="0"/>
                  <a:t>Calculating</a:t>
                </a:r>
                <a:r>
                  <a:rPr lang="en-GB" dirty="0" smtClean="0"/>
                  <a:t>, we obtain that: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T</m:t>
                          </m:r>
                        </m:sup>
                      </m:sSup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𝑿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e>
                              <m:e/>
                              <m:e/>
                              <m:e/>
                            </m:mr>
                            <m:mr>
                              <m:e/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e>
                              <m:e/>
                              <m:e/>
                            </m:mr>
                            <m:mr>
                              <m:e/>
                              <m:e/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⋱</m:t>
                                </m:r>
                              </m:e>
                              <m:e/>
                            </m:mr>
                            <m:mr>
                              <m:e/>
                              <m:e/>
                              <m:e/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 smtClean="0"/>
              </a:p>
              <a:p>
                <a:pPr>
                  <a:lnSpc>
                    <a:spcPct val="200000"/>
                  </a:lnSpc>
                </a:pPr>
                <a:r>
                  <a:rPr lang="en-GB" dirty="0" smtClean="0"/>
                  <a:t>i.e. the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GB" dirty="0" smtClean="0"/>
                  <a:t>  diagonal matrix with the number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GB" dirty="0" smtClean="0"/>
                  <a:t>  on the diagonal.</a:t>
                </a:r>
                <a:endParaRPr lang="en-GB" dirty="0"/>
              </a:p>
            </p:txBody>
          </p:sp>
        </mc:Choice>
        <mc:Fallback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t="-847" r="-53" b="-217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939098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Full Factorial Experiments:  Example</a:t>
            </a:r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en-GB" dirty="0" smtClean="0"/>
                  <a:t>In our example, we have 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GB" i="1" smtClean="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GB" dirty="0" smtClean="0"/>
                  <a:t>  factors  (L, G, T),  </a:t>
                </a:r>
                <a:br>
                  <a:rPr lang="en-GB" dirty="0" smtClean="0"/>
                </a:br>
                <a:r>
                  <a:rPr lang="en-GB" dirty="0" smtClean="0"/>
                  <a:t>and each experiment is replicated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GB" dirty="0" smtClean="0"/>
                  <a:t>  times.  We thus have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=16</m:t>
                      </m:r>
                    </m:oMath>
                  </m:oMathPara>
                </a14:m>
                <a:endParaRPr lang="en-GB" dirty="0" smtClean="0"/>
              </a:p>
              <a:p>
                <a:pPr>
                  <a:lnSpc>
                    <a:spcPct val="150000"/>
                  </a:lnSpc>
                </a:pPr>
                <a:r>
                  <a:rPr lang="en-GB" dirty="0" smtClean="0"/>
                  <a:t>Moreover, the result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T</m:t>
                        </m:r>
                      </m:sup>
                    </m:sSup>
                    <m:r>
                      <a:rPr lang="en-GB" b="1" i="1" smtClean="0">
                        <a:latin typeface="Cambria Math" panose="02040503050406030204" pitchFamily="18" charset="0"/>
                      </a:rPr>
                      <m:t>𝑿</m:t>
                    </m:r>
                  </m:oMath>
                </a14:m>
                <a:r>
                  <a:rPr lang="en-GB" dirty="0" smtClean="0"/>
                  <a:t>  is a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GB" dirty="0" smtClean="0"/>
                  <a:t>,  i.e.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8×8</m:t>
                    </m:r>
                  </m:oMath>
                </a14:m>
                <a:r>
                  <a:rPr lang="en-GB" dirty="0" smtClean="0"/>
                  <a:t>,  matrix </a:t>
                </a:r>
                <a:br>
                  <a:rPr lang="en-GB" dirty="0" smtClean="0"/>
                </a:br>
                <a:r>
                  <a:rPr lang="en-GB" dirty="0" smtClean="0"/>
                  <a:t>with the number 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16</m:t>
                    </m:r>
                  </m:oMath>
                </a14:m>
                <a:r>
                  <a:rPr lang="en-GB" dirty="0" smtClean="0"/>
                  <a:t>  on its diagonal: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800" b="1" i="1" smtClean="0"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GB" sz="1800" b="0" i="0" smtClean="0">
                              <a:latin typeface="Cambria Math" panose="02040503050406030204" pitchFamily="18" charset="0"/>
                            </a:rPr>
                            <m:t>T</m:t>
                          </m:r>
                        </m:sup>
                      </m:sSup>
                      <m:r>
                        <a:rPr lang="en-GB" sz="1800" b="1" i="1" smtClean="0">
                          <a:latin typeface="Cambria Math" panose="02040503050406030204" pitchFamily="18" charset="0"/>
                        </a:rPr>
                        <m:t>𝑿</m:t>
                      </m:r>
                      <m:r>
                        <a:rPr lang="en-GB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8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sz="1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GB" sz="1800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  <m:e>
                                <m:r>
                                  <a:rPr lang="en-GB" sz="1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GB" sz="1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GB" sz="1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GB" sz="1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GB" sz="1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GB" sz="1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GB" sz="1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GB" sz="1800" b="0" i="1" smtClean="0">
                                    <a:latin typeface="Cambria Math" panose="02040503050406030204" pitchFamily="18" charset="0"/>
                                  </a:rPr>
                                  <m:t>16</m:t>
                                </m:r>
                              </m:e>
                              <m:e>
                                <m:r>
                                  <a:rPr lang="en-GB" sz="1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GB" sz="1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GB" sz="1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GB" sz="1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GB" sz="1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GB" sz="1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GB" sz="1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GB" sz="1800" b="0" i="1" smtClean="0">
                                    <a:latin typeface="Cambria Math" panose="02040503050406030204" pitchFamily="18" charset="0"/>
                                  </a:rPr>
                                  <m:t>16</m:t>
                                </m:r>
                              </m:e>
                              <m:e>
                                <m:r>
                                  <a:rPr lang="en-GB" sz="1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GB" sz="1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GB" sz="1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GB" sz="1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GB" sz="1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GB" sz="1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GB" sz="1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GB" sz="1800" b="0" i="1" smtClean="0">
                                    <a:latin typeface="Cambria Math" panose="02040503050406030204" pitchFamily="18" charset="0"/>
                                  </a:rPr>
                                  <m:t>16</m:t>
                                </m:r>
                              </m:e>
                              <m:e>
                                <m:r>
                                  <a:rPr lang="en-GB" sz="1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GB" sz="1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GB" sz="1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GB" sz="1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GB" sz="1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GB" sz="1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GB" sz="1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GB" sz="1800" b="0" i="1" smtClean="0">
                                    <a:latin typeface="Cambria Math" panose="02040503050406030204" pitchFamily="18" charset="0"/>
                                  </a:rPr>
                                  <m:t>16</m:t>
                                </m:r>
                              </m:e>
                              <m:e>
                                <m:r>
                                  <a:rPr lang="en-GB" sz="1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GB" sz="1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GB" sz="1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GB" sz="1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GB" sz="1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GB" sz="1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GB" sz="1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GB" sz="1800" b="0" i="1" smtClean="0">
                                    <a:latin typeface="Cambria Math" panose="02040503050406030204" pitchFamily="18" charset="0"/>
                                  </a:rPr>
                                  <m:t>16</m:t>
                                </m:r>
                              </m:e>
                              <m:e>
                                <m:r>
                                  <a:rPr lang="en-GB" sz="1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GB" sz="1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GB" sz="1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GB" sz="1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GB" sz="1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GB" sz="1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GB" sz="1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GB" sz="1800" b="0" i="1" smtClean="0">
                                    <a:latin typeface="Cambria Math" panose="02040503050406030204" pitchFamily="18" charset="0"/>
                                  </a:rPr>
                                  <m:t>16</m:t>
                                </m:r>
                              </m:e>
                              <m:e>
                                <m:r>
                                  <a:rPr lang="en-GB" sz="1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GB" sz="1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GB" sz="1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GB" sz="1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GB" sz="1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GB" sz="1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GB" sz="1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GB" sz="1800" b="0" i="1" smtClean="0">
                                    <a:latin typeface="Cambria Math" panose="02040503050406030204" pitchFamily="18" charset="0"/>
                                  </a:rPr>
                                  <m:t>16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794146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GB" dirty="0" smtClean="0"/>
              <a:t>Motivation &amp; Introduction</a:t>
            </a:r>
          </a:p>
          <a:p>
            <a:pPr>
              <a:lnSpc>
                <a:spcPct val="150000"/>
              </a:lnSpc>
            </a:pPr>
            <a:r>
              <a:rPr lang="en-GB" dirty="0" smtClean="0"/>
              <a:t>Full Factorial Experiments</a:t>
            </a:r>
          </a:p>
          <a:p>
            <a:pPr>
              <a:lnSpc>
                <a:spcPct val="150000"/>
              </a:lnSpc>
            </a:pPr>
            <a:r>
              <a:rPr lang="en-GB" dirty="0" smtClean="0"/>
              <a:t>Graphical assessment of factor / interaction significance</a:t>
            </a:r>
          </a:p>
          <a:p>
            <a:pPr>
              <a:lnSpc>
                <a:spcPct val="150000"/>
              </a:lnSpc>
            </a:pPr>
            <a:r>
              <a:rPr lang="en-GB" dirty="0" smtClean="0"/>
              <a:t>Graphs of interaction effects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30401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Full Factorial Experiments</a:t>
            </a:r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u="sng" dirty="0" smtClean="0"/>
                  <a:t>Calculating</a:t>
                </a:r>
                <a:r>
                  <a:rPr lang="en-GB" dirty="0"/>
                  <a:t>, we obtain that: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𝑪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b="1" i="1">
                                      <a:latin typeface="Cambria Math" panose="02040503050406030204" pitchFamily="18" charset="0"/>
                                    </a:rPr>
                                    <m:t>𝑿</m:t>
                                  </m:r>
                                </m:e>
                                <m:sup>
                                  <m:r>
                                    <m:rPr>
                                      <m:sty m:val="p"/>
                                    </m:rPr>
                                    <a:rPr lang="en-GB">
                                      <a:latin typeface="Cambria Math" panose="02040503050406030204" pitchFamily="18" charset="0"/>
                                    </a:rPr>
                                    <m:t>T</m:t>
                                  </m:r>
                                </m:sup>
                              </m:sSup>
                              <m:r>
                                <a:rPr lang="en-GB" b="1" i="1">
                                  <a:latin typeface="Cambria Math" panose="02040503050406030204" pitchFamily="18" charset="0"/>
                                </a:rPr>
                                <m:t>𝑿</m:t>
                              </m:r>
                            </m:e>
                          </m:d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>
                                  <m:fPr>
                                    <m:type m:val="skw"/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brk m:alnAt="7"/>
                                      </m:r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m:rPr>
                                        <m:brk m:alnAt="7"/>
                                      </m:r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den>
                                </m:f>
                              </m:e>
                              <m:e/>
                              <m:e/>
                              <m:e/>
                            </m:mr>
                            <m:mr>
                              <m:e/>
                              <m:e>
                                <m:f>
                                  <m:fPr>
                                    <m:type m:val="skw"/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brk m:alnAt="7"/>
                                      </m:r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m:rPr>
                                        <m:brk m:alnAt="7"/>
                                      </m:r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den>
                                </m:f>
                              </m:e>
                              <m:e/>
                              <m:e/>
                            </m:mr>
                            <m:mr>
                              <m:e/>
                              <m:e/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⋱</m:t>
                                </m:r>
                              </m:e>
                              <m:e/>
                            </m:mr>
                            <m:mr>
                              <m:e/>
                              <m:e/>
                              <m:e/>
                              <m:e>
                                <m:f>
                                  <m:fPr>
                                    <m:type m:val="skw"/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brk m:alnAt="7"/>
                                      </m:r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m:rPr>
                                        <m:brk m:alnAt="7"/>
                                      </m:r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den>
                                </m:f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  <a:p>
                <a:pPr>
                  <a:lnSpc>
                    <a:spcPct val="200000"/>
                  </a:lnSpc>
                </a:pPr>
                <a:r>
                  <a:rPr lang="en-GB" dirty="0"/>
                  <a:t>i.e. the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GB" i="1">
                        <a:latin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GB" dirty="0"/>
                  <a:t>  diagonal matrix with the number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𝑗𝑗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lin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i="1"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lin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p>
                            </m:sSup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×</m:t>
                            </m:r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</m:d>
                      </m:den>
                    </m:f>
                  </m:oMath>
                </a14:m>
                <a:r>
                  <a:rPr lang="en-GB" dirty="0"/>
                  <a:t>  </a:t>
                </a:r>
                <a:endParaRPr lang="en-GB" dirty="0" smtClean="0"/>
              </a:p>
              <a:p>
                <a:r>
                  <a:rPr lang="en-GB" dirty="0" smtClean="0"/>
                  <a:t>on </a:t>
                </a:r>
                <a:r>
                  <a:rPr lang="en-GB" dirty="0"/>
                  <a:t>the diagonal</a:t>
                </a:r>
                <a:r>
                  <a:rPr lang="en-GB" dirty="0" smtClean="0"/>
                  <a:t>.</a:t>
                </a:r>
              </a:p>
              <a:p>
                <a:pPr>
                  <a:lnSpc>
                    <a:spcPct val="250000"/>
                  </a:lnSpc>
                </a:pPr>
                <a:r>
                  <a:rPr lang="en-GB" dirty="0" smtClean="0"/>
                  <a:t>Moreover, the estimates are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>
                          <a:latin typeface="Cambria Math" panose="02040503050406030204" pitchFamily="18" charset="0"/>
                        </a:rPr>
                        <m:t>𝑪</m:t>
                      </m:r>
                      <m:sSup>
                        <m:sSup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GB">
                              <a:latin typeface="Cambria Math" panose="02040503050406030204" pitchFamily="18" charset="0"/>
                            </a:rPr>
                            <m:t>T</m:t>
                          </m:r>
                        </m:sup>
                      </m:sSup>
                      <m:r>
                        <a:rPr lang="en-GB" b="1" i="1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b="1" i="1">
                                      <a:latin typeface="Cambria Math" panose="02040503050406030204" pitchFamily="18" charset="0"/>
                                    </a:rPr>
                                    <m:t>𝑿</m:t>
                                  </m:r>
                                </m:e>
                                <m:sup>
                                  <m:r>
                                    <m:rPr>
                                      <m:sty m:val="p"/>
                                    </m:rPr>
                                    <a:rPr lang="en-GB">
                                      <a:latin typeface="Cambria Math" panose="02040503050406030204" pitchFamily="18" charset="0"/>
                                    </a:rPr>
                                    <m:t>T</m:t>
                                  </m:r>
                                </m:sup>
                              </m:sSup>
                              <m:r>
                                <a:rPr lang="en-GB" b="1" i="1">
                                  <a:latin typeface="Cambria Math" panose="02040503050406030204" pitchFamily="18" charset="0"/>
                                </a:rPr>
                                <m:t>𝑿</m:t>
                              </m:r>
                            </m:e>
                          </m:d>
                        </m:e>
                        <m: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sSup>
                        <m:sSup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GB">
                              <a:latin typeface="Cambria Math" panose="02040503050406030204" pitchFamily="18" charset="0"/>
                            </a:rPr>
                            <m:t>T</m:t>
                          </m:r>
                        </m:sup>
                      </m:sSup>
                      <m:r>
                        <a:rPr lang="en-GB" b="1" i="1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 </m:t>
                      </m:r>
                      <m:r>
                        <a:rPr lang="en-GB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 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sSup>
                        <m:sSup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GB">
                              <a:latin typeface="Cambria Math" panose="02040503050406030204" pitchFamily="18" charset="0"/>
                            </a:rPr>
                            <m:t>T</m:t>
                          </m:r>
                        </m:sup>
                      </m:sSup>
                      <m:r>
                        <a:rPr lang="en-GB" b="1" i="1">
                          <a:latin typeface="Cambria Math" panose="02040503050406030204" pitchFamily="18" charset="0"/>
                        </a:rPr>
                        <m:t>𝒚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t="-8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61749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Full Factorial Experiments:  Example</a:t>
            </a:r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dirty="0" smtClean="0"/>
                  <a:t>In our example, we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800" b="1" i="1" smtClean="0">
                          <a:latin typeface="Cambria Math" panose="02040503050406030204" pitchFamily="18" charset="0"/>
                        </a:rPr>
                        <m:t>𝑪</m:t>
                      </m:r>
                      <m:r>
                        <a:rPr lang="en-GB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1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GB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800" b="1" i="1">
                                      <a:latin typeface="Cambria Math" panose="02040503050406030204" pitchFamily="18" charset="0"/>
                                    </a:rPr>
                                    <m:t>𝑿</m:t>
                                  </m:r>
                                </m:e>
                                <m:sup>
                                  <m:r>
                                    <m:rPr>
                                      <m:sty m:val="p"/>
                                    </m:rPr>
                                    <a:rPr lang="en-GB" sz="1800">
                                      <a:latin typeface="Cambria Math" panose="02040503050406030204" pitchFamily="18" charset="0"/>
                                    </a:rPr>
                                    <m:t>T</m:t>
                                  </m:r>
                                </m:sup>
                              </m:sSup>
                              <m:r>
                                <a:rPr lang="en-GB" sz="1800" b="1" i="1">
                                  <a:latin typeface="Cambria Math" panose="02040503050406030204" pitchFamily="18" charset="0"/>
                                </a:rPr>
                                <m:t>𝑿</m:t>
                              </m:r>
                            </m:e>
                          </m:d>
                        </m:e>
                        <m:sup>
                          <m:r>
                            <a:rPr lang="en-GB" sz="18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GB" sz="18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8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>
                                  <m:fPr>
                                    <m:type m:val="lin"/>
                                    <m:ctrlPr>
                                      <a:rPr lang="en-GB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brk m:alnAt="7"/>
                                      </m:rPr>
                                      <a:rPr lang="en-GB" sz="18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m:rPr>
                                        <m:brk m:alnAt="7"/>
                                      </m:rPr>
                                      <a:rPr lang="en-GB" sz="18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GB" sz="1800" i="1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den>
                                </m:f>
                              </m:e>
                              <m:e>
                                <m:r>
                                  <a:rPr lang="en-GB" sz="18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GB" sz="18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GB" sz="18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GB" sz="18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GB" sz="18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GB" sz="18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GB" sz="18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8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f>
                                  <m:fPr>
                                    <m:type m:val="lin"/>
                                    <m:ctrlPr>
                                      <a:rPr lang="en-GB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brk m:alnAt="7"/>
                                      </m:rPr>
                                      <a:rPr lang="en-GB" sz="18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m:rPr>
                                        <m:brk m:alnAt="7"/>
                                      </m:rPr>
                                      <a:rPr lang="en-GB" sz="18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GB" sz="1800" i="1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den>
                                </m:f>
                              </m:e>
                              <m:e>
                                <m:r>
                                  <a:rPr lang="en-GB" sz="18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GB" sz="18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GB" sz="18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GB" sz="18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GB" sz="18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GB" sz="18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8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GB" sz="18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f>
                                  <m:fPr>
                                    <m:type m:val="lin"/>
                                    <m:ctrlPr>
                                      <a:rPr lang="en-GB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brk m:alnAt="7"/>
                                      </m:rPr>
                                      <a:rPr lang="en-GB" sz="18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m:rPr>
                                        <m:brk m:alnAt="7"/>
                                      </m:rPr>
                                      <a:rPr lang="en-GB" sz="18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GB" sz="1800" i="1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den>
                                </m:f>
                              </m:e>
                              <m:e>
                                <m:r>
                                  <a:rPr lang="en-GB" sz="18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GB" sz="18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GB" sz="18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GB" sz="18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GB" sz="18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8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GB" sz="18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GB" sz="18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f>
                                  <m:fPr>
                                    <m:type m:val="lin"/>
                                    <m:ctrlPr>
                                      <a:rPr lang="en-GB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brk m:alnAt="7"/>
                                      </m:rPr>
                                      <a:rPr lang="en-GB" sz="18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m:rPr>
                                        <m:brk m:alnAt="7"/>
                                      </m:rPr>
                                      <a:rPr lang="en-GB" sz="18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GB" sz="1800" i="1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den>
                                </m:f>
                              </m:e>
                              <m:e>
                                <m:r>
                                  <a:rPr lang="en-GB" sz="18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GB" sz="18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GB" sz="18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GB" sz="18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8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GB" sz="18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GB" sz="18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GB" sz="18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f>
                                  <m:fPr>
                                    <m:type m:val="lin"/>
                                    <m:ctrlPr>
                                      <a:rPr lang="en-GB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brk m:alnAt="7"/>
                                      </m:rPr>
                                      <a:rPr lang="en-GB" sz="18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m:rPr>
                                        <m:brk m:alnAt="7"/>
                                      </m:rPr>
                                      <a:rPr lang="en-GB" sz="18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GB" sz="1800" i="1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den>
                                </m:f>
                              </m:e>
                              <m:e>
                                <m:r>
                                  <a:rPr lang="en-GB" sz="18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GB" sz="18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GB" sz="18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8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GB" sz="18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GB" sz="18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GB" sz="18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GB" sz="18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f>
                                  <m:fPr>
                                    <m:type m:val="lin"/>
                                    <m:ctrlPr>
                                      <a:rPr lang="en-GB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brk m:alnAt="7"/>
                                      </m:rPr>
                                      <a:rPr lang="en-GB" sz="18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m:rPr>
                                        <m:brk m:alnAt="7"/>
                                      </m:rPr>
                                      <a:rPr lang="en-GB" sz="18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GB" sz="1800" i="1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den>
                                </m:f>
                              </m:e>
                              <m:e>
                                <m:r>
                                  <a:rPr lang="en-GB" sz="18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GB" sz="18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8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GB" sz="18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GB" sz="18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GB" sz="18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GB" sz="18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GB" sz="18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f>
                                  <m:fPr>
                                    <m:type m:val="lin"/>
                                    <m:ctrlPr>
                                      <a:rPr lang="en-GB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brk m:alnAt="7"/>
                                      </m:rPr>
                                      <a:rPr lang="en-GB" sz="18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m:rPr>
                                        <m:brk m:alnAt="7"/>
                                      </m:rPr>
                                      <a:rPr lang="en-GB" sz="18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GB" sz="1800" i="1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den>
                                </m:f>
                              </m:e>
                              <m:e>
                                <m:r>
                                  <a:rPr lang="en-GB" sz="18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8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GB" sz="18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GB" sz="18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GB" sz="18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GB" sz="18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GB" sz="18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GB" sz="18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f>
                                  <m:fPr>
                                    <m:type m:val="lin"/>
                                    <m:ctrlPr>
                                      <a:rPr lang="en-GB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brk m:alnAt="7"/>
                                      </m:rPr>
                                      <a:rPr lang="en-GB" sz="18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m:rPr>
                                        <m:brk m:alnAt="7"/>
                                      </m:rPr>
                                      <a:rPr lang="en-GB" sz="18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GB" sz="1800" i="1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den>
                                </m:f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800" dirty="0" smtClean="0"/>
              </a:p>
              <a:p>
                <a:r>
                  <a:rPr lang="en-GB" dirty="0"/>
                  <a:t>And the </a:t>
                </a:r>
                <a:r>
                  <a:rPr lang="en-GB" dirty="0" smtClean="0"/>
                  <a:t>estimates are:</a:t>
                </a:r>
              </a:p>
              <a:p>
                <a:pPr>
                  <a:lnSpc>
                    <a:spcPct val="150000"/>
                  </a:lnSpc>
                </a:pPr>
                <a:r>
                  <a:rPr lang="en-GB" dirty="0" smtClean="0"/>
                  <a:t>—  the intercept term  =  the sample mean of the observed values: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8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GB" sz="1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GB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18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sSup>
                        <m:sSupPr>
                          <m:ctrlPr>
                            <a:rPr lang="en-GB" sz="1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18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GB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1800" b="1" i="1" smtClean="0">
                                      <a:latin typeface="Cambria Math" panose="02040503050406030204" pitchFamily="18" charset="0"/>
                                    </a:rPr>
                                    <m:t>𝑿</m:t>
                                  </m:r>
                                </m:e>
                                <m:sub>
                                  <m:r>
                                    <a:rPr lang="en-GB" sz="18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m:rPr>
                              <m:sty m:val="p"/>
                            </m:rPr>
                            <a:rPr lang="en-GB" sz="1800" b="0" i="0" smtClean="0">
                              <a:latin typeface="Cambria Math" panose="02040503050406030204" pitchFamily="18" charset="0"/>
                            </a:rPr>
                            <m:t>T</m:t>
                          </m:r>
                        </m:sup>
                      </m:sSup>
                      <m:r>
                        <a:rPr lang="en-GB" sz="1800" b="1" i="1" smtClean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m:rPr>
                          <m:aln/>
                        </m:rPr>
                        <a:rPr lang="en-GB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1800" b="0" i="1" smtClean="0">
                              <a:latin typeface="Cambria Math" panose="02040503050406030204" pitchFamily="18" charset="0"/>
                            </a:rPr>
                            <m:t>16</m:t>
                          </m:r>
                        </m:den>
                      </m:f>
                      <m:d>
                        <m:dPr>
                          <m:ctrlPr>
                            <a:rPr lang="en-GB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1800" i="1">
                              <a:latin typeface="Cambria Math" panose="02040503050406030204" pitchFamily="18" charset="0"/>
                            </a:rPr>
                            <m:t>77+98+76+90+63+82+72+92+81+96+74+94+65+86+74+88</m:t>
                          </m:r>
                        </m:e>
                      </m:d>
                      <m:r>
                        <a:rPr lang="en-GB" sz="18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GB" sz="18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type m:val="lin"/>
                          <m:ctrlPr>
                            <a:rPr lang="en-GB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800" b="0" i="1" smtClean="0">
                              <a:latin typeface="Cambria Math" panose="02040503050406030204" pitchFamily="18" charset="0"/>
                            </a:rPr>
                            <m:t>1308</m:t>
                          </m:r>
                        </m:num>
                        <m:den>
                          <m:r>
                            <a:rPr lang="en-GB" sz="1800" b="0" i="1" smtClean="0">
                              <a:latin typeface="Cambria Math" panose="02040503050406030204" pitchFamily="18" charset="0"/>
                            </a:rPr>
                            <m:t>16</m:t>
                          </m:r>
                        </m:den>
                      </m:f>
                      <m:r>
                        <a:rPr lang="en-GB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800" i="1">
                          <a:latin typeface="Cambria Math" panose="02040503050406030204" pitchFamily="18" charset="0"/>
                        </a:rPr>
                        <m:t>81</m:t>
                      </m:r>
                      <m:r>
                        <a:rPr lang="en-GB" sz="1800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GB" sz="1800" i="1">
                          <a:latin typeface="Cambria Math" panose="02040503050406030204" pitchFamily="18" charset="0"/>
                        </a:rPr>
                        <m:t>75</m:t>
                      </m:r>
                    </m:oMath>
                  </m:oMathPara>
                </a14:m>
                <a:endParaRPr lang="en-GB" sz="1800" b="1" dirty="0"/>
              </a:p>
            </p:txBody>
          </p:sp>
        </mc:Choice>
        <mc:Fallback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t="-8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241492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Full Factorial Experiments:  Example</a:t>
            </a:r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dirty="0"/>
                  <a:t>The estimates of the </a:t>
                </a:r>
                <a:r>
                  <a:rPr lang="en-GB" u="sng" dirty="0"/>
                  <a:t>effects </a:t>
                </a:r>
                <a:r>
                  <a:rPr lang="en-GB" u="sng" dirty="0" smtClean="0"/>
                  <a:t>of the factors</a:t>
                </a:r>
                <a:r>
                  <a:rPr lang="en-GB" dirty="0" smtClean="0"/>
                  <a:t> are</a:t>
                </a:r>
                <a:r>
                  <a:rPr lang="en-GB" dirty="0"/>
                  <a:t>: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8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GB" sz="1800">
                              <a:latin typeface="Cambria Math" panose="02040503050406030204" pitchFamily="18" charset="0"/>
                            </a:rPr>
                            <m:t>L</m:t>
                          </m:r>
                        </m:sub>
                      </m:sSub>
                      <m:r>
                        <a:rPr lang="en-GB" sz="18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8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1800" i="1"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sSup>
                        <m:sSupPr>
                          <m:ctrlPr>
                            <a:rPr lang="en-GB" sz="1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GB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1800" b="1" i="1">
                                      <a:latin typeface="Cambria Math" panose="02040503050406030204" pitchFamily="18" charset="0"/>
                                    </a:rPr>
                                    <m:t>𝑿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GB" sz="1800">
                                      <a:latin typeface="Cambria Math" panose="02040503050406030204" pitchFamily="18" charset="0"/>
                                    </a:rPr>
                                    <m:t>L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m:rPr>
                              <m:sty m:val="p"/>
                            </m:rPr>
                            <a:rPr lang="en-GB" sz="1800">
                              <a:latin typeface="Cambria Math" panose="02040503050406030204" pitchFamily="18" charset="0"/>
                            </a:rPr>
                            <m:t>T</m:t>
                          </m:r>
                        </m:sup>
                      </m:sSup>
                      <m:r>
                        <a:rPr lang="en-GB" sz="1800" b="1" i="1">
                          <a:latin typeface="Cambria Math" panose="02040503050406030204" pitchFamily="18" charset="0"/>
                        </a:rPr>
                        <m:t>𝒚</m:t>
                      </m:r>
                      <m:r>
                        <m:rPr>
                          <m:aln/>
                        </m:rPr>
                        <a:rPr lang="en-GB" sz="18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8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1800" i="1">
                              <a:latin typeface="Cambria Math" panose="02040503050406030204" pitchFamily="18" charset="0"/>
                            </a:rPr>
                            <m:t>16</m:t>
                          </m:r>
                        </m:den>
                      </m:f>
                      <m:d>
                        <m:dPr>
                          <m:ctrlPr>
                            <a:rPr lang="en-GB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800" i="1">
                              <a:latin typeface="Cambria Math" panose="02040503050406030204" pitchFamily="18" charset="0"/>
                            </a:rPr>
                            <m:t>−77−98+76+90−63−82+72+92−81−96+74+94−65−86+74+88</m:t>
                          </m:r>
                        </m:e>
                      </m:d>
                      <m:r>
                        <a:rPr lang="en-GB" sz="1800" i="1">
                          <a:latin typeface="Cambria Math" panose="02040503050406030204" pitchFamily="18" charset="0"/>
                        </a:rPr>
                        <m:t>=</m:t>
                      </m:r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GB" sz="18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type m:val="lin"/>
                          <m:ctrlPr>
                            <a:rPr lang="en-GB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800" b="0" i="1" smtClean="0">
                              <a:latin typeface="Cambria Math" panose="02040503050406030204" pitchFamily="18" charset="0"/>
                            </a:rPr>
                            <m:t> 144</m:t>
                          </m:r>
                        </m:num>
                        <m:den>
                          <m:r>
                            <a:rPr lang="en-GB" sz="1800" b="0" i="1" smtClean="0">
                              <a:latin typeface="Cambria Math" panose="02040503050406030204" pitchFamily="18" charset="0"/>
                            </a:rPr>
                            <m:t>16</m:t>
                          </m:r>
                        </m:den>
                      </m:f>
                      <m:r>
                        <a:rPr lang="en-GB" sz="1800" b="0" i="1" smtClean="0">
                          <a:latin typeface="Cambria Math" panose="02040503050406030204" pitchFamily="18" charset="0"/>
                        </a:rPr>
                        <m:t>=  </m:t>
                      </m:r>
                      <m:r>
                        <a:rPr lang="en-GB" sz="1800" i="1">
                          <a:latin typeface="Cambria Math" panose="02040503050406030204" pitchFamily="18" charset="0"/>
                        </a:rPr>
                        <m:t>9</m:t>
                      </m:r>
                    </m:oMath>
                  </m:oMathPara>
                </a14:m>
                <a:endParaRPr lang="en-GB" sz="1800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8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GB" sz="1800" b="0" i="0" smtClean="0">
                              <a:latin typeface="Cambria Math" panose="02040503050406030204" pitchFamily="18" charset="0"/>
                            </a:rPr>
                            <m:t>G</m:t>
                          </m:r>
                        </m:sub>
                      </m:sSub>
                      <m:r>
                        <a:rPr lang="en-GB" sz="18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8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1800" i="1"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sSup>
                        <m:sSupPr>
                          <m:ctrlPr>
                            <a:rPr lang="en-GB" sz="1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GB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1800" b="1" i="1">
                                      <a:latin typeface="Cambria Math" panose="02040503050406030204" pitchFamily="18" charset="0"/>
                                    </a:rPr>
                                    <m:t>𝑿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GB" sz="1800" b="0" i="0" smtClean="0">
                                      <a:latin typeface="Cambria Math" panose="02040503050406030204" pitchFamily="18" charset="0"/>
                                    </a:rPr>
                                    <m:t>G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m:rPr>
                              <m:sty m:val="p"/>
                            </m:rPr>
                            <a:rPr lang="en-GB" sz="1800">
                              <a:latin typeface="Cambria Math" panose="02040503050406030204" pitchFamily="18" charset="0"/>
                            </a:rPr>
                            <m:t>T</m:t>
                          </m:r>
                        </m:sup>
                      </m:sSup>
                      <m:r>
                        <a:rPr lang="en-GB" sz="1800" b="1" i="1">
                          <a:latin typeface="Cambria Math" panose="02040503050406030204" pitchFamily="18" charset="0"/>
                        </a:rPr>
                        <m:t>𝒚</m:t>
                      </m:r>
                      <m:r>
                        <m:rPr>
                          <m:aln/>
                        </m:rPr>
                        <a:rPr lang="en-GB" sz="18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8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1800" i="1">
                              <a:latin typeface="Cambria Math" panose="02040503050406030204" pitchFamily="18" charset="0"/>
                            </a:rPr>
                            <m:t>16</m:t>
                          </m:r>
                        </m:den>
                      </m:f>
                      <m:d>
                        <m:dPr>
                          <m:ctrlPr>
                            <a:rPr lang="en-GB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800" i="1">
                              <a:latin typeface="Cambria Math" panose="02040503050406030204" pitchFamily="18" charset="0"/>
                            </a:rPr>
                            <m:t>−77−98</m:t>
                          </m:r>
                          <m:r>
                            <a:rPr lang="en-GB" sz="1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1800" i="1">
                              <a:latin typeface="Cambria Math" panose="02040503050406030204" pitchFamily="18" charset="0"/>
                            </a:rPr>
                            <m:t>76</m:t>
                          </m:r>
                          <m:r>
                            <a:rPr lang="en-GB" sz="1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1800" i="1">
                              <a:latin typeface="Cambria Math" panose="02040503050406030204" pitchFamily="18" charset="0"/>
                            </a:rPr>
                            <m:t>90</m:t>
                          </m:r>
                          <m:r>
                            <a:rPr lang="en-GB" sz="1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1800" i="1">
                              <a:latin typeface="Cambria Math" panose="02040503050406030204" pitchFamily="18" charset="0"/>
                            </a:rPr>
                            <m:t>63</m:t>
                          </m:r>
                          <m:r>
                            <a:rPr lang="en-GB" sz="1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1800" i="1">
                              <a:latin typeface="Cambria Math" panose="02040503050406030204" pitchFamily="18" charset="0"/>
                            </a:rPr>
                            <m:t>82+72+92−81−96</m:t>
                          </m:r>
                          <m:r>
                            <a:rPr lang="en-GB" sz="1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1800" i="1">
                              <a:latin typeface="Cambria Math" panose="02040503050406030204" pitchFamily="18" charset="0"/>
                            </a:rPr>
                            <m:t>74</m:t>
                          </m:r>
                          <m:r>
                            <a:rPr lang="en-GB" sz="1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1800" i="1">
                              <a:latin typeface="Cambria Math" panose="02040503050406030204" pitchFamily="18" charset="0"/>
                            </a:rPr>
                            <m:t>94</m:t>
                          </m:r>
                          <m:r>
                            <a:rPr lang="en-GB" sz="1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1800" i="1">
                              <a:latin typeface="Cambria Math" panose="02040503050406030204" pitchFamily="18" charset="0"/>
                            </a:rPr>
                            <m:t>65</m:t>
                          </m:r>
                          <m:r>
                            <a:rPr lang="en-GB" sz="1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1800" i="1">
                              <a:latin typeface="Cambria Math" panose="02040503050406030204" pitchFamily="18" charset="0"/>
                            </a:rPr>
                            <m:t>86+74+88</m:t>
                          </m:r>
                        </m:e>
                      </m:d>
                      <m:r>
                        <a:rPr lang="en-GB" sz="1800" i="1">
                          <a:latin typeface="Cambria Math" panose="02040503050406030204" pitchFamily="18" charset="0"/>
                        </a:rPr>
                        <m:t>=</m:t>
                      </m:r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GB" sz="18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type m:val="lin"/>
                          <m:ctrlPr>
                            <a:rPr lang="en-GB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800" b="0" i="1" smtClean="0">
                              <a:latin typeface="Cambria Math" panose="02040503050406030204" pitchFamily="18" charset="0"/>
                            </a:rPr>
                            <m:t>  12</m:t>
                          </m:r>
                        </m:num>
                        <m:den>
                          <m:r>
                            <a:rPr lang="en-GB" sz="1800" b="0" i="1" smtClean="0">
                              <a:latin typeface="Cambria Math" panose="02040503050406030204" pitchFamily="18" charset="0"/>
                            </a:rPr>
                            <m:t>16</m:t>
                          </m:r>
                        </m:den>
                      </m:f>
                      <m:r>
                        <a:rPr lang="en-GB" sz="1800" b="0" i="1" smtClean="0">
                          <a:latin typeface="Cambria Math" panose="02040503050406030204" pitchFamily="18" charset="0"/>
                        </a:rPr>
                        <m:t>=  0.75</m:t>
                      </m:r>
                    </m:oMath>
                  </m:oMathPara>
                </a14:m>
                <a:endParaRPr lang="en-GB" sz="1800" dirty="0" smtClean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8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GB" sz="1800" b="0" i="0" smtClean="0">
                              <a:latin typeface="Cambria Math" panose="02040503050406030204" pitchFamily="18" charset="0"/>
                            </a:rPr>
                            <m:t>T</m:t>
                          </m:r>
                        </m:sub>
                      </m:sSub>
                      <m:r>
                        <a:rPr lang="en-GB" sz="18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8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1800" i="1"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sSup>
                        <m:sSupPr>
                          <m:ctrlPr>
                            <a:rPr lang="en-GB" sz="1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GB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1800" b="1" i="1">
                                      <a:latin typeface="Cambria Math" panose="02040503050406030204" pitchFamily="18" charset="0"/>
                                    </a:rPr>
                                    <m:t>𝑿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GB" sz="1800" b="0" i="0" smtClean="0">
                                      <a:latin typeface="Cambria Math" panose="02040503050406030204" pitchFamily="18" charset="0"/>
                                    </a:rPr>
                                    <m:t>T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m:rPr>
                              <m:sty m:val="p"/>
                            </m:rPr>
                            <a:rPr lang="en-GB" sz="1800">
                              <a:latin typeface="Cambria Math" panose="02040503050406030204" pitchFamily="18" charset="0"/>
                            </a:rPr>
                            <m:t>T</m:t>
                          </m:r>
                        </m:sup>
                      </m:sSup>
                      <m:r>
                        <a:rPr lang="en-GB" sz="1800" b="1" i="1">
                          <a:latin typeface="Cambria Math" panose="02040503050406030204" pitchFamily="18" charset="0"/>
                        </a:rPr>
                        <m:t>𝒚</m:t>
                      </m:r>
                      <m:r>
                        <m:rPr>
                          <m:aln/>
                        </m:rPr>
                        <a:rPr lang="en-GB" sz="18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8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1800" i="1">
                              <a:latin typeface="Cambria Math" panose="02040503050406030204" pitchFamily="18" charset="0"/>
                            </a:rPr>
                            <m:t>16</m:t>
                          </m:r>
                        </m:den>
                      </m:f>
                      <m:d>
                        <m:dPr>
                          <m:ctrlPr>
                            <a:rPr lang="en-GB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800" i="1">
                              <a:latin typeface="Cambria Math" panose="02040503050406030204" pitchFamily="18" charset="0"/>
                            </a:rPr>
                            <m:t>−77−98−76−90</m:t>
                          </m:r>
                          <m:r>
                            <a:rPr lang="en-GB" sz="1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1800" i="1">
                              <a:latin typeface="Cambria Math" panose="02040503050406030204" pitchFamily="18" charset="0"/>
                            </a:rPr>
                            <m:t>63</m:t>
                          </m:r>
                          <m:r>
                            <a:rPr lang="en-GB" sz="1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1800" i="1">
                              <a:latin typeface="Cambria Math" panose="02040503050406030204" pitchFamily="18" charset="0"/>
                            </a:rPr>
                            <m:t>82</m:t>
                          </m:r>
                          <m:r>
                            <a:rPr lang="en-GB" sz="1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1800" i="1">
                              <a:latin typeface="Cambria Math" panose="02040503050406030204" pitchFamily="18" charset="0"/>
                            </a:rPr>
                            <m:t>72</m:t>
                          </m:r>
                          <m:r>
                            <a:rPr lang="en-GB" sz="1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1800" i="1">
                              <a:latin typeface="Cambria Math" panose="02040503050406030204" pitchFamily="18" charset="0"/>
                            </a:rPr>
                            <m:t>92</m:t>
                          </m:r>
                          <m:r>
                            <a:rPr lang="en-GB" sz="1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1800" i="1">
                              <a:latin typeface="Cambria Math" panose="02040503050406030204" pitchFamily="18" charset="0"/>
                            </a:rPr>
                            <m:t>81</m:t>
                          </m:r>
                          <m:r>
                            <a:rPr lang="en-GB" sz="1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1800" i="1">
                              <a:latin typeface="Cambria Math" panose="02040503050406030204" pitchFamily="18" charset="0"/>
                            </a:rPr>
                            <m:t>96</m:t>
                          </m:r>
                          <m:r>
                            <a:rPr lang="en-GB" sz="1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1800" i="1">
                              <a:latin typeface="Cambria Math" panose="02040503050406030204" pitchFamily="18" charset="0"/>
                            </a:rPr>
                            <m:t>74</m:t>
                          </m:r>
                          <m:r>
                            <a:rPr lang="en-GB" sz="1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1800" i="1">
                              <a:latin typeface="Cambria Math" panose="02040503050406030204" pitchFamily="18" charset="0"/>
                            </a:rPr>
                            <m:t>94+65+86+74+88</m:t>
                          </m:r>
                        </m:e>
                      </m:d>
                      <m:r>
                        <a:rPr lang="en-GB" sz="1800" i="1">
                          <a:latin typeface="Cambria Math" panose="02040503050406030204" pitchFamily="18" charset="0"/>
                        </a:rPr>
                        <m:t>=</m:t>
                      </m:r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GB" sz="18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type m:val="lin"/>
                          <m:ctrlPr>
                            <a:rPr lang="en-GB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800" b="0" i="1" smtClean="0">
                              <a:latin typeface="Cambria Math" panose="02040503050406030204" pitchFamily="18" charset="0"/>
                            </a:rPr>
                            <m:t>−64</m:t>
                          </m:r>
                        </m:num>
                        <m:den>
                          <m:r>
                            <a:rPr lang="en-GB" sz="1800" i="1">
                              <a:latin typeface="Cambria Math" panose="02040503050406030204" pitchFamily="18" charset="0"/>
                            </a:rPr>
                            <m:t>16</m:t>
                          </m:r>
                        </m:den>
                      </m:f>
                      <m:r>
                        <a:rPr lang="en-GB" sz="1800" i="1">
                          <a:latin typeface="Cambria Math" panose="02040503050406030204" pitchFamily="18" charset="0"/>
                        </a:rPr>
                        <m:t>= </m:t>
                      </m:r>
                      <m:r>
                        <a:rPr lang="en-GB" sz="1800" b="0" i="1" smtClean="0">
                          <a:latin typeface="Cambria Math" panose="02040503050406030204" pitchFamily="18" charset="0"/>
                        </a:rPr>
                        <m:t>−4</m:t>
                      </m:r>
                    </m:oMath>
                  </m:oMathPara>
                </a14:m>
                <a:endParaRPr lang="en-GB" sz="1800" dirty="0"/>
              </a:p>
            </p:txBody>
          </p:sp>
        </mc:Choice>
        <mc:Fallback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t="-8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338095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Full Factorial Experiments:  Example</a:t>
            </a:r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dirty="0" smtClean="0"/>
                  <a:t>The estimates of the </a:t>
                </a:r>
                <a:r>
                  <a:rPr lang="en-GB" u="sng" dirty="0"/>
                  <a:t>effects </a:t>
                </a:r>
                <a:r>
                  <a:rPr lang="en-GB" u="sng" dirty="0" smtClean="0"/>
                  <a:t>of the interactions</a:t>
                </a:r>
                <a:r>
                  <a:rPr lang="en-GB" dirty="0" smtClean="0"/>
                  <a:t> between / among the factors are</a:t>
                </a:r>
                <a:r>
                  <a:rPr lang="en-GB" dirty="0"/>
                  <a:t>: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8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GB" sz="1800">
                              <a:latin typeface="Cambria Math" panose="02040503050406030204" pitchFamily="18" charset="0"/>
                            </a:rPr>
                            <m:t>L</m:t>
                          </m:r>
                          <m:r>
                            <m:rPr>
                              <m:sty m:val="p"/>
                            </m:rPr>
                            <a:rPr lang="en-GB" sz="1800" b="0" i="0" smtClean="0">
                              <a:latin typeface="Cambria Math" panose="02040503050406030204" pitchFamily="18" charset="0"/>
                            </a:rPr>
                            <m:t>G</m:t>
                          </m:r>
                        </m:sub>
                      </m:sSub>
                      <m:r>
                        <a:rPr lang="en-GB" sz="18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8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1800" i="1"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sSup>
                        <m:sSupPr>
                          <m:ctrlPr>
                            <a:rPr lang="en-GB" sz="1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GB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1800" b="1" i="1">
                                      <a:latin typeface="Cambria Math" panose="02040503050406030204" pitchFamily="18" charset="0"/>
                                    </a:rPr>
                                    <m:t>𝑿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GB" sz="1800">
                                      <a:latin typeface="Cambria Math" panose="02040503050406030204" pitchFamily="18" charset="0"/>
                                    </a:rPr>
                                    <m:t>L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GB" sz="1800" b="0" i="0" smtClean="0">
                                      <a:latin typeface="Cambria Math" panose="02040503050406030204" pitchFamily="18" charset="0"/>
                                    </a:rPr>
                                    <m:t>G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m:rPr>
                              <m:sty m:val="p"/>
                            </m:rPr>
                            <a:rPr lang="en-GB" sz="1800">
                              <a:latin typeface="Cambria Math" panose="02040503050406030204" pitchFamily="18" charset="0"/>
                            </a:rPr>
                            <m:t>T</m:t>
                          </m:r>
                        </m:sup>
                      </m:sSup>
                      <m:r>
                        <a:rPr lang="en-GB" sz="1800" b="1" i="1">
                          <a:latin typeface="Cambria Math" panose="02040503050406030204" pitchFamily="18" charset="0"/>
                        </a:rPr>
                        <m:t>𝒚</m:t>
                      </m:r>
                      <m:r>
                        <m:rPr>
                          <m:aln/>
                        </m:rPr>
                        <a:rPr lang="en-GB" sz="18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8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1800" i="1">
                              <a:latin typeface="Cambria Math" panose="02040503050406030204" pitchFamily="18" charset="0"/>
                            </a:rPr>
                            <m:t>16</m:t>
                          </m:r>
                        </m:den>
                      </m:f>
                      <m:d>
                        <m:dPr>
                          <m:ctrlPr>
                            <a:rPr lang="en-GB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1800" i="1">
                              <a:latin typeface="Cambria Math" panose="02040503050406030204" pitchFamily="18" charset="0"/>
                            </a:rPr>
                            <m:t>77</m:t>
                          </m:r>
                          <m:r>
                            <a:rPr lang="en-GB" sz="1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1800" i="1">
                              <a:latin typeface="Cambria Math" panose="02040503050406030204" pitchFamily="18" charset="0"/>
                            </a:rPr>
                            <m:t>98</m:t>
                          </m:r>
                          <m:r>
                            <a:rPr lang="en-GB" sz="1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1800" i="1">
                              <a:latin typeface="Cambria Math" panose="02040503050406030204" pitchFamily="18" charset="0"/>
                            </a:rPr>
                            <m:t>76</m:t>
                          </m:r>
                          <m:r>
                            <a:rPr lang="en-GB" sz="1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1800" i="1">
                              <a:latin typeface="Cambria Math" panose="02040503050406030204" pitchFamily="18" charset="0"/>
                            </a:rPr>
                            <m:t>90−63−82+72+92</m:t>
                          </m:r>
                          <m:r>
                            <a:rPr lang="en-GB" sz="1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1800" i="1">
                              <a:latin typeface="Cambria Math" panose="02040503050406030204" pitchFamily="18" charset="0"/>
                            </a:rPr>
                            <m:t>81</m:t>
                          </m:r>
                          <m:r>
                            <a:rPr lang="en-GB" sz="1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1800" i="1">
                              <a:latin typeface="Cambria Math" panose="02040503050406030204" pitchFamily="18" charset="0"/>
                            </a:rPr>
                            <m:t>96</m:t>
                          </m:r>
                          <m:r>
                            <a:rPr lang="en-GB" sz="1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1800" i="1">
                              <a:latin typeface="Cambria Math" panose="02040503050406030204" pitchFamily="18" charset="0"/>
                            </a:rPr>
                            <m:t>74</m:t>
                          </m:r>
                          <m:r>
                            <a:rPr lang="en-GB" sz="1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1800" i="1">
                              <a:latin typeface="Cambria Math" panose="02040503050406030204" pitchFamily="18" charset="0"/>
                            </a:rPr>
                            <m:t>94−65−86+74+88</m:t>
                          </m:r>
                        </m:e>
                      </m:d>
                      <m:r>
                        <a:rPr lang="en-GB" sz="1800" i="1">
                          <a:latin typeface="Cambria Math" panose="02040503050406030204" pitchFamily="18" charset="0"/>
                        </a:rPr>
                        <m:t>=</m:t>
                      </m:r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GB" sz="18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type m:val="lin"/>
                          <m:ctrlPr>
                            <a:rPr lang="en-GB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800" b="0" i="1" smtClean="0">
                              <a:latin typeface="Cambria Math" panose="02040503050406030204" pitchFamily="18" charset="0"/>
                            </a:rPr>
                            <m:t>−8</m:t>
                          </m:r>
                        </m:num>
                        <m:den>
                          <m:r>
                            <a:rPr lang="en-GB" sz="1800" b="0" i="1" smtClean="0">
                              <a:latin typeface="Cambria Math" panose="02040503050406030204" pitchFamily="18" charset="0"/>
                            </a:rPr>
                            <m:t>16</m:t>
                          </m:r>
                        </m:den>
                      </m:f>
                      <m:r>
                        <a:rPr lang="en-GB" sz="1800" b="0" i="1" smtClean="0">
                          <a:latin typeface="Cambria Math" panose="02040503050406030204" pitchFamily="18" charset="0"/>
                        </a:rPr>
                        <m:t>= −0.5</m:t>
                      </m:r>
                    </m:oMath>
                  </m:oMathPara>
                </a14:m>
                <a:endParaRPr lang="en-GB" sz="1800" dirty="0" smtClean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8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GB" sz="1800" b="0" i="0" smtClean="0">
                              <a:latin typeface="Cambria Math" panose="02040503050406030204" pitchFamily="18" charset="0"/>
                            </a:rPr>
                            <m:t>LT</m:t>
                          </m:r>
                        </m:sub>
                      </m:sSub>
                      <m:r>
                        <a:rPr lang="en-GB" sz="18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8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1800" i="1"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sSup>
                        <m:sSupPr>
                          <m:ctrlPr>
                            <a:rPr lang="en-GB" sz="1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GB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1800" b="1" i="1">
                                      <a:latin typeface="Cambria Math" panose="02040503050406030204" pitchFamily="18" charset="0"/>
                                    </a:rPr>
                                    <m:t>𝑿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GB" sz="1800" b="0" i="0" smtClean="0">
                                      <a:latin typeface="Cambria Math" panose="02040503050406030204" pitchFamily="18" charset="0"/>
                                    </a:rPr>
                                    <m:t>LT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m:rPr>
                              <m:sty m:val="p"/>
                            </m:rPr>
                            <a:rPr lang="en-GB" sz="1800">
                              <a:latin typeface="Cambria Math" panose="02040503050406030204" pitchFamily="18" charset="0"/>
                            </a:rPr>
                            <m:t>T</m:t>
                          </m:r>
                        </m:sup>
                      </m:sSup>
                      <m:r>
                        <a:rPr lang="en-GB" sz="1800" b="1" i="1">
                          <a:latin typeface="Cambria Math" panose="02040503050406030204" pitchFamily="18" charset="0"/>
                        </a:rPr>
                        <m:t>𝒚</m:t>
                      </m:r>
                      <m:r>
                        <m:rPr>
                          <m:aln/>
                        </m:rPr>
                        <a:rPr lang="en-GB" sz="18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8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1800" i="1">
                              <a:latin typeface="Cambria Math" panose="02040503050406030204" pitchFamily="18" charset="0"/>
                            </a:rPr>
                            <m:t>16</m:t>
                          </m:r>
                        </m:den>
                      </m:f>
                      <m:d>
                        <m:dPr>
                          <m:ctrlPr>
                            <a:rPr lang="en-GB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1800" i="1">
                              <a:latin typeface="Cambria Math" panose="02040503050406030204" pitchFamily="18" charset="0"/>
                            </a:rPr>
                            <m:t>77</m:t>
                          </m:r>
                          <m:r>
                            <a:rPr lang="en-GB" sz="1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1800" i="1">
                              <a:latin typeface="Cambria Math" panose="02040503050406030204" pitchFamily="18" charset="0"/>
                            </a:rPr>
                            <m:t>98</m:t>
                          </m:r>
                          <m:r>
                            <a:rPr lang="en-GB" sz="1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1800" i="1">
                              <a:latin typeface="Cambria Math" panose="02040503050406030204" pitchFamily="18" charset="0"/>
                            </a:rPr>
                            <m:t>76</m:t>
                          </m:r>
                          <m:r>
                            <a:rPr lang="en-GB" sz="1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1800" i="1">
                              <a:latin typeface="Cambria Math" panose="02040503050406030204" pitchFamily="18" charset="0"/>
                            </a:rPr>
                            <m:t>90</m:t>
                          </m:r>
                          <m:r>
                            <a:rPr lang="en-GB" sz="1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1800" i="1">
                              <a:latin typeface="Cambria Math" panose="02040503050406030204" pitchFamily="18" charset="0"/>
                            </a:rPr>
                            <m:t>63</m:t>
                          </m:r>
                          <m:r>
                            <a:rPr lang="en-GB" sz="1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1800" i="1">
                              <a:latin typeface="Cambria Math" panose="02040503050406030204" pitchFamily="18" charset="0"/>
                            </a:rPr>
                            <m:t>82</m:t>
                          </m:r>
                          <m:r>
                            <a:rPr lang="en-GB" sz="1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1800" i="1">
                              <a:latin typeface="Cambria Math" panose="02040503050406030204" pitchFamily="18" charset="0"/>
                            </a:rPr>
                            <m:t>72</m:t>
                          </m:r>
                          <m:r>
                            <a:rPr lang="en-GB" sz="1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1800" i="1">
                              <a:latin typeface="Cambria Math" panose="02040503050406030204" pitchFamily="18" charset="0"/>
                            </a:rPr>
                            <m:t>92−81−96</m:t>
                          </m:r>
                          <m:r>
                            <a:rPr lang="en-GB" sz="1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1800" i="1">
                              <a:latin typeface="Cambria Math" panose="02040503050406030204" pitchFamily="18" charset="0"/>
                            </a:rPr>
                            <m:t>74</m:t>
                          </m:r>
                          <m:r>
                            <a:rPr lang="en-GB" sz="1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1800" i="1">
                              <a:latin typeface="Cambria Math" panose="02040503050406030204" pitchFamily="18" charset="0"/>
                            </a:rPr>
                            <m:t>94</m:t>
                          </m:r>
                          <m:r>
                            <a:rPr lang="en-GB" sz="1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1800" i="1">
                              <a:latin typeface="Cambria Math" panose="02040503050406030204" pitchFamily="18" charset="0"/>
                            </a:rPr>
                            <m:t>65</m:t>
                          </m:r>
                          <m:r>
                            <a:rPr lang="en-GB" sz="1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1800" i="1">
                              <a:latin typeface="Cambria Math" panose="02040503050406030204" pitchFamily="18" charset="0"/>
                            </a:rPr>
                            <m:t>86+74+88</m:t>
                          </m:r>
                        </m:e>
                      </m:d>
                      <m:r>
                        <a:rPr lang="en-GB" sz="1800" i="1">
                          <a:latin typeface="Cambria Math" panose="02040503050406030204" pitchFamily="18" charset="0"/>
                        </a:rPr>
                        <m:t>=</m:t>
                      </m:r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GB" sz="18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type m:val="lin"/>
                          <m:ctrlPr>
                            <a:rPr lang="en-GB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800" b="0" i="1" smtClean="0">
                              <a:latin typeface="Cambria Math" panose="02040503050406030204" pitchFamily="18" charset="0"/>
                            </a:rPr>
                            <m:t> 4</m:t>
                          </m:r>
                        </m:num>
                        <m:den>
                          <m:r>
                            <a:rPr lang="en-GB" sz="1800" b="0" i="1" smtClean="0">
                              <a:latin typeface="Cambria Math" panose="02040503050406030204" pitchFamily="18" charset="0"/>
                            </a:rPr>
                            <m:t>16</m:t>
                          </m:r>
                        </m:den>
                      </m:f>
                      <m:r>
                        <a:rPr lang="en-GB" sz="1800" b="0" i="1" smtClean="0">
                          <a:latin typeface="Cambria Math" panose="02040503050406030204" pitchFamily="18" charset="0"/>
                        </a:rPr>
                        <m:t>=  0.25</m:t>
                      </m:r>
                    </m:oMath>
                  </m:oMathPara>
                </a14:m>
                <a:endParaRPr lang="en-GB" sz="1800" dirty="0" smtClean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8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GB" sz="1800" b="0" i="0" smtClean="0">
                              <a:latin typeface="Cambria Math" panose="02040503050406030204" pitchFamily="18" charset="0"/>
                            </a:rPr>
                            <m:t>GT</m:t>
                          </m:r>
                        </m:sub>
                      </m:sSub>
                      <m:r>
                        <a:rPr lang="en-GB" sz="18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8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1800" i="1"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sSup>
                        <m:sSupPr>
                          <m:ctrlPr>
                            <a:rPr lang="en-GB" sz="1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GB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1800" b="1" i="1">
                                      <a:latin typeface="Cambria Math" panose="02040503050406030204" pitchFamily="18" charset="0"/>
                                    </a:rPr>
                                    <m:t>𝑿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GB" sz="1800" b="0" i="0" smtClean="0">
                                      <a:latin typeface="Cambria Math" panose="02040503050406030204" pitchFamily="18" charset="0"/>
                                    </a:rPr>
                                    <m:t>GT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m:rPr>
                              <m:sty m:val="p"/>
                            </m:rPr>
                            <a:rPr lang="en-GB" sz="1800">
                              <a:latin typeface="Cambria Math" panose="02040503050406030204" pitchFamily="18" charset="0"/>
                            </a:rPr>
                            <m:t>T</m:t>
                          </m:r>
                        </m:sup>
                      </m:sSup>
                      <m:r>
                        <a:rPr lang="en-GB" sz="1800" b="1" i="1">
                          <a:latin typeface="Cambria Math" panose="02040503050406030204" pitchFamily="18" charset="0"/>
                        </a:rPr>
                        <m:t>𝒚</m:t>
                      </m:r>
                      <m:r>
                        <m:rPr>
                          <m:aln/>
                        </m:rPr>
                        <a:rPr lang="en-GB" sz="18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8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1800" i="1">
                              <a:latin typeface="Cambria Math" panose="02040503050406030204" pitchFamily="18" charset="0"/>
                            </a:rPr>
                            <m:t>16</m:t>
                          </m:r>
                        </m:den>
                      </m:f>
                      <m:d>
                        <m:dPr>
                          <m:ctrlPr>
                            <a:rPr lang="en-GB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1800" i="1">
                              <a:latin typeface="Cambria Math" panose="02040503050406030204" pitchFamily="18" charset="0"/>
                            </a:rPr>
                            <m:t>77</m:t>
                          </m:r>
                          <m:r>
                            <a:rPr lang="en-GB" sz="1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1800" i="1">
                              <a:latin typeface="Cambria Math" panose="02040503050406030204" pitchFamily="18" charset="0"/>
                            </a:rPr>
                            <m:t>98</m:t>
                          </m:r>
                          <m:r>
                            <a:rPr lang="en-GB" sz="1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1800" i="1">
                              <a:latin typeface="Cambria Math" panose="02040503050406030204" pitchFamily="18" charset="0"/>
                            </a:rPr>
                            <m:t>76</m:t>
                          </m:r>
                          <m:r>
                            <a:rPr lang="en-GB" sz="1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1800" i="1">
                              <a:latin typeface="Cambria Math" panose="02040503050406030204" pitchFamily="18" charset="0"/>
                            </a:rPr>
                            <m:t>90</m:t>
                          </m:r>
                          <m:r>
                            <a:rPr lang="en-GB" sz="1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1800" i="1">
                              <a:latin typeface="Cambria Math" panose="02040503050406030204" pitchFamily="18" charset="0"/>
                            </a:rPr>
                            <m:t>63</m:t>
                          </m:r>
                          <m:r>
                            <a:rPr lang="en-GB" sz="1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1800" i="1">
                              <a:latin typeface="Cambria Math" panose="02040503050406030204" pitchFamily="18" charset="0"/>
                            </a:rPr>
                            <m:t>82</m:t>
                          </m:r>
                          <m:r>
                            <a:rPr lang="en-GB" sz="1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1800" i="1">
                              <a:latin typeface="Cambria Math" panose="02040503050406030204" pitchFamily="18" charset="0"/>
                            </a:rPr>
                            <m:t>72</m:t>
                          </m:r>
                          <m:r>
                            <a:rPr lang="en-GB" sz="1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1800" i="1">
                              <a:latin typeface="Cambria Math" panose="02040503050406030204" pitchFamily="18" charset="0"/>
                            </a:rPr>
                            <m:t>92</m:t>
                          </m:r>
                          <m:r>
                            <a:rPr lang="en-GB" sz="1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1800" i="1">
                              <a:latin typeface="Cambria Math" panose="02040503050406030204" pitchFamily="18" charset="0"/>
                            </a:rPr>
                            <m:t>81</m:t>
                          </m:r>
                          <m:r>
                            <a:rPr lang="en-GB" sz="1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1800" i="1">
                              <a:latin typeface="Cambria Math" panose="02040503050406030204" pitchFamily="18" charset="0"/>
                            </a:rPr>
                            <m:t>96</m:t>
                          </m:r>
                          <m:r>
                            <a:rPr lang="en-GB" sz="1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1800" i="1">
                              <a:latin typeface="Cambria Math" panose="02040503050406030204" pitchFamily="18" charset="0"/>
                            </a:rPr>
                            <m:t>74</m:t>
                          </m:r>
                          <m:r>
                            <a:rPr lang="en-GB" sz="1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1800" i="1">
                              <a:latin typeface="Cambria Math" panose="02040503050406030204" pitchFamily="18" charset="0"/>
                            </a:rPr>
                            <m:t>94+65+86+74+88</m:t>
                          </m:r>
                        </m:e>
                      </m:d>
                      <m:r>
                        <a:rPr lang="en-GB" sz="1800" i="1">
                          <a:latin typeface="Cambria Math" panose="02040503050406030204" pitchFamily="18" charset="0"/>
                        </a:rPr>
                        <m:t>=</m:t>
                      </m:r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GB" sz="18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type m:val="lin"/>
                          <m:ctrlPr>
                            <a:rPr lang="en-GB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800" b="0" i="1" smtClean="0">
                              <a:latin typeface="Cambria Math" panose="02040503050406030204" pitchFamily="18" charset="0"/>
                            </a:rPr>
                            <m:t>48</m:t>
                          </m:r>
                        </m:num>
                        <m:den>
                          <m:r>
                            <a:rPr lang="en-GB" sz="1800" i="1">
                              <a:latin typeface="Cambria Math" panose="02040503050406030204" pitchFamily="18" charset="0"/>
                            </a:rPr>
                            <m:t>16</m:t>
                          </m:r>
                        </m:den>
                      </m:f>
                      <m:r>
                        <a:rPr lang="en-GB" sz="1800" i="1">
                          <a:latin typeface="Cambria Math" panose="02040503050406030204" pitchFamily="18" charset="0"/>
                        </a:rPr>
                        <m:t>= </m:t>
                      </m:r>
                      <m:r>
                        <a:rPr lang="en-GB" sz="1800" i="1" smtClean="0">
                          <a:latin typeface="Cambria Math" panose="02040503050406030204" pitchFamily="18" charset="0"/>
                        </a:rPr>
                        <m:t> </m:t>
                      </m:r>
                      <m:r>
                        <a:rPr lang="en-GB" sz="1800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GB" sz="1800" dirty="0" smtClean="0"/>
              </a:p>
              <a:p>
                <a:pPr>
                  <a:lnSpc>
                    <a:spcPct val="2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8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GB" sz="1800" b="0" i="0" smtClean="0">
                              <a:latin typeface="Cambria Math" panose="02040503050406030204" pitchFamily="18" charset="0"/>
                            </a:rPr>
                            <m:t>L</m:t>
                          </m:r>
                          <m:r>
                            <m:rPr>
                              <m:sty m:val="p"/>
                            </m:rPr>
                            <a:rPr lang="en-GB" sz="1800">
                              <a:latin typeface="Cambria Math" panose="02040503050406030204" pitchFamily="18" charset="0"/>
                            </a:rPr>
                            <m:t>GT</m:t>
                          </m:r>
                        </m:sub>
                      </m:sSub>
                      <m:r>
                        <a:rPr lang="en-GB" sz="18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8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1800" i="1"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sSup>
                        <m:sSupPr>
                          <m:ctrlPr>
                            <a:rPr lang="en-GB" sz="1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GB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1800" b="1" i="1">
                                      <a:latin typeface="Cambria Math" panose="02040503050406030204" pitchFamily="18" charset="0"/>
                                    </a:rPr>
                                    <m:t>𝑿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GB" sz="1800" b="0" i="0" smtClean="0">
                                      <a:latin typeface="Cambria Math" panose="02040503050406030204" pitchFamily="18" charset="0"/>
                                    </a:rPr>
                                    <m:t>L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GB" sz="1800">
                                      <a:latin typeface="Cambria Math" panose="02040503050406030204" pitchFamily="18" charset="0"/>
                                    </a:rPr>
                                    <m:t>GT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m:rPr>
                              <m:sty m:val="p"/>
                            </m:rPr>
                            <a:rPr lang="en-GB" sz="1800">
                              <a:latin typeface="Cambria Math" panose="02040503050406030204" pitchFamily="18" charset="0"/>
                            </a:rPr>
                            <m:t>T</m:t>
                          </m:r>
                        </m:sup>
                      </m:sSup>
                      <m:r>
                        <a:rPr lang="en-GB" sz="1800" b="1" i="1">
                          <a:latin typeface="Cambria Math" panose="02040503050406030204" pitchFamily="18" charset="0"/>
                        </a:rPr>
                        <m:t>𝒚</m:t>
                      </m:r>
                      <m:r>
                        <m:rPr>
                          <m:aln/>
                        </m:rPr>
                        <a:rPr lang="en-GB" sz="18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8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1800" i="1">
                              <a:latin typeface="Cambria Math" panose="02040503050406030204" pitchFamily="18" charset="0"/>
                            </a:rPr>
                            <m:t>16</m:t>
                          </m:r>
                        </m:den>
                      </m:f>
                      <m:d>
                        <m:dPr>
                          <m:ctrlPr>
                            <a:rPr lang="en-GB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800" i="1">
                              <a:latin typeface="Cambria Math" panose="02040503050406030204" pitchFamily="18" charset="0"/>
                            </a:rPr>
                            <m:t>+77+98+76+90−63−82−72−92−81−96−74−94+65+86+74+88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GB" sz="18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type m:val="lin"/>
                          <m:ctrlPr>
                            <a:rPr lang="en-GB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1800" i="1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GB" sz="1800" i="1">
                              <a:latin typeface="Cambria Math" panose="02040503050406030204" pitchFamily="18" charset="0"/>
                            </a:rPr>
                            <m:t>16</m:t>
                          </m:r>
                        </m:den>
                      </m:f>
                      <m:r>
                        <a:rPr lang="en-GB" sz="1800" i="1">
                          <a:latin typeface="Cambria Math" panose="02040503050406030204" pitchFamily="18" charset="0"/>
                        </a:rPr>
                        <m:t>= </m:t>
                      </m:r>
                      <m:r>
                        <a:rPr lang="en-GB" sz="1800" b="0" i="1" smtClean="0">
                          <a:latin typeface="Cambria Math" panose="02040503050406030204" pitchFamily="18" charset="0"/>
                        </a:rPr>
                        <m:t>−0.25</m:t>
                      </m:r>
                    </m:oMath>
                  </m:oMathPara>
                </a14:m>
                <a:endParaRPr lang="en-GB" sz="1800" dirty="0"/>
              </a:p>
            </p:txBody>
          </p:sp>
        </mc:Choice>
        <mc:Fallback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t="-847" b="-823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876011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2000" y="465240"/>
            <a:ext cx="9720000" cy="460800"/>
          </a:xfrm>
        </p:spPr>
        <p:txBody>
          <a:bodyPr/>
          <a:lstStyle/>
          <a:p>
            <a:r>
              <a:rPr lang="en-GB" dirty="0" smtClean="0"/>
              <a:t>Full Factorial Experiments</a:t>
            </a:r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dirty="0" smtClean="0"/>
                  <a:t>We further have to calculate the </a:t>
                </a:r>
                <a:r>
                  <a:rPr lang="en-GB" dirty="0"/>
                  <a:t>residual variance = mean square </a:t>
                </a:r>
                <a:r>
                  <a:rPr lang="en-GB" dirty="0" smtClean="0"/>
                  <a:t>error:</a:t>
                </a:r>
              </a:p>
              <a:p>
                <a:endParaRPr lang="en-GB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RSS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rank</m:t>
                          </m:r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𝑿</m:t>
                              </m:r>
                            </m:e>
                          </m:d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𝒆</m:t>
                              </m:r>
                            </m:e>
                            <m:sup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T</m:t>
                              </m:r>
                            </m:sup>
                          </m:sSup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𝒆</m:t>
                          </m:r>
                        </m:num>
                        <m:den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n-GB">
                              <a:latin typeface="Cambria Math" panose="02040503050406030204" pitchFamily="18" charset="0"/>
                            </a:rPr>
                            <m:t>rank</m:t>
                          </m:r>
                          <m:d>
                            <m:d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1" i="1">
                                  <a:latin typeface="Cambria Math" panose="02040503050406030204" pitchFamily="18" charset="0"/>
                                </a:rPr>
                                <m:t>𝑿</m:t>
                              </m:r>
                            </m:e>
                          </m:d>
                        </m:den>
                      </m:f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̂"/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GB" b="1" i="1" smtClean="0">
                                          <a:latin typeface="Cambria Math" panose="02040503050406030204" pitchFamily="18" charset="0"/>
                                        </a:rPr>
                                        <m:t>𝒚</m:t>
                                      </m:r>
                                    </m:e>
                                  </m:acc>
                                </m:e>
                              </m:d>
                            </m:e>
                            <m:sup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T</m:t>
                              </m:r>
                            </m:sup>
                          </m:sSup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acc>
                                <m:accPr>
                                  <m:chr m:val="̂"/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</m:e>
                              </m:acc>
                            </m:e>
                          </m:d>
                        </m:num>
                        <m:den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n-GB">
                              <a:latin typeface="Cambria Math" panose="02040503050406030204" pitchFamily="18" charset="0"/>
                            </a:rPr>
                            <m:t>rank</m:t>
                          </m:r>
                          <m:d>
                            <m:d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1" i="1">
                                  <a:latin typeface="Cambria Math" panose="02040503050406030204" pitchFamily="18" charset="0"/>
                                </a:rPr>
                                <m:t>𝑿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GB" dirty="0" smtClean="0"/>
              </a:p>
              <a:p>
                <a:pPr>
                  <a:lnSpc>
                    <a:spcPct val="150000"/>
                  </a:lnSpc>
                </a:pPr>
                <a:r>
                  <a:rPr lang="en-GB" dirty="0" smtClean="0"/>
                  <a:t>where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𝐾</m:t>
                      </m:r>
                    </m:oMath>
                  </m:oMathPara>
                </a14:m>
                <a:endParaRPr lang="en-GB" dirty="0" smtClean="0"/>
              </a:p>
              <a:p>
                <a:pPr>
                  <a:lnSpc>
                    <a:spcPct val="150000"/>
                  </a:lnSpc>
                </a:pPr>
                <a:r>
                  <a:rPr lang="en-GB" dirty="0" smtClean="0"/>
                  <a:t>and it is easy to see that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rank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GB" dirty="0" smtClean="0"/>
              </a:p>
              <a:p>
                <a:endParaRPr lang="en-GB" dirty="0" smtClean="0"/>
              </a:p>
              <a:p>
                <a:r>
                  <a:rPr lang="en-GB" dirty="0" smtClean="0"/>
                  <a:t>Moreover, the predicted values are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ac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𝑿𝒃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𝑿𝑪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T</m:t>
                          </m:r>
                        </m:sup>
                      </m:sSup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𝑿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T</m:t>
                          </m:r>
                        </m:sup>
                      </m:sSup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𝒚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t="-8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652278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Full Factorial Experiments</a:t>
            </a:r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u="sng" dirty="0" smtClean="0"/>
                  <a:t>Calculating</a:t>
                </a:r>
                <a:r>
                  <a:rPr lang="en-GB" dirty="0"/>
                  <a:t>, we obtain that: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>
                          <a:latin typeface="Cambria Math" panose="02040503050406030204" pitchFamily="18" charset="0"/>
                        </a:rPr>
                        <m:t>𝑿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T</m:t>
                          </m:r>
                        </m:sup>
                      </m:sSup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p>
                                  <m:sSup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m:rPr>
                                        <m:brk m:alnAt="7"/>
                                      </m:r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p>
                                </m:sSup>
                                <m:r>
                                  <m:rPr>
                                    <m:brk m:alnAt="7"/>
                                  </m:rPr>
                                  <a:rPr lang="en-GB" b="1" i="1" smtClean="0">
                                    <a:latin typeface="Cambria Math" panose="02040503050406030204" pitchFamily="18" charset="0"/>
                                  </a:rPr>
                                  <m:t>𝑬</m:t>
                                </m:r>
                              </m:e>
                              <m:e/>
                              <m:e/>
                              <m:e/>
                            </m:mr>
                            <m:mr>
                              <m:e/>
                              <m:e>
                                <m:sSup>
                                  <m:sSup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p>
                                </m:sSup>
                                <m:r>
                                  <a:rPr lang="en-GB" b="1" i="1" smtClean="0">
                                    <a:latin typeface="Cambria Math" panose="02040503050406030204" pitchFamily="18" charset="0"/>
                                  </a:rPr>
                                  <m:t>𝑬</m:t>
                                </m:r>
                              </m:e>
                              <m:e/>
                              <m:e/>
                            </m:mr>
                            <m:mr>
                              <m:e/>
                              <m:e/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⋱</m:t>
                                </m:r>
                              </m:e>
                              <m:e/>
                            </m:mr>
                            <m:mr>
                              <m:e/>
                              <m:e/>
                              <m:e/>
                              <m:e>
                                <m:sSup>
                                  <m:sSup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p>
                                </m:sSup>
                                <m:r>
                                  <a:rPr lang="en-GB" b="1" i="1" smtClean="0">
                                    <a:latin typeface="Cambria Math" panose="02040503050406030204" pitchFamily="18" charset="0"/>
                                  </a:rPr>
                                  <m:t>𝑬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 smtClean="0"/>
              </a:p>
              <a:p>
                <a:endParaRPr lang="en-GB" dirty="0" smtClean="0"/>
              </a:p>
              <a:p>
                <a:pPr>
                  <a:lnSpc>
                    <a:spcPct val="150000"/>
                  </a:lnSpc>
                </a:pPr>
                <a:r>
                  <a:rPr lang="en-GB" dirty="0" smtClean="0"/>
                  <a:t>i.e</a:t>
                </a:r>
                <a:r>
                  <a:rPr lang="en-GB" dirty="0"/>
                  <a:t>. the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</m:d>
                    <m:r>
                      <a:rPr lang="en-GB" i="1">
                        <a:latin typeface="Cambria Math" panose="02040503050406030204" pitchFamily="18" charset="0"/>
                      </a:rPr>
                      <m:t>×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</m:d>
                  </m:oMath>
                </a14:m>
                <a:r>
                  <a:rPr lang="en-GB" dirty="0"/>
                  <a:t>  </a:t>
                </a:r>
                <a:r>
                  <a:rPr lang="en-GB" dirty="0" smtClean="0"/>
                  <a:t>matrix </a:t>
                </a:r>
                <a:br>
                  <a:rPr lang="en-GB" dirty="0" smtClean="0"/>
                </a:br>
                <a:r>
                  <a:rPr lang="en-GB" dirty="0" smtClean="0"/>
                  <a:t>with the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GB" dirty="0" smtClean="0"/>
                  <a:t>  matrix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GB" b="1" i="1" smtClean="0">
                        <a:latin typeface="Cambria Math" panose="02040503050406030204" pitchFamily="18" charset="0"/>
                      </a:rPr>
                      <m:t>𝑬</m:t>
                    </m:r>
                  </m:oMath>
                </a14:m>
                <a:r>
                  <a:rPr lang="en-GB" dirty="0" smtClean="0"/>
                  <a:t>  repeated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GB" dirty="0" smtClean="0"/>
                  <a:t>-times on its diagonal.</a:t>
                </a:r>
              </a:p>
              <a:p>
                <a:pPr>
                  <a:lnSpc>
                    <a:spcPct val="150000"/>
                  </a:lnSpc>
                </a:pPr>
                <a:r>
                  <a:rPr lang="en-GB" dirty="0" smtClean="0"/>
                  <a:t>The </a:t>
                </a:r>
                <a:r>
                  <a:rPr lang="en-GB" dirty="0"/>
                  <a:t>symbol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>
                          <a:latin typeface="Cambria Math" panose="02040503050406030204" pitchFamily="18" charset="0"/>
                        </a:rPr>
                        <m:t>𝑬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  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is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the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matrix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of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all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ones</m:t>
                      </m:r>
                    </m:oMath>
                  </m:oMathPara>
                </a14:m>
                <a:endParaRPr lang="en-GB" dirty="0" smtClean="0"/>
              </a:p>
              <a:p>
                <a:r>
                  <a:rPr lang="en-GB" dirty="0" smtClean="0"/>
                  <a:t>and</a:t>
                </a:r>
                <a:endParaRPr lang="en-GB" dirty="0"/>
              </a:p>
              <a:p>
                <a:pPr marL="2867025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GB" b="1" i="1">
                          <a:latin typeface="Cambria Math" panose="02040503050406030204" pitchFamily="18" charset="0"/>
                        </a:rPr>
                        <m:t>𝑬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  </m:t>
                      </m:r>
                      <m:r>
                        <m:rPr>
                          <m:nor/>
                        </m:rPr>
                        <a:rPr lang="en-GB">
                          <a:latin typeface="Cambria Math" panose="02040503050406030204" pitchFamily="18" charset="0"/>
                        </a:rPr>
                        <m:t>is</m:t>
                      </m:r>
                      <m:r>
                        <m:rPr>
                          <m:nor/>
                        </m:rPr>
                        <a:rPr lang="en-GB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GB">
                          <a:latin typeface="Cambria Math" panose="02040503050406030204" pitchFamily="18" charset="0"/>
                        </a:rPr>
                        <m:t>the</m:t>
                      </m:r>
                      <m:r>
                        <m:rPr>
                          <m:nor/>
                        </m:rPr>
                        <a:rPr lang="en-GB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𝐾</m:t>
                      </m:r>
                      <m:r>
                        <m:rPr>
                          <m:nor/>
                        </m:rPr>
                        <a:rPr lang="en-GB">
                          <a:latin typeface="Cambria Math" panose="02040503050406030204" pitchFamily="18" charset="0"/>
                        </a:rPr>
                        <m:t>  </m:t>
                      </m:r>
                      <m:r>
                        <m:rPr>
                          <m:nor/>
                        </m:rPr>
                        <a:rPr lang="en-GB">
                          <a:latin typeface="Cambria Math" panose="02040503050406030204" pitchFamily="18" charset="0"/>
                        </a:rPr>
                        <m:t>matrix</m:t>
                      </m:r>
                      <m:r>
                        <m:rPr>
                          <m:nor/>
                        </m:rPr>
                        <a:rPr lang="en-GB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GB">
                          <a:latin typeface="Cambria Math" panose="02040503050406030204" pitchFamily="18" charset="0"/>
                        </a:rPr>
                        <m:t>of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the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numbers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  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GB" b="1" dirty="0"/>
              </a:p>
            </p:txBody>
          </p:sp>
        </mc:Choice>
        <mc:Fallback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t="-8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268924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Full Factorial Experiments</a:t>
            </a:r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dirty="0" smtClean="0"/>
                  <a:t>Substituting into the above equation</a:t>
                </a:r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acc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>
                          <a:latin typeface="Cambria Math" panose="02040503050406030204" pitchFamily="18" charset="0"/>
                        </a:rPr>
                        <m:t>𝑿𝒃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>
                          <a:latin typeface="Cambria Math" panose="02040503050406030204" pitchFamily="18" charset="0"/>
                        </a:rPr>
                        <m:t>𝑿𝑪</m:t>
                      </m:r>
                      <m:sSup>
                        <m:sSup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GB">
                              <a:latin typeface="Cambria Math" panose="02040503050406030204" pitchFamily="18" charset="0"/>
                            </a:rPr>
                            <m:t>T</m:t>
                          </m:r>
                        </m:sup>
                      </m:sSup>
                      <m:r>
                        <a:rPr lang="en-GB" b="1" i="1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r>
                        <a:rPr lang="en-GB" b="1" i="1">
                          <a:latin typeface="Cambria Math" panose="02040503050406030204" pitchFamily="18" charset="0"/>
                        </a:rPr>
                        <m:t>𝑿</m:t>
                      </m:r>
                      <m:sSup>
                        <m:sSup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GB">
                              <a:latin typeface="Cambria Math" panose="02040503050406030204" pitchFamily="18" charset="0"/>
                            </a:rPr>
                            <m:t>T</m:t>
                          </m:r>
                        </m:sup>
                      </m:sSup>
                      <m:r>
                        <a:rPr lang="en-GB" b="1" i="1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i="1" smtClean="0">
                              <a:latin typeface="Cambria Math" panose="02040503050406030204" pitchFamily="18" charset="0"/>
                            </a:rPr>
                            <m:t> </m:t>
                          </m:r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 </m:t>
                          </m:r>
                        </m:den>
                      </m:f>
                      <m:r>
                        <a:rPr lang="en-GB" b="1" i="1">
                          <a:latin typeface="Cambria Math" panose="02040503050406030204" pitchFamily="18" charset="0"/>
                        </a:rPr>
                        <m:t>𝑿</m:t>
                      </m:r>
                      <m:sSup>
                        <m:sSup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GB">
                              <a:latin typeface="Cambria Math" panose="02040503050406030204" pitchFamily="18" charset="0"/>
                            </a:rPr>
                            <m:t>T</m:t>
                          </m:r>
                        </m:sup>
                      </m:sSup>
                      <m:r>
                        <a:rPr lang="en-GB" b="1" i="1">
                          <a:latin typeface="Cambria Math" panose="02040503050406030204" pitchFamily="18" charset="0"/>
                        </a:rPr>
                        <m:t>𝒚</m:t>
                      </m:r>
                    </m:oMath>
                  </m:oMathPara>
                </a14:m>
                <a:endParaRPr lang="en-GB" dirty="0"/>
              </a:p>
              <a:p>
                <a:pPr>
                  <a:lnSpc>
                    <a:spcPct val="200000"/>
                  </a:lnSpc>
                </a:pPr>
                <a:r>
                  <a:rPr lang="en-GB" dirty="0" smtClean="0"/>
                  <a:t>and calculating, we obtain the predicted values:</a:t>
                </a:r>
              </a:p>
              <a:p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𝑠𝑘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den>
                      </m:f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+⋯+</m:t>
                          </m:r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𝑠𝐾</m:t>
                              </m:r>
                            </m:sub>
                          </m:sSub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  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for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 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𝒮</m:t>
                      </m:r>
                    </m:oMath>
                  </m:oMathPara>
                </a14:m>
                <a:endParaRPr lang="en-GB" dirty="0" smtClean="0"/>
              </a:p>
              <a:p>
                <a:pPr>
                  <a:lnSpc>
                    <a:spcPct val="150000"/>
                  </a:lnSpc>
                </a:pPr>
                <a:r>
                  <a:rPr lang="en-GB" dirty="0" smtClean="0"/>
                  <a:t>where – recall –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</a:rPr>
                        <m:t>𝒮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±</m:t>
                              </m:r>
                            </m:e>
                          </m:d>
                        </m:e>
                        <m: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+,−</m:t>
                              </m:r>
                            </m:e>
                          </m:d>
                        </m:e>
                        <m: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  <a:p>
                <a:pPr>
                  <a:lnSpc>
                    <a:spcPct val="140000"/>
                  </a:lnSpc>
                </a:pPr>
                <a:r>
                  <a:rPr lang="en-GB" dirty="0"/>
                  <a:t>is the index set of all the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GB" dirty="0"/>
                  <a:t>  possible combinations of the levels of the </a:t>
                </a:r>
                <a:r>
                  <a:rPr lang="en-GB" dirty="0" smtClean="0"/>
                  <a:t>factors </a:t>
                </a:r>
                <a:br>
                  <a:rPr lang="en-GB" dirty="0" smtClean="0"/>
                </a:br>
                <a:r>
                  <a:rPr lang="en-GB" dirty="0" smtClean="0"/>
                  <a:t>and 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GB" dirty="0" smtClean="0"/>
                  <a:t>  is the number of the replications of the experiment for the given combination of the factors</a:t>
                </a:r>
                <a:r>
                  <a:rPr lang="en-GB" dirty="0" smtClean="0"/>
                  <a:t>.</a:t>
                </a:r>
                <a:endParaRPr lang="en-GB" dirty="0"/>
              </a:p>
            </p:txBody>
          </p:sp>
        </mc:Choice>
        <mc:Fallback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t="-847" b="-121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ovéPole 3"/>
              <p:cNvSpPr txBox="1"/>
              <p:nvPr/>
            </p:nvSpPr>
            <p:spPr>
              <a:xfrm>
                <a:off x="9419691" y="3675380"/>
                <a:ext cx="254249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GB" sz="2400" i="0" smtClean="0">
                          <a:latin typeface="Cambria Math" panose="02040503050406030204" pitchFamily="18" charset="0"/>
                        </a:rPr>
                        <m:t>for</m:t>
                      </m:r>
                      <m:r>
                        <a:rPr lang="en-GB" sz="2400" i="1" smtClean="0">
                          <a:latin typeface="Cambria Math" panose="02040503050406030204" pitchFamily="18" charset="0"/>
                        </a:rPr>
                        <m:t> 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=1, 2,…,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𝐾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>
          <p:sp>
            <p:nvSpPr>
              <p:cNvPr id="4" name="TextovéPo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19691" y="3675380"/>
                <a:ext cx="2542491" cy="369332"/>
              </a:xfrm>
              <a:prstGeom prst="rect">
                <a:avLst/>
              </a:prstGeom>
              <a:blipFill>
                <a:blip r:embed="rId3"/>
                <a:stretch>
                  <a:fillRect l="-2158" r="-1918" b="-98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421119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Full Factorial Experiments</a:t>
            </a:r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dirty="0" smtClean="0"/>
                  <a:t>We have: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RSS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rank</m:t>
                          </m:r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𝑿</m:t>
                              </m:r>
                            </m:e>
                          </m:d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𝒆</m:t>
                              </m:r>
                            </m:e>
                            <m:sup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T</m:t>
                              </m:r>
                            </m:sup>
                          </m:sSup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𝒆</m:t>
                          </m:r>
                        </m:num>
                        <m:den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n-GB">
                              <a:latin typeface="Cambria Math" panose="02040503050406030204" pitchFamily="18" charset="0"/>
                            </a:rPr>
                            <m:t>rank</m:t>
                          </m:r>
                          <m:d>
                            <m:d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1" i="1">
                                  <a:latin typeface="Cambria Math" panose="02040503050406030204" pitchFamily="18" charset="0"/>
                                </a:rPr>
                                <m:t>𝑿</m:t>
                              </m:r>
                            </m:e>
                          </m:d>
                        </m:den>
                      </m:f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̂"/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GB" b="1" i="1" smtClean="0">
                                          <a:latin typeface="Cambria Math" panose="02040503050406030204" pitchFamily="18" charset="0"/>
                                        </a:rPr>
                                        <m:t>𝒚</m:t>
                                      </m:r>
                                    </m:e>
                                  </m:acc>
                                </m:e>
                              </m:d>
                            </m:e>
                            <m:sup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T</m:t>
                              </m:r>
                            </m:sup>
                          </m:sSup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acc>
                                <m:accPr>
                                  <m:chr m:val="̂"/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</m:e>
                              </m:acc>
                            </m:e>
                          </m:d>
                        </m:num>
                        <m:den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n-GB">
                              <a:latin typeface="Cambria Math" panose="02040503050406030204" pitchFamily="18" charset="0"/>
                            </a:rPr>
                            <m:t>rank</m:t>
                          </m:r>
                          <m:d>
                            <m:d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1" i="1">
                                  <a:latin typeface="Cambria Math" panose="02040503050406030204" pitchFamily="18" charset="0"/>
                                </a:rPr>
                                <m:t>𝑿</m:t>
                              </m:r>
                            </m:e>
                          </m:d>
                        </m:den>
                      </m:f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b="1" i="1"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̂"/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GB" b="1" i="1">
                                          <a:latin typeface="Cambria Math" panose="02040503050406030204" pitchFamily="18" charset="0"/>
                                        </a:rPr>
                                        <m:t>𝒚</m:t>
                                      </m:r>
                                    </m:e>
                                  </m:acc>
                                </m:e>
                              </m:d>
                            </m:e>
                            <m:sup>
                              <m:r>
                                <m:rPr>
                                  <m:sty m:val="p"/>
                                </m:rPr>
                                <a:rPr lang="en-GB">
                                  <a:latin typeface="Cambria Math" panose="02040503050406030204" pitchFamily="18" charset="0"/>
                                </a:rPr>
                                <m:t>T</m:t>
                              </m:r>
                            </m:sup>
                          </m:sSup>
                          <m:d>
                            <m:d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acc>
                                <m:accPr>
                                  <m:chr m:val="̂"/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b="1" i="1"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</m:e>
                              </m:acc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dirty="0" smtClean="0"/>
              </a:p>
              <a:p>
                <a:endParaRPr lang="en-GB" dirty="0" smtClean="0"/>
              </a:p>
              <a:p>
                <a:r>
                  <a:rPr lang="en-GB" dirty="0" smtClean="0"/>
                  <a:t>Substituting, we have:</a:t>
                </a:r>
              </a:p>
              <a:p>
                <a:pPr>
                  <a:lnSpc>
                    <a:spcPct val="13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m:rPr>
                          <m:aln/>
                        </m:rP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b="1" i="1"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̂"/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GB" b="1" i="1">
                                          <a:latin typeface="Cambria Math" panose="02040503050406030204" pitchFamily="18" charset="0"/>
                                        </a:rPr>
                                        <m:t>𝒚</m:t>
                                      </m:r>
                                    </m:e>
                                  </m:acc>
                                </m:e>
                              </m:d>
                            </m:e>
                            <m:sup>
                              <m:r>
                                <m:rPr>
                                  <m:sty m:val="p"/>
                                </m:rPr>
                                <a:rPr lang="en-GB">
                                  <a:latin typeface="Cambria Math" panose="02040503050406030204" pitchFamily="18" charset="0"/>
                                </a:rPr>
                                <m:t>T</m:t>
                              </m:r>
                            </m:sup>
                          </m:sSup>
                          <m:d>
                            <m:d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acc>
                                <m:accPr>
                                  <m:chr m:val="̂"/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b="1" i="1"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</m:e>
                              </m:acc>
                            </m:e>
                          </m:d>
                        </m:num>
                        <m:den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  <m:sSup>
                            <m:sSup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d>
                            <m:d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  <m:sSup>
                            <m:sSup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𝒮</m:t>
                          </m:r>
                        </m:sub>
                        <m:sup/>
                        <m:e>
                          <m:nary>
                            <m:naryPr>
                              <m:chr m:val="∑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GB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GB" b="0" i="1" smtClean="0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b>
                                          <m:r>
                                            <a:rPr lang="en-GB" b="0" i="1" smtClean="0">
                                              <a:latin typeface="Cambria Math" panose="02040503050406030204" pitchFamily="18" charset="0"/>
                                            </a:rPr>
                                            <m:t>𝑠𝑘</m:t>
                                          </m:r>
                                        </m:sub>
                                      </m:sSub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GB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acc>
                                            <m:accPr>
                                              <m:chr m:val="̂"/>
                                              <m:ctrlPr>
                                                <a:rPr lang="en-GB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n-GB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𝑦</m:t>
                                              </m:r>
                                            </m:e>
                                          </m:acc>
                                        </m:e>
                                        <m:sub>
                                          <m:r>
                                            <a:rPr lang="en-GB" b="0" i="1" smtClean="0">
                                              <a:latin typeface="Cambria Math" panose="02040503050406030204" pitchFamily="18" charset="0"/>
                                            </a:rPr>
                                            <m:t>𝑠𝑘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e>
                      </m:nary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d>
                            <m:d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  <m:sSup>
                            <m:sSup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𝒮</m:t>
                          </m:r>
                        </m:sub>
                        <m:sup/>
                        <m:e>
                          <m:nary>
                            <m:naryPr>
                              <m:chr m:val="∑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GB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b>
                                          <m: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  <m:t>𝑠𝑘</m:t>
                                          </m:r>
                                        </m:sub>
                                      </m:sSub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f>
                                        <m:fPr>
                                          <m:ctrlPr>
                                            <a:rPr lang="en-GB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sSub>
                                            <m:sSubPr>
                                              <m:ctrlPr>
                                                <a:rPr lang="en-GB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GB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𝑦</m:t>
                                              </m:r>
                                            </m:e>
                                            <m:sub>
                                              <m:r>
                                                <a:rPr lang="en-GB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𝑠</m:t>
                                              </m:r>
                                              <m:r>
                                                <a:rPr lang="en-GB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  <m:r>
                                            <a:rPr lang="en-GB" b="0" i="1" smtClean="0">
                                              <a:latin typeface="Cambria Math" panose="02040503050406030204" pitchFamily="18" charset="0"/>
                                            </a:rPr>
                                            <m:t>+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GB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GB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𝑦</m:t>
                                              </m:r>
                                            </m:e>
                                            <m:sub>
                                              <m:r>
                                                <a:rPr lang="en-GB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𝑠</m:t>
                                              </m:r>
                                              <m:r>
                                                <a:rPr lang="en-GB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b>
                                          </m:sSub>
                                          <m:r>
                                            <a:rPr lang="en-GB" b="0" i="1" smtClean="0">
                                              <a:latin typeface="Cambria Math" panose="02040503050406030204" pitchFamily="18" charset="0"/>
                                            </a:rPr>
                                            <m:t>+⋯+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GB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GB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𝑦</m:t>
                                              </m:r>
                                            </m:e>
                                            <m:sub>
                                              <m:r>
                                                <a:rPr lang="en-GB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𝑠𝐾</m:t>
                                              </m:r>
                                            </m:sub>
                                          </m:sSub>
                                        </m:num>
                                        <m:den>
                                          <m:r>
                                            <a:rPr lang="en-GB" b="0" i="1" smtClean="0">
                                              <a:latin typeface="Cambria Math" panose="02040503050406030204" pitchFamily="18" charset="0"/>
                                            </a:rPr>
                                            <m:t>𝐾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e>
                      </m:nary>
                    </m:oMath>
                  </m:oMathPara>
                </a14:m>
                <a:endParaRPr lang="en-GB" dirty="0" smtClean="0"/>
              </a:p>
            </p:txBody>
          </p:sp>
        </mc:Choice>
        <mc:Fallback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t="-8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4708991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Full Factorial Experiments:  Example</a:t>
            </a:r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dirty="0" smtClean="0"/>
                  <a:t>In our example, we have:</a:t>
                </a:r>
              </a:p>
              <a:p>
                <a:endParaRPr lang="en-GB" dirty="0"/>
              </a:p>
              <a:p>
                <a:endParaRPr lang="en-GB" dirty="0"/>
              </a:p>
              <a:p>
                <a:endParaRPr lang="en-GB" dirty="0"/>
              </a:p>
              <a:p>
                <a:endParaRPr lang="en-GB" dirty="0"/>
              </a:p>
              <a:p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>
                          <a:latin typeface="Cambria Math" panose="02040503050406030204" pitchFamily="18" charset="0"/>
                        </a:rPr>
                        <m:t>RSS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= </m:t>
                      </m:r>
                      <m:sSup>
                        <m:sSup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77−79</m:t>
                              </m:r>
                            </m:e>
                          </m:d>
                        </m:e>
                        <m: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81−79</m:t>
                              </m:r>
                            </m:e>
                          </m:d>
                        </m:e>
                        <m: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98−97</m:t>
                              </m:r>
                            </m:e>
                          </m:d>
                        </m:e>
                        <m: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96−97</m:t>
                              </m:r>
                            </m:e>
                          </m:d>
                        </m:e>
                        <m: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76−75</m:t>
                              </m:r>
                            </m:e>
                          </m:d>
                        </m:e>
                        <m: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i="1">
                          <a:latin typeface="Cambria Math" panose="02040503050406030204" pitchFamily="18" charset="0"/>
                        </a:rPr>
                        <m:t>+</m:t>
                      </m:r>
                    </m:oMath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</a:rPr>
                        <m:t>   + </m:t>
                      </m:r>
                      <m:sSup>
                        <m:sSup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74−75</m:t>
                              </m:r>
                            </m:e>
                          </m:d>
                        </m:e>
                        <m: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90−92</m:t>
                              </m:r>
                            </m:e>
                          </m:d>
                        </m:e>
                        <m: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94−92</m:t>
                              </m:r>
                            </m:e>
                          </m:d>
                        </m:e>
                        <m: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63−64</m:t>
                              </m:r>
                            </m:e>
                          </m:d>
                        </m:e>
                        <m: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65−64</m:t>
                              </m:r>
                            </m:e>
                          </m:d>
                        </m:e>
                        <m: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i="1">
                          <a:latin typeface="Cambria Math" panose="02040503050406030204" pitchFamily="18" charset="0"/>
                        </a:rPr>
                        <m:t>+</m:t>
                      </m:r>
                    </m:oMath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</a:rPr>
                        <m:t>   + </m:t>
                      </m:r>
                      <m:sSup>
                        <m:sSup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82−84</m:t>
                              </m:r>
                            </m:e>
                          </m:d>
                        </m:e>
                        <m: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86−84</m:t>
                              </m:r>
                            </m:e>
                          </m:d>
                        </m:e>
                        <m: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72−73</m:t>
                              </m:r>
                            </m:e>
                          </m:d>
                        </m:e>
                        <m: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74−73</m:t>
                              </m:r>
                            </m:e>
                          </m:d>
                        </m:e>
                        <m: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92−90</m:t>
                              </m:r>
                            </m:e>
                          </m:d>
                        </m:e>
                        <m: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i="1">
                          <a:latin typeface="Cambria Math" panose="02040503050406030204" pitchFamily="18" charset="0"/>
                        </a:rPr>
                        <m:t>+</m:t>
                      </m:r>
                    </m:oMath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</a:rPr>
                        <m:t>   + </m:t>
                      </m:r>
                      <m:sSup>
                        <m:sSup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88−90</m:t>
                              </m:r>
                            </m:e>
                          </m:d>
                        </m:e>
                        <m: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i="1">
                          <a:latin typeface="Cambria Math" panose="02040503050406030204" pitchFamily="18" charset="0"/>
                        </a:rPr>
                        <m:t> = 40</m:t>
                      </m:r>
                    </m:oMath>
                  </m:oMathPara>
                </a14:m>
                <a:endParaRPr lang="en-GB" dirty="0"/>
              </a:p>
              <a:p>
                <a:r>
                  <a:rPr lang="en-GB" dirty="0"/>
                  <a:t>and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GB">
                              <a:latin typeface="Cambria Math" panose="02040503050406030204" pitchFamily="18" charset="0"/>
                            </a:rPr>
                            <m:t>RSS</m:t>
                          </m:r>
                        </m:num>
                        <m:den>
                          <m:d>
                            <m:d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  <m:sSup>
                            <m:sSup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den>
                      </m:f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40</m:t>
                          </m:r>
                        </m:num>
                        <m:den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2−1</m:t>
                              </m:r>
                            </m:e>
                          </m:d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×</m:t>
                          </m:r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40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=5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t="-8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ulka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04812859"/>
                  </p:ext>
                </p:extLst>
              </p:nvPr>
            </p:nvGraphicFramePr>
            <p:xfrm>
              <a:off x="720000" y="1980000"/>
              <a:ext cx="10440000" cy="1080000"/>
            </p:xfrm>
            <a:graphic>
              <a:graphicData uri="http://schemas.openxmlformats.org/drawingml/2006/table">
                <a:tbl>
                  <a:tblPr firstRow="1">
                    <a:tableStyleId>{5940675A-B579-460E-94D1-54222C63F5DA}</a:tableStyleId>
                  </a:tblPr>
                  <a:tblGrid>
                    <a:gridCol w="1080000">
                      <a:extLst>
                        <a:ext uri="{9D8B030D-6E8A-4147-A177-3AD203B41FA5}">
                          <a16:colId xmlns:a16="http://schemas.microsoft.com/office/drawing/2014/main" val="3987111216"/>
                        </a:ext>
                      </a:extLst>
                    </a:gridCol>
                    <a:gridCol w="720000">
                      <a:extLst>
                        <a:ext uri="{9D8B030D-6E8A-4147-A177-3AD203B41FA5}">
                          <a16:colId xmlns:a16="http://schemas.microsoft.com/office/drawing/2014/main" val="2192816327"/>
                        </a:ext>
                      </a:extLst>
                    </a:gridCol>
                    <a:gridCol w="540000">
                      <a:extLst>
                        <a:ext uri="{9D8B030D-6E8A-4147-A177-3AD203B41FA5}">
                          <a16:colId xmlns:a16="http://schemas.microsoft.com/office/drawing/2014/main" val="4072174939"/>
                        </a:ext>
                      </a:extLst>
                    </a:gridCol>
                    <a:gridCol w="540000">
                      <a:extLst>
                        <a:ext uri="{9D8B030D-6E8A-4147-A177-3AD203B41FA5}">
                          <a16:colId xmlns:a16="http://schemas.microsoft.com/office/drawing/2014/main" val="1461064363"/>
                        </a:ext>
                      </a:extLst>
                    </a:gridCol>
                    <a:gridCol w="540000">
                      <a:extLst>
                        <a:ext uri="{9D8B030D-6E8A-4147-A177-3AD203B41FA5}">
                          <a16:colId xmlns:a16="http://schemas.microsoft.com/office/drawing/2014/main" val="1887477886"/>
                        </a:ext>
                      </a:extLst>
                    </a:gridCol>
                    <a:gridCol w="540000">
                      <a:extLst>
                        <a:ext uri="{9D8B030D-6E8A-4147-A177-3AD203B41FA5}">
                          <a16:colId xmlns:a16="http://schemas.microsoft.com/office/drawing/2014/main" val="1357756590"/>
                        </a:ext>
                      </a:extLst>
                    </a:gridCol>
                    <a:gridCol w="540000">
                      <a:extLst>
                        <a:ext uri="{9D8B030D-6E8A-4147-A177-3AD203B41FA5}">
                          <a16:colId xmlns:a16="http://schemas.microsoft.com/office/drawing/2014/main" val="1191661210"/>
                        </a:ext>
                      </a:extLst>
                    </a:gridCol>
                    <a:gridCol w="540000">
                      <a:extLst>
                        <a:ext uri="{9D8B030D-6E8A-4147-A177-3AD203B41FA5}">
                          <a16:colId xmlns:a16="http://schemas.microsoft.com/office/drawing/2014/main" val="3676058774"/>
                        </a:ext>
                      </a:extLst>
                    </a:gridCol>
                    <a:gridCol w="540000">
                      <a:extLst>
                        <a:ext uri="{9D8B030D-6E8A-4147-A177-3AD203B41FA5}">
                          <a16:colId xmlns:a16="http://schemas.microsoft.com/office/drawing/2014/main" val="3836457168"/>
                        </a:ext>
                      </a:extLst>
                    </a:gridCol>
                    <a:gridCol w="540000">
                      <a:extLst>
                        <a:ext uri="{9D8B030D-6E8A-4147-A177-3AD203B41FA5}">
                          <a16:colId xmlns:a16="http://schemas.microsoft.com/office/drawing/2014/main" val="3475271646"/>
                        </a:ext>
                      </a:extLst>
                    </a:gridCol>
                    <a:gridCol w="540000">
                      <a:extLst>
                        <a:ext uri="{9D8B030D-6E8A-4147-A177-3AD203B41FA5}">
                          <a16:colId xmlns:a16="http://schemas.microsoft.com/office/drawing/2014/main" val="305094080"/>
                        </a:ext>
                      </a:extLst>
                    </a:gridCol>
                    <a:gridCol w="540000">
                      <a:extLst>
                        <a:ext uri="{9D8B030D-6E8A-4147-A177-3AD203B41FA5}">
                          <a16:colId xmlns:a16="http://schemas.microsoft.com/office/drawing/2014/main" val="1327714709"/>
                        </a:ext>
                      </a:extLst>
                    </a:gridCol>
                    <a:gridCol w="540000">
                      <a:extLst>
                        <a:ext uri="{9D8B030D-6E8A-4147-A177-3AD203B41FA5}">
                          <a16:colId xmlns:a16="http://schemas.microsoft.com/office/drawing/2014/main" val="3245665224"/>
                        </a:ext>
                      </a:extLst>
                    </a:gridCol>
                    <a:gridCol w="540000">
                      <a:extLst>
                        <a:ext uri="{9D8B030D-6E8A-4147-A177-3AD203B41FA5}">
                          <a16:colId xmlns:a16="http://schemas.microsoft.com/office/drawing/2014/main" val="2675673074"/>
                        </a:ext>
                      </a:extLst>
                    </a:gridCol>
                    <a:gridCol w="540000">
                      <a:extLst>
                        <a:ext uri="{9D8B030D-6E8A-4147-A177-3AD203B41FA5}">
                          <a16:colId xmlns:a16="http://schemas.microsoft.com/office/drawing/2014/main" val="3866125829"/>
                        </a:ext>
                      </a:extLst>
                    </a:gridCol>
                    <a:gridCol w="540000">
                      <a:extLst>
                        <a:ext uri="{9D8B030D-6E8A-4147-A177-3AD203B41FA5}">
                          <a16:colId xmlns:a16="http://schemas.microsoft.com/office/drawing/2014/main" val="1518632854"/>
                        </a:ext>
                      </a:extLst>
                    </a:gridCol>
                    <a:gridCol w="540000">
                      <a:extLst>
                        <a:ext uri="{9D8B030D-6E8A-4147-A177-3AD203B41FA5}">
                          <a16:colId xmlns:a16="http://schemas.microsoft.com/office/drawing/2014/main" val="1409713932"/>
                        </a:ext>
                      </a:extLst>
                    </a:gridCol>
                    <a:gridCol w="540000">
                      <a:extLst>
                        <a:ext uri="{9D8B030D-6E8A-4147-A177-3AD203B41FA5}">
                          <a16:colId xmlns:a16="http://schemas.microsoft.com/office/drawing/2014/main" val="2181175147"/>
                        </a:ext>
                      </a:extLst>
                    </a:gridCol>
                  </a:tblGrid>
                  <a:tr h="216000">
                    <a:tc rowSpan="3"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noProof="0" dirty="0" smtClean="0">
                              <a:solidFill>
                                <a:schemeClr val="bg1"/>
                              </a:solidFill>
                            </a:rPr>
                            <a:t>Factor</a:t>
                          </a:r>
                          <a:endParaRPr lang="en-GB" sz="1200" noProof="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30787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noProof="0" dirty="0" smtClean="0">
                              <a:solidFill>
                                <a:schemeClr val="bg1"/>
                              </a:solidFill>
                            </a:rPr>
                            <a:t>L</a:t>
                          </a:r>
                          <a:endParaRPr lang="en-GB" sz="1200" noProof="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30787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noProof="0" dirty="0" smtClean="0"/>
                            <a:t>−</a:t>
                          </a:r>
                          <a:endParaRPr lang="en-GB" sz="1200" noProof="0" dirty="0"/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noProof="0" dirty="0" smtClean="0"/>
                            <a:t>−</a:t>
                          </a:r>
                          <a:endParaRPr lang="en-GB" sz="1200" noProof="0" dirty="0"/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noProof="0" dirty="0" smtClean="0"/>
                            <a:t>+</a:t>
                          </a:r>
                          <a:endParaRPr lang="en-GB" sz="1200" noProof="0" dirty="0"/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noProof="0" dirty="0" smtClean="0"/>
                            <a:t>+</a:t>
                          </a:r>
                          <a:endParaRPr lang="en-GB" sz="1200" noProof="0" dirty="0"/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noProof="0" dirty="0" smtClean="0"/>
                            <a:t>−</a:t>
                          </a:r>
                          <a:endParaRPr lang="en-GB" sz="1200" noProof="0" dirty="0"/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noProof="0" dirty="0" smtClean="0"/>
                            <a:t>−</a:t>
                          </a:r>
                          <a:endParaRPr lang="en-GB" sz="1200" noProof="0" dirty="0"/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noProof="0" dirty="0" smtClean="0"/>
                            <a:t>+</a:t>
                          </a:r>
                          <a:endParaRPr lang="en-GB" sz="1200" noProof="0" dirty="0"/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noProof="0" dirty="0" smtClean="0"/>
                            <a:t>+</a:t>
                          </a:r>
                          <a:endParaRPr lang="en-GB" sz="1200" noProof="0" dirty="0"/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noProof="0" dirty="0" smtClean="0"/>
                            <a:t>−</a:t>
                          </a:r>
                          <a:endParaRPr lang="en-GB" sz="1200" noProof="0" dirty="0"/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noProof="0" dirty="0" smtClean="0"/>
                            <a:t>−</a:t>
                          </a:r>
                          <a:endParaRPr lang="en-GB" sz="1200" noProof="0" dirty="0"/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noProof="0" dirty="0" smtClean="0"/>
                            <a:t>+</a:t>
                          </a:r>
                          <a:endParaRPr lang="en-GB" sz="1200" noProof="0" dirty="0"/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noProof="0" dirty="0" smtClean="0"/>
                            <a:t>+</a:t>
                          </a:r>
                          <a:endParaRPr lang="en-GB" sz="1200" noProof="0" dirty="0"/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noProof="0" dirty="0" smtClean="0"/>
                            <a:t>−</a:t>
                          </a:r>
                          <a:endParaRPr lang="en-GB" sz="1200" noProof="0" dirty="0"/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noProof="0" dirty="0" smtClean="0"/>
                            <a:t>−</a:t>
                          </a:r>
                          <a:endParaRPr lang="en-GB" sz="1200" noProof="0" dirty="0"/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noProof="0" dirty="0" smtClean="0"/>
                            <a:t>+</a:t>
                          </a:r>
                          <a:endParaRPr lang="en-GB" sz="1200" noProof="0" dirty="0"/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noProof="0" dirty="0" smtClean="0"/>
                            <a:t>+</a:t>
                          </a:r>
                          <a:endParaRPr lang="en-GB" sz="1200" noProof="0" dirty="0"/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822027183"/>
                      </a:ext>
                    </a:extLst>
                  </a:tr>
                  <a:tr h="216000">
                    <a:tc vMerge="1">
                      <a:txBody>
                        <a:bodyPr/>
                        <a:lstStyle/>
                        <a:p>
                          <a:pPr algn="ctr" fontAlgn="b"/>
                          <a:endParaRPr lang="cs-CZ" sz="1200" dirty="0"/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noProof="0" dirty="0" smtClean="0">
                              <a:solidFill>
                                <a:schemeClr val="bg1"/>
                              </a:solidFill>
                            </a:rPr>
                            <a:t>G</a:t>
                          </a:r>
                          <a:endParaRPr lang="en-GB" sz="1200" noProof="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30787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noProof="0" dirty="0" smtClean="0"/>
                            <a:t>−</a:t>
                          </a:r>
                          <a:endParaRPr lang="en-GB" sz="1200" noProof="0" dirty="0"/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noProof="0" dirty="0" smtClean="0"/>
                            <a:t>−</a:t>
                          </a:r>
                          <a:endParaRPr lang="en-GB" sz="1200" noProof="0" dirty="0"/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noProof="0" dirty="0" smtClean="0"/>
                            <a:t>−</a:t>
                          </a:r>
                          <a:endParaRPr lang="en-GB" sz="1200" noProof="0" dirty="0"/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noProof="0" dirty="0" smtClean="0"/>
                            <a:t>−</a:t>
                          </a:r>
                          <a:endParaRPr lang="en-GB" sz="1200" noProof="0" dirty="0"/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noProof="0" dirty="0" smtClean="0"/>
                            <a:t>+</a:t>
                          </a:r>
                          <a:endParaRPr lang="en-GB" sz="1200" noProof="0" dirty="0"/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noProof="0" dirty="0" smtClean="0"/>
                            <a:t>+</a:t>
                          </a:r>
                          <a:endParaRPr lang="en-GB" sz="1200" noProof="0" dirty="0"/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noProof="0" dirty="0" smtClean="0"/>
                            <a:t>+</a:t>
                          </a:r>
                          <a:endParaRPr lang="en-GB" sz="1200" noProof="0" dirty="0"/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noProof="0" dirty="0" smtClean="0"/>
                            <a:t>+</a:t>
                          </a:r>
                          <a:endParaRPr lang="en-GB" sz="1200" noProof="0" dirty="0"/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noProof="0" dirty="0" smtClean="0"/>
                            <a:t>−</a:t>
                          </a:r>
                          <a:endParaRPr lang="en-GB" sz="1200" noProof="0" dirty="0"/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noProof="0" dirty="0" smtClean="0"/>
                            <a:t>−</a:t>
                          </a:r>
                          <a:endParaRPr lang="en-GB" sz="1200" noProof="0" dirty="0"/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noProof="0" dirty="0" smtClean="0"/>
                            <a:t>−</a:t>
                          </a:r>
                          <a:endParaRPr lang="en-GB" sz="1200" noProof="0" dirty="0"/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noProof="0" dirty="0" smtClean="0"/>
                            <a:t>−</a:t>
                          </a:r>
                          <a:endParaRPr lang="en-GB" sz="1200" noProof="0" dirty="0"/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noProof="0" dirty="0" smtClean="0"/>
                            <a:t>+</a:t>
                          </a:r>
                          <a:endParaRPr lang="en-GB" sz="1200" noProof="0" dirty="0"/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noProof="0" dirty="0" smtClean="0"/>
                            <a:t>+</a:t>
                          </a:r>
                          <a:endParaRPr lang="en-GB" sz="1200" noProof="0" dirty="0"/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noProof="0" dirty="0" smtClean="0"/>
                            <a:t>+</a:t>
                          </a:r>
                          <a:endParaRPr lang="en-GB" sz="1200" noProof="0" dirty="0"/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noProof="0" dirty="0" smtClean="0"/>
                            <a:t>+</a:t>
                          </a:r>
                          <a:endParaRPr lang="en-GB" sz="1200" noProof="0" dirty="0"/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976857194"/>
                      </a:ext>
                    </a:extLst>
                  </a:tr>
                  <a:tr h="216000">
                    <a:tc vMerge="1">
                      <a:txBody>
                        <a:bodyPr/>
                        <a:lstStyle/>
                        <a:p>
                          <a:pPr algn="ctr" fontAlgn="b"/>
                          <a:endParaRPr lang="cs-CZ" sz="1200" dirty="0"/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noProof="0" dirty="0" smtClean="0">
                              <a:solidFill>
                                <a:schemeClr val="bg1"/>
                              </a:solidFill>
                            </a:rPr>
                            <a:t>T</a:t>
                          </a:r>
                          <a:endParaRPr lang="en-GB" sz="1200" noProof="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30787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noProof="0" dirty="0" smtClean="0"/>
                            <a:t>−</a:t>
                          </a:r>
                          <a:endParaRPr lang="en-GB" sz="1200" noProof="0" dirty="0"/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noProof="0" dirty="0" smtClean="0"/>
                            <a:t>−</a:t>
                          </a:r>
                          <a:endParaRPr lang="en-GB" sz="1200" noProof="0" dirty="0"/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noProof="0" dirty="0" smtClean="0"/>
                            <a:t>−</a:t>
                          </a:r>
                          <a:endParaRPr lang="en-GB" sz="1200" noProof="0" dirty="0"/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noProof="0" dirty="0" smtClean="0"/>
                            <a:t>−</a:t>
                          </a:r>
                          <a:endParaRPr lang="en-GB" sz="1200" noProof="0" dirty="0"/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noProof="0" dirty="0" smtClean="0"/>
                            <a:t>−</a:t>
                          </a:r>
                          <a:endParaRPr lang="en-GB" sz="1200" noProof="0" dirty="0"/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noProof="0" dirty="0" smtClean="0"/>
                            <a:t>−</a:t>
                          </a:r>
                          <a:endParaRPr lang="en-GB" sz="1200" noProof="0" dirty="0"/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noProof="0" dirty="0" smtClean="0"/>
                            <a:t>−</a:t>
                          </a:r>
                          <a:endParaRPr lang="en-GB" sz="1200" noProof="0" dirty="0"/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noProof="0" dirty="0" smtClean="0"/>
                            <a:t>−</a:t>
                          </a:r>
                          <a:endParaRPr lang="en-GB" sz="1200" noProof="0" dirty="0"/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noProof="0" dirty="0" smtClean="0"/>
                            <a:t>+</a:t>
                          </a:r>
                          <a:endParaRPr lang="en-GB" sz="1200" noProof="0" dirty="0"/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noProof="0" dirty="0" smtClean="0"/>
                            <a:t>+</a:t>
                          </a:r>
                          <a:endParaRPr lang="en-GB" sz="1200" noProof="0" dirty="0"/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noProof="0" dirty="0" smtClean="0"/>
                            <a:t>+</a:t>
                          </a:r>
                          <a:endParaRPr lang="en-GB" sz="1200" noProof="0" dirty="0"/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noProof="0" dirty="0" smtClean="0"/>
                            <a:t>+</a:t>
                          </a:r>
                          <a:endParaRPr lang="en-GB" sz="1200" noProof="0" dirty="0"/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noProof="0" dirty="0" smtClean="0"/>
                            <a:t>+</a:t>
                          </a:r>
                          <a:endParaRPr lang="en-GB" sz="1200" noProof="0" dirty="0"/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noProof="0" dirty="0" smtClean="0"/>
                            <a:t>+</a:t>
                          </a:r>
                          <a:endParaRPr lang="en-GB" sz="1200" noProof="0" dirty="0"/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noProof="0" dirty="0" smtClean="0"/>
                            <a:t>+</a:t>
                          </a:r>
                          <a:endParaRPr lang="en-GB" sz="1200" noProof="0" dirty="0"/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noProof="0" dirty="0" smtClean="0"/>
                            <a:t>+</a:t>
                          </a:r>
                          <a:endParaRPr lang="en-GB" sz="1200" noProof="0" dirty="0"/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217620873"/>
                      </a:ext>
                    </a:extLst>
                  </a:tr>
                  <a:tr h="216000"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GB" sz="1200" noProof="0" dirty="0" smtClean="0">
                              <a:solidFill>
                                <a:schemeClr val="bg1"/>
                              </a:solidFill>
                            </a:rPr>
                            <a:t>Observed</a:t>
                          </a:r>
                          <a:endParaRPr lang="en-GB" sz="1200" noProof="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30787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1200" b="0" i="1" noProof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200" b="0" i="1" noProof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GB" sz="1200" b="0" i="1" noProof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±±±</m:t>
                                    </m:r>
                                    <m:r>
                                      <a:rPr lang="en-GB" sz="1200" b="0" i="1" noProof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sz="1200" noProof="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30787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GB" sz="1200" noProof="0" dirty="0" smtClean="0"/>
                            <a:t>77</a:t>
                          </a:r>
                          <a:endParaRPr lang="en-GB" sz="1200" noProof="0" dirty="0"/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GB" sz="1200" noProof="0" dirty="0" smtClean="0"/>
                            <a:t>81</a:t>
                          </a:r>
                          <a:endParaRPr lang="en-GB" sz="1200" noProof="0" dirty="0"/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GB" sz="1200" noProof="0" dirty="0" smtClean="0"/>
                            <a:t>98</a:t>
                          </a:r>
                          <a:endParaRPr lang="en-GB" sz="1200" noProof="0" dirty="0"/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GB" sz="1200" noProof="0" dirty="0" smtClean="0"/>
                            <a:t>96</a:t>
                          </a:r>
                          <a:endParaRPr lang="en-GB" sz="1200" noProof="0" dirty="0"/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GB" sz="1200" noProof="0" dirty="0" smtClean="0"/>
                            <a:t>76</a:t>
                          </a:r>
                          <a:endParaRPr lang="en-GB" sz="1200" noProof="0" dirty="0"/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GB" sz="1200" noProof="0" dirty="0" smtClean="0"/>
                            <a:t>74</a:t>
                          </a:r>
                          <a:endParaRPr lang="en-GB" sz="1200" noProof="0" dirty="0"/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GB" sz="1200" noProof="0" dirty="0" smtClean="0"/>
                            <a:t>90</a:t>
                          </a:r>
                          <a:endParaRPr lang="en-GB" sz="1200" noProof="0" dirty="0"/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GB" sz="1200" noProof="0" dirty="0" smtClean="0"/>
                            <a:t>94</a:t>
                          </a:r>
                          <a:endParaRPr lang="en-GB" sz="1200" noProof="0" dirty="0"/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GB" sz="1200" noProof="0" dirty="0" smtClean="0"/>
                            <a:t>63</a:t>
                          </a:r>
                          <a:endParaRPr lang="en-GB" sz="1200" noProof="0" dirty="0"/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GB" sz="1200" noProof="0" dirty="0" smtClean="0"/>
                            <a:t>65</a:t>
                          </a:r>
                          <a:endParaRPr lang="en-GB" sz="1200" noProof="0" dirty="0"/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GB" sz="1200" noProof="0" dirty="0" smtClean="0"/>
                            <a:t>82</a:t>
                          </a:r>
                          <a:endParaRPr lang="en-GB" sz="1200" noProof="0" dirty="0"/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GB" sz="1200" noProof="0" dirty="0" smtClean="0"/>
                            <a:t>86</a:t>
                          </a:r>
                          <a:endParaRPr lang="en-GB" sz="1200" noProof="0" dirty="0"/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GB" sz="1200" noProof="0" dirty="0" smtClean="0"/>
                            <a:t>72</a:t>
                          </a:r>
                          <a:endParaRPr lang="en-GB" sz="1200" noProof="0" dirty="0"/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GB" sz="1200" noProof="0" dirty="0" smtClean="0"/>
                            <a:t>74</a:t>
                          </a:r>
                          <a:endParaRPr lang="en-GB" sz="1200" noProof="0" dirty="0"/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GB" sz="1200" noProof="0" dirty="0" smtClean="0"/>
                            <a:t>92</a:t>
                          </a:r>
                          <a:endParaRPr lang="en-GB" sz="1200" noProof="0" dirty="0"/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GB" sz="1200" noProof="0" dirty="0" smtClean="0"/>
                            <a:t>88</a:t>
                          </a:r>
                          <a:endParaRPr lang="en-GB" sz="1200" noProof="0" dirty="0"/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09636014"/>
                      </a:ext>
                    </a:extLst>
                  </a:tr>
                  <a:tr h="21600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noProof="0" dirty="0" smtClean="0">
                              <a:solidFill>
                                <a:schemeClr val="bg1"/>
                              </a:solidFill>
                            </a:rPr>
                            <a:t>Sample means</a:t>
                          </a:r>
                          <a:endParaRPr lang="en-GB" sz="1200" noProof="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30787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1200" b="0" i="1" noProof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en-GB" sz="1200" b="0" i="1" noProof="0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GB" sz="1200" b="0" i="1" noProof="0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GB" sz="1200" b="0" i="1" noProof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±±±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sz="1200" noProof="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307871"/>
                        </a:solidFill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noProof="0" dirty="0" smtClean="0"/>
                            <a:t>79</a:t>
                          </a:r>
                          <a:endParaRPr lang="en-GB" sz="1200" noProof="0" dirty="0"/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 fontAlgn="b"/>
                          <a:endParaRPr lang="cs-CZ" sz="1200" dirty="0"/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noProof="0" dirty="0" smtClean="0"/>
                            <a:t>97</a:t>
                          </a:r>
                          <a:endParaRPr lang="en-GB" sz="1200" noProof="0" dirty="0"/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 fontAlgn="b"/>
                          <a:endParaRPr lang="cs-CZ" sz="1200" dirty="0"/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noProof="0" dirty="0" smtClean="0"/>
                            <a:t>75</a:t>
                          </a:r>
                          <a:endParaRPr lang="en-GB" sz="1200" noProof="0" dirty="0"/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 fontAlgn="b"/>
                          <a:endParaRPr lang="cs-CZ" sz="1200" dirty="0"/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noProof="0" dirty="0" smtClean="0"/>
                            <a:t>92</a:t>
                          </a:r>
                          <a:endParaRPr lang="en-GB" sz="1200" noProof="0" dirty="0"/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 fontAlgn="b"/>
                          <a:endParaRPr lang="cs-CZ" sz="1200" dirty="0"/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noProof="0" dirty="0" smtClean="0"/>
                            <a:t>64</a:t>
                          </a:r>
                          <a:endParaRPr lang="en-GB" sz="1200" noProof="0" dirty="0"/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 fontAlgn="b"/>
                          <a:endParaRPr lang="cs-CZ" sz="1200" dirty="0"/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noProof="0" dirty="0" smtClean="0"/>
                            <a:t>84</a:t>
                          </a:r>
                          <a:endParaRPr lang="en-GB" sz="1200" noProof="0" dirty="0"/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 fontAlgn="b"/>
                          <a:endParaRPr lang="cs-CZ" sz="1200" dirty="0"/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noProof="0" dirty="0" smtClean="0"/>
                            <a:t>73</a:t>
                          </a:r>
                          <a:endParaRPr lang="en-GB" sz="1200" noProof="0" dirty="0"/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 fontAlgn="b"/>
                          <a:endParaRPr lang="cs-CZ" sz="1200" dirty="0"/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noProof="0" dirty="0" smtClean="0"/>
                            <a:t>90</a:t>
                          </a:r>
                          <a:endParaRPr lang="en-GB" sz="1200" noProof="0" dirty="0"/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 fontAlgn="b"/>
                          <a:endParaRPr lang="cs-CZ" sz="1200" dirty="0"/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8435025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ulka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04812859"/>
                  </p:ext>
                </p:extLst>
              </p:nvPr>
            </p:nvGraphicFramePr>
            <p:xfrm>
              <a:off x="720000" y="1980000"/>
              <a:ext cx="10440000" cy="1080000"/>
            </p:xfrm>
            <a:graphic>
              <a:graphicData uri="http://schemas.openxmlformats.org/drawingml/2006/table">
                <a:tbl>
                  <a:tblPr firstRow="1">
                    <a:tableStyleId>{5940675A-B579-460E-94D1-54222C63F5DA}</a:tableStyleId>
                  </a:tblPr>
                  <a:tblGrid>
                    <a:gridCol w="1080000">
                      <a:extLst>
                        <a:ext uri="{9D8B030D-6E8A-4147-A177-3AD203B41FA5}">
                          <a16:colId xmlns:a16="http://schemas.microsoft.com/office/drawing/2014/main" val="3987111216"/>
                        </a:ext>
                      </a:extLst>
                    </a:gridCol>
                    <a:gridCol w="720000">
                      <a:extLst>
                        <a:ext uri="{9D8B030D-6E8A-4147-A177-3AD203B41FA5}">
                          <a16:colId xmlns:a16="http://schemas.microsoft.com/office/drawing/2014/main" val="2192816327"/>
                        </a:ext>
                      </a:extLst>
                    </a:gridCol>
                    <a:gridCol w="540000">
                      <a:extLst>
                        <a:ext uri="{9D8B030D-6E8A-4147-A177-3AD203B41FA5}">
                          <a16:colId xmlns:a16="http://schemas.microsoft.com/office/drawing/2014/main" val="4072174939"/>
                        </a:ext>
                      </a:extLst>
                    </a:gridCol>
                    <a:gridCol w="540000">
                      <a:extLst>
                        <a:ext uri="{9D8B030D-6E8A-4147-A177-3AD203B41FA5}">
                          <a16:colId xmlns:a16="http://schemas.microsoft.com/office/drawing/2014/main" val="1461064363"/>
                        </a:ext>
                      </a:extLst>
                    </a:gridCol>
                    <a:gridCol w="540000">
                      <a:extLst>
                        <a:ext uri="{9D8B030D-6E8A-4147-A177-3AD203B41FA5}">
                          <a16:colId xmlns:a16="http://schemas.microsoft.com/office/drawing/2014/main" val="1887477886"/>
                        </a:ext>
                      </a:extLst>
                    </a:gridCol>
                    <a:gridCol w="540000">
                      <a:extLst>
                        <a:ext uri="{9D8B030D-6E8A-4147-A177-3AD203B41FA5}">
                          <a16:colId xmlns:a16="http://schemas.microsoft.com/office/drawing/2014/main" val="1357756590"/>
                        </a:ext>
                      </a:extLst>
                    </a:gridCol>
                    <a:gridCol w="540000">
                      <a:extLst>
                        <a:ext uri="{9D8B030D-6E8A-4147-A177-3AD203B41FA5}">
                          <a16:colId xmlns:a16="http://schemas.microsoft.com/office/drawing/2014/main" val="1191661210"/>
                        </a:ext>
                      </a:extLst>
                    </a:gridCol>
                    <a:gridCol w="540000">
                      <a:extLst>
                        <a:ext uri="{9D8B030D-6E8A-4147-A177-3AD203B41FA5}">
                          <a16:colId xmlns:a16="http://schemas.microsoft.com/office/drawing/2014/main" val="3676058774"/>
                        </a:ext>
                      </a:extLst>
                    </a:gridCol>
                    <a:gridCol w="540000">
                      <a:extLst>
                        <a:ext uri="{9D8B030D-6E8A-4147-A177-3AD203B41FA5}">
                          <a16:colId xmlns:a16="http://schemas.microsoft.com/office/drawing/2014/main" val="3836457168"/>
                        </a:ext>
                      </a:extLst>
                    </a:gridCol>
                    <a:gridCol w="540000">
                      <a:extLst>
                        <a:ext uri="{9D8B030D-6E8A-4147-A177-3AD203B41FA5}">
                          <a16:colId xmlns:a16="http://schemas.microsoft.com/office/drawing/2014/main" val="3475271646"/>
                        </a:ext>
                      </a:extLst>
                    </a:gridCol>
                    <a:gridCol w="540000">
                      <a:extLst>
                        <a:ext uri="{9D8B030D-6E8A-4147-A177-3AD203B41FA5}">
                          <a16:colId xmlns:a16="http://schemas.microsoft.com/office/drawing/2014/main" val="305094080"/>
                        </a:ext>
                      </a:extLst>
                    </a:gridCol>
                    <a:gridCol w="540000">
                      <a:extLst>
                        <a:ext uri="{9D8B030D-6E8A-4147-A177-3AD203B41FA5}">
                          <a16:colId xmlns:a16="http://schemas.microsoft.com/office/drawing/2014/main" val="1327714709"/>
                        </a:ext>
                      </a:extLst>
                    </a:gridCol>
                    <a:gridCol w="540000">
                      <a:extLst>
                        <a:ext uri="{9D8B030D-6E8A-4147-A177-3AD203B41FA5}">
                          <a16:colId xmlns:a16="http://schemas.microsoft.com/office/drawing/2014/main" val="3245665224"/>
                        </a:ext>
                      </a:extLst>
                    </a:gridCol>
                    <a:gridCol w="540000">
                      <a:extLst>
                        <a:ext uri="{9D8B030D-6E8A-4147-A177-3AD203B41FA5}">
                          <a16:colId xmlns:a16="http://schemas.microsoft.com/office/drawing/2014/main" val="2675673074"/>
                        </a:ext>
                      </a:extLst>
                    </a:gridCol>
                    <a:gridCol w="540000">
                      <a:extLst>
                        <a:ext uri="{9D8B030D-6E8A-4147-A177-3AD203B41FA5}">
                          <a16:colId xmlns:a16="http://schemas.microsoft.com/office/drawing/2014/main" val="3866125829"/>
                        </a:ext>
                      </a:extLst>
                    </a:gridCol>
                    <a:gridCol w="540000">
                      <a:extLst>
                        <a:ext uri="{9D8B030D-6E8A-4147-A177-3AD203B41FA5}">
                          <a16:colId xmlns:a16="http://schemas.microsoft.com/office/drawing/2014/main" val="1518632854"/>
                        </a:ext>
                      </a:extLst>
                    </a:gridCol>
                    <a:gridCol w="540000">
                      <a:extLst>
                        <a:ext uri="{9D8B030D-6E8A-4147-A177-3AD203B41FA5}">
                          <a16:colId xmlns:a16="http://schemas.microsoft.com/office/drawing/2014/main" val="1409713932"/>
                        </a:ext>
                      </a:extLst>
                    </a:gridCol>
                    <a:gridCol w="540000">
                      <a:extLst>
                        <a:ext uri="{9D8B030D-6E8A-4147-A177-3AD203B41FA5}">
                          <a16:colId xmlns:a16="http://schemas.microsoft.com/office/drawing/2014/main" val="2181175147"/>
                        </a:ext>
                      </a:extLst>
                    </a:gridCol>
                  </a:tblGrid>
                  <a:tr h="216000">
                    <a:tc rowSpan="3"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noProof="0" dirty="0" smtClean="0">
                              <a:solidFill>
                                <a:schemeClr val="bg1"/>
                              </a:solidFill>
                            </a:rPr>
                            <a:t>Factor</a:t>
                          </a:r>
                          <a:endParaRPr lang="en-GB" sz="1200" noProof="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30787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noProof="0" dirty="0" smtClean="0">
                              <a:solidFill>
                                <a:schemeClr val="bg1"/>
                              </a:solidFill>
                            </a:rPr>
                            <a:t>L</a:t>
                          </a:r>
                          <a:endParaRPr lang="en-GB" sz="1200" noProof="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30787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noProof="0" dirty="0" smtClean="0"/>
                            <a:t>−</a:t>
                          </a:r>
                          <a:endParaRPr lang="en-GB" sz="1200" noProof="0" dirty="0"/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noProof="0" dirty="0" smtClean="0"/>
                            <a:t>−</a:t>
                          </a:r>
                          <a:endParaRPr lang="en-GB" sz="1200" noProof="0" dirty="0"/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noProof="0" dirty="0" smtClean="0"/>
                            <a:t>+</a:t>
                          </a:r>
                          <a:endParaRPr lang="en-GB" sz="1200" noProof="0" dirty="0"/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noProof="0" dirty="0" smtClean="0"/>
                            <a:t>+</a:t>
                          </a:r>
                          <a:endParaRPr lang="en-GB" sz="1200" noProof="0" dirty="0"/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noProof="0" dirty="0" smtClean="0"/>
                            <a:t>−</a:t>
                          </a:r>
                          <a:endParaRPr lang="en-GB" sz="1200" noProof="0" dirty="0"/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noProof="0" dirty="0" smtClean="0"/>
                            <a:t>−</a:t>
                          </a:r>
                          <a:endParaRPr lang="en-GB" sz="1200" noProof="0" dirty="0"/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noProof="0" dirty="0" smtClean="0"/>
                            <a:t>+</a:t>
                          </a:r>
                          <a:endParaRPr lang="en-GB" sz="1200" noProof="0" dirty="0"/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noProof="0" dirty="0" smtClean="0"/>
                            <a:t>+</a:t>
                          </a:r>
                          <a:endParaRPr lang="en-GB" sz="1200" noProof="0" dirty="0"/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noProof="0" dirty="0" smtClean="0"/>
                            <a:t>−</a:t>
                          </a:r>
                          <a:endParaRPr lang="en-GB" sz="1200" noProof="0" dirty="0"/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noProof="0" dirty="0" smtClean="0"/>
                            <a:t>−</a:t>
                          </a:r>
                          <a:endParaRPr lang="en-GB" sz="1200" noProof="0" dirty="0"/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noProof="0" dirty="0" smtClean="0"/>
                            <a:t>+</a:t>
                          </a:r>
                          <a:endParaRPr lang="en-GB" sz="1200" noProof="0" dirty="0"/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noProof="0" dirty="0" smtClean="0"/>
                            <a:t>+</a:t>
                          </a:r>
                          <a:endParaRPr lang="en-GB" sz="1200" noProof="0" dirty="0"/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noProof="0" dirty="0" smtClean="0"/>
                            <a:t>−</a:t>
                          </a:r>
                          <a:endParaRPr lang="en-GB" sz="1200" noProof="0" dirty="0"/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noProof="0" dirty="0" smtClean="0"/>
                            <a:t>−</a:t>
                          </a:r>
                          <a:endParaRPr lang="en-GB" sz="1200" noProof="0" dirty="0"/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noProof="0" dirty="0" smtClean="0"/>
                            <a:t>+</a:t>
                          </a:r>
                          <a:endParaRPr lang="en-GB" sz="1200" noProof="0" dirty="0"/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noProof="0" dirty="0" smtClean="0"/>
                            <a:t>+</a:t>
                          </a:r>
                          <a:endParaRPr lang="en-GB" sz="1200" noProof="0" dirty="0"/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822027183"/>
                      </a:ext>
                    </a:extLst>
                  </a:tr>
                  <a:tr h="216000">
                    <a:tc vMerge="1">
                      <a:txBody>
                        <a:bodyPr/>
                        <a:lstStyle/>
                        <a:p>
                          <a:pPr algn="ctr" fontAlgn="b"/>
                          <a:endParaRPr lang="cs-CZ" sz="1200" dirty="0"/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noProof="0" dirty="0" smtClean="0">
                              <a:solidFill>
                                <a:schemeClr val="bg1"/>
                              </a:solidFill>
                            </a:rPr>
                            <a:t>G</a:t>
                          </a:r>
                          <a:endParaRPr lang="en-GB" sz="1200" noProof="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30787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noProof="0" dirty="0" smtClean="0"/>
                            <a:t>−</a:t>
                          </a:r>
                          <a:endParaRPr lang="en-GB" sz="1200" noProof="0" dirty="0"/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noProof="0" dirty="0" smtClean="0"/>
                            <a:t>−</a:t>
                          </a:r>
                          <a:endParaRPr lang="en-GB" sz="1200" noProof="0" dirty="0"/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noProof="0" dirty="0" smtClean="0"/>
                            <a:t>−</a:t>
                          </a:r>
                          <a:endParaRPr lang="en-GB" sz="1200" noProof="0" dirty="0"/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noProof="0" dirty="0" smtClean="0"/>
                            <a:t>−</a:t>
                          </a:r>
                          <a:endParaRPr lang="en-GB" sz="1200" noProof="0" dirty="0"/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noProof="0" dirty="0" smtClean="0"/>
                            <a:t>+</a:t>
                          </a:r>
                          <a:endParaRPr lang="en-GB" sz="1200" noProof="0" dirty="0"/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noProof="0" dirty="0" smtClean="0"/>
                            <a:t>+</a:t>
                          </a:r>
                          <a:endParaRPr lang="en-GB" sz="1200" noProof="0" dirty="0"/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noProof="0" dirty="0" smtClean="0"/>
                            <a:t>+</a:t>
                          </a:r>
                          <a:endParaRPr lang="en-GB" sz="1200" noProof="0" dirty="0"/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noProof="0" dirty="0" smtClean="0"/>
                            <a:t>+</a:t>
                          </a:r>
                          <a:endParaRPr lang="en-GB" sz="1200" noProof="0" dirty="0"/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noProof="0" dirty="0" smtClean="0"/>
                            <a:t>−</a:t>
                          </a:r>
                          <a:endParaRPr lang="en-GB" sz="1200" noProof="0" dirty="0"/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noProof="0" dirty="0" smtClean="0"/>
                            <a:t>−</a:t>
                          </a:r>
                          <a:endParaRPr lang="en-GB" sz="1200" noProof="0" dirty="0"/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noProof="0" dirty="0" smtClean="0"/>
                            <a:t>−</a:t>
                          </a:r>
                          <a:endParaRPr lang="en-GB" sz="1200" noProof="0" dirty="0"/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noProof="0" dirty="0" smtClean="0"/>
                            <a:t>−</a:t>
                          </a:r>
                          <a:endParaRPr lang="en-GB" sz="1200" noProof="0" dirty="0"/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noProof="0" dirty="0" smtClean="0"/>
                            <a:t>+</a:t>
                          </a:r>
                          <a:endParaRPr lang="en-GB" sz="1200" noProof="0" dirty="0"/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noProof="0" dirty="0" smtClean="0"/>
                            <a:t>+</a:t>
                          </a:r>
                          <a:endParaRPr lang="en-GB" sz="1200" noProof="0" dirty="0"/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noProof="0" dirty="0" smtClean="0"/>
                            <a:t>+</a:t>
                          </a:r>
                          <a:endParaRPr lang="en-GB" sz="1200" noProof="0" dirty="0"/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noProof="0" dirty="0" smtClean="0"/>
                            <a:t>+</a:t>
                          </a:r>
                          <a:endParaRPr lang="en-GB" sz="1200" noProof="0" dirty="0"/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976857194"/>
                      </a:ext>
                    </a:extLst>
                  </a:tr>
                  <a:tr h="216000">
                    <a:tc vMerge="1">
                      <a:txBody>
                        <a:bodyPr/>
                        <a:lstStyle/>
                        <a:p>
                          <a:pPr algn="ctr" fontAlgn="b"/>
                          <a:endParaRPr lang="cs-CZ" sz="1200" dirty="0"/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noProof="0" dirty="0" smtClean="0">
                              <a:solidFill>
                                <a:schemeClr val="bg1"/>
                              </a:solidFill>
                            </a:rPr>
                            <a:t>T</a:t>
                          </a:r>
                          <a:endParaRPr lang="en-GB" sz="1200" noProof="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30787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noProof="0" dirty="0" smtClean="0"/>
                            <a:t>−</a:t>
                          </a:r>
                          <a:endParaRPr lang="en-GB" sz="1200" noProof="0" dirty="0"/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noProof="0" dirty="0" smtClean="0"/>
                            <a:t>−</a:t>
                          </a:r>
                          <a:endParaRPr lang="en-GB" sz="1200" noProof="0" dirty="0"/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noProof="0" dirty="0" smtClean="0"/>
                            <a:t>−</a:t>
                          </a:r>
                          <a:endParaRPr lang="en-GB" sz="1200" noProof="0" dirty="0"/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noProof="0" dirty="0" smtClean="0"/>
                            <a:t>−</a:t>
                          </a:r>
                          <a:endParaRPr lang="en-GB" sz="1200" noProof="0" dirty="0"/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noProof="0" dirty="0" smtClean="0"/>
                            <a:t>−</a:t>
                          </a:r>
                          <a:endParaRPr lang="en-GB" sz="1200" noProof="0" dirty="0"/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noProof="0" dirty="0" smtClean="0"/>
                            <a:t>−</a:t>
                          </a:r>
                          <a:endParaRPr lang="en-GB" sz="1200" noProof="0" dirty="0"/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noProof="0" dirty="0" smtClean="0"/>
                            <a:t>−</a:t>
                          </a:r>
                          <a:endParaRPr lang="en-GB" sz="1200" noProof="0" dirty="0"/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noProof="0" dirty="0" smtClean="0"/>
                            <a:t>−</a:t>
                          </a:r>
                          <a:endParaRPr lang="en-GB" sz="1200" noProof="0" dirty="0"/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noProof="0" dirty="0" smtClean="0"/>
                            <a:t>+</a:t>
                          </a:r>
                          <a:endParaRPr lang="en-GB" sz="1200" noProof="0" dirty="0"/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noProof="0" dirty="0" smtClean="0"/>
                            <a:t>+</a:t>
                          </a:r>
                          <a:endParaRPr lang="en-GB" sz="1200" noProof="0" dirty="0"/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noProof="0" dirty="0" smtClean="0"/>
                            <a:t>+</a:t>
                          </a:r>
                          <a:endParaRPr lang="en-GB" sz="1200" noProof="0" dirty="0"/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noProof="0" dirty="0" smtClean="0"/>
                            <a:t>+</a:t>
                          </a:r>
                          <a:endParaRPr lang="en-GB" sz="1200" noProof="0" dirty="0"/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noProof="0" dirty="0" smtClean="0"/>
                            <a:t>+</a:t>
                          </a:r>
                          <a:endParaRPr lang="en-GB" sz="1200" noProof="0" dirty="0"/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noProof="0" dirty="0" smtClean="0"/>
                            <a:t>+</a:t>
                          </a:r>
                          <a:endParaRPr lang="en-GB" sz="1200" noProof="0" dirty="0"/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noProof="0" dirty="0" smtClean="0"/>
                            <a:t>+</a:t>
                          </a:r>
                          <a:endParaRPr lang="en-GB" sz="1200" noProof="0" dirty="0"/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noProof="0" dirty="0" smtClean="0"/>
                            <a:t>+</a:t>
                          </a:r>
                          <a:endParaRPr lang="en-GB" sz="1200" noProof="0" dirty="0"/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217620873"/>
                      </a:ext>
                    </a:extLst>
                  </a:tr>
                  <a:tr h="216000"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GB" sz="1200" noProof="0" dirty="0" smtClean="0">
                              <a:solidFill>
                                <a:schemeClr val="bg1"/>
                              </a:solidFill>
                            </a:rPr>
                            <a:t>Observed</a:t>
                          </a:r>
                          <a:endParaRPr lang="en-GB" sz="1200" noProof="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30787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50847" t="-317143" r="-1202542" b="-14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GB" sz="1200" noProof="0" dirty="0" smtClean="0"/>
                            <a:t>77</a:t>
                          </a:r>
                          <a:endParaRPr lang="en-GB" sz="1200" noProof="0" dirty="0"/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GB" sz="1200" noProof="0" dirty="0" smtClean="0"/>
                            <a:t>81</a:t>
                          </a:r>
                          <a:endParaRPr lang="en-GB" sz="1200" noProof="0" dirty="0"/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GB" sz="1200" noProof="0" dirty="0" smtClean="0"/>
                            <a:t>98</a:t>
                          </a:r>
                          <a:endParaRPr lang="en-GB" sz="1200" noProof="0" dirty="0"/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GB" sz="1200" noProof="0" dirty="0" smtClean="0"/>
                            <a:t>96</a:t>
                          </a:r>
                          <a:endParaRPr lang="en-GB" sz="1200" noProof="0" dirty="0"/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GB" sz="1200" noProof="0" dirty="0" smtClean="0"/>
                            <a:t>76</a:t>
                          </a:r>
                          <a:endParaRPr lang="en-GB" sz="1200" noProof="0" dirty="0"/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GB" sz="1200" noProof="0" dirty="0" smtClean="0"/>
                            <a:t>74</a:t>
                          </a:r>
                          <a:endParaRPr lang="en-GB" sz="1200" noProof="0" dirty="0"/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GB" sz="1200" noProof="0" dirty="0" smtClean="0"/>
                            <a:t>90</a:t>
                          </a:r>
                          <a:endParaRPr lang="en-GB" sz="1200" noProof="0" dirty="0"/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GB" sz="1200" noProof="0" dirty="0" smtClean="0"/>
                            <a:t>94</a:t>
                          </a:r>
                          <a:endParaRPr lang="en-GB" sz="1200" noProof="0" dirty="0"/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GB" sz="1200" noProof="0" dirty="0" smtClean="0"/>
                            <a:t>63</a:t>
                          </a:r>
                          <a:endParaRPr lang="en-GB" sz="1200" noProof="0" dirty="0"/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GB" sz="1200" noProof="0" dirty="0" smtClean="0"/>
                            <a:t>65</a:t>
                          </a:r>
                          <a:endParaRPr lang="en-GB" sz="1200" noProof="0" dirty="0"/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GB" sz="1200" noProof="0" dirty="0" smtClean="0"/>
                            <a:t>82</a:t>
                          </a:r>
                          <a:endParaRPr lang="en-GB" sz="1200" noProof="0" dirty="0"/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GB" sz="1200" noProof="0" dirty="0" smtClean="0"/>
                            <a:t>86</a:t>
                          </a:r>
                          <a:endParaRPr lang="en-GB" sz="1200" noProof="0" dirty="0"/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GB" sz="1200" noProof="0" dirty="0" smtClean="0"/>
                            <a:t>72</a:t>
                          </a:r>
                          <a:endParaRPr lang="en-GB" sz="1200" noProof="0" dirty="0"/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GB" sz="1200" noProof="0" dirty="0" smtClean="0"/>
                            <a:t>74</a:t>
                          </a:r>
                          <a:endParaRPr lang="en-GB" sz="1200" noProof="0" dirty="0"/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GB" sz="1200" noProof="0" dirty="0" smtClean="0"/>
                            <a:t>92</a:t>
                          </a:r>
                          <a:endParaRPr lang="en-GB" sz="1200" noProof="0" dirty="0"/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GB" sz="1200" noProof="0" dirty="0" smtClean="0"/>
                            <a:t>88</a:t>
                          </a:r>
                          <a:endParaRPr lang="en-GB" sz="1200" noProof="0" dirty="0"/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09636014"/>
                      </a:ext>
                    </a:extLst>
                  </a:tr>
                  <a:tr h="21600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noProof="0" dirty="0" smtClean="0">
                              <a:solidFill>
                                <a:schemeClr val="bg1"/>
                              </a:solidFill>
                            </a:rPr>
                            <a:t>Sample means</a:t>
                          </a:r>
                          <a:endParaRPr lang="en-GB" sz="1200" noProof="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30787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50847" t="-405556" r="-1202542" b="-36111"/>
                          </a:stretch>
                        </a:blipFill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noProof="0" dirty="0" smtClean="0"/>
                            <a:t>79</a:t>
                          </a:r>
                          <a:endParaRPr lang="en-GB" sz="1200" noProof="0" dirty="0"/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 fontAlgn="b"/>
                          <a:endParaRPr lang="cs-CZ" sz="1200" dirty="0"/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noProof="0" dirty="0" smtClean="0"/>
                            <a:t>97</a:t>
                          </a:r>
                          <a:endParaRPr lang="en-GB" sz="1200" noProof="0" dirty="0"/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 fontAlgn="b"/>
                          <a:endParaRPr lang="cs-CZ" sz="1200" dirty="0"/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noProof="0" dirty="0" smtClean="0"/>
                            <a:t>75</a:t>
                          </a:r>
                          <a:endParaRPr lang="en-GB" sz="1200" noProof="0" dirty="0"/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 fontAlgn="b"/>
                          <a:endParaRPr lang="cs-CZ" sz="1200" dirty="0"/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noProof="0" dirty="0" smtClean="0"/>
                            <a:t>92</a:t>
                          </a:r>
                          <a:endParaRPr lang="en-GB" sz="1200" noProof="0" dirty="0"/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 fontAlgn="b"/>
                          <a:endParaRPr lang="cs-CZ" sz="1200" dirty="0"/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noProof="0" dirty="0" smtClean="0"/>
                            <a:t>64</a:t>
                          </a:r>
                          <a:endParaRPr lang="en-GB" sz="1200" noProof="0" dirty="0"/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 fontAlgn="b"/>
                          <a:endParaRPr lang="cs-CZ" sz="1200" dirty="0"/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noProof="0" dirty="0" smtClean="0"/>
                            <a:t>84</a:t>
                          </a:r>
                          <a:endParaRPr lang="en-GB" sz="1200" noProof="0" dirty="0"/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 fontAlgn="b"/>
                          <a:endParaRPr lang="cs-CZ" sz="1200" dirty="0"/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noProof="0" dirty="0" smtClean="0"/>
                            <a:t>73</a:t>
                          </a:r>
                          <a:endParaRPr lang="en-GB" sz="1200" noProof="0" dirty="0"/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 fontAlgn="b"/>
                          <a:endParaRPr lang="cs-CZ" sz="1200" dirty="0"/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noProof="0" dirty="0" smtClean="0"/>
                            <a:t>90</a:t>
                          </a:r>
                          <a:endParaRPr lang="en-GB" sz="1200" noProof="0" dirty="0"/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 fontAlgn="b"/>
                          <a:endParaRPr lang="cs-CZ" sz="1200" dirty="0"/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8435025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86478213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Full Factorial Experiments</a:t>
            </a:r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dirty="0" smtClean="0"/>
                  <a:t>Finally, we calculate the statistic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</a:rPr>
                        <m:t>𝑇</m:t>
                      </m:r>
                      <m:r>
                        <m:rPr>
                          <m:aln/>
                        </m:rP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  <m:rad>
                            <m:radPr>
                              <m:degHide m:val="on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b>
                                <m:sSub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𝑗𝑗</m:t>
                                  </m:r>
                                </m:sub>
                              </m:sSub>
                            </m:e>
                          </m:rad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 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den>
                          </m:f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b="1" i="1" smtClean="0">
                                          <a:latin typeface="Cambria Math" panose="02040503050406030204" pitchFamily="18" charset="0"/>
                                        </a:rPr>
                                        <m:t>𝑿</m:t>
                                      </m:r>
                                    </m:e>
                                    <m:sub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T</m:t>
                              </m:r>
                            </m:sup>
                          </m:sSup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f>
                                <m:f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sty m:val="p"/>
                                    </m:rPr>
                                    <a:rPr lang="en-GB" b="0" i="0" smtClean="0">
                                      <a:latin typeface="Cambria Math" panose="02040503050406030204" pitchFamily="18" charset="0"/>
                                    </a:rPr>
                                    <m:t>RSS</m:t>
                                  </m:r>
                                </m:num>
                                <m:den>
                                  <m:d>
                                    <m:dPr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𝐾</m:t>
                                      </m:r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e>
                                  </m:d>
                                  <m:sSup>
                                    <m:sSupPr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  <m:sup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p>
                                  </m:sSup>
                                </m:den>
                              </m:f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 </m:t>
                              </m:r>
                            </m:e>
                          </m:rad>
                          <m:rad>
                            <m:radPr>
                              <m:degHide m:val="on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f>
                                <m:f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den>
                              </m:f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 </m:t>
                              </m:r>
                            </m:e>
                          </m:rad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 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  <m:sSup>
                                <m:s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den>
                          </m:f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 </m:t>
                          </m:r>
                        </m:e>
                      </m:rad>
                      <m:sSup>
                        <m:sSup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b="1" i="1">
                                      <a:latin typeface="Cambria Math" panose="02040503050406030204" pitchFamily="18" charset="0"/>
                                    </a:rPr>
                                    <m:t>𝑿</m:t>
                                  </m:r>
                                </m:e>
                                <m:sub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m:rPr>
                              <m:sty m:val="p"/>
                            </m:rPr>
                            <a:rPr lang="en-GB">
                              <a:latin typeface="Cambria Math" panose="02040503050406030204" pitchFamily="18" charset="0"/>
                            </a:rPr>
                            <m:t>T</m:t>
                          </m:r>
                        </m:sup>
                      </m:sSup>
                      <m:r>
                        <a:rPr lang="en-GB" b="1" i="1">
                          <a:latin typeface="Cambria Math" panose="02040503050406030204" pitchFamily="18" charset="0"/>
                        </a:rPr>
                        <m:t>𝒚</m:t>
                      </m:r>
                      <m:rad>
                        <m:radPr>
                          <m:degHide m:val="on"/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GB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sSup>
                                <m:sSup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RSS</m:t>
                              </m:r>
                            </m:den>
                          </m:f>
                          <m:r>
                            <a:rPr lang="en-GB" i="1" smtClean="0">
                              <a:latin typeface="Cambria Math" panose="02040503050406030204" pitchFamily="18" charset="0"/>
                            </a:rPr>
                            <m:t> </m:t>
                          </m:r>
                        </m:e>
                      </m:ra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f>
                                <m:fPr>
                                  <m:type m:val="lin"/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d>
                                    <m:dPr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𝐾</m:t>
                                      </m:r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e>
                                  </m:d>
                                </m:num>
                                <m:den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den>
                              </m:f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RSS</m:t>
                              </m:r>
                            </m:den>
                          </m:f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 </m:t>
                          </m:r>
                        </m:e>
                      </m:ra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 </m:t>
                      </m:r>
                      <m:sSup>
                        <m:sSup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b="1" i="1">
                                      <a:latin typeface="Cambria Math" panose="02040503050406030204" pitchFamily="18" charset="0"/>
                                    </a:rPr>
                                    <m:t>𝑿</m:t>
                                  </m:r>
                                </m:e>
                                <m:sub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m:rPr>
                              <m:sty m:val="p"/>
                            </m:rPr>
                            <a:rPr lang="en-GB">
                              <a:latin typeface="Cambria Math" panose="02040503050406030204" pitchFamily="18" charset="0"/>
                            </a:rPr>
                            <m:t>T</m:t>
                          </m:r>
                        </m:sup>
                      </m:sSup>
                      <m:r>
                        <a:rPr lang="en-GB" b="1" i="1">
                          <a:latin typeface="Cambria Math" panose="02040503050406030204" pitchFamily="18" charset="0"/>
                        </a:rPr>
                        <m:t>𝒚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t="-8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992277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Full Factorial Experiments:  Motivation</a:t>
            </a:r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 smtClean="0"/>
                  <a:t>We consider an observed variable 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GB" dirty="0" smtClean="0"/>
                  <a:t>,  such as the quality of a product.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 smtClean="0"/>
                  <a:t>We also consider several factors  A, B, C, D, …,  such as the conditions </a:t>
                </a:r>
                <a:br>
                  <a:rPr lang="en-GB" dirty="0" smtClean="0"/>
                </a:br>
                <a:r>
                  <a:rPr lang="en-GB" dirty="0" smtClean="0"/>
                  <a:t>during the production.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 smtClean="0"/>
                  <a:t>And we conjecture that the levels of the factors (and the interactions </a:t>
                </a:r>
                <a:br>
                  <a:rPr lang="en-GB" dirty="0" smtClean="0"/>
                </a:br>
                <a:r>
                  <a:rPr lang="en-GB" dirty="0" smtClean="0"/>
                  <a:t>between the factors) influence the response variable 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GB" dirty="0" smtClean="0"/>
                  <a:t>,  which we wish </a:t>
                </a:r>
                <a:br>
                  <a:rPr lang="en-GB" dirty="0" smtClean="0"/>
                </a:br>
                <a:r>
                  <a:rPr lang="en-GB" dirty="0" smtClean="0"/>
                  <a:t>to maximize, say.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 smtClean="0"/>
                  <a:t>The purpose is to identify the significant factors that influence the response variable 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GB" dirty="0" smtClean="0"/>
                  <a:t>  most, and to find their optimal levels.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/>
                  <a:t>We study the effect of the factors  A, B, C, D, …  on the response variable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GB" dirty="0"/>
                  <a:t>  </a:t>
                </a:r>
                <a:br>
                  <a:rPr lang="en-GB" dirty="0"/>
                </a:br>
                <a:r>
                  <a:rPr lang="en-GB" dirty="0"/>
                  <a:t>by means of experiment</a:t>
                </a:r>
                <a:r>
                  <a:rPr lang="en-GB" dirty="0" smtClean="0"/>
                  <a:t>.</a:t>
                </a:r>
                <a:endParaRPr lang="en-GB" dirty="0"/>
              </a:p>
            </p:txBody>
          </p:sp>
        </mc:Choice>
        <mc:Fallback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695" b="-1234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1853484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Full Factorial Experiments</a:t>
            </a:r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en-GB" dirty="0" smtClean="0"/>
                  <a:t>Finally, we perform the </a:t>
                </a:r>
                <a:r>
                  <a:rPr lang="en-GB" i="1" dirty="0" smtClean="0"/>
                  <a:t>t</a:t>
                </a:r>
                <a:r>
                  <a:rPr lang="en-GB" dirty="0" smtClean="0"/>
                  <a:t>-test of the significance of the factor or the interaction.</a:t>
                </a:r>
              </a:p>
              <a:p>
                <a:pPr>
                  <a:lnSpc>
                    <a:spcPct val="150000"/>
                  </a:lnSpc>
                </a:pPr>
                <a:r>
                  <a:rPr lang="en-GB" dirty="0" smtClean="0"/>
                  <a:t>To this end, we compare the value of the above statistic 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GB" dirty="0" smtClean="0"/>
                  <a:t>  with the quantile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sub>
                      </m:sSub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num>
                            <m:den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dirty="0" smtClean="0"/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 smtClean="0"/>
                  <a:t>If 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sub>
                    </m:sSub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1−</m:t>
                        </m:r>
                        <m:f>
                          <m:fPr>
                            <m:type m:val="lin"/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𝛼</m:t>
                            </m:r>
                          </m:num>
                          <m:den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en-GB" dirty="0" smtClean="0"/>
                  <a:t>,  the critical region, </a:t>
                </a:r>
                <a:br>
                  <a:rPr lang="en-GB" dirty="0" smtClean="0"/>
                </a:br>
                <a:r>
                  <a:rPr lang="en-GB" dirty="0" smtClean="0"/>
                  <a:t>then </a:t>
                </a:r>
                <a:r>
                  <a:rPr lang="en-GB" b="1" u="sng" dirty="0" smtClean="0"/>
                  <a:t>reject</a:t>
                </a:r>
                <a:r>
                  <a:rPr lang="en-GB" dirty="0" smtClean="0"/>
                  <a:t> the null hypothesis that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dirty="0" smtClean="0"/>
                  <a:t>, </a:t>
                </a:r>
                <a:r>
                  <a:rPr lang="en-GB" dirty="0"/>
                  <a:t> </a:t>
                </a:r>
                <a:r>
                  <a:rPr lang="en-GB" dirty="0" smtClean="0"/>
                  <a:t/>
                </a:r>
                <a:br>
                  <a:rPr lang="en-GB" dirty="0" smtClean="0"/>
                </a:br>
                <a:r>
                  <a:rPr lang="en-GB" dirty="0" smtClean="0"/>
                  <a:t>that is, consider the factor / interaction significant.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 smtClean="0"/>
                  <a:t>If 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sub>
                    </m:sSub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1−</m:t>
                        </m:r>
                        <m:f>
                          <m:fPr>
                            <m:type m:val="lin"/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𝛼</m:t>
                            </m:r>
                          </m:num>
                          <m:den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en-GB" dirty="0"/>
                  <a:t>, </a:t>
                </a:r>
                <a:r>
                  <a:rPr lang="en-GB" dirty="0" smtClean="0"/>
                  <a:t> then </a:t>
                </a:r>
                <a:r>
                  <a:rPr lang="en-GB" b="1" u="sng" dirty="0" smtClean="0"/>
                  <a:t>fail to reject</a:t>
                </a:r>
                <a:r>
                  <a:rPr lang="en-GB" dirty="0" smtClean="0"/>
                  <a:t> the null hypothesis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dirty="0"/>
                  <a:t>, </a:t>
                </a:r>
                <a:r>
                  <a:rPr lang="en-GB" dirty="0" smtClean="0"/>
                  <a:t> </a:t>
                </a:r>
                <a:br>
                  <a:rPr lang="en-GB" dirty="0" smtClean="0"/>
                </a:br>
                <a:r>
                  <a:rPr lang="en-GB" dirty="0" smtClean="0"/>
                  <a:t>that is, consider the factor / interaction insignificant – </a:t>
                </a:r>
                <a:r>
                  <a:rPr lang="en-GB" b="1" u="sng" dirty="0" smtClean="0"/>
                  <a:t>neglect it</a:t>
                </a:r>
                <a:r>
                  <a:rPr lang="en-GB" dirty="0" smtClean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GB" dirty="0" smtClean="0"/>
                  <a:t>Here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GB" dirty="0" smtClean="0"/>
                  <a:t>  is a small positive number, such as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=5 %</m:t>
                    </m:r>
                  </m:oMath>
                </a14:m>
                <a:endParaRPr lang="en-GB" dirty="0"/>
              </a:p>
            </p:txBody>
          </p:sp>
        </mc:Choice>
        <mc:Fallback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b="-1150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1202255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Full Factorial Experiments:  Example</a:t>
            </a:r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dirty="0" smtClean="0"/>
                  <a:t>In our example – choosing significance level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=5 %</m:t>
                    </m:r>
                  </m:oMath>
                </a14:m>
                <a:r>
                  <a:rPr lang="en-GB" dirty="0" smtClean="0"/>
                  <a:t>  – we have the quantile</a:t>
                </a:r>
              </a:p>
              <a:p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sub>
                      </m:sSub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num>
                            <m:den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16−8</m:t>
                          </m:r>
                        </m:sub>
                      </m:sSub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0.05</m:t>
                              </m:r>
                            </m:num>
                            <m:den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sub>
                      </m:sSub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0.975</m:t>
                          </m:r>
                        </m:e>
                      </m:d>
                      <m:acc>
                        <m:accPr>
                          <m:chr m:val="̇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</m:acc>
                      <m:r>
                        <a:rPr lang="en-GB" i="1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306004</m:t>
                      </m:r>
                    </m:oMath>
                  </m:oMathPara>
                </a14:m>
                <a:endParaRPr lang="en-GB" dirty="0"/>
              </a:p>
              <a:p>
                <a:r>
                  <a:rPr lang="en-GB" dirty="0" smtClean="0"/>
                  <a:t>and</a:t>
                </a:r>
              </a:p>
              <a:p>
                <a:endParaRPr lang="en-GB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GB">
                            <a:latin typeface="Cambria Math" panose="02040503050406030204" pitchFamily="18" charset="0"/>
                          </a:rPr>
                          <m:t>L</m:t>
                        </m:r>
                      </m:sub>
                    </m:sSub>
                  </m:oMath>
                </a14:m>
                <a:r>
                  <a:rPr lang="en-GB" dirty="0" smtClean="0"/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L</m:t>
                              </m:r>
                            </m:sub>
                          </m:sSub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  <m:rad>
                            <m:radPr>
                              <m:degHide m:val="on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b>
                                <m:sSub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GB" b="0" i="0" smtClean="0">
                                      <a:latin typeface="Cambria Math" panose="02040503050406030204" pitchFamily="18" charset="0"/>
                                    </a:rPr>
                                    <m:t>LL</m:t>
                                  </m:r>
                                </m:sub>
                              </m:sSub>
                            </m:e>
                          </m:rad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 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</m:rad>
                          <m:rad>
                            <m:radPr>
                              <m:degHide m:val="on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f>
                                <m:fPr>
                                  <m:type m:val="lin"/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16</m:t>
                                  </m:r>
                                </m:den>
                              </m:f>
                            </m:e>
                          </m:rad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 </m:t>
                          </m:r>
                        </m:den>
                      </m:f>
                      <m:acc>
                        <m:accPr>
                          <m:chr m:val="̇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</m:acc>
                      <m:r>
                        <a:rPr lang="en-GB" i="1">
                          <a:latin typeface="Cambria Math" panose="02040503050406030204" pitchFamily="18" charset="0"/>
                        </a:rPr>
                        <m:t>16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.100 ≥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  ⟹ 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significant</m:t>
                      </m:r>
                    </m:oMath>
                  </m:oMathPara>
                </a14:m>
                <a:endParaRPr lang="en-GB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G</m:t>
                        </m:r>
                      </m:sub>
                    </m:sSub>
                  </m:oMath>
                </a14:m>
                <a:r>
                  <a:rPr lang="en-GB" dirty="0"/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GB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G</m:t>
                              </m:r>
                            </m:sub>
                          </m:sSub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  <m:rad>
                            <m:radPr>
                              <m:degHide m:val="on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b>
                                <m:sSub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GB" b="0" i="0" smtClean="0">
                                      <a:latin typeface="Cambria Math" panose="02040503050406030204" pitchFamily="18" charset="0"/>
                                    </a:rPr>
                                    <m:t>GG</m:t>
                                  </m:r>
                                </m:sub>
                              </m:sSub>
                            </m:e>
                          </m:rad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 </m:t>
                          </m:r>
                        </m:den>
                      </m:f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0.75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</m:rad>
                          <m:rad>
                            <m:radPr>
                              <m:degHide m:val="on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f>
                                <m:fPr>
                                  <m:type m:val="lin"/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16</m:t>
                                  </m:r>
                                </m:den>
                              </m:f>
                            </m:e>
                          </m:rad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 </m:t>
                          </m:r>
                        </m:den>
                      </m:f>
                      <m:acc>
                        <m:accPr>
                          <m:chr m:val="̇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</m:acc>
                      <m:r>
                        <a:rPr lang="en-GB" i="1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34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 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  ⟹ </m:t>
                      </m:r>
                      <m:r>
                        <m:rPr>
                          <m:nor/>
                        </m:rPr>
                        <a:rPr lang="en-GB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eglec</m:t>
                      </m:r>
                      <m:r>
                        <m:rPr>
                          <m:nor/>
                        </m:rPr>
                        <a:rPr lang="en-GB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t</m:t>
                      </m:r>
                    </m:oMath>
                  </m:oMathPara>
                </a14:m>
                <a:endParaRPr lang="en-GB" dirty="0"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t="-8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2753518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Full Factorial Experiments:  Example</a:t>
            </a:r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T</m:t>
                        </m:r>
                      </m:sub>
                    </m:sSub>
                  </m:oMath>
                </a14:m>
                <a:r>
                  <a:rPr lang="en-GB" dirty="0" smtClean="0"/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T</m:t>
                              </m:r>
                            </m:sub>
                          </m:sSub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  <m:rad>
                            <m:radPr>
                              <m:degHide m:val="on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b>
                                <m:sSub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GB" b="0" i="0" smtClean="0">
                                      <a:latin typeface="Cambria Math" panose="02040503050406030204" pitchFamily="18" charset="0"/>
                                    </a:rPr>
                                    <m:t>TT</m:t>
                                  </m:r>
                                </m:sub>
                              </m:sSub>
                            </m:e>
                          </m:rad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 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−4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</m:rad>
                          <m:rad>
                            <m:radPr>
                              <m:degHide m:val="on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f>
                                <m:fPr>
                                  <m:type m:val="lin"/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16</m:t>
                                  </m:r>
                                </m:den>
                              </m:f>
                            </m:e>
                          </m:rad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 </m:t>
                          </m:r>
                        </m:den>
                      </m:f>
                      <m:acc>
                        <m:accPr>
                          <m:chr m:val="̇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</m:acc>
                      <m:r>
                        <a:rPr lang="en-GB" i="1">
                          <a:latin typeface="Cambria Math" panose="02040503050406030204" pitchFamily="18" charset="0"/>
                        </a:rPr>
                        <m:t> </m:t>
                      </m:r>
                      <m:r>
                        <a:rPr lang="en-GB" i="1" smtClean="0">
                          <a:latin typeface="Cambria Math" panose="02040503050406030204" pitchFamily="18" charset="0"/>
                        </a:rPr>
                        <m:t> 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−7.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155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 ≤−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  ⟹ 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significant</m:t>
                      </m:r>
                    </m:oMath>
                  </m:oMathPara>
                </a14:m>
                <a:endParaRPr lang="en-GB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LG</m:t>
                        </m:r>
                      </m:sub>
                    </m:sSub>
                  </m:oMath>
                </a14:m>
                <a:r>
                  <a:rPr lang="en-GB" dirty="0"/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GB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LG</m:t>
                              </m:r>
                            </m:sub>
                          </m:sSub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  <m:rad>
                            <m:radPr>
                              <m:degHide m:val="on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b>
                                <m:sSub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GB" b="0" i="0" smtClean="0">
                                      <a:latin typeface="Cambria Math" panose="02040503050406030204" pitchFamily="18" charset="0"/>
                                    </a:rPr>
                                    <m:t>LGLG</m:t>
                                  </m:r>
                                </m:sub>
                              </m:sSub>
                            </m:e>
                          </m:rad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 </m:t>
                          </m:r>
                        </m:den>
                      </m:f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−0.5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</m:rad>
                          <m:rad>
                            <m:radPr>
                              <m:degHide m:val="on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f>
                                <m:fPr>
                                  <m:type m:val="lin"/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16</m:t>
                                  </m:r>
                                </m:den>
                              </m:f>
                            </m:e>
                          </m:rad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 </m:t>
                          </m:r>
                        </m:den>
                      </m:f>
                      <m:acc>
                        <m:accPr>
                          <m:chr m:val="̇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</m:acc>
                      <m:r>
                        <a:rPr lang="en-GB" i="1" smtClean="0">
                          <a:latin typeface="Cambria Math" panose="02040503050406030204" pitchFamily="18" charset="0"/>
                        </a:rPr>
                        <m:t>  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894 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&gt;−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  ⟹ </m:t>
                      </m:r>
                      <m:r>
                        <m:rPr>
                          <m:nor/>
                        </m:rPr>
                        <a:rPr lang="en-GB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eglec</m:t>
                      </m:r>
                      <m:r>
                        <m:rPr>
                          <m:nor/>
                        </m:rPr>
                        <a:rPr lang="en-GB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t</m:t>
                      </m:r>
                    </m:oMath>
                  </m:oMathPara>
                </a14:m>
                <a:endParaRPr lang="en-GB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L</m:t>
                        </m:r>
                        <m:r>
                          <m:rPr>
                            <m:sty m:val="p"/>
                          </m:rPr>
                          <a:rPr lang="en-GB">
                            <a:latin typeface="Cambria Math" panose="02040503050406030204" pitchFamily="18" charset="0"/>
                          </a:rPr>
                          <m:t>T</m:t>
                        </m:r>
                      </m:sub>
                    </m:sSub>
                  </m:oMath>
                </a14:m>
                <a:r>
                  <a:rPr lang="en-GB" dirty="0"/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L</m:t>
                              </m:r>
                              <m:r>
                                <m:rPr>
                                  <m:sty m:val="p"/>
                                </m:rPr>
                                <a:rPr lang="en-GB">
                                  <a:latin typeface="Cambria Math" panose="02040503050406030204" pitchFamily="18" charset="0"/>
                                </a:rPr>
                                <m:t>T</m:t>
                              </m:r>
                            </m:sub>
                          </m:sSub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  <m:rad>
                            <m:radPr>
                              <m:degHide m:val="on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b>
                                <m:sSub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GB" b="0" i="0" smtClean="0">
                                      <a:latin typeface="Cambria Math" panose="02040503050406030204" pitchFamily="18" charset="0"/>
                                    </a:rPr>
                                    <m:t>L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GB">
                                      <a:latin typeface="Cambria Math" panose="02040503050406030204" pitchFamily="18" charset="0"/>
                                    </a:rPr>
                                    <m:t>T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GB" b="0" i="0" smtClean="0">
                                      <a:latin typeface="Cambria Math" panose="02040503050406030204" pitchFamily="18" charset="0"/>
                                    </a:rPr>
                                    <m:t>L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GB">
                                      <a:latin typeface="Cambria Math" panose="02040503050406030204" pitchFamily="18" charset="0"/>
                                    </a:rPr>
                                    <m:t>T</m:t>
                                  </m:r>
                                </m:sub>
                              </m:sSub>
                            </m:e>
                          </m:rad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 </m:t>
                          </m:r>
                        </m:den>
                      </m:f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0.25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</m:rad>
                          <m:rad>
                            <m:radPr>
                              <m:degHide m:val="on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f>
                                <m:fPr>
                                  <m:type m:val="lin"/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16</m:t>
                                  </m:r>
                                </m:den>
                              </m:f>
                            </m:e>
                          </m:rad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 </m:t>
                          </m:r>
                        </m:den>
                      </m:f>
                      <m:acc>
                        <m:accPr>
                          <m:chr m:val="̇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</m:ac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0.447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 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  ⟹ </m:t>
                      </m:r>
                      <m:r>
                        <m:rPr>
                          <m:nor/>
                        </m:rPr>
                        <a:rPr lang="en-GB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eglec</m:t>
                      </m:r>
                      <m:r>
                        <m:rPr>
                          <m:nor/>
                        </m:rPr>
                        <a:rPr lang="en-GB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t</m:t>
                      </m:r>
                    </m:oMath>
                  </m:oMathPara>
                </a14:m>
                <a:endParaRPr lang="en-GB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GB">
                            <a:latin typeface="Cambria Math" panose="02040503050406030204" pitchFamily="18" charset="0"/>
                          </a:rPr>
                          <m:t>G</m:t>
                        </m:r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T</m:t>
                        </m:r>
                      </m:sub>
                    </m:sSub>
                  </m:oMath>
                </a14:m>
                <a:r>
                  <a:rPr lang="en-GB" dirty="0"/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GB">
                                  <a:latin typeface="Cambria Math" panose="02040503050406030204" pitchFamily="18" charset="0"/>
                                </a:rPr>
                                <m:t>G</m:t>
                              </m:r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T</m:t>
                              </m:r>
                            </m:sub>
                          </m:sSub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  <m:rad>
                            <m:radPr>
                              <m:degHide m:val="on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b>
                                <m:sSub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GB" b="0" i="0" smtClean="0">
                                      <a:latin typeface="Cambria Math" panose="02040503050406030204" pitchFamily="18" charset="0"/>
                                    </a:rPr>
                                    <m:t>GTGT</m:t>
                                  </m:r>
                                </m:sub>
                              </m:sSub>
                            </m:e>
                          </m:rad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 </m:t>
                          </m:r>
                        </m:den>
                      </m:f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</m:rad>
                          <m:rad>
                            <m:radPr>
                              <m:degHide m:val="on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f>
                                <m:fPr>
                                  <m:type m:val="lin"/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16</m:t>
                                  </m:r>
                                </m:den>
                              </m:f>
                            </m:e>
                          </m:rad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 </m:t>
                          </m:r>
                        </m:den>
                      </m:f>
                      <m:acc>
                        <m:accPr>
                          <m:chr m:val="̇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</m:acc>
                      <m:r>
                        <a:rPr lang="en-GB" i="1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36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7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 &gt;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  ⟹ 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significan</m:t>
                      </m:r>
                      <m:r>
                        <m:rPr>
                          <m:nor/>
                        </m:rPr>
                        <a:rPr lang="en-GB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t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160" t="-8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1719420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Full Factorial Experiments:  Example</a:t>
            </a:r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GB">
                            <a:latin typeface="Cambria Math" panose="02040503050406030204" pitchFamily="18" charset="0"/>
                          </a:rPr>
                          <m:t>LGT</m:t>
                        </m:r>
                      </m:sub>
                    </m:sSub>
                  </m:oMath>
                </a14:m>
                <a:r>
                  <a:rPr lang="en-GB" dirty="0"/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GB">
                                  <a:latin typeface="Cambria Math" panose="02040503050406030204" pitchFamily="18" charset="0"/>
                                </a:rPr>
                                <m:t>LGT</m:t>
                              </m:r>
                            </m:sub>
                          </m:sSub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  <m:rad>
                            <m:radPr>
                              <m:degHide m:val="on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b>
                                <m:sSub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GB">
                                      <a:latin typeface="Cambria Math" panose="02040503050406030204" pitchFamily="18" charset="0"/>
                                    </a:rPr>
                                    <m:t>LGTLGT</m:t>
                                  </m:r>
                                </m:sub>
                              </m:sSub>
                            </m:e>
                          </m:rad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 </m:t>
                          </m:r>
                        </m:den>
                      </m:f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−0.25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</m:rad>
                          <m:rad>
                            <m:radPr>
                              <m:degHide m:val="on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f>
                                <m:fPr>
                                  <m:type m:val="lin"/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16</m:t>
                                  </m:r>
                                </m:den>
                              </m:f>
                            </m:e>
                          </m:rad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 </m:t>
                          </m:r>
                        </m:den>
                      </m:f>
                      <m:acc>
                        <m:accPr>
                          <m:chr m:val="̇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</m:acc>
                      <m:r>
                        <a:rPr lang="en-GB" i="1">
                          <a:latin typeface="Cambria Math" panose="02040503050406030204" pitchFamily="18" charset="0"/>
                        </a:rPr>
                        <m:t>  −0.447 &gt;−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  ⟹ </m:t>
                      </m:r>
                      <m:r>
                        <m:rPr>
                          <m:nor/>
                        </m:rPr>
                        <a:rPr lang="en-GB">
                          <a:latin typeface="Cambria Math" panose="02040503050406030204" pitchFamily="18" charset="0"/>
                        </a:rPr>
                        <m:t>neglect</m:t>
                      </m:r>
                    </m:oMath>
                  </m:oMathPara>
                </a14:m>
                <a:endParaRPr lang="en-GB" dirty="0"/>
              </a:p>
              <a:p>
                <a:pPr>
                  <a:lnSpc>
                    <a:spcPct val="175000"/>
                  </a:lnSpc>
                </a:pPr>
                <a:endParaRPr lang="en-GB" dirty="0" smtClean="0"/>
              </a:p>
              <a:p>
                <a:r>
                  <a:rPr lang="en-GB" b="1" u="sng" dirty="0" smtClean="0"/>
                  <a:t>CONCLUSION</a:t>
                </a:r>
                <a:r>
                  <a:rPr lang="en-GB" b="1" u="sng" dirty="0"/>
                  <a:t>: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GB" i="0" smtClean="0">
                          <a:latin typeface="Cambria Math" panose="02040503050406030204" pitchFamily="18" charset="0"/>
                        </a:rPr>
                        <m:t>the</m:t>
                      </m:r>
                      <m:r>
                        <m:rPr>
                          <m:nor/>
                        </m:rPr>
                        <a:rPr lang="en-GB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GB" i="0" smtClean="0">
                          <a:latin typeface="Cambria Math" panose="02040503050406030204" pitchFamily="18" charset="0"/>
                        </a:rPr>
                        <m:t>factors</m:t>
                      </m:r>
                      <m:r>
                        <a:rPr lang="en-GB" i="1" smtClean="0">
                          <a:latin typeface="Cambria Math" panose="02040503050406030204" pitchFamily="18" charset="0"/>
                        </a:rPr>
                        <m:t> </m:t>
                      </m:r>
                      <m:r>
                        <m:rPr>
                          <m:sty m:val="p"/>
                        </m:rPr>
                        <a:rPr lang="en-GB" i="0" smtClean="0">
                          <a:latin typeface="Cambria Math" panose="02040503050406030204" pitchFamily="18" charset="0"/>
                        </a:rPr>
                        <m:t>L</m:t>
                      </m:r>
                      <m:r>
                        <a:rPr lang="en-GB" i="1" smtClean="0">
                          <a:latin typeface="Cambria Math" panose="02040503050406030204" pitchFamily="18" charset="0"/>
                        </a:rPr>
                        <m:t> </m:t>
                      </m:r>
                      <m:r>
                        <m:rPr>
                          <m:sty m:val="p"/>
                        </m:rPr>
                        <a:rPr lang="en-GB" i="0" smtClean="0">
                          <a:latin typeface="Cambria Math" panose="02040503050406030204" pitchFamily="18" charset="0"/>
                        </a:rPr>
                        <m:t>T</m:t>
                      </m:r>
                      <m:r>
                        <a:rPr lang="en-GB" i="1" smtClean="0">
                          <a:latin typeface="Cambria Math" panose="02040503050406030204" pitchFamily="18" charset="0"/>
                        </a:rPr>
                        <m:t>  </m:t>
                      </m:r>
                      <m:r>
                        <m:rPr>
                          <m:nor/>
                        </m:rPr>
                        <a:rPr lang="en-GB" i="0" smtClean="0">
                          <a:latin typeface="Cambria Math" panose="02040503050406030204" pitchFamily="18" charset="0"/>
                        </a:rPr>
                        <m:t>and</m:t>
                      </m:r>
                      <m:r>
                        <a:rPr lang="en-GB" i="1" smtClean="0">
                          <a:latin typeface="Cambria Math" panose="02040503050406030204" pitchFamily="18" charset="0"/>
                        </a:rPr>
                        <m:t>  </m:t>
                      </m:r>
                      <m:r>
                        <m:rPr>
                          <m:nor/>
                        </m:rPr>
                        <a:rPr lang="en-GB" i="0" smtClean="0">
                          <a:latin typeface="Cambria Math" panose="02040503050406030204" pitchFamily="18" charset="0"/>
                        </a:rPr>
                        <m:t>the</m:t>
                      </m:r>
                      <m:r>
                        <m:rPr>
                          <m:nor/>
                        </m:rPr>
                        <a:rPr lang="en-GB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GB" i="0" smtClean="0">
                          <a:latin typeface="Cambria Math" panose="02040503050406030204" pitchFamily="18" charset="0"/>
                        </a:rPr>
                        <m:t>interaction</m:t>
                      </m:r>
                      <m:r>
                        <a:rPr lang="en-GB" i="1" smtClean="0">
                          <a:latin typeface="Cambria Math" panose="02040503050406030204" pitchFamily="18" charset="0"/>
                        </a:rPr>
                        <m:t> </m:t>
                      </m:r>
                      <m:r>
                        <m:rPr>
                          <m:sty m:val="p"/>
                        </m:rPr>
                        <a:rPr lang="en-GB" i="0" smtClean="0">
                          <a:latin typeface="Cambria Math" panose="02040503050406030204" pitchFamily="18" charset="0"/>
                        </a:rPr>
                        <m:t>GT</m:t>
                      </m:r>
                    </m:oMath>
                  </m:oMathPara>
                </a14:m>
                <a:endParaRPr lang="en-GB" dirty="0" smtClean="0"/>
              </a:p>
              <a:p>
                <a:pPr>
                  <a:lnSpc>
                    <a:spcPct val="150000"/>
                  </a:lnSpc>
                </a:pPr>
                <a:r>
                  <a:rPr lang="en-GB" dirty="0" smtClean="0"/>
                  <a:t>have significant effect on the lifespan of the spring.</a:t>
                </a:r>
              </a:p>
              <a:p>
                <a:pPr>
                  <a:lnSpc>
                    <a:spcPct val="150000"/>
                  </a:lnSpc>
                </a:pPr>
                <a:r>
                  <a:rPr lang="en-GB" dirty="0" smtClean="0"/>
                  <a:t>Moreover, we conclude that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    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m:rPr>
                          <m:aln/>
                        </m:rPr>
                        <a:rPr lang="en-GB" b="0" i="1" smtClean="0">
                          <a:latin typeface="Cambria Math" panose="02040503050406030204" pitchFamily="18" charset="0"/>
                        </a:rPr>
                        <m:t>≈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L</m:t>
                          </m:r>
                        </m:sub>
                      </m:sSub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L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T</m:t>
                          </m:r>
                        </m:sub>
                      </m:sSub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T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GT</m:t>
                          </m:r>
                        </m:sub>
                      </m:sSub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GT</m:t>
                          </m:r>
                        </m:sub>
                      </m:sSub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GB" b="0" i="1" smtClean="0">
                          <a:latin typeface="Cambria Math" panose="02040503050406030204" pitchFamily="18" charset="0"/>
                        </a:rPr>
                        <m:t>≈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81.75+9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L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−4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T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+3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GT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 </m:t>
                      </m:r>
                      <m:r>
                        <a:rPr lang="en-GB" i="1" smtClean="0">
                          <a:latin typeface="Cambria Math" panose="02040503050406030204" pitchFamily="18" charset="0"/>
                        </a:rPr>
                        <m:t> 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where</m:t>
                      </m:r>
                      <m:r>
                        <a:rPr lang="en-GB" i="1" smtClean="0">
                          <a:latin typeface="Cambria Math" panose="02040503050406030204" pitchFamily="18" charset="0"/>
                        </a:rPr>
                        <m:t> 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L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T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GT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∈</m:t>
                      </m:r>
                      <m:d>
                        <m:dPr>
                          <m:begChr m:val="{"/>
                          <m:endChr m:val="}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−1,+1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t="-8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6370259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Graphical assessment of factor / interaction significance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410625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Full Factorial Experiments</a:t>
            </a:r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dirty="0" smtClean="0"/>
                  <a:t>If the number of the replications of each experiment is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GB" dirty="0" smtClean="0"/>
              </a:p>
              <a:p>
                <a:pPr>
                  <a:lnSpc>
                    <a:spcPct val="150000"/>
                  </a:lnSpc>
                </a:pPr>
                <a:r>
                  <a:rPr lang="en-GB" dirty="0" smtClean="0"/>
                  <a:t>then the above computational procedure cannot be used</a:t>
                </a:r>
              </a:p>
              <a:p>
                <a:r>
                  <a:rPr lang="en-GB" b="1" u="sng" dirty="0" smtClean="0"/>
                  <a:t>because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RSS</m:t>
                          </m:r>
                        </m:num>
                        <m:den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dirty="0" smtClean="0"/>
              </a:p>
              <a:p>
                <a:pPr>
                  <a:lnSpc>
                    <a:spcPct val="150000"/>
                  </a:lnSpc>
                </a:pPr>
                <a:r>
                  <a:rPr lang="en-GB" dirty="0" smtClean="0"/>
                  <a:t>that is, we cannot perform the calculations because </a:t>
                </a:r>
                <a:r>
                  <a:rPr lang="en-GB" u="sng" dirty="0" smtClean="0"/>
                  <a:t>we would divide by zero</a:t>
                </a:r>
                <a:r>
                  <a:rPr lang="en-GB" dirty="0" smtClean="0"/>
                  <a:t>, </a:t>
                </a:r>
                <a:br>
                  <a:rPr lang="en-GB" dirty="0" smtClean="0"/>
                </a:br>
                <a:r>
                  <a:rPr lang="en-GB" dirty="0" smtClean="0"/>
                  <a:t>or we would always calculate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dirty="0" smtClean="0"/>
                  <a:t>.</a:t>
                </a:r>
              </a:p>
              <a:p>
                <a:pPr>
                  <a:lnSpc>
                    <a:spcPct val="150000"/>
                  </a:lnSpc>
                </a:pPr>
                <a:endParaRPr lang="en-GB" dirty="0" smtClean="0"/>
              </a:p>
              <a:p>
                <a:pPr>
                  <a:lnSpc>
                    <a:spcPct val="150000"/>
                  </a:lnSpc>
                </a:pPr>
                <a:r>
                  <a:rPr lang="en-GB" b="1" dirty="0" smtClean="0"/>
                  <a:t>We perform the graphical assessment of the significance then.</a:t>
                </a:r>
                <a:endParaRPr lang="en-GB" b="1" dirty="0"/>
              </a:p>
            </p:txBody>
          </p:sp>
        </mc:Choice>
        <mc:Fallback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t="-8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8816196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Full Factorial Experiments</a:t>
            </a:r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dirty="0" smtClean="0"/>
                  <a:t>Assuming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GB" dirty="0" smtClean="0"/>
                  <a:t>,  so that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GB" dirty="0" smtClean="0"/>
                  <a:t>,</a:t>
                </a:r>
              </a:p>
              <a:p>
                <a:pPr>
                  <a:lnSpc>
                    <a:spcPct val="150000"/>
                  </a:lnSpc>
                </a:pPr>
                <a:r>
                  <a:rPr lang="en-GB" b="1" dirty="0" smtClean="0"/>
                  <a:t>the </a:t>
                </a:r>
                <a:r>
                  <a:rPr lang="en-GB" b="1" dirty="0"/>
                  <a:t>graphical assessment proceeds as follows:</a:t>
                </a:r>
              </a:p>
              <a:p>
                <a:pPr marL="342900" indent="-342900">
                  <a:lnSpc>
                    <a:spcPct val="200000"/>
                  </a:lnSpc>
                  <a:buFont typeface="Arial" panose="020B0604020202020204" pitchFamily="34" charset="0"/>
                  <a:buChar char="•"/>
                </a:pPr>
                <a:r>
                  <a:rPr lang="en-GB" dirty="0" smtClean="0"/>
                  <a:t>Sort </a:t>
                </a:r>
                <a:r>
                  <a:rPr lang="en-GB" dirty="0"/>
                  <a:t>all the </a:t>
                </a:r>
                <a:r>
                  <a:rPr lang="en-GB" dirty="0" smtClean="0"/>
                  <a:t>estimates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GB" dirty="0" smtClean="0"/>
                  <a:t>,  for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𝒮</m:t>
                    </m:r>
                  </m:oMath>
                </a14:m>
                <a:r>
                  <a:rPr lang="en-GB" dirty="0" smtClean="0"/>
                  <a:t>,  in </a:t>
                </a:r>
                <a:r>
                  <a:rPr lang="en-GB" dirty="0"/>
                  <a:t>ascending </a:t>
                </a:r>
                <a:r>
                  <a:rPr lang="en-GB" dirty="0" smtClean="0"/>
                  <a:t>order.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 smtClean="0"/>
                  <a:t>Denote the 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GB" dirty="0" smtClean="0"/>
                  <a:t>-th  least value by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d>
                      </m:sub>
                    </m:sSub>
                  </m:oMath>
                </a14:m>
                <a:r>
                  <a:rPr lang="en-GB" dirty="0" smtClean="0"/>
                  <a:t>  for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=1, 2,…,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GB" dirty="0" smtClean="0"/>
                  <a:t>  so that we have</a:t>
                </a:r>
                <a:br>
                  <a:rPr lang="en-GB" dirty="0" smtClean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≤⋯≤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p>
                            </m:s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sub>
                    </m:sSub>
                  </m:oMath>
                </a14:m>
                <a:endParaRPr lang="en-GB" dirty="0" smtClean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dirty="0" smtClean="0"/>
                  <a:t>Calculate the values</a:t>
                </a:r>
                <a:br>
                  <a:rPr lang="en-GB" dirty="0" smtClean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 </m:t>
                        </m:r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−1 </m:t>
                        </m:r>
                      </m:den>
                    </m:f>
                    <m:r>
                      <a:rPr lang="en-GB" b="0" i="1" smtClean="0">
                        <a:latin typeface="Cambria Math" panose="02040503050406030204" pitchFamily="18" charset="0"/>
                      </a:rPr>
                      <m:t>  </m:t>
                    </m:r>
                    <m:r>
                      <m:rPr>
                        <m:nor/>
                      </m:rPr>
                      <a:rPr lang="en-GB" b="0" i="0" smtClean="0">
                        <a:latin typeface="Cambria Math" panose="02040503050406030204" pitchFamily="18" charset="0"/>
                      </a:rPr>
                      <m:t>for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 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=1, 2,…,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endParaRPr lang="en-GB" dirty="0" smtClean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dirty="0" smtClean="0"/>
                  <a:t>Plot the points</a:t>
                </a:r>
                <a:br>
                  <a:rPr lang="en-GB" dirty="0" smtClean="0"/>
                </a:b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d>
                              <m:d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d>
                          </m:sub>
                        </m:s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, </m:t>
                        </m:r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  </m:t>
                    </m:r>
                    <m:r>
                      <m:rPr>
                        <m:nor/>
                      </m:rPr>
                      <a:rPr lang="en-GB" b="0" i="0" smtClean="0">
                        <a:latin typeface="Cambria Math" panose="02040503050406030204" pitchFamily="18" charset="0"/>
                      </a:rPr>
                      <m:t>for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 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=1, 2,…,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endParaRPr lang="en-GB" dirty="0" smtClean="0"/>
              </a:p>
              <a:p>
                <a:pPr marL="361950">
                  <a:lnSpc>
                    <a:spcPct val="150000"/>
                  </a:lnSpc>
                </a:pPr>
                <a:r>
                  <a:rPr lang="en-GB" dirty="0" smtClean="0"/>
                  <a:t>in a graph</a:t>
                </a:r>
                <a:endParaRPr lang="en-GB" dirty="0"/>
              </a:p>
            </p:txBody>
          </p:sp>
        </mc:Choice>
        <mc:Fallback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t="-847" b="-1138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8065809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Full Factorial Experiments:  Example</a:t>
            </a:r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dirty="0" smtClean="0"/>
                  <a:t>In our example, we have:</a:t>
                </a:r>
              </a:p>
              <a:p>
                <a:pPr>
                  <a:lnSpc>
                    <a:spcPct val="2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T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&lt;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LG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&lt;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LGT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&lt;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LT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&lt;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G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&lt;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GT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&lt;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L</m:t>
                          </m:r>
                        </m:sub>
                      </m:sSub>
                    </m:oMath>
                  </m:oMathPara>
                </a14:m>
                <a:endParaRPr lang="en-GB" dirty="0" smtClean="0"/>
              </a:p>
              <a:p>
                <a:pPr>
                  <a:lnSpc>
                    <a:spcPct val="2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−4&lt;−0.5&lt;−0.25&lt;0.25&lt;0.75&lt;3&lt;9</m:t>
                      </m:r>
                    </m:oMath>
                  </m:oMathPara>
                </a14:m>
                <a:endParaRPr lang="en-GB" dirty="0" smtClean="0"/>
              </a:p>
              <a:p>
                <a:pPr>
                  <a:lnSpc>
                    <a:spcPct val="150000"/>
                  </a:lnSpc>
                </a:pPr>
                <a:r>
                  <a:rPr lang="en-GB" dirty="0" smtClean="0"/>
                  <a:t>and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GB" dirty="0" smtClean="0"/>
                  <a:t>: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0.5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&lt;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1.5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&lt;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2.5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&lt;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3.5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&lt;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4.5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&lt;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5.5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&lt;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6.5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GB" b="0" dirty="0" smtClean="0"/>
              </a:p>
            </p:txBody>
          </p:sp>
        </mc:Choice>
        <mc:Fallback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t="-8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12901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Full Factorial Experiments:  Example</a:t>
            </a:r>
            <a:endParaRPr lang="en-GB" dirty="0"/>
          </a:p>
        </p:txBody>
      </p:sp>
      <p:cxnSp>
        <p:nvCxnSpPr>
          <p:cNvPr id="6" name="Přímá spojnice 5"/>
          <p:cNvCxnSpPr/>
          <p:nvPr/>
        </p:nvCxnSpPr>
        <p:spPr>
          <a:xfrm flipV="1">
            <a:off x="2520000" y="5144400"/>
            <a:ext cx="0" cy="255600"/>
          </a:xfrm>
          <a:prstGeom prst="line">
            <a:avLst/>
          </a:prstGeom>
          <a:ln w="12700" cap="rnd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římá spojnice 6"/>
          <p:cNvCxnSpPr/>
          <p:nvPr/>
        </p:nvCxnSpPr>
        <p:spPr>
          <a:xfrm flipV="1">
            <a:off x="2520000" y="5400000"/>
            <a:ext cx="0" cy="108000"/>
          </a:xfrm>
          <a:prstGeom prst="line">
            <a:avLst/>
          </a:prstGeom>
          <a:ln w="12700" cap="rnd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/>
        </p:nvCxnSpPr>
        <p:spPr>
          <a:xfrm>
            <a:off x="1800000" y="5144400"/>
            <a:ext cx="720000" cy="0"/>
          </a:xfrm>
          <a:prstGeom prst="line">
            <a:avLst/>
          </a:prstGeom>
          <a:ln w="12700" cap="rnd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14"/>
          <p:cNvCxnSpPr/>
          <p:nvPr/>
        </p:nvCxnSpPr>
        <p:spPr>
          <a:xfrm flipV="1">
            <a:off x="1692000" y="5144400"/>
            <a:ext cx="108000" cy="0"/>
          </a:xfrm>
          <a:prstGeom prst="line">
            <a:avLst/>
          </a:prstGeom>
          <a:ln w="12700" cap="rnd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16"/>
          <p:cNvCxnSpPr/>
          <p:nvPr/>
        </p:nvCxnSpPr>
        <p:spPr>
          <a:xfrm>
            <a:off x="1800000" y="4629600"/>
            <a:ext cx="2610000" cy="0"/>
          </a:xfrm>
          <a:prstGeom prst="line">
            <a:avLst/>
          </a:prstGeom>
          <a:ln w="12700" cap="rnd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nice 17"/>
          <p:cNvCxnSpPr/>
          <p:nvPr/>
        </p:nvCxnSpPr>
        <p:spPr>
          <a:xfrm flipV="1">
            <a:off x="1692000" y="4629600"/>
            <a:ext cx="108000" cy="0"/>
          </a:xfrm>
          <a:prstGeom prst="line">
            <a:avLst/>
          </a:prstGeom>
          <a:ln w="12700" cap="rnd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nice 18"/>
          <p:cNvCxnSpPr/>
          <p:nvPr/>
        </p:nvCxnSpPr>
        <p:spPr>
          <a:xfrm flipV="1">
            <a:off x="4410000" y="4629600"/>
            <a:ext cx="0" cy="770400"/>
          </a:xfrm>
          <a:prstGeom prst="line">
            <a:avLst/>
          </a:prstGeom>
          <a:ln w="12700" cap="rnd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nice 20"/>
          <p:cNvCxnSpPr/>
          <p:nvPr/>
        </p:nvCxnSpPr>
        <p:spPr>
          <a:xfrm>
            <a:off x="1800000" y="4114800"/>
            <a:ext cx="2746800" cy="0"/>
          </a:xfrm>
          <a:prstGeom prst="line">
            <a:avLst/>
          </a:prstGeom>
          <a:ln w="12700" cap="rnd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nice 21"/>
          <p:cNvCxnSpPr/>
          <p:nvPr/>
        </p:nvCxnSpPr>
        <p:spPr>
          <a:xfrm flipV="1">
            <a:off x="1692000" y="4114800"/>
            <a:ext cx="108000" cy="0"/>
          </a:xfrm>
          <a:prstGeom prst="line">
            <a:avLst/>
          </a:prstGeom>
          <a:ln w="12700" cap="rnd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Přímá spojnice 22"/>
          <p:cNvCxnSpPr/>
          <p:nvPr/>
        </p:nvCxnSpPr>
        <p:spPr>
          <a:xfrm flipV="1">
            <a:off x="4410000" y="5400000"/>
            <a:ext cx="0" cy="108000"/>
          </a:xfrm>
          <a:prstGeom prst="line">
            <a:avLst/>
          </a:prstGeom>
          <a:ln w="12700" cap="rnd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římá spojnice 23"/>
          <p:cNvCxnSpPr/>
          <p:nvPr/>
        </p:nvCxnSpPr>
        <p:spPr>
          <a:xfrm flipV="1">
            <a:off x="4546800" y="4114800"/>
            <a:ext cx="0" cy="1285200"/>
          </a:xfrm>
          <a:prstGeom prst="line">
            <a:avLst/>
          </a:prstGeom>
          <a:ln w="12700" cap="rnd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Přímá spojnice 24"/>
          <p:cNvCxnSpPr/>
          <p:nvPr/>
        </p:nvCxnSpPr>
        <p:spPr>
          <a:xfrm flipV="1">
            <a:off x="4546800" y="5400000"/>
            <a:ext cx="0" cy="468000"/>
          </a:xfrm>
          <a:prstGeom prst="line">
            <a:avLst/>
          </a:prstGeom>
          <a:ln w="12700" cap="rnd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Přímá spojnice 27"/>
          <p:cNvCxnSpPr/>
          <p:nvPr/>
        </p:nvCxnSpPr>
        <p:spPr>
          <a:xfrm>
            <a:off x="1800000" y="3600000"/>
            <a:ext cx="3016800" cy="0"/>
          </a:xfrm>
          <a:prstGeom prst="line">
            <a:avLst/>
          </a:prstGeom>
          <a:ln w="12700" cap="rnd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Přímá spojnice 28"/>
          <p:cNvCxnSpPr/>
          <p:nvPr/>
        </p:nvCxnSpPr>
        <p:spPr>
          <a:xfrm flipV="1">
            <a:off x="1692000" y="3600000"/>
            <a:ext cx="108000" cy="0"/>
          </a:xfrm>
          <a:prstGeom prst="line">
            <a:avLst/>
          </a:prstGeom>
          <a:ln w="12700" cap="rnd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Přímá spojnice 29"/>
          <p:cNvCxnSpPr/>
          <p:nvPr/>
        </p:nvCxnSpPr>
        <p:spPr>
          <a:xfrm flipV="1">
            <a:off x="4816800" y="3600000"/>
            <a:ext cx="0" cy="1800000"/>
          </a:xfrm>
          <a:prstGeom prst="line">
            <a:avLst/>
          </a:prstGeom>
          <a:ln w="12700" cap="rnd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Přímá spojnice 30"/>
          <p:cNvCxnSpPr/>
          <p:nvPr/>
        </p:nvCxnSpPr>
        <p:spPr>
          <a:xfrm flipV="1">
            <a:off x="4816800" y="5400000"/>
            <a:ext cx="0" cy="108000"/>
          </a:xfrm>
          <a:prstGeom prst="line">
            <a:avLst/>
          </a:prstGeom>
          <a:ln w="12700" cap="rnd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Přímá spojnice 32"/>
          <p:cNvCxnSpPr/>
          <p:nvPr/>
        </p:nvCxnSpPr>
        <p:spPr>
          <a:xfrm>
            <a:off x="1800000" y="3085200"/>
            <a:ext cx="3286800" cy="0"/>
          </a:xfrm>
          <a:prstGeom prst="line">
            <a:avLst/>
          </a:prstGeom>
          <a:ln w="12700" cap="rnd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Přímá spojnice 33"/>
          <p:cNvCxnSpPr/>
          <p:nvPr/>
        </p:nvCxnSpPr>
        <p:spPr>
          <a:xfrm flipV="1">
            <a:off x="1692000" y="3085200"/>
            <a:ext cx="108000" cy="0"/>
          </a:xfrm>
          <a:prstGeom prst="line">
            <a:avLst/>
          </a:prstGeom>
          <a:ln w="12700" cap="rnd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Přímá spojnice 34"/>
          <p:cNvCxnSpPr/>
          <p:nvPr/>
        </p:nvCxnSpPr>
        <p:spPr>
          <a:xfrm flipV="1">
            <a:off x="5086800" y="3085200"/>
            <a:ext cx="0" cy="2314800"/>
          </a:xfrm>
          <a:prstGeom prst="line">
            <a:avLst/>
          </a:prstGeom>
          <a:ln w="12700" cap="rnd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Přímá spojnice 35"/>
          <p:cNvCxnSpPr/>
          <p:nvPr/>
        </p:nvCxnSpPr>
        <p:spPr>
          <a:xfrm flipV="1">
            <a:off x="5086800" y="5400000"/>
            <a:ext cx="0" cy="468000"/>
          </a:xfrm>
          <a:prstGeom prst="line">
            <a:avLst/>
          </a:prstGeom>
          <a:ln w="12700" cap="rnd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Přímá spojnice 37"/>
          <p:cNvCxnSpPr/>
          <p:nvPr/>
        </p:nvCxnSpPr>
        <p:spPr>
          <a:xfrm>
            <a:off x="1800000" y="2570400"/>
            <a:ext cx="4500000" cy="0"/>
          </a:xfrm>
          <a:prstGeom prst="line">
            <a:avLst/>
          </a:prstGeom>
          <a:ln w="12700" cap="rnd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Přímá spojnice 38"/>
          <p:cNvCxnSpPr/>
          <p:nvPr/>
        </p:nvCxnSpPr>
        <p:spPr>
          <a:xfrm flipV="1">
            <a:off x="1692000" y="2570400"/>
            <a:ext cx="108000" cy="0"/>
          </a:xfrm>
          <a:prstGeom prst="line">
            <a:avLst/>
          </a:prstGeom>
          <a:ln w="12700" cap="rnd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Přímá spojnice 39"/>
          <p:cNvCxnSpPr/>
          <p:nvPr/>
        </p:nvCxnSpPr>
        <p:spPr>
          <a:xfrm flipV="1">
            <a:off x="6300000" y="2570400"/>
            <a:ext cx="0" cy="2829600"/>
          </a:xfrm>
          <a:prstGeom prst="line">
            <a:avLst/>
          </a:prstGeom>
          <a:ln w="12700" cap="rnd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Přímá spojnice 40"/>
          <p:cNvCxnSpPr/>
          <p:nvPr/>
        </p:nvCxnSpPr>
        <p:spPr>
          <a:xfrm flipV="1">
            <a:off x="6300000" y="5400000"/>
            <a:ext cx="0" cy="108000"/>
          </a:xfrm>
          <a:prstGeom prst="line">
            <a:avLst/>
          </a:prstGeom>
          <a:ln w="12700" cap="rnd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Přímá spojnice 42"/>
          <p:cNvCxnSpPr/>
          <p:nvPr/>
        </p:nvCxnSpPr>
        <p:spPr>
          <a:xfrm>
            <a:off x="1800000" y="2055600"/>
            <a:ext cx="7020000" cy="0"/>
          </a:xfrm>
          <a:prstGeom prst="line">
            <a:avLst/>
          </a:prstGeom>
          <a:ln w="12700" cap="rnd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Přímá spojnice 43"/>
          <p:cNvCxnSpPr/>
          <p:nvPr/>
        </p:nvCxnSpPr>
        <p:spPr>
          <a:xfrm flipV="1">
            <a:off x="1692000" y="2055600"/>
            <a:ext cx="108000" cy="0"/>
          </a:xfrm>
          <a:prstGeom prst="line">
            <a:avLst/>
          </a:prstGeom>
          <a:ln w="12700" cap="rnd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Přímá spojnice 44"/>
          <p:cNvCxnSpPr/>
          <p:nvPr/>
        </p:nvCxnSpPr>
        <p:spPr>
          <a:xfrm flipV="1">
            <a:off x="8820000" y="2055600"/>
            <a:ext cx="0" cy="3344400"/>
          </a:xfrm>
          <a:prstGeom prst="line">
            <a:avLst/>
          </a:prstGeom>
          <a:ln w="12700" cap="rnd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Přímá spojnice 45"/>
          <p:cNvCxnSpPr/>
          <p:nvPr/>
        </p:nvCxnSpPr>
        <p:spPr>
          <a:xfrm flipV="1">
            <a:off x="8820000" y="5400000"/>
            <a:ext cx="0" cy="108000"/>
          </a:xfrm>
          <a:prstGeom prst="line">
            <a:avLst/>
          </a:prstGeom>
          <a:ln w="12700" cap="rnd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Line 4"/>
          <p:cNvSpPr>
            <a:spLocks noChangeShapeType="1"/>
          </p:cNvSpPr>
          <p:nvPr/>
        </p:nvSpPr>
        <p:spPr bwMode="auto">
          <a:xfrm>
            <a:off x="1440000" y="5400000"/>
            <a:ext cx="9000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4" name="Line 5"/>
          <p:cNvSpPr>
            <a:spLocks noChangeShapeType="1"/>
          </p:cNvSpPr>
          <p:nvPr/>
        </p:nvSpPr>
        <p:spPr bwMode="auto">
          <a:xfrm>
            <a:off x="1800000" y="1440000"/>
            <a:ext cx="0" cy="4320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lg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8" name="Ovál 7"/>
          <p:cNvSpPr/>
          <p:nvPr/>
        </p:nvSpPr>
        <p:spPr>
          <a:xfrm>
            <a:off x="2484000" y="5108400"/>
            <a:ext cx="72000" cy="72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" name="Ovál 15"/>
          <p:cNvSpPr/>
          <p:nvPr/>
        </p:nvSpPr>
        <p:spPr>
          <a:xfrm>
            <a:off x="4374000" y="4593600"/>
            <a:ext cx="72000" cy="72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7" name="Ovál 26"/>
          <p:cNvSpPr/>
          <p:nvPr/>
        </p:nvSpPr>
        <p:spPr>
          <a:xfrm>
            <a:off x="4510800" y="4078800"/>
            <a:ext cx="72000" cy="72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2" name="Ovál 31"/>
          <p:cNvSpPr/>
          <p:nvPr/>
        </p:nvSpPr>
        <p:spPr>
          <a:xfrm>
            <a:off x="4780800" y="3564000"/>
            <a:ext cx="72000" cy="72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7" name="Ovál 36"/>
          <p:cNvSpPr/>
          <p:nvPr/>
        </p:nvSpPr>
        <p:spPr>
          <a:xfrm>
            <a:off x="5050800" y="3049200"/>
            <a:ext cx="72000" cy="72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2" name="Ovál 41"/>
          <p:cNvSpPr/>
          <p:nvPr/>
        </p:nvSpPr>
        <p:spPr>
          <a:xfrm>
            <a:off x="6264000" y="2534400"/>
            <a:ext cx="72000" cy="72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7" name="Ovál 46"/>
          <p:cNvSpPr/>
          <p:nvPr/>
        </p:nvSpPr>
        <p:spPr>
          <a:xfrm>
            <a:off x="8784000" y="2019600"/>
            <a:ext cx="72000" cy="72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8" name="TextovéPole 47"/>
              <p:cNvSpPr txBox="1"/>
              <p:nvPr/>
            </p:nvSpPr>
            <p:spPr>
              <a:xfrm>
                <a:off x="10030785" y="5400000"/>
                <a:ext cx="81842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GB" dirty="0" smtClean="0"/>
                  <a:t>effect 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GB" dirty="0"/>
              </a:p>
            </p:txBody>
          </p:sp>
        </mc:Choice>
        <mc:Fallback>
          <p:sp>
            <p:nvSpPr>
              <p:cNvPr id="48" name="TextovéPole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30785" y="5400000"/>
                <a:ext cx="818429" cy="276999"/>
              </a:xfrm>
              <a:prstGeom prst="rect">
                <a:avLst/>
              </a:prstGeom>
              <a:blipFill>
                <a:blip r:embed="rId2"/>
                <a:stretch>
                  <a:fillRect l="-17037" t="-28889" r="-8148" b="-511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1" name="TextovéPole 50"/>
              <p:cNvSpPr txBox="1"/>
              <p:nvPr/>
            </p:nvSpPr>
            <p:spPr>
              <a:xfrm>
                <a:off x="2219597" y="4830222"/>
                <a:ext cx="30040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T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51" name="TextovéPole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9597" y="4830222"/>
                <a:ext cx="300403" cy="276999"/>
              </a:xfrm>
              <a:prstGeom prst="rect">
                <a:avLst/>
              </a:prstGeom>
              <a:blipFill>
                <a:blip r:embed="rId3"/>
                <a:stretch>
                  <a:fillRect l="-18367" r="-6122" b="-173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2" name="TextovéPole 51"/>
              <p:cNvSpPr txBox="1"/>
              <p:nvPr/>
            </p:nvSpPr>
            <p:spPr>
              <a:xfrm>
                <a:off x="4003799" y="4316602"/>
                <a:ext cx="40620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LG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52" name="TextovéPole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3799" y="4316602"/>
                <a:ext cx="406201" cy="276999"/>
              </a:xfrm>
              <a:prstGeom prst="rect">
                <a:avLst/>
              </a:prstGeom>
              <a:blipFill>
                <a:blip r:embed="rId4"/>
                <a:stretch>
                  <a:fillRect l="-13636" r="-6061" b="-173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3" name="TextovéPole 52"/>
              <p:cNvSpPr txBox="1"/>
              <p:nvPr/>
            </p:nvSpPr>
            <p:spPr>
              <a:xfrm>
                <a:off x="4027573" y="3801802"/>
                <a:ext cx="51520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LGT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53" name="TextovéPole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7573" y="3801802"/>
                <a:ext cx="515206" cy="276999"/>
              </a:xfrm>
              <a:prstGeom prst="rect">
                <a:avLst/>
              </a:prstGeom>
              <a:blipFill>
                <a:blip r:embed="rId5"/>
                <a:stretch>
                  <a:fillRect l="-9524" r="-4762" b="-2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4" name="TextovéPole 53"/>
              <p:cNvSpPr txBox="1"/>
              <p:nvPr/>
            </p:nvSpPr>
            <p:spPr>
              <a:xfrm>
                <a:off x="4414566" y="3287002"/>
                <a:ext cx="39978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LT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54" name="TextovéPole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4566" y="3287002"/>
                <a:ext cx="399789" cy="276999"/>
              </a:xfrm>
              <a:prstGeom prst="rect">
                <a:avLst/>
              </a:prstGeom>
              <a:blipFill>
                <a:blip r:embed="rId6"/>
                <a:stretch>
                  <a:fillRect l="-13636" r="-4545" b="-173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5" name="TextovéPole 54"/>
              <p:cNvSpPr txBox="1"/>
              <p:nvPr/>
            </p:nvSpPr>
            <p:spPr>
              <a:xfrm>
                <a:off x="4779986" y="2772202"/>
                <a:ext cx="30681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G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55" name="TextovéPole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9986" y="2772202"/>
                <a:ext cx="306814" cy="276999"/>
              </a:xfrm>
              <a:prstGeom prst="rect">
                <a:avLst/>
              </a:prstGeom>
              <a:blipFill>
                <a:blip r:embed="rId7"/>
                <a:stretch>
                  <a:fillRect l="-18000" r="-6000" b="-2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6" name="TextovéPole 55"/>
              <p:cNvSpPr txBox="1"/>
              <p:nvPr/>
            </p:nvSpPr>
            <p:spPr>
              <a:xfrm>
                <a:off x="5884181" y="2255803"/>
                <a:ext cx="41581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GT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56" name="TextovéPole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4181" y="2255803"/>
                <a:ext cx="415819" cy="276999"/>
              </a:xfrm>
              <a:prstGeom prst="rect">
                <a:avLst/>
              </a:prstGeom>
              <a:blipFill>
                <a:blip r:embed="rId8"/>
                <a:stretch>
                  <a:fillRect l="-13235" r="-4412" b="-2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7" name="TextovéPole 56"/>
              <p:cNvSpPr txBox="1"/>
              <p:nvPr/>
            </p:nvSpPr>
            <p:spPr>
              <a:xfrm>
                <a:off x="8529216" y="1740204"/>
                <a:ext cx="29078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L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57" name="TextovéPole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29216" y="1740204"/>
                <a:ext cx="290784" cy="276999"/>
              </a:xfrm>
              <a:prstGeom prst="rect">
                <a:avLst/>
              </a:prstGeom>
              <a:blipFill>
                <a:blip r:embed="rId9"/>
                <a:stretch>
                  <a:fillRect l="-18750" r="-6250" b="-173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8" name="TextovéPole 57"/>
              <p:cNvSpPr txBox="1"/>
              <p:nvPr/>
            </p:nvSpPr>
            <p:spPr>
              <a:xfrm>
                <a:off x="1065600" y="5005810"/>
                <a:ext cx="62472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lin"/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i="1" smtClean="0">
                              <a:latin typeface="Cambria Math" panose="02040503050406030204" pitchFamily="18" charset="0"/>
                            </a:rPr>
                            <m:t>0.5</m:t>
                          </m:r>
                        </m:num>
                        <m:den>
                          <m:r>
                            <a:rPr lang="en-GB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58" name="TextovéPole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5600" y="5005810"/>
                <a:ext cx="624723" cy="276999"/>
              </a:xfrm>
              <a:prstGeom prst="rect">
                <a:avLst/>
              </a:prstGeom>
              <a:blipFill>
                <a:blip r:embed="rId10"/>
                <a:stretch>
                  <a:fillRect l="-13725" t="-167391" r="-91176" b="-25217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9" name="TextovéPole 58"/>
              <p:cNvSpPr txBox="1"/>
              <p:nvPr/>
            </p:nvSpPr>
            <p:spPr>
              <a:xfrm>
                <a:off x="1065600" y="4491099"/>
                <a:ext cx="62472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lin"/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GB" i="1" smtClean="0">
                              <a:latin typeface="Cambria Math" panose="02040503050406030204" pitchFamily="18" charset="0"/>
                            </a:rPr>
                            <m:t>.5</m:t>
                          </m:r>
                        </m:num>
                        <m:den>
                          <m:r>
                            <a:rPr lang="en-GB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59" name="TextovéPole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5600" y="4491099"/>
                <a:ext cx="624723" cy="276999"/>
              </a:xfrm>
              <a:prstGeom prst="rect">
                <a:avLst/>
              </a:prstGeom>
              <a:blipFill>
                <a:blip r:embed="rId11"/>
                <a:stretch>
                  <a:fillRect l="-13725" t="-173333" r="-91176" b="-257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0" name="TextovéPole 59"/>
              <p:cNvSpPr txBox="1"/>
              <p:nvPr/>
            </p:nvSpPr>
            <p:spPr>
              <a:xfrm>
                <a:off x="1065600" y="3976300"/>
                <a:ext cx="62472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lin"/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i="1" smtClean="0">
                              <a:latin typeface="Cambria Math" panose="02040503050406030204" pitchFamily="18" charset="0"/>
                            </a:rPr>
                            <m:t>.5</m:t>
                          </m:r>
                        </m:num>
                        <m:den>
                          <m:r>
                            <a:rPr lang="en-GB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60" name="TextovéPole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5600" y="3976300"/>
                <a:ext cx="624723" cy="276999"/>
              </a:xfrm>
              <a:prstGeom prst="rect">
                <a:avLst/>
              </a:prstGeom>
              <a:blipFill>
                <a:blip r:embed="rId12"/>
                <a:stretch>
                  <a:fillRect l="-13725" t="-167391" r="-91176" b="-25217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1" name="TextovéPole 60"/>
              <p:cNvSpPr txBox="1"/>
              <p:nvPr/>
            </p:nvSpPr>
            <p:spPr>
              <a:xfrm>
                <a:off x="1065600" y="3461501"/>
                <a:ext cx="62472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lin"/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GB" i="1" smtClean="0">
                              <a:latin typeface="Cambria Math" panose="02040503050406030204" pitchFamily="18" charset="0"/>
                            </a:rPr>
                            <m:t>.5</m:t>
                          </m:r>
                        </m:num>
                        <m:den>
                          <m:r>
                            <a:rPr lang="en-GB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61" name="TextovéPole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5600" y="3461501"/>
                <a:ext cx="624723" cy="276999"/>
              </a:xfrm>
              <a:prstGeom prst="rect">
                <a:avLst/>
              </a:prstGeom>
              <a:blipFill>
                <a:blip r:embed="rId13"/>
                <a:stretch>
                  <a:fillRect l="-13725" t="-173333" r="-91176" b="-257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2" name="TextovéPole 61"/>
              <p:cNvSpPr txBox="1"/>
              <p:nvPr/>
            </p:nvSpPr>
            <p:spPr>
              <a:xfrm>
                <a:off x="1065600" y="2947728"/>
                <a:ext cx="62472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lin"/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GB" i="1" smtClean="0">
                              <a:latin typeface="Cambria Math" panose="02040503050406030204" pitchFamily="18" charset="0"/>
                            </a:rPr>
                            <m:t>.5</m:t>
                          </m:r>
                        </m:num>
                        <m:den>
                          <m:r>
                            <a:rPr lang="en-GB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62" name="TextovéPole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5600" y="2947728"/>
                <a:ext cx="624723" cy="276999"/>
              </a:xfrm>
              <a:prstGeom prst="rect">
                <a:avLst/>
              </a:prstGeom>
              <a:blipFill>
                <a:blip r:embed="rId14"/>
                <a:stretch>
                  <a:fillRect l="-13725" t="-173333" r="-91176" b="-257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3" name="TextovéPole 62"/>
              <p:cNvSpPr txBox="1"/>
              <p:nvPr/>
            </p:nvSpPr>
            <p:spPr>
              <a:xfrm>
                <a:off x="1065600" y="2431900"/>
                <a:ext cx="62472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lin"/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GB" i="1" smtClean="0">
                              <a:latin typeface="Cambria Math" panose="02040503050406030204" pitchFamily="18" charset="0"/>
                            </a:rPr>
                            <m:t>.5</m:t>
                          </m:r>
                        </m:num>
                        <m:den>
                          <m:r>
                            <a:rPr lang="en-GB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63" name="TextovéPole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5600" y="2431900"/>
                <a:ext cx="624723" cy="276999"/>
              </a:xfrm>
              <a:prstGeom prst="rect">
                <a:avLst/>
              </a:prstGeom>
              <a:blipFill>
                <a:blip r:embed="rId15"/>
                <a:stretch>
                  <a:fillRect l="-13725" t="-173333" r="-91176" b="-257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4" name="TextovéPole 63"/>
              <p:cNvSpPr txBox="1"/>
              <p:nvPr/>
            </p:nvSpPr>
            <p:spPr>
              <a:xfrm>
                <a:off x="1065600" y="1916072"/>
                <a:ext cx="62472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lin"/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  <m:r>
                            <a:rPr lang="en-GB" i="1" smtClean="0">
                              <a:latin typeface="Cambria Math" panose="02040503050406030204" pitchFamily="18" charset="0"/>
                            </a:rPr>
                            <m:t>.5</m:t>
                          </m:r>
                        </m:num>
                        <m:den>
                          <m:r>
                            <a:rPr lang="en-GB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64" name="TextovéPole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5600" y="1916072"/>
                <a:ext cx="624723" cy="276999"/>
              </a:xfrm>
              <a:prstGeom prst="rect">
                <a:avLst/>
              </a:prstGeom>
              <a:blipFill>
                <a:blip r:embed="rId16"/>
                <a:stretch>
                  <a:fillRect l="-13725" t="-167391" r="-91176" b="-25217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5" name="TextovéPole 64"/>
              <p:cNvSpPr txBox="1"/>
              <p:nvPr/>
            </p:nvSpPr>
            <p:spPr>
              <a:xfrm>
                <a:off x="2376000" y="5508000"/>
                <a:ext cx="288000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latin typeface="Cambria Math" panose="02040503050406030204" pitchFamily="18" charset="0"/>
                        </a:rPr>
                        <m:t>−4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65" name="TextovéPole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6000" y="5508000"/>
                <a:ext cx="288000" cy="276999"/>
              </a:xfrm>
              <a:prstGeom prst="rect">
                <a:avLst/>
              </a:prstGeom>
              <a:blipFill>
                <a:blip r:embed="rId17"/>
                <a:stretch>
                  <a:fillRect l="-14894" r="-31915" b="-88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6" name="TextovéPole 65"/>
              <p:cNvSpPr txBox="1"/>
              <p:nvPr/>
            </p:nvSpPr>
            <p:spPr>
              <a:xfrm>
                <a:off x="3942000" y="5508000"/>
                <a:ext cx="468000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0.5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66" name="TextovéPole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2000" y="5508000"/>
                <a:ext cx="468000" cy="276999"/>
              </a:xfrm>
              <a:prstGeom prst="rect">
                <a:avLst/>
              </a:prstGeom>
              <a:blipFill>
                <a:blip r:embed="rId18"/>
                <a:stretch>
                  <a:fillRect l="-9211" r="-21053" b="-111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8" name="TextovéPole 67"/>
              <p:cNvSpPr txBox="1"/>
              <p:nvPr/>
            </p:nvSpPr>
            <p:spPr>
              <a:xfrm>
                <a:off x="4254779" y="5868000"/>
                <a:ext cx="576000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0.25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68" name="TextovéPole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4779" y="5868000"/>
                <a:ext cx="576000" cy="276999"/>
              </a:xfrm>
              <a:prstGeom prst="rect">
                <a:avLst/>
              </a:prstGeom>
              <a:blipFill>
                <a:blip r:embed="rId19"/>
                <a:stretch>
                  <a:fillRect l="-7447" r="-20213" b="-111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9" name="TextovéPole 68"/>
              <p:cNvSpPr txBox="1"/>
              <p:nvPr/>
            </p:nvSpPr>
            <p:spPr>
              <a:xfrm>
                <a:off x="4600800" y="5508000"/>
                <a:ext cx="432000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0.25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69" name="TextovéPole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0800" y="5508000"/>
                <a:ext cx="432000" cy="276999"/>
              </a:xfrm>
              <a:prstGeom prst="rect">
                <a:avLst/>
              </a:prstGeom>
              <a:blipFill>
                <a:blip r:embed="rId20"/>
                <a:stretch>
                  <a:fillRect l="-19718" r="-19718" b="-111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0" name="TextovéPole 69"/>
              <p:cNvSpPr txBox="1"/>
              <p:nvPr/>
            </p:nvSpPr>
            <p:spPr>
              <a:xfrm>
                <a:off x="5086800" y="5868000"/>
                <a:ext cx="432000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0.75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70" name="TextovéPole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6800" y="5868000"/>
                <a:ext cx="432000" cy="276999"/>
              </a:xfrm>
              <a:prstGeom prst="rect">
                <a:avLst/>
              </a:prstGeom>
              <a:blipFill>
                <a:blip r:embed="rId21"/>
                <a:stretch>
                  <a:fillRect l="-18310" r="-19718" b="-111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1" name="TextovéPole 70"/>
              <p:cNvSpPr txBox="1"/>
              <p:nvPr/>
            </p:nvSpPr>
            <p:spPr>
              <a:xfrm>
                <a:off x="6227999" y="5508000"/>
                <a:ext cx="144000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71" name="TextovéPole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7999" y="5508000"/>
                <a:ext cx="144000" cy="276999"/>
              </a:xfrm>
              <a:prstGeom prst="rect">
                <a:avLst/>
              </a:prstGeom>
              <a:blipFill>
                <a:blip r:embed="rId22"/>
                <a:stretch>
                  <a:fillRect l="-56522" r="-52174" b="-88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2" name="TextovéPole 71"/>
              <p:cNvSpPr txBox="1"/>
              <p:nvPr/>
            </p:nvSpPr>
            <p:spPr>
              <a:xfrm>
                <a:off x="8748349" y="5508000"/>
                <a:ext cx="144000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9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72" name="TextovéPole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48349" y="5508000"/>
                <a:ext cx="144000" cy="276999"/>
              </a:xfrm>
              <a:prstGeom prst="rect">
                <a:avLst/>
              </a:prstGeom>
              <a:blipFill>
                <a:blip r:embed="rId23"/>
                <a:stretch>
                  <a:fillRect l="-50000" r="-50000" b="-88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3" name="TextovéPole 72"/>
              <p:cNvSpPr txBox="1"/>
              <p:nvPr/>
            </p:nvSpPr>
            <p:spPr>
              <a:xfrm>
                <a:off x="1584108" y="1301500"/>
                <a:ext cx="21243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73" name="TextovéPole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4108" y="1301500"/>
                <a:ext cx="212430" cy="276999"/>
              </a:xfrm>
              <a:prstGeom prst="rect">
                <a:avLst/>
              </a:prstGeom>
              <a:blipFill>
                <a:blip r:embed="rId24"/>
                <a:stretch>
                  <a:fillRect l="-25714" r="-20000" b="-88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76206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Full Factorial Experiments:  Graphical assessment</a:t>
            </a:r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en-GB" dirty="0" smtClean="0"/>
                  <a:t>The points 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d>
                              <m:d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d>
                          </m:sub>
                        </m:s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, </m:t>
                        </m:r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GB" dirty="0" smtClean="0"/>
                  <a:t>  take the shape of an  S-curve  sometimes.</a:t>
                </a:r>
              </a:p>
              <a:p>
                <a:pPr>
                  <a:lnSpc>
                    <a:spcPct val="150000"/>
                  </a:lnSpc>
                </a:pPr>
                <a:endParaRPr lang="en-GB" dirty="0" smtClean="0"/>
              </a:p>
              <a:p>
                <a:pPr>
                  <a:lnSpc>
                    <a:spcPct val="150000"/>
                  </a:lnSpc>
                </a:pPr>
                <a:r>
                  <a:rPr lang="en-GB" dirty="0" smtClean="0"/>
                  <a:t>Those points that lie out of the approximately linear middle part of the S-curve </a:t>
                </a:r>
                <a:br>
                  <a:rPr lang="en-GB" dirty="0" smtClean="0"/>
                </a:br>
                <a:r>
                  <a:rPr lang="en-GB" dirty="0" smtClean="0"/>
                  <a:t>indicate the significant factors or interactions.</a:t>
                </a:r>
              </a:p>
              <a:p>
                <a:pPr>
                  <a:lnSpc>
                    <a:spcPct val="150000"/>
                  </a:lnSpc>
                </a:pPr>
                <a:endParaRPr lang="en-GB" dirty="0"/>
              </a:p>
              <a:p>
                <a:pPr>
                  <a:lnSpc>
                    <a:spcPct val="150000"/>
                  </a:lnSpc>
                </a:pPr>
                <a:r>
                  <a:rPr lang="en-GB" u="sng" dirty="0" smtClean="0"/>
                  <a:t>In our example:</a:t>
                </a:r>
                <a:r>
                  <a:rPr lang="en-GB" dirty="0" smtClean="0"/>
                  <a:t>  the points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T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  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GT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  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L</m:t>
                          </m:r>
                        </m:sub>
                      </m:sSub>
                    </m:oMath>
                  </m:oMathPara>
                </a14:m>
                <a:endParaRPr lang="en-GB" dirty="0" smtClean="0"/>
              </a:p>
              <a:p>
                <a:pPr>
                  <a:lnSpc>
                    <a:spcPct val="150000"/>
                  </a:lnSpc>
                </a:pPr>
                <a:r>
                  <a:rPr lang="en-GB" dirty="0" smtClean="0"/>
                  <a:t>lie out of the approximately linear middle part of the S-curve, </a:t>
                </a:r>
                <a:br>
                  <a:rPr lang="en-GB" dirty="0" smtClean="0"/>
                </a:br>
                <a:r>
                  <a:rPr lang="en-GB" dirty="0" smtClean="0"/>
                  <a:t>which is the same result that we obtained by using the </a:t>
                </a:r>
                <a:r>
                  <a:rPr lang="en-GB" i="1" dirty="0" smtClean="0"/>
                  <a:t>t</a:t>
                </a:r>
                <a:r>
                  <a:rPr lang="en-GB" dirty="0" smtClean="0"/>
                  <a:t>-test above.</a:t>
                </a:r>
                <a:endParaRPr lang="en-GB" dirty="0"/>
              </a:p>
            </p:txBody>
          </p:sp>
        </mc:Choice>
        <mc:Fallback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260604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Full Factorial Experiments:  Motivation  &amp;  Introduction</a:t>
            </a:r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 smtClean="0"/>
                  <a:t>We study the effect of the factors  A, B, C, D, …  on the response variable 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GB" dirty="0" smtClean="0"/>
                  <a:t>  </a:t>
                </a:r>
                <a:br>
                  <a:rPr lang="en-GB" dirty="0" smtClean="0"/>
                </a:br>
                <a:r>
                  <a:rPr lang="en-GB" dirty="0" smtClean="0"/>
                  <a:t>by means of experiment.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 smtClean="0"/>
                  <a:t>We consider only a few (a finite number) of distinct values of each of the factors.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 smtClean="0"/>
                  <a:t>We usually consider </a:t>
                </a:r>
                <a:r>
                  <a:rPr lang="en-GB" u="sng" dirty="0" smtClean="0"/>
                  <a:t>only two</a:t>
                </a:r>
                <a:r>
                  <a:rPr lang="en-GB" dirty="0" smtClean="0"/>
                  <a:t> distinct values </a:t>
                </a:r>
                <a:r>
                  <a:rPr lang="en-GB" dirty="0"/>
                  <a:t>of each of the factors</a:t>
                </a:r>
                <a:r>
                  <a:rPr lang="en-GB" dirty="0" smtClean="0"/>
                  <a:t>.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  <a:tabLst>
                    <a:tab pos="1447200" algn="ctr"/>
                    <a:tab pos="2019600" algn="l"/>
                    <a:tab pos="3531600" algn="ctr"/>
                    <a:tab pos="4003200" algn="l"/>
                  </a:tabLst>
                </a:pPr>
                <a:r>
                  <a:rPr lang="en-GB" dirty="0" smtClean="0"/>
                  <a:t>The	</a:t>
                </a:r>
                <a:r>
                  <a:rPr lang="en-GB" u="sng" dirty="0" smtClean="0"/>
                  <a:t>first</a:t>
                </a:r>
                <a:r>
                  <a:rPr lang="en-GB" dirty="0" smtClean="0"/>
                  <a:t>	value is	“</a:t>
                </a:r>
                <a:r>
                  <a:rPr lang="en-GB" u="sng" dirty="0" smtClean="0"/>
                  <a:t>low</a:t>
                </a:r>
                <a:r>
                  <a:rPr lang="en-GB" dirty="0" smtClean="0"/>
                  <a:t>”	and is denoted by “−”.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  <a:tabLst>
                    <a:tab pos="1447200" algn="ctr"/>
                    <a:tab pos="2019600" algn="l"/>
                    <a:tab pos="3531600" algn="ctr"/>
                    <a:tab pos="4003200" algn="l"/>
                  </a:tabLst>
                </a:pPr>
                <a:r>
                  <a:rPr lang="en-GB" dirty="0" smtClean="0"/>
                  <a:t>The	</a:t>
                </a:r>
                <a:r>
                  <a:rPr lang="en-GB" u="sng" dirty="0" smtClean="0"/>
                  <a:t>second</a:t>
                </a:r>
                <a:r>
                  <a:rPr lang="en-GB" dirty="0" smtClean="0"/>
                  <a:t>	value is	“</a:t>
                </a:r>
                <a:r>
                  <a:rPr lang="en-GB" u="sng" dirty="0" smtClean="0"/>
                  <a:t>high</a:t>
                </a:r>
                <a:r>
                  <a:rPr lang="en-GB" dirty="0" smtClean="0"/>
                  <a:t>”	and is denoted by “+”.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  <a:tabLst>
                    <a:tab pos="1447200" algn="ctr"/>
                    <a:tab pos="2019600" algn="l"/>
                    <a:tab pos="3531600" algn="ctr"/>
                    <a:tab pos="4003200" algn="l"/>
                  </a:tabLst>
                </a:pPr>
                <a:r>
                  <a:rPr lang="en-GB" dirty="0" smtClean="0"/>
                  <a:t>If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dirty="0" smtClean="0"/>
                  <a:t>  factors are considered, </a:t>
                </a:r>
                <a:br>
                  <a:rPr lang="en-GB" dirty="0" smtClean="0"/>
                </a:br>
                <a:r>
                  <a:rPr lang="en-GB" dirty="0" smtClean="0"/>
                  <a:t>then there are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GB" dirty="0" smtClean="0"/>
                  <a:t>  various combinations of the levels of the factors</a:t>
                </a:r>
                <a:r>
                  <a:rPr lang="en-GB" dirty="0" smtClean="0"/>
                  <a:t>.</a:t>
                </a:r>
                <a:endParaRPr lang="en-GB" dirty="0"/>
              </a:p>
            </p:txBody>
          </p:sp>
        </mc:Choice>
        <mc:Fallback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695" r="-2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1797768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Graphs of interaction effects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911694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Full Factorial Experiments:  Interaction effect</a:t>
            </a:r>
            <a:endParaRPr lang="en-GB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GB" dirty="0" smtClean="0"/>
              <a:t>There is an </a:t>
            </a:r>
            <a:r>
              <a:rPr lang="en-GB" b="1" dirty="0" smtClean="0"/>
              <a:t>interaction effect</a:t>
            </a:r>
            <a:r>
              <a:rPr lang="en-GB" dirty="0" smtClean="0"/>
              <a:t> between two factors in a full factorial experiment </a:t>
            </a:r>
            <a:br>
              <a:rPr lang="en-GB" dirty="0" smtClean="0"/>
            </a:br>
            <a:r>
              <a:rPr lang="en-GB" dirty="0" smtClean="0"/>
              <a:t>when the effect of one independent variable (factor) depends on the level </a:t>
            </a:r>
            <a:br>
              <a:rPr lang="en-GB" dirty="0" smtClean="0"/>
            </a:br>
            <a:r>
              <a:rPr lang="en-GB" dirty="0" smtClean="0"/>
              <a:t>of another independent variable (factor).</a:t>
            </a:r>
          </a:p>
          <a:p>
            <a:pPr>
              <a:lnSpc>
                <a:spcPct val="150000"/>
              </a:lnSpc>
            </a:pPr>
            <a:endParaRPr lang="en-GB" dirty="0" smtClean="0"/>
          </a:p>
          <a:p>
            <a:pPr>
              <a:lnSpc>
                <a:spcPct val="150000"/>
              </a:lnSpc>
            </a:pPr>
            <a:r>
              <a:rPr lang="en-GB" dirty="0" smtClean="0"/>
              <a:t>Considering two factors  A and B,  take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smtClean="0"/>
              <a:t>all the observations when factors  A and B  were at the levels  −−,  respectively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smtClean="0"/>
              <a:t>all the observations when factors  A and B  were at the levels  −+,  respectively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smtClean="0"/>
              <a:t>all the observations when factors  A and B  were at the levels  +−,  respectively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smtClean="0"/>
              <a:t>all the observations when factors  A and B  were at the levels  ++,  respectively</a:t>
            </a:r>
          </a:p>
          <a:p>
            <a:pPr>
              <a:lnSpc>
                <a:spcPct val="150000"/>
              </a:lnSpc>
            </a:pPr>
            <a:r>
              <a:rPr lang="en-GB" dirty="0" smtClean="0"/>
              <a:t>and calculate the </a:t>
            </a:r>
            <a:r>
              <a:rPr lang="en-GB" u="sng" dirty="0" smtClean="0"/>
              <a:t>average</a:t>
            </a:r>
            <a:r>
              <a:rPr lang="en-GB" dirty="0" smtClean="0"/>
              <a:t>  (</a:t>
            </a:r>
            <a:r>
              <a:rPr lang="en-GB" u="sng" dirty="0" smtClean="0"/>
              <a:t>sample mean</a:t>
            </a:r>
            <a:r>
              <a:rPr lang="en-GB" dirty="0" smtClean="0"/>
              <a:t>)  for each of the four groups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8127823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Přímá spojnice 26"/>
          <p:cNvCxnSpPr/>
          <p:nvPr/>
        </p:nvCxnSpPr>
        <p:spPr>
          <a:xfrm>
            <a:off x="7560000" y="5112000"/>
            <a:ext cx="3240000" cy="21600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Přímá spojnice 29"/>
          <p:cNvCxnSpPr/>
          <p:nvPr/>
        </p:nvCxnSpPr>
        <p:spPr>
          <a:xfrm>
            <a:off x="7560000" y="5832000"/>
            <a:ext cx="3240000" cy="21600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Full Factorial Experiments:  Interaction effect</a:t>
            </a:r>
            <a:endParaRPr lang="en-GB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We then have: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We then depict the values in the form of a chart</a:t>
            </a:r>
          </a:p>
          <a:p>
            <a:pPr>
              <a:lnSpc>
                <a:spcPct val="150000"/>
              </a:lnSpc>
            </a:pPr>
            <a:r>
              <a:rPr lang="en-GB" dirty="0" smtClean="0"/>
              <a:t>(here as the dependence of  Factor B  on  Factor A):</a:t>
            </a:r>
          </a:p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GB" dirty="0" smtClean="0"/>
              <a:t>If the lines are ≈ parallel, </a:t>
            </a:r>
            <a:br>
              <a:rPr lang="en-GB" dirty="0" smtClean="0"/>
            </a:br>
            <a:r>
              <a:rPr lang="en-GB" dirty="0" smtClean="0"/>
              <a:t>	then the interaction is not significant.</a:t>
            </a:r>
          </a:p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GB" dirty="0" smtClean="0"/>
              <a:t>If the lines are not parallel,</a:t>
            </a: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>	then the interaction is significant.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ulka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44845655"/>
                  </p:ext>
                </p:extLst>
              </p:nvPr>
            </p:nvGraphicFramePr>
            <p:xfrm>
              <a:off x="4248000" y="1800000"/>
              <a:ext cx="3600000" cy="1440000"/>
            </p:xfrm>
            <a:graphic>
              <a:graphicData uri="http://schemas.openxmlformats.org/drawingml/2006/table">
                <a:tbl>
                  <a:tblPr firstRow="1">
                    <a:tableStyleId>{5940675A-B579-460E-94D1-54222C63F5DA}</a:tableStyleId>
                  </a:tblPr>
                  <a:tblGrid>
                    <a:gridCol w="1440000">
                      <a:extLst>
                        <a:ext uri="{9D8B030D-6E8A-4147-A177-3AD203B41FA5}">
                          <a16:colId xmlns:a16="http://schemas.microsoft.com/office/drawing/2014/main" val="3931373053"/>
                        </a:ext>
                      </a:extLst>
                    </a:gridCol>
                    <a:gridCol w="720000">
                      <a:extLst>
                        <a:ext uri="{9D8B030D-6E8A-4147-A177-3AD203B41FA5}">
                          <a16:colId xmlns:a16="http://schemas.microsoft.com/office/drawing/2014/main" val="3245665224"/>
                        </a:ext>
                      </a:extLst>
                    </a:gridCol>
                    <a:gridCol w="720000">
                      <a:extLst>
                        <a:ext uri="{9D8B030D-6E8A-4147-A177-3AD203B41FA5}">
                          <a16:colId xmlns:a16="http://schemas.microsoft.com/office/drawing/2014/main" val="2675673074"/>
                        </a:ext>
                      </a:extLst>
                    </a:gridCol>
                    <a:gridCol w="720000">
                      <a:extLst>
                        <a:ext uri="{9D8B030D-6E8A-4147-A177-3AD203B41FA5}">
                          <a16:colId xmlns:a16="http://schemas.microsoft.com/office/drawing/2014/main" val="3866125829"/>
                        </a:ext>
                      </a:extLst>
                    </a:gridCol>
                  </a:tblGrid>
                  <a:tr h="360000">
                    <a:tc rowSpan="2">
                      <a:txBody>
                        <a:bodyPr/>
                        <a:lstStyle/>
                        <a:p>
                          <a:pPr algn="ctr" fontAlgn="b"/>
                          <a:r>
                            <a:rPr lang="en-GB" noProof="0" dirty="0" smtClean="0">
                              <a:solidFill>
                                <a:schemeClr val="bg1"/>
                              </a:solidFill>
                            </a:rPr>
                            <a:t>Factor B</a:t>
                          </a:r>
                          <a:endParaRPr lang="en-GB" noProof="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30787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noProof="0" dirty="0" smtClean="0">
                              <a:solidFill>
                                <a:schemeClr val="bg1"/>
                              </a:solidFill>
                            </a:rPr>
                            <a:t>+</a:t>
                          </a:r>
                          <a:endParaRPr lang="en-GB" noProof="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30787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b="0" i="1" noProof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en-GB" b="0" i="1" noProof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GB" b="0" i="1" noProof="0" smtClean="0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GB" b="0" i="1" noProof="0" smtClean="0">
                                        <a:latin typeface="Cambria Math" panose="02040503050406030204" pitchFamily="18" charset="0"/>
                                      </a:rPr>
                                      <m:t>−+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noProof="0" dirty="0"/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b="0" i="1" noProof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en-GB" b="0" i="1" noProof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GB" b="0" i="1" noProof="0" smtClean="0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GB" b="0" i="1" noProof="0" smtClean="0">
                                        <a:latin typeface="Cambria Math" panose="02040503050406030204" pitchFamily="18" charset="0"/>
                                      </a:rPr>
                                      <m:t>++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noProof="0" dirty="0"/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822027183"/>
                      </a:ext>
                    </a:extLst>
                  </a:tr>
                  <a:tr h="360000">
                    <a:tc vMerge="1">
                      <a:txBody>
                        <a:bodyPr/>
                        <a:lstStyle/>
                        <a:p>
                          <a:pPr algn="ctr" fontAlgn="b"/>
                          <a:endParaRPr lang="cs-CZ" dirty="0"/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noProof="0" dirty="0" smtClean="0">
                              <a:solidFill>
                                <a:schemeClr val="bg1"/>
                              </a:solidFill>
                            </a:rPr>
                            <a:t>−</a:t>
                          </a:r>
                          <a:endParaRPr lang="en-GB" noProof="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30787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b="0" i="1" noProof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en-GB" b="0" i="1" noProof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GB" b="0" i="1" noProof="0" smtClean="0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GB" b="0" i="1" noProof="0" smtClean="0">
                                        <a:latin typeface="Cambria Math" panose="02040503050406030204" pitchFamily="18" charset="0"/>
                                      </a:rPr>
                                      <m:t>−−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noProof="0" dirty="0"/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b="0" i="1" noProof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en-GB" b="0" i="1" noProof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GB" b="0" i="1" noProof="0" smtClean="0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GB" b="0" i="1" noProof="0" smtClean="0">
                                        <a:latin typeface="Cambria Math" panose="02040503050406030204" pitchFamily="18" charset="0"/>
                                      </a:rPr>
                                      <m:t>+−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noProof="0" dirty="0"/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976857194"/>
                      </a:ext>
                    </a:extLst>
                  </a:tr>
                  <a:tr h="360000">
                    <a:tc>
                      <a:txBody>
                        <a:bodyPr/>
                        <a:lstStyle/>
                        <a:p>
                          <a:pPr algn="ctr" fontAlgn="b"/>
                          <a:endParaRPr lang="en-GB" noProof="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7620" marR="7620" marT="7620" marB="0" anchor="ctr" anchorCtr="1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GB" noProof="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7620" marR="7620" marT="7620" marB="0" anchor="ctr" anchorCtr="1">
                        <a:lnL w="6350" cap="flat" cmpd="sng" algn="ctr">
                          <a:noFill/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noProof="0" dirty="0" smtClean="0">
                              <a:solidFill>
                                <a:schemeClr val="bg1"/>
                              </a:solidFill>
                            </a:rPr>
                            <a:t>−</a:t>
                          </a:r>
                          <a:endParaRPr lang="en-GB" noProof="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30787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noProof="0" dirty="0" smtClean="0">
                              <a:solidFill>
                                <a:schemeClr val="bg1"/>
                              </a:solidFill>
                            </a:rPr>
                            <a:t>+</a:t>
                          </a:r>
                          <a:endParaRPr lang="en-GB" noProof="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30787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13394610"/>
                      </a:ext>
                    </a:extLst>
                  </a:tr>
                  <a:tr h="360000">
                    <a:tc>
                      <a:txBody>
                        <a:bodyPr/>
                        <a:lstStyle/>
                        <a:p>
                          <a:pPr algn="ctr" fontAlgn="b"/>
                          <a:endParaRPr lang="en-GB" noProof="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7620" marR="7620" marT="7620" marB="0" anchor="ctr" anchorCtr="1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GB" noProof="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7620" marR="7620" marT="7620" marB="0" anchor="ctr" anchorCtr="1">
                        <a:lnL w="6350" cap="flat" cmpd="sng" algn="ctr">
                          <a:noFill/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 fontAlgn="b"/>
                          <a:r>
                            <a:rPr lang="en-GB" noProof="0" dirty="0" smtClean="0">
                              <a:solidFill>
                                <a:schemeClr val="bg1"/>
                              </a:solidFill>
                            </a:rPr>
                            <a:t>Factor A</a:t>
                          </a:r>
                          <a:endParaRPr lang="en-GB" noProof="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30787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 fontAlgn="b"/>
                          <a:endParaRPr lang="cs-CZ" dirty="0"/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507028684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ulka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44845655"/>
                  </p:ext>
                </p:extLst>
              </p:nvPr>
            </p:nvGraphicFramePr>
            <p:xfrm>
              <a:off x="4248000" y="1800000"/>
              <a:ext cx="3600000" cy="1440000"/>
            </p:xfrm>
            <a:graphic>
              <a:graphicData uri="http://schemas.openxmlformats.org/drawingml/2006/table">
                <a:tbl>
                  <a:tblPr firstRow="1">
                    <a:tableStyleId>{5940675A-B579-460E-94D1-54222C63F5DA}</a:tableStyleId>
                  </a:tblPr>
                  <a:tblGrid>
                    <a:gridCol w="1440000">
                      <a:extLst>
                        <a:ext uri="{9D8B030D-6E8A-4147-A177-3AD203B41FA5}">
                          <a16:colId xmlns:a16="http://schemas.microsoft.com/office/drawing/2014/main" val="3931373053"/>
                        </a:ext>
                      </a:extLst>
                    </a:gridCol>
                    <a:gridCol w="720000">
                      <a:extLst>
                        <a:ext uri="{9D8B030D-6E8A-4147-A177-3AD203B41FA5}">
                          <a16:colId xmlns:a16="http://schemas.microsoft.com/office/drawing/2014/main" val="3245665224"/>
                        </a:ext>
                      </a:extLst>
                    </a:gridCol>
                    <a:gridCol w="720000">
                      <a:extLst>
                        <a:ext uri="{9D8B030D-6E8A-4147-A177-3AD203B41FA5}">
                          <a16:colId xmlns:a16="http://schemas.microsoft.com/office/drawing/2014/main" val="2675673074"/>
                        </a:ext>
                      </a:extLst>
                    </a:gridCol>
                    <a:gridCol w="720000">
                      <a:extLst>
                        <a:ext uri="{9D8B030D-6E8A-4147-A177-3AD203B41FA5}">
                          <a16:colId xmlns:a16="http://schemas.microsoft.com/office/drawing/2014/main" val="3866125829"/>
                        </a:ext>
                      </a:extLst>
                    </a:gridCol>
                  </a:tblGrid>
                  <a:tr h="360000">
                    <a:tc rowSpan="2">
                      <a:txBody>
                        <a:bodyPr/>
                        <a:lstStyle/>
                        <a:p>
                          <a:pPr algn="ctr" fontAlgn="b"/>
                          <a:r>
                            <a:rPr lang="en-GB" noProof="0" dirty="0" smtClean="0">
                              <a:solidFill>
                                <a:schemeClr val="bg1"/>
                              </a:solidFill>
                            </a:rPr>
                            <a:t>Factor B</a:t>
                          </a:r>
                          <a:endParaRPr lang="en-GB" noProof="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30787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noProof="0" dirty="0" smtClean="0">
                              <a:solidFill>
                                <a:schemeClr val="bg1"/>
                              </a:solidFill>
                            </a:rPr>
                            <a:t>+</a:t>
                          </a:r>
                          <a:endParaRPr lang="en-GB" noProof="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30787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98319" t="-8475" r="-100000" b="-3305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401695" t="-8475" r="-847" b="-33050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22027183"/>
                      </a:ext>
                    </a:extLst>
                  </a:tr>
                  <a:tr h="360000">
                    <a:tc vMerge="1">
                      <a:txBody>
                        <a:bodyPr/>
                        <a:lstStyle/>
                        <a:p>
                          <a:pPr algn="ctr" fontAlgn="b"/>
                          <a:endParaRPr lang="cs-CZ" dirty="0"/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noProof="0" dirty="0" smtClean="0">
                              <a:solidFill>
                                <a:schemeClr val="bg1"/>
                              </a:solidFill>
                            </a:rPr>
                            <a:t>−</a:t>
                          </a:r>
                          <a:endParaRPr lang="en-GB" noProof="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30787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98319" t="-106667" r="-100000" b="-2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401695" t="-106667" r="-847" b="-22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76857194"/>
                      </a:ext>
                    </a:extLst>
                  </a:tr>
                  <a:tr h="360000">
                    <a:tc>
                      <a:txBody>
                        <a:bodyPr/>
                        <a:lstStyle/>
                        <a:p>
                          <a:pPr algn="ctr" fontAlgn="b"/>
                          <a:endParaRPr lang="en-GB" noProof="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7620" marR="7620" marT="7620" marB="0" anchor="ctr" anchorCtr="1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GB" noProof="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7620" marR="7620" marT="7620" marB="0" anchor="ctr" anchorCtr="1">
                        <a:lnL w="6350" cap="flat" cmpd="sng" algn="ctr">
                          <a:noFill/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noProof="0" dirty="0" smtClean="0">
                              <a:solidFill>
                                <a:schemeClr val="bg1"/>
                              </a:solidFill>
                            </a:rPr>
                            <a:t>−</a:t>
                          </a:r>
                          <a:endParaRPr lang="en-GB" noProof="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30787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noProof="0" dirty="0" smtClean="0">
                              <a:solidFill>
                                <a:schemeClr val="bg1"/>
                              </a:solidFill>
                            </a:rPr>
                            <a:t>+</a:t>
                          </a:r>
                          <a:endParaRPr lang="en-GB" noProof="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30787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13394610"/>
                      </a:ext>
                    </a:extLst>
                  </a:tr>
                  <a:tr h="360000">
                    <a:tc>
                      <a:txBody>
                        <a:bodyPr/>
                        <a:lstStyle/>
                        <a:p>
                          <a:pPr algn="ctr" fontAlgn="b"/>
                          <a:endParaRPr lang="en-GB" noProof="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7620" marR="7620" marT="7620" marB="0" anchor="ctr" anchorCtr="1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GB" noProof="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7620" marR="7620" marT="7620" marB="0" anchor="ctr" anchorCtr="1">
                        <a:lnL w="6350" cap="flat" cmpd="sng" algn="ctr">
                          <a:noFill/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 fontAlgn="b"/>
                          <a:r>
                            <a:rPr lang="en-GB" noProof="0" dirty="0" smtClean="0">
                              <a:solidFill>
                                <a:schemeClr val="bg1"/>
                              </a:solidFill>
                            </a:rPr>
                            <a:t>Factor A</a:t>
                          </a:r>
                          <a:endParaRPr lang="en-GB" noProof="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30787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 fontAlgn="b"/>
                          <a:endParaRPr lang="cs-CZ" dirty="0"/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50702868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7200000" y="6336000"/>
            <a:ext cx="3960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>
            <a:off x="7560000" y="4608000"/>
            <a:ext cx="0" cy="1836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lg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>
            <a:off x="10800000" y="4608000"/>
            <a:ext cx="0" cy="1836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lg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ovéPole 7"/>
              <p:cNvSpPr txBox="1"/>
              <p:nvPr/>
            </p:nvSpPr>
            <p:spPr>
              <a:xfrm>
                <a:off x="11160000" y="6336000"/>
                <a:ext cx="85927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GB" dirty="0" smtClean="0"/>
                  <a:t>Factor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i="0" smtClean="0">
                        <a:latin typeface="Cambria Math" panose="02040503050406030204" pitchFamily="18" charset="0"/>
                      </a:rPr>
                      <m:t>A</m:t>
                    </m:r>
                  </m:oMath>
                </a14:m>
                <a:endParaRPr lang="en-GB" dirty="0"/>
              </a:p>
            </p:txBody>
          </p:sp>
        </mc:Choice>
        <mc:Fallback>
          <p:sp>
            <p:nvSpPr>
              <p:cNvPr id="8" name="TextovéPole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60000" y="6336000"/>
                <a:ext cx="859274" cy="276999"/>
              </a:xfrm>
              <a:prstGeom prst="rect">
                <a:avLst/>
              </a:prstGeom>
              <a:blipFill>
                <a:blip r:embed="rId3"/>
                <a:stretch>
                  <a:fillRect l="-17021" t="-28261" r="-9220" b="-5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ovéPole 8"/>
              <p:cNvSpPr txBox="1"/>
              <p:nvPr/>
            </p:nvSpPr>
            <p:spPr>
              <a:xfrm>
                <a:off x="7441378" y="6444000"/>
                <a:ext cx="23724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9" name="TextovéPole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1378" y="6444000"/>
                <a:ext cx="237244" cy="276999"/>
              </a:xfrm>
              <a:prstGeom prst="rect">
                <a:avLst/>
              </a:prstGeom>
              <a:blipFill>
                <a:blip r:embed="rId4"/>
                <a:stretch>
                  <a:fillRect l="-512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ovéPole 9"/>
              <p:cNvSpPr txBox="1"/>
              <p:nvPr/>
            </p:nvSpPr>
            <p:spPr>
              <a:xfrm>
                <a:off x="10681378" y="6444000"/>
                <a:ext cx="23724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10" name="TextovéPole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81378" y="6444000"/>
                <a:ext cx="237244" cy="276999"/>
              </a:xfrm>
              <a:prstGeom prst="rect">
                <a:avLst/>
              </a:prstGeom>
              <a:blipFill>
                <a:blip r:embed="rId5"/>
                <a:stretch>
                  <a:fillRect l="-17949" r="-17949" b="-869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ovéPole 12"/>
              <p:cNvSpPr txBox="1"/>
              <p:nvPr/>
            </p:nvSpPr>
            <p:spPr>
              <a:xfrm>
                <a:off x="7362062" y="4469500"/>
                <a:ext cx="19793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13" name="TextovéPole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2062" y="4469500"/>
                <a:ext cx="197938" cy="276999"/>
              </a:xfrm>
              <a:prstGeom prst="rect">
                <a:avLst/>
              </a:prstGeom>
              <a:blipFill>
                <a:blip r:embed="rId6"/>
                <a:stretch>
                  <a:fillRect l="-28125" r="-25000" b="-2608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ovéPole 13"/>
              <p:cNvSpPr txBox="1"/>
              <p:nvPr/>
            </p:nvSpPr>
            <p:spPr>
              <a:xfrm>
                <a:off x="10836000" y="4469500"/>
                <a:ext cx="19793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14" name="TextovéPole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36000" y="4469500"/>
                <a:ext cx="197938" cy="276999"/>
              </a:xfrm>
              <a:prstGeom prst="rect">
                <a:avLst/>
              </a:prstGeom>
              <a:blipFill>
                <a:blip r:embed="rId7"/>
                <a:stretch>
                  <a:fillRect l="-28125" r="-25000" b="-2608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Přímá spojnice 15"/>
          <p:cNvCxnSpPr/>
          <p:nvPr/>
        </p:nvCxnSpPr>
        <p:spPr>
          <a:xfrm flipV="1">
            <a:off x="7452000" y="5112000"/>
            <a:ext cx="108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16"/>
          <p:cNvCxnSpPr/>
          <p:nvPr/>
        </p:nvCxnSpPr>
        <p:spPr>
          <a:xfrm flipV="1">
            <a:off x="7452000" y="5832000"/>
            <a:ext cx="108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nice 19"/>
          <p:cNvCxnSpPr/>
          <p:nvPr/>
        </p:nvCxnSpPr>
        <p:spPr>
          <a:xfrm flipV="1">
            <a:off x="10800000" y="5328000"/>
            <a:ext cx="108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nice 20"/>
          <p:cNvCxnSpPr/>
          <p:nvPr/>
        </p:nvCxnSpPr>
        <p:spPr>
          <a:xfrm flipV="1">
            <a:off x="10800000" y="6048000"/>
            <a:ext cx="108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ovéPole 21"/>
              <p:cNvSpPr txBox="1"/>
              <p:nvPr/>
            </p:nvSpPr>
            <p:spPr>
              <a:xfrm>
                <a:off x="7020000" y="4973500"/>
                <a:ext cx="42691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−−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22" name="TextovéPole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0000" y="4973500"/>
                <a:ext cx="426912" cy="276999"/>
              </a:xfrm>
              <a:prstGeom prst="rect">
                <a:avLst/>
              </a:prstGeom>
              <a:blipFill>
                <a:blip r:embed="rId8"/>
                <a:stretch>
                  <a:fillRect l="-12857" r="-11429" b="-288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ovéPole 22"/>
              <p:cNvSpPr txBox="1"/>
              <p:nvPr/>
            </p:nvSpPr>
            <p:spPr>
              <a:xfrm>
                <a:off x="7020000" y="5693499"/>
                <a:ext cx="44018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−+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23" name="TextovéPole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0000" y="5693499"/>
                <a:ext cx="440185" cy="276999"/>
              </a:xfrm>
              <a:prstGeom prst="rect">
                <a:avLst/>
              </a:prstGeom>
              <a:blipFill>
                <a:blip r:embed="rId9"/>
                <a:stretch>
                  <a:fillRect l="-11111" r="-9722" b="-288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ovéPole 23"/>
              <p:cNvSpPr txBox="1"/>
              <p:nvPr/>
            </p:nvSpPr>
            <p:spPr>
              <a:xfrm>
                <a:off x="10908000" y="5189500"/>
                <a:ext cx="44018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+−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24" name="TextovéPole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08000" y="5189500"/>
                <a:ext cx="440185" cy="276999"/>
              </a:xfrm>
              <a:prstGeom prst="rect">
                <a:avLst/>
              </a:prstGeom>
              <a:blipFill>
                <a:blip r:embed="rId10"/>
                <a:stretch>
                  <a:fillRect l="-10959" r="-9589" b="-2608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ovéPole 24"/>
              <p:cNvSpPr txBox="1"/>
              <p:nvPr/>
            </p:nvSpPr>
            <p:spPr>
              <a:xfrm>
                <a:off x="10908000" y="5909500"/>
                <a:ext cx="44018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++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25" name="TextovéPole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08000" y="5909500"/>
                <a:ext cx="440185" cy="276999"/>
              </a:xfrm>
              <a:prstGeom prst="rect">
                <a:avLst/>
              </a:prstGeom>
              <a:blipFill>
                <a:blip r:embed="rId11"/>
                <a:stretch>
                  <a:fillRect l="-10959" r="-9589" b="-2608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1" name="TextovéPole 30"/>
              <p:cNvSpPr txBox="1"/>
              <p:nvPr/>
            </p:nvSpPr>
            <p:spPr>
              <a:xfrm>
                <a:off x="9011716" y="4912501"/>
                <a:ext cx="33656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B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31" name="TextovéPole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11716" y="4912501"/>
                <a:ext cx="336567" cy="276999"/>
              </a:xfrm>
              <a:prstGeom prst="rect">
                <a:avLst/>
              </a:prstGeom>
              <a:blipFill>
                <a:blip r:embed="rId12"/>
                <a:stretch>
                  <a:fillRect l="-14286" b="-88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3" name="TextovéPole 32"/>
              <p:cNvSpPr txBox="1"/>
              <p:nvPr/>
            </p:nvSpPr>
            <p:spPr>
              <a:xfrm>
                <a:off x="9011716" y="5632501"/>
                <a:ext cx="33656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B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33" name="TextovéPole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11716" y="5632501"/>
                <a:ext cx="336567" cy="276999"/>
              </a:xfrm>
              <a:prstGeom prst="rect">
                <a:avLst/>
              </a:prstGeom>
              <a:blipFill>
                <a:blip r:embed="rId13"/>
                <a:stretch>
                  <a:fillRect l="-14286" r="-1786" b="-15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0136089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Full Factorial Experiments:  Example</a:t>
            </a:r>
            <a:endParaRPr lang="en-GB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In our example, we have:</a:t>
            </a:r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ulka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29332633"/>
                  </p:ext>
                </p:extLst>
              </p:nvPr>
            </p:nvGraphicFramePr>
            <p:xfrm>
              <a:off x="720000" y="1980000"/>
              <a:ext cx="10440000" cy="864000"/>
            </p:xfrm>
            <a:graphic>
              <a:graphicData uri="http://schemas.openxmlformats.org/drawingml/2006/table">
                <a:tbl>
                  <a:tblPr firstRow="1">
                    <a:tableStyleId>{5940675A-B579-460E-94D1-54222C63F5DA}</a:tableStyleId>
                  </a:tblPr>
                  <a:tblGrid>
                    <a:gridCol w="1080000">
                      <a:extLst>
                        <a:ext uri="{9D8B030D-6E8A-4147-A177-3AD203B41FA5}">
                          <a16:colId xmlns:a16="http://schemas.microsoft.com/office/drawing/2014/main" val="3987111216"/>
                        </a:ext>
                      </a:extLst>
                    </a:gridCol>
                    <a:gridCol w="720000">
                      <a:extLst>
                        <a:ext uri="{9D8B030D-6E8A-4147-A177-3AD203B41FA5}">
                          <a16:colId xmlns:a16="http://schemas.microsoft.com/office/drawing/2014/main" val="2192816327"/>
                        </a:ext>
                      </a:extLst>
                    </a:gridCol>
                    <a:gridCol w="540000">
                      <a:extLst>
                        <a:ext uri="{9D8B030D-6E8A-4147-A177-3AD203B41FA5}">
                          <a16:colId xmlns:a16="http://schemas.microsoft.com/office/drawing/2014/main" val="4072174939"/>
                        </a:ext>
                      </a:extLst>
                    </a:gridCol>
                    <a:gridCol w="540000">
                      <a:extLst>
                        <a:ext uri="{9D8B030D-6E8A-4147-A177-3AD203B41FA5}">
                          <a16:colId xmlns:a16="http://schemas.microsoft.com/office/drawing/2014/main" val="1461064363"/>
                        </a:ext>
                      </a:extLst>
                    </a:gridCol>
                    <a:gridCol w="540000">
                      <a:extLst>
                        <a:ext uri="{9D8B030D-6E8A-4147-A177-3AD203B41FA5}">
                          <a16:colId xmlns:a16="http://schemas.microsoft.com/office/drawing/2014/main" val="1887477886"/>
                        </a:ext>
                      </a:extLst>
                    </a:gridCol>
                    <a:gridCol w="540000">
                      <a:extLst>
                        <a:ext uri="{9D8B030D-6E8A-4147-A177-3AD203B41FA5}">
                          <a16:colId xmlns:a16="http://schemas.microsoft.com/office/drawing/2014/main" val="1357756590"/>
                        </a:ext>
                      </a:extLst>
                    </a:gridCol>
                    <a:gridCol w="540000">
                      <a:extLst>
                        <a:ext uri="{9D8B030D-6E8A-4147-A177-3AD203B41FA5}">
                          <a16:colId xmlns:a16="http://schemas.microsoft.com/office/drawing/2014/main" val="1191661210"/>
                        </a:ext>
                      </a:extLst>
                    </a:gridCol>
                    <a:gridCol w="540000">
                      <a:extLst>
                        <a:ext uri="{9D8B030D-6E8A-4147-A177-3AD203B41FA5}">
                          <a16:colId xmlns:a16="http://schemas.microsoft.com/office/drawing/2014/main" val="3676058774"/>
                        </a:ext>
                      </a:extLst>
                    </a:gridCol>
                    <a:gridCol w="540000">
                      <a:extLst>
                        <a:ext uri="{9D8B030D-6E8A-4147-A177-3AD203B41FA5}">
                          <a16:colId xmlns:a16="http://schemas.microsoft.com/office/drawing/2014/main" val="3836457168"/>
                        </a:ext>
                      </a:extLst>
                    </a:gridCol>
                    <a:gridCol w="540000">
                      <a:extLst>
                        <a:ext uri="{9D8B030D-6E8A-4147-A177-3AD203B41FA5}">
                          <a16:colId xmlns:a16="http://schemas.microsoft.com/office/drawing/2014/main" val="3475271646"/>
                        </a:ext>
                      </a:extLst>
                    </a:gridCol>
                    <a:gridCol w="540000">
                      <a:extLst>
                        <a:ext uri="{9D8B030D-6E8A-4147-A177-3AD203B41FA5}">
                          <a16:colId xmlns:a16="http://schemas.microsoft.com/office/drawing/2014/main" val="305094080"/>
                        </a:ext>
                      </a:extLst>
                    </a:gridCol>
                    <a:gridCol w="540000">
                      <a:extLst>
                        <a:ext uri="{9D8B030D-6E8A-4147-A177-3AD203B41FA5}">
                          <a16:colId xmlns:a16="http://schemas.microsoft.com/office/drawing/2014/main" val="1327714709"/>
                        </a:ext>
                      </a:extLst>
                    </a:gridCol>
                    <a:gridCol w="540000">
                      <a:extLst>
                        <a:ext uri="{9D8B030D-6E8A-4147-A177-3AD203B41FA5}">
                          <a16:colId xmlns:a16="http://schemas.microsoft.com/office/drawing/2014/main" val="3245665224"/>
                        </a:ext>
                      </a:extLst>
                    </a:gridCol>
                    <a:gridCol w="540000">
                      <a:extLst>
                        <a:ext uri="{9D8B030D-6E8A-4147-A177-3AD203B41FA5}">
                          <a16:colId xmlns:a16="http://schemas.microsoft.com/office/drawing/2014/main" val="2675673074"/>
                        </a:ext>
                      </a:extLst>
                    </a:gridCol>
                    <a:gridCol w="540000">
                      <a:extLst>
                        <a:ext uri="{9D8B030D-6E8A-4147-A177-3AD203B41FA5}">
                          <a16:colId xmlns:a16="http://schemas.microsoft.com/office/drawing/2014/main" val="3866125829"/>
                        </a:ext>
                      </a:extLst>
                    </a:gridCol>
                    <a:gridCol w="540000">
                      <a:extLst>
                        <a:ext uri="{9D8B030D-6E8A-4147-A177-3AD203B41FA5}">
                          <a16:colId xmlns:a16="http://schemas.microsoft.com/office/drawing/2014/main" val="1518632854"/>
                        </a:ext>
                      </a:extLst>
                    </a:gridCol>
                    <a:gridCol w="540000">
                      <a:extLst>
                        <a:ext uri="{9D8B030D-6E8A-4147-A177-3AD203B41FA5}">
                          <a16:colId xmlns:a16="http://schemas.microsoft.com/office/drawing/2014/main" val="1409713932"/>
                        </a:ext>
                      </a:extLst>
                    </a:gridCol>
                    <a:gridCol w="540000">
                      <a:extLst>
                        <a:ext uri="{9D8B030D-6E8A-4147-A177-3AD203B41FA5}">
                          <a16:colId xmlns:a16="http://schemas.microsoft.com/office/drawing/2014/main" val="2181175147"/>
                        </a:ext>
                      </a:extLst>
                    </a:gridCol>
                  </a:tblGrid>
                  <a:tr h="216000">
                    <a:tc rowSpan="3"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noProof="0" dirty="0" smtClean="0">
                              <a:solidFill>
                                <a:schemeClr val="bg1"/>
                              </a:solidFill>
                            </a:rPr>
                            <a:t>Factor</a:t>
                          </a:r>
                          <a:endParaRPr lang="en-GB" sz="1200" noProof="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30787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noProof="0" dirty="0" smtClean="0">
                              <a:solidFill>
                                <a:schemeClr val="bg1"/>
                              </a:solidFill>
                            </a:rPr>
                            <a:t>L</a:t>
                          </a:r>
                          <a:endParaRPr lang="en-GB" sz="1200" noProof="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30787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noProof="0" dirty="0" smtClean="0"/>
                            <a:t>−</a:t>
                          </a:r>
                          <a:endParaRPr lang="en-GB" sz="1200" noProof="0" dirty="0"/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noProof="0" dirty="0" smtClean="0"/>
                            <a:t>−</a:t>
                          </a:r>
                          <a:endParaRPr lang="en-GB" sz="1200" noProof="0" dirty="0"/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noProof="0" dirty="0" smtClean="0"/>
                            <a:t>+</a:t>
                          </a:r>
                          <a:endParaRPr lang="en-GB" sz="1200" noProof="0" dirty="0"/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noProof="0" dirty="0" smtClean="0"/>
                            <a:t>+</a:t>
                          </a:r>
                          <a:endParaRPr lang="en-GB" sz="1200" noProof="0" dirty="0"/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noProof="0" dirty="0" smtClean="0"/>
                            <a:t>−</a:t>
                          </a:r>
                          <a:endParaRPr lang="en-GB" sz="1200" noProof="0" dirty="0"/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noProof="0" dirty="0" smtClean="0"/>
                            <a:t>−</a:t>
                          </a:r>
                          <a:endParaRPr lang="en-GB" sz="1200" noProof="0" dirty="0"/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noProof="0" dirty="0" smtClean="0"/>
                            <a:t>+</a:t>
                          </a:r>
                          <a:endParaRPr lang="en-GB" sz="1200" noProof="0" dirty="0"/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noProof="0" dirty="0" smtClean="0"/>
                            <a:t>+</a:t>
                          </a:r>
                          <a:endParaRPr lang="en-GB" sz="1200" noProof="0" dirty="0"/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noProof="0" dirty="0" smtClean="0"/>
                            <a:t>−</a:t>
                          </a:r>
                          <a:endParaRPr lang="en-GB" sz="1200" noProof="0" dirty="0"/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noProof="0" dirty="0" smtClean="0"/>
                            <a:t>−</a:t>
                          </a:r>
                          <a:endParaRPr lang="en-GB" sz="1200" noProof="0" dirty="0"/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noProof="0" dirty="0" smtClean="0"/>
                            <a:t>+</a:t>
                          </a:r>
                          <a:endParaRPr lang="en-GB" sz="1200" noProof="0" dirty="0"/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noProof="0" dirty="0" smtClean="0"/>
                            <a:t>+</a:t>
                          </a:r>
                          <a:endParaRPr lang="en-GB" sz="1200" noProof="0" dirty="0"/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noProof="0" dirty="0" smtClean="0"/>
                            <a:t>−</a:t>
                          </a:r>
                          <a:endParaRPr lang="en-GB" sz="1200" noProof="0" dirty="0"/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noProof="0" dirty="0" smtClean="0"/>
                            <a:t>−</a:t>
                          </a:r>
                          <a:endParaRPr lang="en-GB" sz="1200" noProof="0" dirty="0"/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noProof="0" dirty="0" smtClean="0"/>
                            <a:t>+</a:t>
                          </a:r>
                          <a:endParaRPr lang="en-GB" sz="1200" noProof="0" dirty="0"/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noProof="0" dirty="0" smtClean="0"/>
                            <a:t>+</a:t>
                          </a:r>
                          <a:endParaRPr lang="en-GB" sz="1200" noProof="0" dirty="0"/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822027183"/>
                      </a:ext>
                    </a:extLst>
                  </a:tr>
                  <a:tr h="216000">
                    <a:tc vMerge="1">
                      <a:txBody>
                        <a:bodyPr/>
                        <a:lstStyle/>
                        <a:p>
                          <a:pPr algn="ctr" fontAlgn="b"/>
                          <a:endParaRPr lang="cs-CZ" sz="1200" dirty="0"/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noProof="0" dirty="0" smtClean="0">
                              <a:solidFill>
                                <a:schemeClr val="bg1"/>
                              </a:solidFill>
                            </a:rPr>
                            <a:t>G</a:t>
                          </a:r>
                          <a:endParaRPr lang="en-GB" sz="1200" noProof="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30787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noProof="0" dirty="0" smtClean="0"/>
                            <a:t>−</a:t>
                          </a:r>
                          <a:endParaRPr lang="en-GB" sz="1200" noProof="0" dirty="0"/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noProof="0" dirty="0" smtClean="0"/>
                            <a:t>−</a:t>
                          </a:r>
                          <a:endParaRPr lang="en-GB" sz="1200" noProof="0" dirty="0"/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noProof="0" dirty="0" smtClean="0"/>
                            <a:t>−</a:t>
                          </a:r>
                          <a:endParaRPr lang="en-GB" sz="1200" noProof="0" dirty="0"/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noProof="0" dirty="0" smtClean="0"/>
                            <a:t>−</a:t>
                          </a:r>
                          <a:endParaRPr lang="en-GB" sz="1200" noProof="0" dirty="0"/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noProof="0" dirty="0" smtClean="0"/>
                            <a:t>+</a:t>
                          </a:r>
                          <a:endParaRPr lang="en-GB" sz="1200" noProof="0" dirty="0"/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noProof="0" dirty="0" smtClean="0"/>
                            <a:t>+</a:t>
                          </a:r>
                          <a:endParaRPr lang="en-GB" sz="1200" noProof="0" dirty="0"/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noProof="0" dirty="0" smtClean="0"/>
                            <a:t>+</a:t>
                          </a:r>
                          <a:endParaRPr lang="en-GB" sz="1200" noProof="0" dirty="0"/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noProof="0" dirty="0" smtClean="0"/>
                            <a:t>+</a:t>
                          </a:r>
                          <a:endParaRPr lang="en-GB" sz="1200" noProof="0" dirty="0"/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noProof="0" dirty="0" smtClean="0"/>
                            <a:t>−</a:t>
                          </a:r>
                          <a:endParaRPr lang="en-GB" sz="1200" noProof="0" dirty="0"/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noProof="0" dirty="0" smtClean="0"/>
                            <a:t>−</a:t>
                          </a:r>
                          <a:endParaRPr lang="en-GB" sz="1200" noProof="0" dirty="0"/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noProof="0" dirty="0" smtClean="0"/>
                            <a:t>−</a:t>
                          </a:r>
                          <a:endParaRPr lang="en-GB" sz="1200" noProof="0" dirty="0"/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noProof="0" dirty="0" smtClean="0"/>
                            <a:t>−</a:t>
                          </a:r>
                          <a:endParaRPr lang="en-GB" sz="1200" noProof="0" dirty="0"/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noProof="0" dirty="0" smtClean="0"/>
                            <a:t>+</a:t>
                          </a:r>
                          <a:endParaRPr lang="en-GB" sz="1200" noProof="0" dirty="0"/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noProof="0" dirty="0" smtClean="0"/>
                            <a:t>+</a:t>
                          </a:r>
                          <a:endParaRPr lang="en-GB" sz="1200" noProof="0" dirty="0"/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noProof="0" dirty="0" smtClean="0"/>
                            <a:t>+</a:t>
                          </a:r>
                          <a:endParaRPr lang="en-GB" sz="1200" noProof="0" dirty="0"/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noProof="0" dirty="0" smtClean="0"/>
                            <a:t>+</a:t>
                          </a:r>
                          <a:endParaRPr lang="en-GB" sz="1200" noProof="0" dirty="0"/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976857194"/>
                      </a:ext>
                    </a:extLst>
                  </a:tr>
                  <a:tr h="216000">
                    <a:tc vMerge="1">
                      <a:txBody>
                        <a:bodyPr/>
                        <a:lstStyle/>
                        <a:p>
                          <a:pPr algn="ctr" fontAlgn="b"/>
                          <a:endParaRPr lang="cs-CZ" sz="1200" dirty="0"/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noProof="0" dirty="0" smtClean="0">
                              <a:solidFill>
                                <a:schemeClr val="bg1"/>
                              </a:solidFill>
                            </a:rPr>
                            <a:t>T</a:t>
                          </a:r>
                          <a:endParaRPr lang="en-GB" sz="1200" noProof="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30787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noProof="0" dirty="0" smtClean="0"/>
                            <a:t>−</a:t>
                          </a:r>
                          <a:endParaRPr lang="en-GB" sz="1200" noProof="0" dirty="0"/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noProof="0" dirty="0" smtClean="0"/>
                            <a:t>−</a:t>
                          </a:r>
                          <a:endParaRPr lang="en-GB" sz="1200" noProof="0" dirty="0"/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noProof="0" dirty="0" smtClean="0"/>
                            <a:t>−</a:t>
                          </a:r>
                          <a:endParaRPr lang="en-GB" sz="1200" noProof="0" dirty="0"/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noProof="0" dirty="0" smtClean="0"/>
                            <a:t>−</a:t>
                          </a:r>
                          <a:endParaRPr lang="en-GB" sz="1200" noProof="0" dirty="0"/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noProof="0" dirty="0" smtClean="0"/>
                            <a:t>−</a:t>
                          </a:r>
                          <a:endParaRPr lang="en-GB" sz="1200" noProof="0" dirty="0"/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noProof="0" dirty="0" smtClean="0"/>
                            <a:t>−</a:t>
                          </a:r>
                          <a:endParaRPr lang="en-GB" sz="1200" noProof="0" dirty="0"/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noProof="0" dirty="0" smtClean="0"/>
                            <a:t>−</a:t>
                          </a:r>
                          <a:endParaRPr lang="en-GB" sz="1200" noProof="0" dirty="0"/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noProof="0" dirty="0" smtClean="0"/>
                            <a:t>−</a:t>
                          </a:r>
                          <a:endParaRPr lang="en-GB" sz="1200" noProof="0" dirty="0"/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noProof="0" dirty="0" smtClean="0"/>
                            <a:t>+</a:t>
                          </a:r>
                          <a:endParaRPr lang="en-GB" sz="1200" noProof="0" dirty="0"/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noProof="0" dirty="0" smtClean="0"/>
                            <a:t>+</a:t>
                          </a:r>
                          <a:endParaRPr lang="en-GB" sz="1200" noProof="0" dirty="0"/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noProof="0" dirty="0" smtClean="0"/>
                            <a:t>+</a:t>
                          </a:r>
                          <a:endParaRPr lang="en-GB" sz="1200" noProof="0" dirty="0"/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noProof="0" dirty="0" smtClean="0"/>
                            <a:t>+</a:t>
                          </a:r>
                          <a:endParaRPr lang="en-GB" sz="1200" noProof="0" dirty="0"/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noProof="0" dirty="0" smtClean="0"/>
                            <a:t>+</a:t>
                          </a:r>
                          <a:endParaRPr lang="en-GB" sz="1200" noProof="0" dirty="0"/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noProof="0" dirty="0" smtClean="0"/>
                            <a:t>+</a:t>
                          </a:r>
                          <a:endParaRPr lang="en-GB" sz="1200" noProof="0" dirty="0"/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noProof="0" dirty="0" smtClean="0"/>
                            <a:t>+</a:t>
                          </a:r>
                          <a:endParaRPr lang="en-GB" sz="1200" noProof="0" dirty="0"/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noProof="0" dirty="0" smtClean="0"/>
                            <a:t>+</a:t>
                          </a:r>
                          <a:endParaRPr lang="en-GB" sz="1200" noProof="0" dirty="0"/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217620873"/>
                      </a:ext>
                    </a:extLst>
                  </a:tr>
                  <a:tr h="216000"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GB" sz="1200" noProof="0" dirty="0" smtClean="0">
                              <a:solidFill>
                                <a:schemeClr val="bg1"/>
                              </a:solidFill>
                            </a:rPr>
                            <a:t>Observed</a:t>
                          </a:r>
                          <a:endParaRPr lang="en-GB" sz="1200" noProof="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30787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1200" b="0" i="1" noProof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200" b="0" i="1" noProof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GB" sz="1200" b="0" i="1" noProof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±±±</m:t>
                                    </m:r>
                                    <m:r>
                                      <a:rPr lang="en-GB" sz="1200" b="0" i="1" noProof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sz="1200" noProof="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30787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GB" sz="1200" noProof="0" dirty="0" smtClean="0"/>
                            <a:t>77</a:t>
                          </a:r>
                          <a:endParaRPr lang="en-GB" sz="1200" noProof="0" dirty="0"/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GB" sz="1200" noProof="0" dirty="0" smtClean="0"/>
                            <a:t>81</a:t>
                          </a:r>
                          <a:endParaRPr lang="en-GB" sz="1200" noProof="0" dirty="0"/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GB" sz="1200" noProof="0" dirty="0" smtClean="0"/>
                            <a:t>98</a:t>
                          </a:r>
                          <a:endParaRPr lang="en-GB" sz="1200" noProof="0" dirty="0"/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GB" sz="1200" noProof="0" dirty="0" smtClean="0"/>
                            <a:t>96</a:t>
                          </a:r>
                          <a:endParaRPr lang="en-GB" sz="1200" noProof="0" dirty="0"/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GB" sz="1200" noProof="0" dirty="0" smtClean="0"/>
                            <a:t>76</a:t>
                          </a:r>
                          <a:endParaRPr lang="en-GB" sz="1200" noProof="0" dirty="0"/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GB" sz="1200" noProof="0" dirty="0" smtClean="0"/>
                            <a:t>74</a:t>
                          </a:r>
                          <a:endParaRPr lang="en-GB" sz="1200" noProof="0" dirty="0"/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GB" sz="1200" noProof="0" dirty="0" smtClean="0"/>
                            <a:t>90</a:t>
                          </a:r>
                          <a:endParaRPr lang="en-GB" sz="1200" noProof="0" dirty="0"/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GB" sz="1200" noProof="0" dirty="0" smtClean="0"/>
                            <a:t>94</a:t>
                          </a:r>
                          <a:endParaRPr lang="en-GB" sz="1200" noProof="0" dirty="0"/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GB" sz="1200" noProof="0" dirty="0" smtClean="0"/>
                            <a:t>63</a:t>
                          </a:r>
                          <a:endParaRPr lang="en-GB" sz="1200" noProof="0" dirty="0"/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GB" sz="1200" noProof="0" dirty="0" smtClean="0"/>
                            <a:t>65</a:t>
                          </a:r>
                          <a:endParaRPr lang="en-GB" sz="1200" noProof="0" dirty="0"/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GB" sz="1200" noProof="0" dirty="0" smtClean="0"/>
                            <a:t>82</a:t>
                          </a:r>
                          <a:endParaRPr lang="en-GB" sz="1200" noProof="0" dirty="0"/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GB" sz="1200" noProof="0" dirty="0" smtClean="0"/>
                            <a:t>86</a:t>
                          </a:r>
                          <a:endParaRPr lang="en-GB" sz="1200" noProof="0" dirty="0"/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GB" sz="1200" noProof="0" dirty="0" smtClean="0"/>
                            <a:t>72</a:t>
                          </a:r>
                          <a:endParaRPr lang="en-GB" sz="1200" noProof="0" dirty="0"/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GB" sz="1200" noProof="0" dirty="0" smtClean="0"/>
                            <a:t>74</a:t>
                          </a:r>
                          <a:endParaRPr lang="en-GB" sz="1200" noProof="0" dirty="0"/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GB" sz="1200" noProof="0" dirty="0" smtClean="0"/>
                            <a:t>92</a:t>
                          </a:r>
                          <a:endParaRPr lang="en-GB" sz="1200" noProof="0" dirty="0"/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GB" sz="1200" noProof="0" dirty="0" smtClean="0"/>
                            <a:t>88</a:t>
                          </a:r>
                          <a:endParaRPr lang="en-GB" sz="1200" noProof="0" dirty="0"/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09636014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ulka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29332633"/>
                  </p:ext>
                </p:extLst>
              </p:nvPr>
            </p:nvGraphicFramePr>
            <p:xfrm>
              <a:off x="720000" y="1980000"/>
              <a:ext cx="10440000" cy="864000"/>
            </p:xfrm>
            <a:graphic>
              <a:graphicData uri="http://schemas.openxmlformats.org/drawingml/2006/table">
                <a:tbl>
                  <a:tblPr firstRow="1">
                    <a:tableStyleId>{5940675A-B579-460E-94D1-54222C63F5DA}</a:tableStyleId>
                  </a:tblPr>
                  <a:tblGrid>
                    <a:gridCol w="1080000">
                      <a:extLst>
                        <a:ext uri="{9D8B030D-6E8A-4147-A177-3AD203B41FA5}">
                          <a16:colId xmlns:a16="http://schemas.microsoft.com/office/drawing/2014/main" val="3987111216"/>
                        </a:ext>
                      </a:extLst>
                    </a:gridCol>
                    <a:gridCol w="720000">
                      <a:extLst>
                        <a:ext uri="{9D8B030D-6E8A-4147-A177-3AD203B41FA5}">
                          <a16:colId xmlns:a16="http://schemas.microsoft.com/office/drawing/2014/main" val="2192816327"/>
                        </a:ext>
                      </a:extLst>
                    </a:gridCol>
                    <a:gridCol w="540000">
                      <a:extLst>
                        <a:ext uri="{9D8B030D-6E8A-4147-A177-3AD203B41FA5}">
                          <a16:colId xmlns:a16="http://schemas.microsoft.com/office/drawing/2014/main" val="4072174939"/>
                        </a:ext>
                      </a:extLst>
                    </a:gridCol>
                    <a:gridCol w="540000">
                      <a:extLst>
                        <a:ext uri="{9D8B030D-6E8A-4147-A177-3AD203B41FA5}">
                          <a16:colId xmlns:a16="http://schemas.microsoft.com/office/drawing/2014/main" val="1461064363"/>
                        </a:ext>
                      </a:extLst>
                    </a:gridCol>
                    <a:gridCol w="540000">
                      <a:extLst>
                        <a:ext uri="{9D8B030D-6E8A-4147-A177-3AD203B41FA5}">
                          <a16:colId xmlns:a16="http://schemas.microsoft.com/office/drawing/2014/main" val="1887477886"/>
                        </a:ext>
                      </a:extLst>
                    </a:gridCol>
                    <a:gridCol w="540000">
                      <a:extLst>
                        <a:ext uri="{9D8B030D-6E8A-4147-A177-3AD203B41FA5}">
                          <a16:colId xmlns:a16="http://schemas.microsoft.com/office/drawing/2014/main" val="1357756590"/>
                        </a:ext>
                      </a:extLst>
                    </a:gridCol>
                    <a:gridCol w="540000">
                      <a:extLst>
                        <a:ext uri="{9D8B030D-6E8A-4147-A177-3AD203B41FA5}">
                          <a16:colId xmlns:a16="http://schemas.microsoft.com/office/drawing/2014/main" val="1191661210"/>
                        </a:ext>
                      </a:extLst>
                    </a:gridCol>
                    <a:gridCol w="540000">
                      <a:extLst>
                        <a:ext uri="{9D8B030D-6E8A-4147-A177-3AD203B41FA5}">
                          <a16:colId xmlns:a16="http://schemas.microsoft.com/office/drawing/2014/main" val="3676058774"/>
                        </a:ext>
                      </a:extLst>
                    </a:gridCol>
                    <a:gridCol w="540000">
                      <a:extLst>
                        <a:ext uri="{9D8B030D-6E8A-4147-A177-3AD203B41FA5}">
                          <a16:colId xmlns:a16="http://schemas.microsoft.com/office/drawing/2014/main" val="3836457168"/>
                        </a:ext>
                      </a:extLst>
                    </a:gridCol>
                    <a:gridCol w="540000">
                      <a:extLst>
                        <a:ext uri="{9D8B030D-6E8A-4147-A177-3AD203B41FA5}">
                          <a16:colId xmlns:a16="http://schemas.microsoft.com/office/drawing/2014/main" val="3475271646"/>
                        </a:ext>
                      </a:extLst>
                    </a:gridCol>
                    <a:gridCol w="540000">
                      <a:extLst>
                        <a:ext uri="{9D8B030D-6E8A-4147-A177-3AD203B41FA5}">
                          <a16:colId xmlns:a16="http://schemas.microsoft.com/office/drawing/2014/main" val="305094080"/>
                        </a:ext>
                      </a:extLst>
                    </a:gridCol>
                    <a:gridCol w="540000">
                      <a:extLst>
                        <a:ext uri="{9D8B030D-6E8A-4147-A177-3AD203B41FA5}">
                          <a16:colId xmlns:a16="http://schemas.microsoft.com/office/drawing/2014/main" val="1327714709"/>
                        </a:ext>
                      </a:extLst>
                    </a:gridCol>
                    <a:gridCol w="540000">
                      <a:extLst>
                        <a:ext uri="{9D8B030D-6E8A-4147-A177-3AD203B41FA5}">
                          <a16:colId xmlns:a16="http://schemas.microsoft.com/office/drawing/2014/main" val="3245665224"/>
                        </a:ext>
                      </a:extLst>
                    </a:gridCol>
                    <a:gridCol w="540000">
                      <a:extLst>
                        <a:ext uri="{9D8B030D-6E8A-4147-A177-3AD203B41FA5}">
                          <a16:colId xmlns:a16="http://schemas.microsoft.com/office/drawing/2014/main" val="2675673074"/>
                        </a:ext>
                      </a:extLst>
                    </a:gridCol>
                    <a:gridCol w="540000">
                      <a:extLst>
                        <a:ext uri="{9D8B030D-6E8A-4147-A177-3AD203B41FA5}">
                          <a16:colId xmlns:a16="http://schemas.microsoft.com/office/drawing/2014/main" val="3866125829"/>
                        </a:ext>
                      </a:extLst>
                    </a:gridCol>
                    <a:gridCol w="540000">
                      <a:extLst>
                        <a:ext uri="{9D8B030D-6E8A-4147-A177-3AD203B41FA5}">
                          <a16:colId xmlns:a16="http://schemas.microsoft.com/office/drawing/2014/main" val="1518632854"/>
                        </a:ext>
                      </a:extLst>
                    </a:gridCol>
                    <a:gridCol w="540000">
                      <a:extLst>
                        <a:ext uri="{9D8B030D-6E8A-4147-A177-3AD203B41FA5}">
                          <a16:colId xmlns:a16="http://schemas.microsoft.com/office/drawing/2014/main" val="1409713932"/>
                        </a:ext>
                      </a:extLst>
                    </a:gridCol>
                    <a:gridCol w="540000">
                      <a:extLst>
                        <a:ext uri="{9D8B030D-6E8A-4147-A177-3AD203B41FA5}">
                          <a16:colId xmlns:a16="http://schemas.microsoft.com/office/drawing/2014/main" val="2181175147"/>
                        </a:ext>
                      </a:extLst>
                    </a:gridCol>
                  </a:tblGrid>
                  <a:tr h="216000">
                    <a:tc rowSpan="3"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noProof="0" dirty="0" smtClean="0">
                              <a:solidFill>
                                <a:schemeClr val="bg1"/>
                              </a:solidFill>
                            </a:rPr>
                            <a:t>Factor</a:t>
                          </a:r>
                          <a:endParaRPr lang="en-GB" sz="1200" noProof="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30787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noProof="0" dirty="0" smtClean="0">
                              <a:solidFill>
                                <a:schemeClr val="bg1"/>
                              </a:solidFill>
                            </a:rPr>
                            <a:t>L</a:t>
                          </a:r>
                          <a:endParaRPr lang="en-GB" sz="1200" noProof="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30787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noProof="0" dirty="0" smtClean="0"/>
                            <a:t>−</a:t>
                          </a:r>
                          <a:endParaRPr lang="en-GB" sz="1200" noProof="0" dirty="0"/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noProof="0" dirty="0" smtClean="0"/>
                            <a:t>−</a:t>
                          </a:r>
                          <a:endParaRPr lang="en-GB" sz="1200" noProof="0" dirty="0"/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noProof="0" dirty="0" smtClean="0"/>
                            <a:t>+</a:t>
                          </a:r>
                          <a:endParaRPr lang="en-GB" sz="1200" noProof="0" dirty="0"/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noProof="0" dirty="0" smtClean="0"/>
                            <a:t>+</a:t>
                          </a:r>
                          <a:endParaRPr lang="en-GB" sz="1200" noProof="0" dirty="0"/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noProof="0" dirty="0" smtClean="0"/>
                            <a:t>−</a:t>
                          </a:r>
                          <a:endParaRPr lang="en-GB" sz="1200" noProof="0" dirty="0"/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noProof="0" dirty="0" smtClean="0"/>
                            <a:t>−</a:t>
                          </a:r>
                          <a:endParaRPr lang="en-GB" sz="1200" noProof="0" dirty="0"/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noProof="0" dirty="0" smtClean="0"/>
                            <a:t>+</a:t>
                          </a:r>
                          <a:endParaRPr lang="en-GB" sz="1200" noProof="0" dirty="0"/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noProof="0" dirty="0" smtClean="0"/>
                            <a:t>+</a:t>
                          </a:r>
                          <a:endParaRPr lang="en-GB" sz="1200" noProof="0" dirty="0"/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noProof="0" dirty="0" smtClean="0"/>
                            <a:t>−</a:t>
                          </a:r>
                          <a:endParaRPr lang="en-GB" sz="1200" noProof="0" dirty="0"/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noProof="0" dirty="0" smtClean="0"/>
                            <a:t>−</a:t>
                          </a:r>
                          <a:endParaRPr lang="en-GB" sz="1200" noProof="0" dirty="0"/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noProof="0" dirty="0" smtClean="0"/>
                            <a:t>+</a:t>
                          </a:r>
                          <a:endParaRPr lang="en-GB" sz="1200" noProof="0" dirty="0"/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noProof="0" dirty="0" smtClean="0"/>
                            <a:t>+</a:t>
                          </a:r>
                          <a:endParaRPr lang="en-GB" sz="1200" noProof="0" dirty="0"/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noProof="0" dirty="0" smtClean="0"/>
                            <a:t>−</a:t>
                          </a:r>
                          <a:endParaRPr lang="en-GB" sz="1200" noProof="0" dirty="0"/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noProof="0" dirty="0" smtClean="0"/>
                            <a:t>−</a:t>
                          </a:r>
                          <a:endParaRPr lang="en-GB" sz="1200" noProof="0" dirty="0"/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noProof="0" dirty="0" smtClean="0"/>
                            <a:t>+</a:t>
                          </a:r>
                          <a:endParaRPr lang="en-GB" sz="1200" noProof="0" dirty="0"/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noProof="0" dirty="0" smtClean="0"/>
                            <a:t>+</a:t>
                          </a:r>
                          <a:endParaRPr lang="en-GB" sz="1200" noProof="0" dirty="0"/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822027183"/>
                      </a:ext>
                    </a:extLst>
                  </a:tr>
                  <a:tr h="216000">
                    <a:tc vMerge="1">
                      <a:txBody>
                        <a:bodyPr/>
                        <a:lstStyle/>
                        <a:p>
                          <a:pPr algn="ctr" fontAlgn="b"/>
                          <a:endParaRPr lang="cs-CZ" sz="1200" dirty="0"/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noProof="0" dirty="0" smtClean="0">
                              <a:solidFill>
                                <a:schemeClr val="bg1"/>
                              </a:solidFill>
                            </a:rPr>
                            <a:t>G</a:t>
                          </a:r>
                          <a:endParaRPr lang="en-GB" sz="1200" noProof="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30787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noProof="0" dirty="0" smtClean="0"/>
                            <a:t>−</a:t>
                          </a:r>
                          <a:endParaRPr lang="en-GB" sz="1200" noProof="0" dirty="0"/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noProof="0" dirty="0" smtClean="0"/>
                            <a:t>−</a:t>
                          </a:r>
                          <a:endParaRPr lang="en-GB" sz="1200" noProof="0" dirty="0"/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noProof="0" dirty="0" smtClean="0"/>
                            <a:t>−</a:t>
                          </a:r>
                          <a:endParaRPr lang="en-GB" sz="1200" noProof="0" dirty="0"/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noProof="0" dirty="0" smtClean="0"/>
                            <a:t>−</a:t>
                          </a:r>
                          <a:endParaRPr lang="en-GB" sz="1200" noProof="0" dirty="0"/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noProof="0" dirty="0" smtClean="0"/>
                            <a:t>+</a:t>
                          </a:r>
                          <a:endParaRPr lang="en-GB" sz="1200" noProof="0" dirty="0"/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noProof="0" dirty="0" smtClean="0"/>
                            <a:t>+</a:t>
                          </a:r>
                          <a:endParaRPr lang="en-GB" sz="1200" noProof="0" dirty="0"/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noProof="0" dirty="0" smtClean="0"/>
                            <a:t>+</a:t>
                          </a:r>
                          <a:endParaRPr lang="en-GB" sz="1200" noProof="0" dirty="0"/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noProof="0" dirty="0" smtClean="0"/>
                            <a:t>+</a:t>
                          </a:r>
                          <a:endParaRPr lang="en-GB" sz="1200" noProof="0" dirty="0"/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noProof="0" dirty="0" smtClean="0"/>
                            <a:t>−</a:t>
                          </a:r>
                          <a:endParaRPr lang="en-GB" sz="1200" noProof="0" dirty="0"/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noProof="0" dirty="0" smtClean="0"/>
                            <a:t>−</a:t>
                          </a:r>
                          <a:endParaRPr lang="en-GB" sz="1200" noProof="0" dirty="0"/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noProof="0" dirty="0" smtClean="0"/>
                            <a:t>−</a:t>
                          </a:r>
                          <a:endParaRPr lang="en-GB" sz="1200" noProof="0" dirty="0"/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noProof="0" dirty="0" smtClean="0"/>
                            <a:t>−</a:t>
                          </a:r>
                          <a:endParaRPr lang="en-GB" sz="1200" noProof="0" dirty="0"/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noProof="0" dirty="0" smtClean="0"/>
                            <a:t>+</a:t>
                          </a:r>
                          <a:endParaRPr lang="en-GB" sz="1200" noProof="0" dirty="0"/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noProof="0" dirty="0" smtClean="0"/>
                            <a:t>+</a:t>
                          </a:r>
                          <a:endParaRPr lang="en-GB" sz="1200" noProof="0" dirty="0"/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noProof="0" dirty="0" smtClean="0"/>
                            <a:t>+</a:t>
                          </a:r>
                          <a:endParaRPr lang="en-GB" sz="1200" noProof="0" dirty="0"/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noProof="0" dirty="0" smtClean="0"/>
                            <a:t>+</a:t>
                          </a:r>
                          <a:endParaRPr lang="en-GB" sz="1200" noProof="0" dirty="0"/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976857194"/>
                      </a:ext>
                    </a:extLst>
                  </a:tr>
                  <a:tr h="216000">
                    <a:tc vMerge="1">
                      <a:txBody>
                        <a:bodyPr/>
                        <a:lstStyle/>
                        <a:p>
                          <a:pPr algn="ctr" fontAlgn="b"/>
                          <a:endParaRPr lang="cs-CZ" sz="1200" dirty="0"/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noProof="0" dirty="0" smtClean="0">
                              <a:solidFill>
                                <a:schemeClr val="bg1"/>
                              </a:solidFill>
                            </a:rPr>
                            <a:t>T</a:t>
                          </a:r>
                          <a:endParaRPr lang="en-GB" sz="1200" noProof="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30787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noProof="0" dirty="0" smtClean="0"/>
                            <a:t>−</a:t>
                          </a:r>
                          <a:endParaRPr lang="en-GB" sz="1200" noProof="0" dirty="0"/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noProof="0" dirty="0" smtClean="0"/>
                            <a:t>−</a:t>
                          </a:r>
                          <a:endParaRPr lang="en-GB" sz="1200" noProof="0" dirty="0"/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noProof="0" dirty="0" smtClean="0"/>
                            <a:t>−</a:t>
                          </a:r>
                          <a:endParaRPr lang="en-GB" sz="1200" noProof="0" dirty="0"/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noProof="0" dirty="0" smtClean="0"/>
                            <a:t>−</a:t>
                          </a:r>
                          <a:endParaRPr lang="en-GB" sz="1200" noProof="0" dirty="0"/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noProof="0" dirty="0" smtClean="0"/>
                            <a:t>−</a:t>
                          </a:r>
                          <a:endParaRPr lang="en-GB" sz="1200" noProof="0" dirty="0"/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noProof="0" dirty="0" smtClean="0"/>
                            <a:t>−</a:t>
                          </a:r>
                          <a:endParaRPr lang="en-GB" sz="1200" noProof="0" dirty="0"/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noProof="0" dirty="0" smtClean="0"/>
                            <a:t>−</a:t>
                          </a:r>
                          <a:endParaRPr lang="en-GB" sz="1200" noProof="0" dirty="0"/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noProof="0" dirty="0" smtClean="0"/>
                            <a:t>−</a:t>
                          </a:r>
                          <a:endParaRPr lang="en-GB" sz="1200" noProof="0" dirty="0"/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noProof="0" dirty="0" smtClean="0"/>
                            <a:t>+</a:t>
                          </a:r>
                          <a:endParaRPr lang="en-GB" sz="1200" noProof="0" dirty="0"/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noProof="0" dirty="0" smtClean="0"/>
                            <a:t>+</a:t>
                          </a:r>
                          <a:endParaRPr lang="en-GB" sz="1200" noProof="0" dirty="0"/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noProof="0" dirty="0" smtClean="0"/>
                            <a:t>+</a:t>
                          </a:r>
                          <a:endParaRPr lang="en-GB" sz="1200" noProof="0" dirty="0"/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noProof="0" dirty="0" smtClean="0"/>
                            <a:t>+</a:t>
                          </a:r>
                          <a:endParaRPr lang="en-GB" sz="1200" noProof="0" dirty="0"/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noProof="0" dirty="0" smtClean="0"/>
                            <a:t>+</a:t>
                          </a:r>
                          <a:endParaRPr lang="en-GB" sz="1200" noProof="0" dirty="0"/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noProof="0" dirty="0" smtClean="0"/>
                            <a:t>+</a:t>
                          </a:r>
                          <a:endParaRPr lang="en-GB" sz="1200" noProof="0" dirty="0"/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noProof="0" dirty="0" smtClean="0"/>
                            <a:t>+</a:t>
                          </a:r>
                          <a:endParaRPr lang="en-GB" sz="1200" noProof="0" dirty="0"/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200" noProof="0" dirty="0" smtClean="0"/>
                            <a:t>+</a:t>
                          </a:r>
                          <a:endParaRPr lang="en-GB" sz="1200" noProof="0" dirty="0"/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217620873"/>
                      </a:ext>
                    </a:extLst>
                  </a:tr>
                  <a:tr h="216000"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GB" sz="1200" noProof="0" dirty="0" smtClean="0">
                              <a:solidFill>
                                <a:schemeClr val="bg1"/>
                              </a:solidFill>
                            </a:rPr>
                            <a:t>Observed</a:t>
                          </a:r>
                          <a:endParaRPr lang="en-GB" sz="1200" noProof="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30787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50847" t="-308333" r="-1202542" b="-36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GB" sz="1200" noProof="0" dirty="0" smtClean="0"/>
                            <a:t>77</a:t>
                          </a:r>
                          <a:endParaRPr lang="en-GB" sz="1200" noProof="0" dirty="0"/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GB" sz="1200" noProof="0" dirty="0" smtClean="0"/>
                            <a:t>81</a:t>
                          </a:r>
                          <a:endParaRPr lang="en-GB" sz="1200" noProof="0" dirty="0"/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GB" sz="1200" noProof="0" dirty="0" smtClean="0"/>
                            <a:t>98</a:t>
                          </a:r>
                          <a:endParaRPr lang="en-GB" sz="1200" noProof="0" dirty="0"/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GB" sz="1200" noProof="0" dirty="0" smtClean="0"/>
                            <a:t>96</a:t>
                          </a:r>
                          <a:endParaRPr lang="en-GB" sz="1200" noProof="0" dirty="0"/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GB" sz="1200" noProof="0" dirty="0" smtClean="0"/>
                            <a:t>76</a:t>
                          </a:r>
                          <a:endParaRPr lang="en-GB" sz="1200" noProof="0" dirty="0"/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GB" sz="1200" noProof="0" dirty="0" smtClean="0"/>
                            <a:t>74</a:t>
                          </a:r>
                          <a:endParaRPr lang="en-GB" sz="1200" noProof="0" dirty="0"/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GB" sz="1200" noProof="0" dirty="0" smtClean="0"/>
                            <a:t>90</a:t>
                          </a:r>
                          <a:endParaRPr lang="en-GB" sz="1200" noProof="0" dirty="0"/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GB" sz="1200" noProof="0" dirty="0" smtClean="0"/>
                            <a:t>94</a:t>
                          </a:r>
                          <a:endParaRPr lang="en-GB" sz="1200" noProof="0" dirty="0"/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GB" sz="1200" noProof="0" dirty="0" smtClean="0"/>
                            <a:t>63</a:t>
                          </a:r>
                          <a:endParaRPr lang="en-GB" sz="1200" noProof="0" dirty="0"/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GB" sz="1200" noProof="0" dirty="0" smtClean="0"/>
                            <a:t>65</a:t>
                          </a:r>
                          <a:endParaRPr lang="en-GB" sz="1200" noProof="0" dirty="0"/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GB" sz="1200" noProof="0" dirty="0" smtClean="0"/>
                            <a:t>82</a:t>
                          </a:r>
                          <a:endParaRPr lang="en-GB" sz="1200" noProof="0" dirty="0"/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GB" sz="1200" noProof="0" dirty="0" smtClean="0"/>
                            <a:t>86</a:t>
                          </a:r>
                          <a:endParaRPr lang="en-GB" sz="1200" noProof="0" dirty="0"/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GB" sz="1200" noProof="0" dirty="0" smtClean="0"/>
                            <a:t>72</a:t>
                          </a:r>
                          <a:endParaRPr lang="en-GB" sz="1200" noProof="0" dirty="0"/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GB" sz="1200" noProof="0" dirty="0" smtClean="0"/>
                            <a:t>74</a:t>
                          </a:r>
                          <a:endParaRPr lang="en-GB" sz="1200" noProof="0" dirty="0"/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GB" sz="1200" noProof="0" dirty="0" smtClean="0"/>
                            <a:t>92</a:t>
                          </a:r>
                          <a:endParaRPr lang="en-GB" sz="1200" noProof="0" dirty="0"/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GB" sz="1200" noProof="0" dirty="0" smtClean="0"/>
                            <a:t>88</a:t>
                          </a:r>
                          <a:endParaRPr lang="en-GB" sz="1200" noProof="0" dirty="0"/>
                        </a:p>
                      </a:txBody>
                      <a:tcPr marL="7620" marR="7620" marT="762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09636014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8346541"/>
              </p:ext>
            </p:extLst>
          </p:nvPr>
        </p:nvGraphicFramePr>
        <p:xfrm>
          <a:off x="540000" y="3600000"/>
          <a:ext cx="5400000" cy="2160000"/>
        </p:xfrm>
        <a:graphic>
          <a:graphicData uri="http://schemas.openxmlformats.org/drawingml/2006/table">
            <a:tbl>
              <a:tblPr firstRow="1">
                <a:tableStyleId>{5940675A-B579-460E-94D1-54222C63F5DA}</a:tableStyleId>
              </a:tblPr>
              <a:tblGrid>
                <a:gridCol w="1080000">
                  <a:extLst>
                    <a:ext uri="{9D8B030D-6E8A-4147-A177-3AD203B41FA5}">
                      <a16:colId xmlns:a16="http://schemas.microsoft.com/office/drawing/2014/main" val="3931373053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3245665224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2675673074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3866125829"/>
                    </a:ext>
                  </a:extLst>
                </a:gridCol>
              </a:tblGrid>
              <a:tr h="360000">
                <a:tc rowSpan="4">
                  <a:txBody>
                    <a:bodyPr/>
                    <a:lstStyle/>
                    <a:p>
                      <a:pPr algn="ctr" fontAlgn="b"/>
                      <a:r>
                        <a:rPr lang="en-GB" noProof="0" dirty="0" smtClean="0">
                          <a:solidFill>
                            <a:schemeClr val="bg1"/>
                          </a:solidFill>
                        </a:rPr>
                        <a:t>Factor G</a:t>
                      </a:r>
                      <a:endParaRPr lang="en-GB" noProof="0" dirty="0">
                        <a:solidFill>
                          <a:schemeClr val="bg1"/>
                        </a:solidFill>
                      </a:endParaRPr>
                    </a:p>
                  </a:txBody>
                  <a:tcPr marL="7620" marR="7620" marT="7620" marB="0" anchor="ctr" anchorCtr="1">
                    <a:lnL w="6350" cap="flat" cmpd="sng" algn="ctr">
                      <a:solidFill>
                        <a:srgbClr val="307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30787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GB" noProof="0" dirty="0" smtClean="0">
                          <a:solidFill>
                            <a:schemeClr val="bg1"/>
                          </a:solidFill>
                        </a:rPr>
                        <a:t>+</a:t>
                      </a:r>
                      <a:endParaRPr lang="en-GB" noProof="0" dirty="0">
                        <a:solidFill>
                          <a:schemeClr val="bg1"/>
                        </a:solidFill>
                      </a:endParaRPr>
                    </a:p>
                  </a:txBody>
                  <a:tcPr marL="7620" marR="7620" marT="7620" marB="0" anchor="ctr" anchorCtr="1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3078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noProof="0" dirty="0" smtClean="0"/>
                        <a:t>76, 74, 72, 74</a:t>
                      </a:r>
                      <a:endParaRPr lang="en-GB" noProof="0" dirty="0"/>
                    </a:p>
                  </a:txBody>
                  <a:tcPr marL="7620" marR="7620" marT="7620" marB="0" anchor="ctr" anchorCtr="1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noProof="0" dirty="0" smtClean="0"/>
                        <a:t>90, 94, 92, 88</a:t>
                      </a:r>
                      <a:endParaRPr lang="en-GB" noProof="0" dirty="0"/>
                    </a:p>
                  </a:txBody>
                  <a:tcPr marL="7620" marR="7620" marT="7620" marB="0" anchor="ctr" anchorCtr="1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2027183"/>
                  </a:ext>
                </a:extLst>
              </a:tr>
              <a:tr h="36000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b"/>
                      <a:endParaRPr lang="cs-CZ" dirty="0">
                        <a:solidFill>
                          <a:schemeClr val="bg1"/>
                        </a:solidFill>
                      </a:endParaRPr>
                    </a:p>
                  </a:txBody>
                  <a:tcPr marL="7620" marR="7620" marT="7620" marB="0" anchor="ctr" anchorCtr="1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3078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b="1" noProof="0" dirty="0" smtClean="0"/>
                        <a:t>74</a:t>
                      </a:r>
                      <a:endParaRPr lang="en-GB" b="1" noProof="0" dirty="0"/>
                    </a:p>
                  </a:txBody>
                  <a:tcPr marL="7620" marR="7620" marT="7620" marB="0" anchor="ctr" anchorCtr="1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b="1" noProof="0" dirty="0" smtClean="0"/>
                        <a:t>91</a:t>
                      </a:r>
                      <a:endParaRPr lang="en-GB" b="1" noProof="0" dirty="0"/>
                    </a:p>
                  </a:txBody>
                  <a:tcPr marL="7620" marR="7620" marT="7620" marB="0" anchor="ctr" anchorCtr="1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2296769"/>
                  </a:ext>
                </a:extLst>
              </a:tr>
              <a:tr h="360000">
                <a:tc vMerge="1">
                  <a:txBody>
                    <a:bodyPr/>
                    <a:lstStyle/>
                    <a:p>
                      <a:pPr algn="ctr" fontAlgn="b"/>
                      <a:endParaRPr lang="cs-CZ" dirty="0"/>
                    </a:p>
                  </a:txBody>
                  <a:tcPr marL="7620" marR="7620" marT="7620" marB="0" anchor="ctr" anchorCtr="1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GB" noProof="0" dirty="0" smtClean="0">
                          <a:solidFill>
                            <a:schemeClr val="bg1"/>
                          </a:solidFill>
                        </a:rPr>
                        <a:t>−</a:t>
                      </a:r>
                      <a:endParaRPr lang="en-GB" noProof="0" dirty="0">
                        <a:solidFill>
                          <a:schemeClr val="bg1"/>
                        </a:solidFill>
                      </a:endParaRPr>
                    </a:p>
                  </a:txBody>
                  <a:tcPr marL="7620" marR="7620" marT="7620" marB="0" anchor="ctr" anchorCtr="1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3078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noProof="0" dirty="0" smtClean="0"/>
                        <a:t>77, 81, 63, 65</a:t>
                      </a:r>
                      <a:endParaRPr lang="en-GB" noProof="0" dirty="0"/>
                    </a:p>
                  </a:txBody>
                  <a:tcPr marL="7620" marR="7620" marT="7620" marB="0" anchor="ctr" anchorCtr="1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noProof="0" dirty="0" smtClean="0"/>
                        <a:t>98, 96, 82, 86</a:t>
                      </a:r>
                      <a:endParaRPr lang="en-GB" noProof="0" dirty="0"/>
                    </a:p>
                  </a:txBody>
                  <a:tcPr marL="7620" marR="7620" marT="7620" marB="0" anchor="ctr" anchorCtr="1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6857194"/>
                  </a:ext>
                </a:extLst>
              </a:tr>
              <a:tr h="360000">
                <a:tc vMerge="1">
                  <a:txBody>
                    <a:bodyPr/>
                    <a:lstStyle/>
                    <a:p>
                      <a:pPr algn="ctr" fontAlgn="b"/>
                      <a:endParaRPr lang="cs-CZ" dirty="0">
                        <a:solidFill>
                          <a:schemeClr val="bg1"/>
                        </a:solidFill>
                      </a:endParaRPr>
                    </a:p>
                  </a:txBody>
                  <a:tcPr marL="7620" marR="7620" marT="7620" marB="0" anchor="ctr" anchorCtr="1">
                    <a:lnL w="6350" cap="flat" cmpd="sng" algn="ctr">
                      <a:solidFill>
                        <a:srgbClr val="307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cs-CZ" dirty="0">
                        <a:solidFill>
                          <a:schemeClr val="bg1"/>
                        </a:solidFill>
                      </a:endParaRPr>
                    </a:p>
                  </a:txBody>
                  <a:tcPr marL="7620" marR="7620" marT="7620" marB="0" anchor="ctr" anchorCtr="1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b="1" noProof="0" dirty="0" smtClean="0"/>
                        <a:t>71.5</a:t>
                      </a:r>
                      <a:endParaRPr lang="en-GB" b="1" noProof="0" dirty="0"/>
                    </a:p>
                  </a:txBody>
                  <a:tcPr marL="7620" marR="7620" marT="7620" marB="0" anchor="ctr" anchorCtr="1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b="1" noProof="0" dirty="0" smtClean="0"/>
                        <a:t>90.5</a:t>
                      </a:r>
                      <a:endParaRPr lang="en-GB" b="1" noProof="0" dirty="0"/>
                    </a:p>
                  </a:txBody>
                  <a:tcPr marL="7620" marR="7620" marT="7620" marB="0" anchor="ctr" anchorCtr="1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84549328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fontAlgn="b"/>
                      <a:endParaRPr lang="en-GB" noProof="0" dirty="0">
                        <a:solidFill>
                          <a:schemeClr val="bg1"/>
                        </a:solidFill>
                      </a:endParaRPr>
                    </a:p>
                  </a:txBody>
                  <a:tcPr marL="7620" marR="7620" marT="7620" marB="0" anchor="ctr" anchorCtr="1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noProof="0" dirty="0">
                        <a:solidFill>
                          <a:schemeClr val="bg1"/>
                        </a:solidFill>
                      </a:endParaRPr>
                    </a:p>
                  </a:txBody>
                  <a:tcPr marL="7620" marR="7620" marT="7620" marB="0" anchor="ctr" anchorCtr="1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noProof="0" dirty="0" smtClean="0">
                          <a:solidFill>
                            <a:schemeClr val="bg1"/>
                          </a:solidFill>
                        </a:rPr>
                        <a:t>−</a:t>
                      </a:r>
                      <a:endParaRPr lang="en-GB" noProof="0" dirty="0">
                        <a:solidFill>
                          <a:schemeClr val="bg1"/>
                        </a:solidFill>
                      </a:endParaRPr>
                    </a:p>
                  </a:txBody>
                  <a:tcPr marL="7620" marR="7620" marT="7620" marB="0" anchor="ctr" anchorCtr="1">
                    <a:lnL w="6350" cap="flat" cmpd="sng" algn="ctr">
                      <a:solidFill>
                        <a:srgbClr val="307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3078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noProof="0" dirty="0" smtClean="0">
                          <a:solidFill>
                            <a:schemeClr val="bg1"/>
                          </a:solidFill>
                        </a:rPr>
                        <a:t>+</a:t>
                      </a:r>
                      <a:endParaRPr lang="en-GB" noProof="0" dirty="0">
                        <a:solidFill>
                          <a:schemeClr val="bg1"/>
                        </a:solidFill>
                      </a:endParaRPr>
                    </a:p>
                  </a:txBody>
                  <a:tcPr marL="7620" marR="7620" marT="7620" marB="0" anchor="ctr" anchorCtr="1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3078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339461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fontAlgn="b"/>
                      <a:endParaRPr lang="en-GB" noProof="0" dirty="0">
                        <a:solidFill>
                          <a:schemeClr val="bg1"/>
                        </a:solidFill>
                      </a:endParaRPr>
                    </a:p>
                  </a:txBody>
                  <a:tcPr marL="7620" marR="7620" marT="7620" marB="0" anchor="ctr" anchorCtr="1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noProof="0" dirty="0">
                        <a:solidFill>
                          <a:schemeClr val="bg1"/>
                        </a:solidFill>
                      </a:endParaRPr>
                    </a:p>
                  </a:txBody>
                  <a:tcPr marL="7620" marR="7620" marT="7620" marB="0" anchor="ctr" anchorCtr="1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noProof="0" dirty="0" smtClean="0">
                          <a:solidFill>
                            <a:schemeClr val="bg1"/>
                          </a:solidFill>
                        </a:rPr>
                        <a:t>Factor L</a:t>
                      </a:r>
                      <a:endParaRPr lang="en-GB" noProof="0" dirty="0">
                        <a:solidFill>
                          <a:schemeClr val="bg1"/>
                        </a:solidFill>
                      </a:endParaRPr>
                    </a:p>
                  </a:txBody>
                  <a:tcPr marL="7620" marR="7620" marT="7620" marB="0" anchor="ctr" anchorCtr="1">
                    <a:lnL w="6350" cap="flat" cmpd="sng" algn="ctr">
                      <a:solidFill>
                        <a:srgbClr val="307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787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cs-CZ" dirty="0"/>
                    </a:p>
                  </a:txBody>
                  <a:tcPr marL="7620" marR="7620" marT="7620" marB="0" anchor="ctr" anchorCtr="1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07028684"/>
                  </a:ext>
                </a:extLst>
              </a:tr>
            </a:tbl>
          </a:graphicData>
        </a:graphic>
      </p:graphicFrame>
      <p:graphicFrame>
        <p:nvGraphicFramePr>
          <p:cNvPr id="7" name="Tabulk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0148215"/>
              </p:ext>
            </p:extLst>
          </p:nvPr>
        </p:nvGraphicFramePr>
        <p:xfrm>
          <a:off x="6300000" y="3600000"/>
          <a:ext cx="5400000" cy="2160000"/>
        </p:xfrm>
        <a:graphic>
          <a:graphicData uri="http://schemas.openxmlformats.org/drawingml/2006/table">
            <a:tbl>
              <a:tblPr firstRow="1">
                <a:tableStyleId>{5940675A-B579-460E-94D1-54222C63F5DA}</a:tableStyleId>
              </a:tblPr>
              <a:tblGrid>
                <a:gridCol w="1080000">
                  <a:extLst>
                    <a:ext uri="{9D8B030D-6E8A-4147-A177-3AD203B41FA5}">
                      <a16:colId xmlns:a16="http://schemas.microsoft.com/office/drawing/2014/main" val="3931373053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3245665224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2675673074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3866125829"/>
                    </a:ext>
                  </a:extLst>
                </a:gridCol>
              </a:tblGrid>
              <a:tr h="360000">
                <a:tc rowSpan="4">
                  <a:txBody>
                    <a:bodyPr/>
                    <a:lstStyle/>
                    <a:p>
                      <a:pPr algn="ctr" fontAlgn="b"/>
                      <a:r>
                        <a:rPr lang="en-GB" noProof="0" dirty="0" smtClean="0">
                          <a:solidFill>
                            <a:schemeClr val="bg1"/>
                          </a:solidFill>
                        </a:rPr>
                        <a:t>Factor T</a:t>
                      </a:r>
                      <a:endParaRPr lang="en-GB" noProof="0" dirty="0">
                        <a:solidFill>
                          <a:schemeClr val="bg1"/>
                        </a:solidFill>
                      </a:endParaRPr>
                    </a:p>
                  </a:txBody>
                  <a:tcPr marL="7620" marR="7620" marT="7620" marB="0" anchor="ctr" anchorCtr="1">
                    <a:lnL w="6350" cap="flat" cmpd="sng" algn="ctr">
                      <a:solidFill>
                        <a:srgbClr val="307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30787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GB" noProof="0" dirty="0" smtClean="0">
                          <a:solidFill>
                            <a:schemeClr val="bg1"/>
                          </a:solidFill>
                        </a:rPr>
                        <a:t>+</a:t>
                      </a:r>
                      <a:endParaRPr lang="en-GB" noProof="0" dirty="0">
                        <a:solidFill>
                          <a:schemeClr val="bg1"/>
                        </a:solidFill>
                      </a:endParaRPr>
                    </a:p>
                  </a:txBody>
                  <a:tcPr marL="7620" marR="7620" marT="7620" marB="0" anchor="ctr" anchorCtr="1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3078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noProof="0" dirty="0" smtClean="0"/>
                        <a:t>63, 65, 72, 74</a:t>
                      </a:r>
                      <a:endParaRPr lang="en-GB" noProof="0" dirty="0"/>
                    </a:p>
                  </a:txBody>
                  <a:tcPr marL="7620" marR="7620" marT="7620" marB="0" anchor="ctr" anchorCtr="1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noProof="0" dirty="0" smtClean="0"/>
                        <a:t>82, 86, 92, 88</a:t>
                      </a:r>
                      <a:endParaRPr lang="en-GB" noProof="0" dirty="0"/>
                    </a:p>
                  </a:txBody>
                  <a:tcPr marL="7620" marR="7620" marT="7620" marB="0" anchor="ctr" anchorCtr="1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2027183"/>
                  </a:ext>
                </a:extLst>
              </a:tr>
              <a:tr h="36000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b"/>
                      <a:endParaRPr lang="cs-CZ" dirty="0">
                        <a:solidFill>
                          <a:schemeClr val="bg1"/>
                        </a:solidFill>
                      </a:endParaRPr>
                    </a:p>
                  </a:txBody>
                  <a:tcPr marL="7620" marR="7620" marT="7620" marB="0" anchor="ctr" anchorCtr="1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3078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b="1" noProof="0" dirty="0" smtClean="0"/>
                        <a:t>68.5</a:t>
                      </a:r>
                      <a:endParaRPr lang="en-GB" b="1" noProof="0" dirty="0"/>
                    </a:p>
                  </a:txBody>
                  <a:tcPr marL="7620" marR="7620" marT="7620" marB="0" anchor="ctr" anchorCtr="1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b="1" noProof="0" dirty="0" smtClean="0"/>
                        <a:t>87</a:t>
                      </a:r>
                      <a:endParaRPr lang="en-GB" b="1" noProof="0" dirty="0"/>
                    </a:p>
                  </a:txBody>
                  <a:tcPr marL="7620" marR="7620" marT="7620" marB="0" anchor="ctr" anchorCtr="1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2296769"/>
                  </a:ext>
                </a:extLst>
              </a:tr>
              <a:tr h="360000">
                <a:tc vMerge="1">
                  <a:txBody>
                    <a:bodyPr/>
                    <a:lstStyle/>
                    <a:p>
                      <a:pPr algn="ctr" fontAlgn="b"/>
                      <a:endParaRPr lang="cs-CZ" dirty="0"/>
                    </a:p>
                  </a:txBody>
                  <a:tcPr marL="7620" marR="7620" marT="7620" marB="0" anchor="ctr" anchorCtr="1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GB" noProof="0" dirty="0" smtClean="0">
                          <a:solidFill>
                            <a:schemeClr val="bg1"/>
                          </a:solidFill>
                        </a:rPr>
                        <a:t>−</a:t>
                      </a:r>
                      <a:endParaRPr lang="en-GB" noProof="0" dirty="0">
                        <a:solidFill>
                          <a:schemeClr val="bg1"/>
                        </a:solidFill>
                      </a:endParaRPr>
                    </a:p>
                  </a:txBody>
                  <a:tcPr marL="7620" marR="7620" marT="7620" marB="0" anchor="ctr" anchorCtr="1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3078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noProof="0" dirty="0" smtClean="0"/>
                        <a:t>77, 81, 76, 74</a:t>
                      </a:r>
                      <a:endParaRPr lang="en-GB" noProof="0" dirty="0"/>
                    </a:p>
                  </a:txBody>
                  <a:tcPr marL="7620" marR="7620" marT="7620" marB="0" anchor="ctr" anchorCtr="1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noProof="0" dirty="0" smtClean="0"/>
                        <a:t>98, 96, 90, 94</a:t>
                      </a:r>
                      <a:endParaRPr lang="en-GB" noProof="0" dirty="0"/>
                    </a:p>
                  </a:txBody>
                  <a:tcPr marL="7620" marR="7620" marT="7620" marB="0" anchor="ctr" anchorCtr="1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6857194"/>
                  </a:ext>
                </a:extLst>
              </a:tr>
              <a:tr h="360000">
                <a:tc vMerge="1">
                  <a:txBody>
                    <a:bodyPr/>
                    <a:lstStyle/>
                    <a:p>
                      <a:pPr algn="ctr" fontAlgn="b"/>
                      <a:endParaRPr lang="cs-CZ" dirty="0">
                        <a:solidFill>
                          <a:schemeClr val="bg1"/>
                        </a:solidFill>
                      </a:endParaRPr>
                    </a:p>
                  </a:txBody>
                  <a:tcPr marL="7620" marR="7620" marT="7620" marB="0" anchor="ctr" anchorCtr="1">
                    <a:lnL w="6350" cap="flat" cmpd="sng" algn="ctr">
                      <a:solidFill>
                        <a:srgbClr val="307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cs-CZ" dirty="0">
                        <a:solidFill>
                          <a:schemeClr val="bg1"/>
                        </a:solidFill>
                      </a:endParaRPr>
                    </a:p>
                  </a:txBody>
                  <a:tcPr marL="7620" marR="7620" marT="7620" marB="0" anchor="ctr" anchorCtr="1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b="1" noProof="0" dirty="0" smtClean="0"/>
                        <a:t>77</a:t>
                      </a:r>
                      <a:endParaRPr lang="en-GB" b="1" noProof="0" dirty="0"/>
                    </a:p>
                  </a:txBody>
                  <a:tcPr marL="7620" marR="7620" marT="7620" marB="0" anchor="ctr" anchorCtr="1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b="1" noProof="0" dirty="0" smtClean="0"/>
                        <a:t>94.5</a:t>
                      </a:r>
                      <a:endParaRPr lang="en-GB" b="1" noProof="0" dirty="0"/>
                    </a:p>
                  </a:txBody>
                  <a:tcPr marL="7620" marR="7620" marT="7620" marB="0" anchor="ctr" anchorCtr="1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84549328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fontAlgn="b"/>
                      <a:endParaRPr lang="en-GB" noProof="0" dirty="0">
                        <a:solidFill>
                          <a:schemeClr val="bg1"/>
                        </a:solidFill>
                      </a:endParaRPr>
                    </a:p>
                  </a:txBody>
                  <a:tcPr marL="7620" marR="7620" marT="7620" marB="0" anchor="ctr" anchorCtr="1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noProof="0" dirty="0">
                        <a:solidFill>
                          <a:schemeClr val="bg1"/>
                        </a:solidFill>
                      </a:endParaRPr>
                    </a:p>
                  </a:txBody>
                  <a:tcPr marL="7620" marR="7620" marT="7620" marB="0" anchor="ctr" anchorCtr="1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noProof="0" dirty="0" smtClean="0">
                          <a:solidFill>
                            <a:schemeClr val="bg1"/>
                          </a:solidFill>
                        </a:rPr>
                        <a:t>−</a:t>
                      </a:r>
                      <a:endParaRPr lang="en-GB" noProof="0" dirty="0">
                        <a:solidFill>
                          <a:schemeClr val="bg1"/>
                        </a:solidFill>
                      </a:endParaRPr>
                    </a:p>
                  </a:txBody>
                  <a:tcPr marL="7620" marR="7620" marT="7620" marB="0" anchor="ctr" anchorCtr="1">
                    <a:lnL w="6350" cap="flat" cmpd="sng" algn="ctr">
                      <a:solidFill>
                        <a:srgbClr val="307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3078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noProof="0" dirty="0" smtClean="0">
                          <a:solidFill>
                            <a:schemeClr val="bg1"/>
                          </a:solidFill>
                        </a:rPr>
                        <a:t>+</a:t>
                      </a:r>
                      <a:endParaRPr lang="en-GB" noProof="0" dirty="0">
                        <a:solidFill>
                          <a:schemeClr val="bg1"/>
                        </a:solidFill>
                      </a:endParaRPr>
                    </a:p>
                  </a:txBody>
                  <a:tcPr marL="7620" marR="7620" marT="7620" marB="0" anchor="ctr" anchorCtr="1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3078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339461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fontAlgn="b"/>
                      <a:endParaRPr lang="en-GB" noProof="0" dirty="0">
                        <a:solidFill>
                          <a:schemeClr val="bg1"/>
                        </a:solidFill>
                      </a:endParaRPr>
                    </a:p>
                  </a:txBody>
                  <a:tcPr marL="7620" marR="7620" marT="7620" marB="0" anchor="ctr" anchorCtr="1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noProof="0" dirty="0">
                        <a:solidFill>
                          <a:schemeClr val="bg1"/>
                        </a:solidFill>
                      </a:endParaRPr>
                    </a:p>
                  </a:txBody>
                  <a:tcPr marL="7620" marR="7620" marT="7620" marB="0" anchor="ctr" anchorCtr="1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noProof="0" dirty="0" smtClean="0">
                          <a:solidFill>
                            <a:schemeClr val="bg1"/>
                          </a:solidFill>
                        </a:rPr>
                        <a:t>Factor L</a:t>
                      </a:r>
                      <a:endParaRPr lang="en-GB" noProof="0" dirty="0">
                        <a:solidFill>
                          <a:schemeClr val="bg1"/>
                        </a:solidFill>
                      </a:endParaRPr>
                    </a:p>
                  </a:txBody>
                  <a:tcPr marL="7620" marR="7620" marT="7620" marB="0" anchor="ctr" anchorCtr="1">
                    <a:lnL w="6350" cap="flat" cmpd="sng" algn="ctr">
                      <a:solidFill>
                        <a:srgbClr val="307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787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cs-CZ" dirty="0"/>
                    </a:p>
                  </a:txBody>
                  <a:tcPr marL="7620" marR="7620" marT="7620" marB="0" anchor="ctr" anchorCtr="1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070286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2743649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Full Factorial Experiments:  Example</a:t>
            </a:r>
            <a:endParaRPr lang="en-GB" dirty="0"/>
          </a:p>
        </p:txBody>
      </p:sp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4587424"/>
              </p:ext>
            </p:extLst>
          </p:nvPr>
        </p:nvGraphicFramePr>
        <p:xfrm>
          <a:off x="720000" y="1440000"/>
          <a:ext cx="2880000" cy="1440000"/>
        </p:xfrm>
        <a:graphic>
          <a:graphicData uri="http://schemas.openxmlformats.org/drawingml/2006/table">
            <a:tbl>
              <a:tblPr firstRow="1">
                <a:tableStyleId>{5940675A-B579-460E-94D1-54222C63F5DA}</a:tableStyleId>
              </a:tblPr>
              <a:tblGrid>
                <a:gridCol w="540000">
                  <a:extLst>
                    <a:ext uri="{9D8B030D-6E8A-4147-A177-3AD203B41FA5}">
                      <a16:colId xmlns:a16="http://schemas.microsoft.com/office/drawing/2014/main" val="3931373053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3245665224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2675673074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3866125829"/>
                    </a:ext>
                  </a:extLst>
                </a:gridCol>
              </a:tblGrid>
              <a:tr h="360000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GB" noProof="0" dirty="0" smtClean="0">
                          <a:solidFill>
                            <a:schemeClr val="bg1"/>
                          </a:solidFill>
                        </a:rPr>
                        <a:t>G</a:t>
                      </a:r>
                      <a:endParaRPr lang="en-GB" noProof="0" dirty="0">
                        <a:solidFill>
                          <a:schemeClr val="bg1"/>
                        </a:solidFill>
                      </a:endParaRPr>
                    </a:p>
                  </a:txBody>
                  <a:tcPr marL="7620" marR="7620" marT="7620" marB="0" anchor="ctr" anchorCtr="1">
                    <a:lnL w="6350" cap="flat" cmpd="sng" algn="ctr">
                      <a:solidFill>
                        <a:srgbClr val="307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3078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noProof="0" dirty="0" smtClean="0">
                          <a:solidFill>
                            <a:schemeClr val="bg1"/>
                          </a:solidFill>
                        </a:rPr>
                        <a:t>+</a:t>
                      </a:r>
                      <a:endParaRPr lang="en-GB" noProof="0" dirty="0">
                        <a:solidFill>
                          <a:schemeClr val="bg1"/>
                        </a:solidFill>
                      </a:endParaRPr>
                    </a:p>
                  </a:txBody>
                  <a:tcPr marL="7620" marR="7620" marT="7620" marB="0" anchor="ctr" anchorCtr="1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3078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b="0" noProof="0" dirty="0" smtClean="0"/>
                        <a:t>74</a:t>
                      </a:r>
                      <a:endParaRPr lang="en-GB" b="0" noProof="0" dirty="0"/>
                    </a:p>
                  </a:txBody>
                  <a:tcPr marL="7620" marR="7620" marT="7620" marB="0" anchor="ctr" anchorCtr="1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b="0" noProof="0" dirty="0" smtClean="0"/>
                        <a:t>91</a:t>
                      </a:r>
                      <a:endParaRPr lang="en-GB" b="0" noProof="0" dirty="0"/>
                    </a:p>
                  </a:txBody>
                  <a:tcPr marL="7620" marR="7620" marT="7620" marB="0" anchor="ctr" anchorCtr="1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2296769"/>
                  </a:ext>
                </a:extLst>
              </a:tr>
              <a:tr h="360000">
                <a:tc vMerge="1">
                  <a:txBody>
                    <a:bodyPr/>
                    <a:lstStyle/>
                    <a:p>
                      <a:pPr algn="ctr" fontAlgn="b"/>
                      <a:endParaRPr lang="cs-CZ" dirty="0">
                        <a:solidFill>
                          <a:schemeClr val="bg1"/>
                        </a:solidFill>
                      </a:endParaRPr>
                    </a:p>
                  </a:txBody>
                  <a:tcPr marL="7620" marR="7620" marT="7620" marB="0" anchor="ctr" anchorCtr="1">
                    <a:lnL w="6350" cap="flat" cmpd="sng" algn="ctr">
                      <a:solidFill>
                        <a:srgbClr val="307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noProof="0" dirty="0" smtClean="0">
                          <a:solidFill>
                            <a:schemeClr val="bg1"/>
                          </a:solidFill>
                        </a:rPr>
                        <a:t>−</a:t>
                      </a:r>
                      <a:endParaRPr lang="en-GB" noProof="0" dirty="0">
                        <a:solidFill>
                          <a:schemeClr val="bg1"/>
                        </a:solidFill>
                      </a:endParaRPr>
                    </a:p>
                  </a:txBody>
                  <a:tcPr marL="7620" marR="7620" marT="7620" marB="0" anchor="ctr" anchorCtr="1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3078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b="0" noProof="0" dirty="0" smtClean="0"/>
                        <a:t>71.5</a:t>
                      </a:r>
                      <a:endParaRPr lang="en-GB" b="0" noProof="0" dirty="0"/>
                    </a:p>
                  </a:txBody>
                  <a:tcPr marL="7620" marR="7620" marT="7620" marB="0" anchor="ctr" anchorCtr="1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b="0" noProof="0" dirty="0" smtClean="0"/>
                        <a:t>90.5</a:t>
                      </a:r>
                      <a:endParaRPr lang="en-GB" b="0" noProof="0" dirty="0"/>
                    </a:p>
                  </a:txBody>
                  <a:tcPr marL="7620" marR="7620" marT="7620" marB="0" anchor="ctr" anchorCtr="1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84549328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fontAlgn="b"/>
                      <a:endParaRPr lang="en-GB" noProof="0" dirty="0">
                        <a:solidFill>
                          <a:schemeClr val="bg1"/>
                        </a:solidFill>
                      </a:endParaRPr>
                    </a:p>
                  </a:txBody>
                  <a:tcPr marL="7620" marR="7620" marT="7620" marB="0" anchor="ctr" anchorCtr="1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noProof="0" dirty="0">
                        <a:solidFill>
                          <a:schemeClr val="bg1"/>
                        </a:solidFill>
                      </a:endParaRPr>
                    </a:p>
                  </a:txBody>
                  <a:tcPr marL="7620" marR="7620" marT="7620" marB="0" anchor="ctr" anchorCtr="1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noProof="0" dirty="0" smtClean="0">
                          <a:solidFill>
                            <a:schemeClr val="bg1"/>
                          </a:solidFill>
                        </a:rPr>
                        <a:t>−</a:t>
                      </a:r>
                      <a:endParaRPr lang="en-GB" noProof="0" dirty="0">
                        <a:solidFill>
                          <a:schemeClr val="bg1"/>
                        </a:solidFill>
                      </a:endParaRPr>
                    </a:p>
                  </a:txBody>
                  <a:tcPr marL="7620" marR="7620" marT="7620" marB="0" anchor="ctr" anchorCtr="1">
                    <a:lnL w="6350" cap="flat" cmpd="sng" algn="ctr">
                      <a:solidFill>
                        <a:srgbClr val="307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3078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noProof="0" dirty="0" smtClean="0">
                          <a:solidFill>
                            <a:schemeClr val="bg1"/>
                          </a:solidFill>
                        </a:rPr>
                        <a:t>+</a:t>
                      </a:r>
                      <a:endParaRPr lang="en-GB" noProof="0" dirty="0">
                        <a:solidFill>
                          <a:schemeClr val="bg1"/>
                        </a:solidFill>
                      </a:endParaRPr>
                    </a:p>
                  </a:txBody>
                  <a:tcPr marL="7620" marR="7620" marT="7620" marB="0" anchor="ctr" anchorCtr="1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3078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339461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fontAlgn="b"/>
                      <a:endParaRPr lang="en-GB" noProof="0" dirty="0">
                        <a:solidFill>
                          <a:schemeClr val="bg1"/>
                        </a:solidFill>
                      </a:endParaRPr>
                    </a:p>
                  </a:txBody>
                  <a:tcPr marL="7620" marR="7620" marT="7620" marB="0" anchor="ctr" anchorCtr="1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noProof="0" dirty="0">
                        <a:solidFill>
                          <a:schemeClr val="bg1"/>
                        </a:solidFill>
                      </a:endParaRPr>
                    </a:p>
                  </a:txBody>
                  <a:tcPr marL="7620" marR="7620" marT="7620" marB="0" anchor="ctr" anchorCtr="1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noProof="0" dirty="0" smtClean="0">
                          <a:solidFill>
                            <a:schemeClr val="bg1"/>
                          </a:solidFill>
                        </a:rPr>
                        <a:t>L</a:t>
                      </a:r>
                      <a:endParaRPr lang="en-GB" noProof="0" dirty="0">
                        <a:solidFill>
                          <a:schemeClr val="bg1"/>
                        </a:solidFill>
                      </a:endParaRPr>
                    </a:p>
                  </a:txBody>
                  <a:tcPr marL="7620" marR="7620" marT="7620" marB="0" anchor="ctr" anchorCtr="1">
                    <a:lnL w="6350" cap="flat" cmpd="sng" algn="ctr">
                      <a:solidFill>
                        <a:srgbClr val="307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787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cs-CZ" dirty="0"/>
                    </a:p>
                  </a:txBody>
                  <a:tcPr marL="7620" marR="7620" marT="7620" marB="0" anchor="ctr" anchorCtr="1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07028684"/>
                  </a:ext>
                </a:extLst>
              </a:tr>
            </a:tbl>
          </a:graphicData>
        </a:graphic>
      </p:graphicFrame>
      <p:cxnSp>
        <p:nvCxnSpPr>
          <p:cNvPr id="4" name="Přímá spojnice 3"/>
          <p:cNvCxnSpPr/>
          <p:nvPr/>
        </p:nvCxnSpPr>
        <p:spPr>
          <a:xfrm flipV="1">
            <a:off x="6120000" y="1584000"/>
            <a:ext cx="3240000" cy="122400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Přímá spojnice 4"/>
          <p:cNvCxnSpPr/>
          <p:nvPr/>
        </p:nvCxnSpPr>
        <p:spPr>
          <a:xfrm flipV="1">
            <a:off x="6120000" y="1620000"/>
            <a:ext cx="3240000" cy="136800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5760000" y="3096000"/>
            <a:ext cx="3960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>
            <a:off x="6120000" y="1188000"/>
            <a:ext cx="0" cy="2016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lg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8" name="Line 5"/>
          <p:cNvSpPr>
            <a:spLocks noChangeShapeType="1"/>
          </p:cNvSpPr>
          <p:nvPr/>
        </p:nvSpPr>
        <p:spPr bwMode="auto">
          <a:xfrm>
            <a:off x="9360000" y="1188000"/>
            <a:ext cx="0" cy="2016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lg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9" name="TextovéPole 8"/>
          <p:cNvSpPr txBox="1"/>
          <p:nvPr/>
        </p:nvSpPr>
        <p:spPr>
          <a:xfrm>
            <a:off x="9720000" y="3096000"/>
            <a:ext cx="859274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dirty="0" smtClean="0"/>
              <a:t>Factor L</a:t>
            </a:r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ovéPole 9"/>
              <p:cNvSpPr txBox="1"/>
              <p:nvPr/>
            </p:nvSpPr>
            <p:spPr>
              <a:xfrm>
                <a:off x="5924844" y="1047600"/>
                <a:ext cx="19793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10" name="TextovéPole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4844" y="1047600"/>
                <a:ext cx="197938" cy="276999"/>
              </a:xfrm>
              <a:prstGeom prst="rect">
                <a:avLst/>
              </a:prstGeom>
              <a:blipFill>
                <a:blip r:embed="rId2"/>
                <a:stretch>
                  <a:fillRect l="-28125" r="-25000" b="-288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ovéPole 10"/>
              <p:cNvSpPr txBox="1"/>
              <p:nvPr/>
            </p:nvSpPr>
            <p:spPr>
              <a:xfrm>
                <a:off x="9414000" y="1047600"/>
                <a:ext cx="19793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11" name="TextovéPole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14000" y="1047600"/>
                <a:ext cx="197938" cy="276999"/>
              </a:xfrm>
              <a:prstGeom prst="rect">
                <a:avLst/>
              </a:prstGeom>
              <a:blipFill>
                <a:blip r:embed="rId3"/>
                <a:stretch>
                  <a:fillRect l="-27273" r="-21212" b="-288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Přímá spojnice 11"/>
          <p:cNvCxnSpPr/>
          <p:nvPr/>
        </p:nvCxnSpPr>
        <p:spPr>
          <a:xfrm flipV="1">
            <a:off x="6012000" y="2808000"/>
            <a:ext cx="108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12"/>
          <p:cNvCxnSpPr/>
          <p:nvPr/>
        </p:nvCxnSpPr>
        <p:spPr>
          <a:xfrm flipV="1">
            <a:off x="6012000" y="2988000"/>
            <a:ext cx="108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13"/>
          <p:cNvCxnSpPr/>
          <p:nvPr/>
        </p:nvCxnSpPr>
        <p:spPr>
          <a:xfrm flipV="1">
            <a:off x="9360000" y="1584000"/>
            <a:ext cx="108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14"/>
          <p:cNvCxnSpPr/>
          <p:nvPr/>
        </p:nvCxnSpPr>
        <p:spPr>
          <a:xfrm flipV="1">
            <a:off x="9360000" y="1620000"/>
            <a:ext cx="108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ovéPole 15"/>
          <p:cNvSpPr txBox="1"/>
          <p:nvPr/>
        </p:nvSpPr>
        <p:spPr>
          <a:xfrm>
            <a:off x="5708279" y="2718836"/>
            <a:ext cx="169918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1200" dirty="0" smtClean="0"/>
              <a:t>74</a:t>
            </a:r>
            <a:endParaRPr lang="en-GB" sz="1200" dirty="0"/>
          </a:p>
        </p:txBody>
      </p:sp>
      <p:sp>
        <p:nvSpPr>
          <p:cNvPr id="17" name="TextovéPole 16"/>
          <p:cNvSpPr txBox="1"/>
          <p:nvPr/>
        </p:nvSpPr>
        <p:spPr>
          <a:xfrm>
            <a:off x="5711060" y="2895667"/>
            <a:ext cx="298159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1200" dirty="0" smtClean="0"/>
              <a:t>71.5</a:t>
            </a:r>
            <a:endParaRPr lang="en-GB" sz="1200" dirty="0"/>
          </a:p>
        </p:txBody>
      </p:sp>
      <p:sp>
        <p:nvSpPr>
          <p:cNvPr id="18" name="TextovéPole 17"/>
          <p:cNvSpPr txBox="1"/>
          <p:nvPr/>
        </p:nvSpPr>
        <p:spPr>
          <a:xfrm>
            <a:off x="9468000" y="1397002"/>
            <a:ext cx="169918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1200" dirty="0" smtClean="0"/>
              <a:t>91</a:t>
            </a:r>
            <a:endParaRPr lang="en-GB" sz="1200" dirty="0"/>
          </a:p>
        </p:txBody>
      </p:sp>
      <p:sp>
        <p:nvSpPr>
          <p:cNvPr id="19" name="TextovéPole 18"/>
          <p:cNvSpPr txBox="1"/>
          <p:nvPr/>
        </p:nvSpPr>
        <p:spPr>
          <a:xfrm>
            <a:off x="9468000" y="1620000"/>
            <a:ext cx="298159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1200" dirty="0" smtClean="0"/>
              <a:t>90.5</a:t>
            </a:r>
            <a:endParaRPr lang="en-GB" sz="1200" dirty="0"/>
          </a:p>
        </p:txBody>
      </p:sp>
      <p:sp>
        <p:nvSpPr>
          <p:cNvPr id="20" name="TextovéPole 19"/>
          <p:cNvSpPr txBox="1"/>
          <p:nvPr/>
        </p:nvSpPr>
        <p:spPr>
          <a:xfrm>
            <a:off x="7605348" y="1866921"/>
            <a:ext cx="269304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dirty="0" smtClean="0"/>
              <a:t>G</a:t>
            </a:r>
            <a:r>
              <a:rPr lang="en-GB" baseline="-25000" dirty="0" smtClean="0"/>
              <a:t>+</a:t>
            </a:r>
            <a:endParaRPr lang="en-GB" baseline="-25000" dirty="0"/>
          </a:p>
        </p:txBody>
      </p:sp>
      <p:sp>
        <p:nvSpPr>
          <p:cNvPr id="21" name="TextovéPole 20"/>
          <p:cNvSpPr txBox="1"/>
          <p:nvPr/>
        </p:nvSpPr>
        <p:spPr>
          <a:xfrm>
            <a:off x="7605348" y="2328237"/>
            <a:ext cx="269304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dirty="0" smtClean="0"/>
              <a:t>G</a:t>
            </a:r>
            <a:r>
              <a:rPr lang="en-GB" baseline="-25000" dirty="0" smtClean="0"/>
              <a:t>−</a:t>
            </a:r>
            <a:endParaRPr lang="en-GB" baseline="-25000" dirty="0"/>
          </a:p>
        </p:txBody>
      </p:sp>
      <p:sp>
        <p:nvSpPr>
          <p:cNvPr id="29" name="TextovéPole 28"/>
          <p:cNvSpPr txBox="1"/>
          <p:nvPr/>
        </p:nvSpPr>
        <p:spPr>
          <a:xfrm>
            <a:off x="6052674" y="3204000"/>
            <a:ext cx="134652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dirty="0" smtClean="0"/>
              <a:t>−</a:t>
            </a:r>
            <a:endParaRPr lang="en-GB" dirty="0"/>
          </a:p>
        </p:txBody>
      </p:sp>
      <p:sp>
        <p:nvSpPr>
          <p:cNvPr id="30" name="TextovéPole 29"/>
          <p:cNvSpPr txBox="1"/>
          <p:nvPr/>
        </p:nvSpPr>
        <p:spPr>
          <a:xfrm>
            <a:off x="9292674" y="3204000"/>
            <a:ext cx="134652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dirty="0" smtClean="0"/>
              <a:t>+</a:t>
            </a:r>
            <a:endParaRPr lang="en-GB" dirty="0"/>
          </a:p>
        </p:txBody>
      </p:sp>
      <p:graphicFrame>
        <p:nvGraphicFramePr>
          <p:cNvPr id="31" name="Tabulka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6612556"/>
              </p:ext>
            </p:extLst>
          </p:nvPr>
        </p:nvGraphicFramePr>
        <p:xfrm>
          <a:off x="720000" y="4104000"/>
          <a:ext cx="2880000" cy="1440000"/>
        </p:xfrm>
        <a:graphic>
          <a:graphicData uri="http://schemas.openxmlformats.org/drawingml/2006/table">
            <a:tbl>
              <a:tblPr firstRow="1">
                <a:tableStyleId>{5940675A-B579-460E-94D1-54222C63F5DA}</a:tableStyleId>
              </a:tblPr>
              <a:tblGrid>
                <a:gridCol w="540000">
                  <a:extLst>
                    <a:ext uri="{9D8B030D-6E8A-4147-A177-3AD203B41FA5}">
                      <a16:colId xmlns:a16="http://schemas.microsoft.com/office/drawing/2014/main" val="3931373053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3245665224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2675673074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3866125829"/>
                    </a:ext>
                  </a:extLst>
                </a:gridCol>
              </a:tblGrid>
              <a:tr h="360000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GB" noProof="0" dirty="0" smtClean="0">
                          <a:solidFill>
                            <a:schemeClr val="bg1"/>
                          </a:solidFill>
                        </a:rPr>
                        <a:t>L</a:t>
                      </a:r>
                      <a:endParaRPr lang="en-GB" noProof="0" dirty="0">
                        <a:solidFill>
                          <a:schemeClr val="bg1"/>
                        </a:solidFill>
                      </a:endParaRPr>
                    </a:p>
                  </a:txBody>
                  <a:tcPr marL="7620" marR="7620" marT="7620" marB="0" anchor="ctr" anchorCtr="1">
                    <a:lnL w="6350" cap="flat" cmpd="sng" algn="ctr">
                      <a:solidFill>
                        <a:srgbClr val="307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3078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noProof="0" dirty="0" smtClean="0">
                          <a:solidFill>
                            <a:schemeClr val="bg1"/>
                          </a:solidFill>
                        </a:rPr>
                        <a:t>+</a:t>
                      </a:r>
                      <a:endParaRPr lang="en-GB" noProof="0" dirty="0">
                        <a:solidFill>
                          <a:schemeClr val="bg1"/>
                        </a:solidFill>
                      </a:endParaRPr>
                    </a:p>
                  </a:txBody>
                  <a:tcPr marL="7620" marR="7620" marT="7620" marB="0" anchor="ctr" anchorCtr="1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30787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noProof="0" dirty="0" smtClean="0"/>
                        <a:t>90.5</a:t>
                      </a:r>
                      <a:endParaRPr lang="en-GB" b="0" noProof="0" dirty="0" smtClean="0"/>
                    </a:p>
                  </a:txBody>
                  <a:tcPr marL="7620" marR="7620" marT="7620" marB="0" anchor="ctr" anchorCtr="1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b="0" noProof="0" dirty="0" smtClean="0"/>
                        <a:t>91</a:t>
                      </a:r>
                      <a:endParaRPr lang="en-GB" b="0" noProof="0" dirty="0"/>
                    </a:p>
                  </a:txBody>
                  <a:tcPr marL="7620" marR="7620" marT="7620" marB="0" anchor="ctr" anchorCtr="1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2296769"/>
                  </a:ext>
                </a:extLst>
              </a:tr>
              <a:tr h="360000">
                <a:tc vMerge="1">
                  <a:txBody>
                    <a:bodyPr/>
                    <a:lstStyle/>
                    <a:p>
                      <a:pPr algn="ctr" fontAlgn="b"/>
                      <a:endParaRPr lang="cs-CZ" dirty="0">
                        <a:solidFill>
                          <a:schemeClr val="bg1"/>
                        </a:solidFill>
                      </a:endParaRPr>
                    </a:p>
                  </a:txBody>
                  <a:tcPr marL="7620" marR="7620" marT="7620" marB="0" anchor="ctr" anchorCtr="1">
                    <a:lnL w="6350" cap="flat" cmpd="sng" algn="ctr">
                      <a:solidFill>
                        <a:srgbClr val="307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noProof="0" dirty="0" smtClean="0">
                          <a:solidFill>
                            <a:schemeClr val="bg1"/>
                          </a:solidFill>
                        </a:rPr>
                        <a:t>−</a:t>
                      </a:r>
                      <a:endParaRPr lang="en-GB" noProof="0" dirty="0">
                        <a:solidFill>
                          <a:schemeClr val="bg1"/>
                        </a:solidFill>
                      </a:endParaRPr>
                    </a:p>
                  </a:txBody>
                  <a:tcPr marL="7620" marR="7620" marT="7620" marB="0" anchor="ctr" anchorCtr="1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3078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b="0" noProof="0" dirty="0" smtClean="0"/>
                        <a:t>71.5</a:t>
                      </a:r>
                      <a:endParaRPr lang="en-GB" b="0" noProof="0" dirty="0"/>
                    </a:p>
                  </a:txBody>
                  <a:tcPr marL="7620" marR="7620" marT="7620" marB="0" anchor="ctr" anchorCtr="1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b="0" noProof="0" dirty="0" smtClean="0"/>
                        <a:t>74</a:t>
                      </a:r>
                      <a:endParaRPr lang="en-GB" b="0" noProof="0" dirty="0"/>
                    </a:p>
                  </a:txBody>
                  <a:tcPr marL="7620" marR="7620" marT="7620" marB="0" anchor="ctr" anchorCtr="1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84549328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fontAlgn="b"/>
                      <a:endParaRPr lang="en-GB" noProof="0" dirty="0">
                        <a:solidFill>
                          <a:schemeClr val="bg1"/>
                        </a:solidFill>
                      </a:endParaRPr>
                    </a:p>
                  </a:txBody>
                  <a:tcPr marL="7620" marR="7620" marT="7620" marB="0" anchor="ctr" anchorCtr="1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noProof="0" dirty="0">
                        <a:solidFill>
                          <a:schemeClr val="bg1"/>
                        </a:solidFill>
                      </a:endParaRPr>
                    </a:p>
                  </a:txBody>
                  <a:tcPr marL="7620" marR="7620" marT="7620" marB="0" anchor="ctr" anchorCtr="1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noProof="0" dirty="0" smtClean="0">
                          <a:solidFill>
                            <a:schemeClr val="bg1"/>
                          </a:solidFill>
                        </a:rPr>
                        <a:t>−</a:t>
                      </a:r>
                      <a:endParaRPr lang="en-GB" noProof="0" dirty="0">
                        <a:solidFill>
                          <a:schemeClr val="bg1"/>
                        </a:solidFill>
                      </a:endParaRPr>
                    </a:p>
                  </a:txBody>
                  <a:tcPr marL="7620" marR="7620" marT="7620" marB="0" anchor="ctr" anchorCtr="1">
                    <a:lnL w="6350" cap="flat" cmpd="sng" algn="ctr">
                      <a:solidFill>
                        <a:srgbClr val="307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3078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noProof="0" dirty="0" smtClean="0">
                          <a:solidFill>
                            <a:schemeClr val="bg1"/>
                          </a:solidFill>
                        </a:rPr>
                        <a:t>+</a:t>
                      </a:r>
                      <a:endParaRPr lang="en-GB" noProof="0" dirty="0">
                        <a:solidFill>
                          <a:schemeClr val="bg1"/>
                        </a:solidFill>
                      </a:endParaRPr>
                    </a:p>
                  </a:txBody>
                  <a:tcPr marL="7620" marR="7620" marT="7620" marB="0" anchor="ctr" anchorCtr="1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3078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339461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fontAlgn="b"/>
                      <a:endParaRPr lang="en-GB" noProof="0" dirty="0">
                        <a:solidFill>
                          <a:schemeClr val="bg1"/>
                        </a:solidFill>
                      </a:endParaRPr>
                    </a:p>
                  </a:txBody>
                  <a:tcPr marL="7620" marR="7620" marT="7620" marB="0" anchor="ctr" anchorCtr="1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noProof="0" dirty="0">
                        <a:solidFill>
                          <a:schemeClr val="bg1"/>
                        </a:solidFill>
                      </a:endParaRPr>
                    </a:p>
                  </a:txBody>
                  <a:tcPr marL="7620" marR="7620" marT="7620" marB="0" anchor="ctr" anchorCtr="1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noProof="0" dirty="0" smtClean="0">
                          <a:solidFill>
                            <a:schemeClr val="bg1"/>
                          </a:solidFill>
                        </a:rPr>
                        <a:t>G</a:t>
                      </a:r>
                      <a:endParaRPr lang="en-GB" noProof="0" dirty="0">
                        <a:solidFill>
                          <a:schemeClr val="bg1"/>
                        </a:solidFill>
                      </a:endParaRPr>
                    </a:p>
                  </a:txBody>
                  <a:tcPr marL="7620" marR="7620" marT="7620" marB="0" anchor="ctr" anchorCtr="1">
                    <a:lnL w="6350" cap="flat" cmpd="sng" algn="ctr">
                      <a:solidFill>
                        <a:srgbClr val="307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787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cs-CZ" dirty="0"/>
                    </a:p>
                  </a:txBody>
                  <a:tcPr marL="7620" marR="7620" marT="7620" marB="0" anchor="ctr" anchorCtr="1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07028684"/>
                  </a:ext>
                </a:extLst>
              </a:tr>
            </a:tbl>
          </a:graphicData>
        </a:graphic>
      </p:graphicFrame>
      <p:cxnSp>
        <p:nvCxnSpPr>
          <p:cNvPr id="32" name="Přímá spojnice 31"/>
          <p:cNvCxnSpPr/>
          <p:nvPr/>
        </p:nvCxnSpPr>
        <p:spPr>
          <a:xfrm flipV="1">
            <a:off x="6120000" y="4248000"/>
            <a:ext cx="3240000" cy="3600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Přímá spojnice 32"/>
          <p:cNvCxnSpPr/>
          <p:nvPr/>
        </p:nvCxnSpPr>
        <p:spPr>
          <a:xfrm flipV="1">
            <a:off x="6120000" y="5472000"/>
            <a:ext cx="3240000" cy="18000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Line 4"/>
          <p:cNvSpPr>
            <a:spLocks noChangeShapeType="1"/>
          </p:cNvSpPr>
          <p:nvPr/>
        </p:nvSpPr>
        <p:spPr bwMode="auto">
          <a:xfrm>
            <a:off x="5760000" y="5760000"/>
            <a:ext cx="3960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35" name="Line 5"/>
          <p:cNvSpPr>
            <a:spLocks noChangeShapeType="1"/>
          </p:cNvSpPr>
          <p:nvPr/>
        </p:nvSpPr>
        <p:spPr bwMode="auto">
          <a:xfrm>
            <a:off x="6120000" y="3852000"/>
            <a:ext cx="0" cy="2016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lg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36" name="Line 5"/>
          <p:cNvSpPr>
            <a:spLocks noChangeShapeType="1"/>
          </p:cNvSpPr>
          <p:nvPr/>
        </p:nvSpPr>
        <p:spPr bwMode="auto">
          <a:xfrm>
            <a:off x="9360000" y="3852000"/>
            <a:ext cx="0" cy="2016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lg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37" name="TextovéPole 36"/>
          <p:cNvSpPr txBox="1"/>
          <p:nvPr/>
        </p:nvSpPr>
        <p:spPr>
          <a:xfrm>
            <a:off x="9720000" y="5760000"/>
            <a:ext cx="897682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dirty="0" smtClean="0"/>
              <a:t>Factor G</a:t>
            </a:r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8" name="TextovéPole 37"/>
              <p:cNvSpPr txBox="1"/>
              <p:nvPr/>
            </p:nvSpPr>
            <p:spPr>
              <a:xfrm>
                <a:off x="5924844" y="3711600"/>
                <a:ext cx="19793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38" name="TextovéPole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4844" y="3711600"/>
                <a:ext cx="197938" cy="276999"/>
              </a:xfrm>
              <a:prstGeom prst="rect">
                <a:avLst/>
              </a:prstGeom>
              <a:blipFill>
                <a:blip r:embed="rId4"/>
                <a:stretch>
                  <a:fillRect l="-28125" r="-25000" b="-288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9" name="TextovéPole 38"/>
              <p:cNvSpPr txBox="1"/>
              <p:nvPr/>
            </p:nvSpPr>
            <p:spPr>
              <a:xfrm>
                <a:off x="9414000" y="3711600"/>
                <a:ext cx="19793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39" name="TextovéPole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14000" y="3711600"/>
                <a:ext cx="197938" cy="276999"/>
              </a:xfrm>
              <a:prstGeom prst="rect">
                <a:avLst/>
              </a:prstGeom>
              <a:blipFill>
                <a:blip r:embed="rId5"/>
                <a:stretch>
                  <a:fillRect l="-27273" r="-21212" b="-288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Přímá spojnice 39"/>
          <p:cNvCxnSpPr/>
          <p:nvPr/>
        </p:nvCxnSpPr>
        <p:spPr>
          <a:xfrm flipV="1">
            <a:off x="6012000" y="4284000"/>
            <a:ext cx="108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Přímá spojnice 40"/>
          <p:cNvCxnSpPr/>
          <p:nvPr/>
        </p:nvCxnSpPr>
        <p:spPr>
          <a:xfrm flipV="1">
            <a:off x="6012000" y="5652000"/>
            <a:ext cx="108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Přímá spojnice 41"/>
          <p:cNvCxnSpPr/>
          <p:nvPr/>
        </p:nvCxnSpPr>
        <p:spPr>
          <a:xfrm flipV="1">
            <a:off x="9360000" y="4248000"/>
            <a:ext cx="108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Přímá spojnice 42"/>
          <p:cNvCxnSpPr/>
          <p:nvPr/>
        </p:nvCxnSpPr>
        <p:spPr>
          <a:xfrm flipV="1">
            <a:off x="9360000" y="5472000"/>
            <a:ext cx="108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ovéPole 43"/>
          <p:cNvSpPr txBox="1"/>
          <p:nvPr/>
        </p:nvSpPr>
        <p:spPr>
          <a:xfrm>
            <a:off x="9470038" y="5390669"/>
            <a:ext cx="169918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1200" dirty="0" smtClean="0"/>
              <a:t>74</a:t>
            </a:r>
            <a:endParaRPr lang="en-GB" sz="1200" dirty="0"/>
          </a:p>
        </p:txBody>
      </p:sp>
      <p:sp>
        <p:nvSpPr>
          <p:cNvPr id="45" name="TextovéPole 44"/>
          <p:cNvSpPr txBox="1"/>
          <p:nvPr/>
        </p:nvSpPr>
        <p:spPr>
          <a:xfrm>
            <a:off x="5711060" y="5562371"/>
            <a:ext cx="298159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1200" dirty="0" smtClean="0"/>
              <a:t>71.5</a:t>
            </a:r>
            <a:endParaRPr lang="en-GB" sz="1200" dirty="0"/>
          </a:p>
        </p:txBody>
      </p:sp>
      <p:sp>
        <p:nvSpPr>
          <p:cNvPr id="46" name="TextovéPole 45"/>
          <p:cNvSpPr txBox="1"/>
          <p:nvPr/>
        </p:nvSpPr>
        <p:spPr>
          <a:xfrm>
            <a:off x="9468000" y="4063706"/>
            <a:ext cx="169918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1200" dirty="0" smtClean="0"/>
              <a:t>91</a:t>
            </a:r>
            <a:endParaRPr lang="en-GB" sz="1200" dirty="0"/>
          </a:p>
        </p:txBody>
      </p:sp>
      <p:sp>
        <p:nvSpPr>
          <p:cNvPr id="47" name="TextovéPole 46"/>
          <p:cNvSpPr txBox="1"/>
          <p:nvPr/>
        </p:nvSpPr>
        <p:spPr>
          <a:xfrm>
            <a:off x="5708279" y="4191667"/>
            <a:ext cx="298159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1200" dirty="0" smtClean="0"/>
              <a:t>90.5</a:t>
            </a:r>
            <a:endParaRPr lang="en-GB" sz="1200" dirty="0"/>
          </a:p>
        </p:txBody>
      </p:sp>
      <p:sp>
        <p:nvSpPr>
          <p:cNvPr id="48" name="TextovéPole 47"/>
          <p:cNvSpPr txBox="1"/>
          <p:nvPr/>
        </p:nvSpPr>
        <p:spPr>
          <a:xfrm>
            <a:off x="7631864" y="4286250"/>
            <a:ext cx="218008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dirty="0" smtClean="0"/>
              <a:t>L</a:t>
            </a:r>
            <a:r>
              <a:rPr lang="en-GB" baseline="-25000" dirty="0" smtClean="0"/>
              <a:t>+</a:t>
            </a:r>
            <a:endParaRPr lang="en-GB" baseline="-25000" dirty="0"/>
          </a:p>
        </p:txBody>
      </p:sp>
      <p:sp>
        <p:nvSpPr>
          <p:cNvPr id="49" name="TextovéPole 48"/>
          <p:cNvSpPr txBox="1"/>
          <p:nvPr/>
        </p:nvSpPr>
        <p:spPr>
          <a:xfrm>
            <a:off x="7631864" y="5267001"/>
            <a:ext cx="218008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dirty="0" smtClean="0"/>
              <a:t>L</a:t>
            </a:r>
            <a:r>
              <a:rPr lang="en-GB" baseline="-25000" dirty="0" smtClean="0"/>
              <a:t>−</a:t>
            </a:r>
            <a:endParaRPr lang="en-GB" baseline="-25000" dirty="0"/>
          </a:p>
        </p:txBody>
      </p:sp>
      <p:sp>
        <p:nvSpPr>
          <p:cNvPr id="50" name="TextovéPole 49"/>
          <p:cNvSpPr txBox="1"/>
          <p:nvPr/>
        </p:nvSpPr>
        <p:spPr>
          <a:xfrm>
            <a:off x="6052674" y="5870704"/>
            <a:ext cx="134652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dirty="0" smtClean="0"/>
              <a:t>−</a:t>
            </a:r>
            <a:endParaRPr lang="en-GB" dirty="0"/>
          </a:p>
        </p:txBody>
      </p:sp>
      <p:sp>
        <p:nvSpPr>
          <p:cNvPr id="51" name="TextovéPole 50"/>
          <p:cNvSpPr txBox="1"/>
          <p:nvPr/>
        </p:nvSpPr>
        <p:spPr>
          <a:xfrm>
            <a:off x="9292674" y="5868000"/>
            <a:ext cx="134652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dirty="0" smtClean="0"/>
              <a:t>+</a:t>
            </a:r>
            <a:endParaRPr lang="en-GB" dirty="0"/>
          </a:p>
        </p:txBody>
      </p:sp>
      <p:sp>
        <p:nvSpPr>
          <p:cNvPr id="54" name="TextovéPole 53"/>
          <p:cNvSpPr txBox="1"/>
          <p:nvPr/>
        </p:nvSpPr>
        <p:spPr>
          <a:xfrm>
            <a:off x="252000" y="6329918"/>
            <a:ext cx="63434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≈ parallel   </a:t>
            </a:r>
            <a:r>
              <a:rPr lang="en-GB" sz="2400" dirty="0" smtClean="0">
                <a:sym typeface="Wingdings" panose="05000000000000000000" pitchFamily="2" charset="2"/>
              </a:rPr>
              <a:t></a:t>
            </a:r>
            <a:r>
              <a:rPr lang="en-GB" sz="2400" dirty="0" smtClean="0"/>
              <a:t>  the interaction is not significant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98594887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Full Factorial Experiments:  Example</a:t>
            </a:r>
            <a:endParaRPr lang="en-GB" dirty="0"/>
          </a:p>
        </p:txBody>
      </p:sp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6341895"/>
              </p:ext>
            </p:extLst>
          </p:nvPr>
        </p:nvGraphicFramePr>
        <p:xfrm>
          <a:off x="720000" y="1440000"/>
          <a:ext cx="2880000" cy="1440000"/>
        </p:xfrm>
        <a:graphic>
          <a:graphicData uri="http://schemas.openxmlformats.org/drawingml/2006/table">
            <a:tbl>
              <a:tblPr firstRow="1">
                <a:tableStyleId>{5940675A-B579-460E-94D1-54222C63F5DA}</a:tableStyleId>
              </a:tblPr>
              <a:tblGrid>
                <a:gridCol w="540000">
                  <a:extLst>
                    <a:ext uri="{9D8B030D-6E8A-4147-A177-3AD203B41FA5}">
                      <a16:colId xmlns:a16="http://schemas.microsoft.com/office/drawing/2014/main" val="3931373053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3245665224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2675673074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3866125829"/>
                    </a:ext>
                  </a:extLst>
                </a:gridCol>
              </a:tblGrid>
              <a:tr h="360000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GB" noProof="0" dirty="0" smtClean="0">
                          <a:solidFill>
                            <a:schemeClr val="bg1"/>
                          </a:solidFill>
                        </a:rPr>
                        <a:t>T</a:t>
                      </a:r>
                      <a:endParaRPr lang="en-GB" noProof="0" dirty="0">
                        <a:solidFill>
                          <a:schemeClr val="bg1"/>
                        </a:solidFill>
                      </a:endParaRPr>
                    </a:p>
                  </a:txBody>
                  <a:tcPr marL="7620" marR="7620" marT="7620" marB="0" anchor="ctr" anchorCtr="1">
                    <a:lnL w="6350" cap="flat" cmpd="sng" algn="ctr">
                      <a:solidFill>
                        <a:srgbClr val="307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3078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noProof="0" dirty="0" smtClean="0">
                          <a:solidFill>
                            <a:schemeClr val="bg1"/>
                          </a:solidFill>
                        </a:rPr>
                        <a:t>+</a:t>
                      </a:r>
                      <a:endParaRPr lang="en-GB" noProof="0" dirty="0">
                        <a:solidFill>
                          <a:schemeClr val="bg1"/>
                        </a:solidFill>
                      </a:endParaRPr>
                    </a:p>
                  </a:txBody>
                  <a:tcPr marL="7620" marR="7620" marT="7620" marB="0" anchor="ctr" anchorCtr="1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3078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b="0" noProof="0" dirty="0" smtClean="0"/>
                        <a:t>68.5</a:t>
                      </a:r>
                      <a:endParaRPr lang="en-GB" b="0" noProof="0" dirty="0"/>
                    </a:p>
                  </a:txBody>
                  <a:tcPr marL="7620" marR="7620" marT="7620" marB="0" anchor="ctr" anchorCtr="1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b="0" noProof="0" dirty="0" smtClean="0"/>
                        <a:t>87</a:t>
                      </a:r>
                      <a:endParaRPr lang="en-GB" b="0" noProof="0" dirty="0"/>
                    </a:p>
                  </a:txBody>
                  <a:tcPr marL="7620" marR="7620" marT="7620" marB="0" anchor="ctr" anchorCtr="1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2296769"/>
                  </a:ext>
                </a:extLst>
              </a:tr>
              <a:tr h="360000">
                <a:tc vMerge="1">
                  <a:txBody>
                    <a:bodyPr/>
                    <a:lstStyle/>
                    <a:p>
                      <a:pPr algn="ctr" fontAlgn="b"/>
                      <a:endParaRPr lang="cs-CZ" dirty="0">
                        <a:solidFill>
                          <a:schemeClr val="bg1"/>
                        </a:solidFill>
                      </a:endParaRPr>
                    </a:p>
                  </a:txBody>
                  <a:tcPr marL="7620" marR="7620" marT="7620" marB="0" anchor="ctr" anchorCtr="1">
                    <a:lnL w="6350" cap="flat" cmpd="sng" algn="ctr">
                      <a:solidFill>
                        <a:srgbClr val="307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noProof="0" dirty="0" smtClean="0">
                          <a:solidFill>
                            <a:schemeClr val="bg1"/>
                          </a:solidFill>
                        </a:rPr>
                        <a:t>−</a:t>
                      </a:r>
                      <a:endParaRPr lang="en-GB" noProof="0" dirty="0">
                        <a:solidFill>
                          <a:schemeClr val="bg1"/>
                        </a:solidFill>
                      </a:endParaRPr>
                    </a:p>
                  </a:txBody>
                  <a:tcPr marL="7620" marR="7620" marT="7620" marB="0" anchor="ctr" anchorCtr="1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3078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b="0" noProof="0" dirty="0" smtClean="0"/>
                        <a:t>77</a:t>
                      </a:r>
                      <a:endParaRPr lang="en-GB" b="0" noProof="0" dirty="0"/>
                    </a:p>
                  </a:txBody>
                  <a:tcPr marL="7620" marR="7620" marT="7620" marB="0" anchor="ctr" anchorCtr="1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b="0" noProof="0" dirty="0" smtClean="0"/>
                        <a:t>94.5</a:t>
                      </a:r>
                      <a:endParaRPr lang="en-GB" b="0" noProof="0" dirty="0"/>
                    </a:p>
                  </a:txBody>
                  <a:tcPr marL="7620" marR="7620" marT="7620" marB="0" anchor="ctr" anchorCtr="1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84549328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fontAlgn="b"/>
                      <a:endParaRPr lang="en-GB" noProof="0" dirty="0">
                        <a:solidFill>
                          <a:schemeClr val="bg1"/>
                        </a:solidFill>
                      </a:endParaRPr>
                    </a:p>
                  </a:txBody>
                  <a:tcPr marL="7620" marR="7620" marT="7620" marB="0" anchor="ctr" anchorCtr="1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noProof="0" dirty="0">
                        <a:solidFill>
                          <a:schemeClr val="bg1"/>
                        </a:solidFill>
                      </a:endParaRPr>
                    </a:p>
                  </a:txBody>
                  <a:tcPr marL="7620" marR="7620" marT="7620" marB="0" anchor="ctr" anchorCtr="1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noProof="0" dirty="0" smtClean="0">
                          <a:solidFill>
                            <a:schemeClr val="bg1"/>
                          </a:solidFill>
                        </a:rPr>
                        <a:t>−</a:t>
                      </a:r>
                      <a:endParaRPr lang="en-GB" noProof="0" dirty="0">
                        <a:solidFill>
                          <a:schemeClr val="bg1"/>
                        </a:solidFill>
                      </a:endParaRPr>
                    </a:p>
                  </a:txBody>
                  <a:tcPr marL="7620" marR="7620" marT="7620" marB="0" anchor="ctr" anchorCtr="1">
                    <a:lnL w="6350" cap="flat" cmpd="sng" algn="ctr">
                      <a:solidFill>
                        <a:srgbClr val="307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3078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noProof="0" dirty="0" smtClean="0">
                          <a:solidFill>
                            <a:schemeClr val="bg1"/>
                          </a:solidFill>
                        </a:rPr>
                        <a:t>+</a:t>
                      </a:r>
                      <a:endParaRPr lang="en-GB" noProof="0" dirty="0">
                        <a:solidFill>
                          <a:schemeClr val="bg1"/>
                        </a:solidFill>
                      </a:endParaRPr>
                    </a:p>
                  </a:txBody>
                  <a:tcPr marL="7620" marR="7620" marT="7620" marB="0" anchor="ctr" anchorCtr="1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3078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339461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fontAlgn="b"/>
                      <a:endParaRPr lang="en-GB" noProof="0" dirty="0">
                        <a:solidFill>
                          <a:schemeClr val="bg1"/>
                        </a:solidFill>
                      </a:endParaRPr>
                    </a:p>
                  </a:txBody>
                  <a:tcPr marL="7620" marR="7620" marT="7620" marB="0" anchor="ctr" anchorCtr="1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noProof="0" dirty="0">
                        <a:solidFill>
                          <a:schemeClr val="bg1"/>
                        </a:solidFill>
                      </a:endParaRPr>
                    </a:p>
                  </a:txBody>
                  <a:tcPr marL="7620" marR="7620" marT="7620" marB="0" anchor="ctr" anchorCtr="1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noProof="0" dirty="0" smtClean="0">
                          <a:solidFill>
                            <a:schemeClr val="bg1"/>
                          </a:solidFill>
                        </a:rPr>
                        <a:t>L</a:t>
                      </a:r>
                      <a:endParaRPr lang="en-GB" noProof="0" dirty="0">
                        <a:solidFill>
                          <a:schemeClr val="bg1"/>
                        </a:solidFill>
                      </a:endParaRPr>
                    </a:p>
                  </a:txBody>
                  <a:tcPr marL="7620" marR="7620" marT="7620" marB="0" anchor="ctr" anchorCtr="1">
                    <a:lnL w="6350" cap="flat" cmpd="sng" algn="ctr">
                      <a:solidFill>
                        <a:srgbClr val="307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787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cs-CZ" dirty="0"/>
                    </a:p>
                  </a:txBody>
                  <a:tcPr marL="7620" marR="7620" marT="7620" marB="0" anchor="ctr" anchorCtr="1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07028684"/>
                  </a:ext>
                </a:extLst>
              </a:tr>
            </a:tbl>
          </a:graphicData>
        </a:graphic>
      </p:graphicFrame>
      <p:cxnSp>
        <p:nvCxnSpPr>
          <p:cNvPr id="4" name="Přímá spojnice 3"/>
          <p:cNvCxnSpPr/>
          <p:nvPr/>
        </p:nvCxnSpPr>
        <p:spPr>
          <a:xfrm flipV="1">
            <a:off x="6120000" y="1324800"/>
            <a:ext cx="3240000" cy="105120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Přímá spojnice 4"/>
          <p:cNvCxnSpPr/>
          <p:nvPr/>
        </p:nvCxnSpPr>
        <p:spPr>
          <a:xfrm flipV="1">
            <a:off x="6120000" y="1774800"/>
            <a:ext cx="3240000" cy="111240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5760000" y="3096000"/>
            <a:ext cx="3960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>
            <a:off x="6120000" y="1188000"/>
            <a:ext cx="0" cy="2016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lg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8" name="Line 5"/>
          <p:cNvSpPr>
            <a:spLocks noChangeShapeType="1"/>
          </p:cNvSpPr>
          <p:nvPr/>
        </p:nvSpPr>
        <p:spPr bwMode="auto">
          <a:xfrm>
            <a:off x="9360000" y="1188000"/>
            <a:ext cx="0" cy="2016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lg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9" name="TextovéPole 8"/>
          <p:cNvSpPr txBox="1"/>
          <p:nvPr/>
        </p:nvSpPr>
        <p:spPr>
          <a:xfrm>
            <a:off x="9720000" y="3096000"/>
            <a:ext cx="859274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dirty="0" smtClean="0"/>
              <a:t>Factor L</a:t>
            </a:r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ovéPole 9"/>
              <p:cNvSpPr txBox="1"/>
              <p:nvPr/>
            </p:nvSpPr>
            <p:spPr>
              <a:xfrm>
                <a:off x="5924844" y="1047600"/>
                <a:ext cx="19793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10" name="TextovéPole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4844" y="1047600"/>
                <a:ext cx="197938" cy="276999"/>
              </a:xfrm>
              <a:prstGeom prst="rect">
                <a:avLst/>
              </a:prstGeom>
              <a:blipFill>
                <a:blip r:embed="rId2"/>
                <a:stretch>
                  <a:fillRect l="-28125" r="-25000" b="-288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ovéPole 10"/>
              <p:cNvSpPr txBox="1"/>
              <p:nvPr/>
            </p:nvSpPr>
            <p:spPr>
              <a:xfrm>
                <a:off x="9414000" y="1047600"/>
                <a:ext cx="19793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11" name="TextovéPole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14000" y="1047600"/>
                <a:ext cx="197938" cy="276999"/>
              </a:xfrm>
              <a:prstGeom prst="rect">
                <a:avLst/>
              </a:prstGeom>
              <a:blipFill>
                <a:blip r:embed="rId3"/>
                <a:stretch>
                  <a:fillRect l="-27273" r="-21212" b="-288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Přímá spojnice 11"/>
          <p:cNvCxnSpPr/>
          <p:nvPr/>
        </p:nvCxnSpPr>
        <p:spPr>
          <a:xfrm flipV="1">
            <a:off x="6012000" y="2376000"/>
            <a:ext cx="108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12"/>
          <p:cNvCxnSpPr/>
          <p:nvPr/>
        </p:nvCxnSpPr>
        <p:spPr>
          <a:xfrm flipV="1">
            <a:off x="6012000" y="2887200"/>
            <a:ext cx="108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13"/>
          <p:cNvCxnSpPr/>
          <p:nvPr/>
        </p:nvCxnSpPr>
        <p:spPr>
          <a:xfrm flipV="1">
            <a:off x="9360000" y="1324800"/>
            <a:ext cx="108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14"/>
          <p:cNvCxnSpPr/>
          <p:nvPr/>
        </p:nvCxnSpPr>
        <p:spPr>
          <a:xfrm flipV="1">
            <a:off x="9360000" y="1774800"/>
            <a:ext cx="108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ovéPole 15"/>
          <p:cNvSpPr txBox="1"/>
          <p:nvPr/>
        </p:nvSpPr>
        <p:spPr>
          <a:xfrm>
            <a:off x="5708279" y="2289876"/>
            <a:ext cx="169918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1200" dirty="0" smtClean="0"/>
              <a:t>77</a:t>
            </a:r>
            <a:endParaRPr lang="en-GB" sz="1200" dirty="0"/>
          </a:p>
        </p:txBody>
      </p:sp>
      <p:sp>
        <p:nvSpPr>
          <p:cNvPr id="17" name="TextovéPole 16"/>
          <p:cNvSpPr txBox="1"/>
          <p:nvPr/>
        </p:nvSpPr>
        <p:spPr>
          <a:xfrm>
            <a:off x="5711060" y="2794867"/>
            <a:ext cx="298159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1200" dirty="0" smtClean="0"/>
              <a:t>68.5</a:t>
            </a:r>
            <a:endParaRPr lang="en-GB" sz="1200" dirty="0"/>
          </a:p>
        </p:txBody>
      </p:sp>
      <p:sp>
        <p:nvSpPr>
          <p:cNvPr id="18" name="TextovéPole 17"/>
          <p:cNvSpPr txBox="1"/>
          <p:nvPr/>
        </p:nvSpPr>
        <p:spPr>
          <a:xfrm>
            <a:off x="9468000" y="1323339"/>
            <a:ext cx="298159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1200" dirty="0" smtClean="0"/>
              <a:t>94.5</a:t>
            </a:r>
            <a:endParaRPr lang="en-GB" sz="1200" dirty="0"/>
          </a:p>
        </p:txBody>
      </p:sp>
      <p:sp>
        <p:nvSpPr>
          <p:cNvPr id="19" name="TextovéPole 18"/>
          <p:cNvSpPr txBox="1"/>
          <p:nvPr/>
        </p:nvSpPr>
        <p:spPr>
          <a:xfrm>
            <a:off x="9468000" y="1686240"/>
            <a:ext cx="169918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1200" dirty="0" smtClean="0"/>
              <a:t>87</a:t>
            </a:r>
            <a:endParaRPr lang="en-GB" sz="1200" dirty="0"/>
          </a:p>
        </p:txBody>
      </p:sp>
      <p:sp>
        <p:nvSpPr>
          <p:cNvPr id="20" name="TextovéPole 19"/>
          <p:cNvSpPr txBox="1"/>
          <p:nvPr/>
        </p:nvSpPr>
        <p:spPr>
          <a:xfrm>
            <a:off x="7624584" y="2354996"/>
            <a:ext cx="230832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dirty="0" smtClean="0"/>
              <a:t>T</a:t>
            </a:r>
            <a:r>
              <a:rPr lang="en-GB" baseline="-25000" dirty="0" smtClean="0"/>
              <a:t>+</a:t>
            </a:r>
            <a:endParaRPr lang="en-GB" baseline="-25000" dirty="0"/>
          </a:p>
        </p:txBody>
      </p:sp>
      <p:sp>
        <p:nvSpPr>
          <p:cNvPr id="21" name="TextovéPole 20"/>
          <p:cNvSpPr txBox="1"/>
          <p:nvPr/>
        </p:nvSpPr>
        <p:spPr>
          <a:xfrm>
            <a:off x="7624584" y="1542552"/>
            <a:ext cx="230832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dirty="0" smtClean="0"/>
              <a:t>T</a:t>
            </a:r>
            <a:r>
              <a:rPr lang="en-GB" baseline="-25000" dirty="0" smtClean="0"/>
              <a:t>−</a:t>
            </a:r>
            <a:endParaRPr lang="en-GB" baseline="-25000" dirty="0"/>
          </a:p>
        </p:txBody>
      </p:sp>
      <p:sp>
        <p:nvSpPr>
          <p:cNvPr id="29" name="TextovéPole 28"/>
          <p:cNvSpPr txBox="1"/>
          <p:nvPr/>
        </p:nvSpPr>
        <p:spPr>
          <a:xfrm>
            <a:off x="6052674" y="3204000"/>
            <a:ext cx="134652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dirty="0" smtClean="0"/>
              <a:t>−</a:t>
            </a:r>
            <a:endParaRPr lang="en-GB" dirty="0"/>
          </a:p>
        </p:txBody>
      </p:sp>
      <p:sp>
        <p:nvSpPr>
          <p:cNvPr id="30" name="TextovéPole 29"/>
          <p:cNvSpPr txBox="1"/>
          <p:nvPr/>
        </p:nvSpPr>
        <p:spPr>
          <a:xfrm>
            <a:off x="9292674" y="3204000"/>
            <a:ext cx="134652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dirty="0" smtClean="0"/>
              <a:t>+</a:t>
            </a:r>
            <a:endParaRPr lang="en-GB" dirty="0"/>
          </a:p>
        </p:txBody>
      </p:sp>
      <p:graphicFrame>
        <p:nvGraphicFramePr>
          <p:cNvPr id="31" name="Tabulka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4318245"/>
              </p:ext>
            </p:extLst>
          </p:nvPr>
        </p:nvGraphicFramePr>
        <p:xfrm>
          <a:off x="720000" y="4104000"/>
          <a:ext cx="2880000" cy="1440000"/>
        </p:xfrm>
        <a:graphic>
          <a:graphicData uri="http://schemas.openxmlformats.org/drawingml/2006/table">
            <a:tbl>
              <a:tblPr firstRow="1">
                <a:tableStyleId>{5940675A-B579-460E-94D1-54222C63F5DA}</a:tableStyleId>
              </a:tblPr>
              <a:tblGrid>
                <a:gridCol w="540000">
                  <a:extLst>
                    <a:ext uri="{9D8B030D-6E8A-4147-A177-3AD203B41FA5}">
                      <a16:colId xmlns:a16="http://schemas.microsoft.com/office/drawing/2014/main" val="3931373053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3245665224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2675673074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3866125829"/>
                    </a:ext>
                  </a:extLst>
                </a:gridCol>
              </a:tblGrid>
              <a:tr h="360000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GB" noProof="0" dirty="0" smtClean="0">
                          <a:solidFill>
                            <a:schemeClr val="bg1"/>
                          </a:solidFill>
                        </a:rPr>
                        <a:t>L</a:t>
                      </a:r>
                      <a:endParaRPr lang="en-GB" noProof="0" dirty="0">
                        <a:solidFill>
                          <a:schemeClr val="bg1"/>
                        </a:solidFill>
                      </a:endParaRPr>
                    </a:p>
                  </a:txBody>
                  <a:tcPr marL="7620" marR="7620" marT="7620" marB="0" anchor="ctr" anchorCtr="1">
                    <a:lnL w="6350" cap="flat" cmpd="sng" algn="ctr">
                      <a:solidFill>
                        <a:srgbClr val="307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3078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noProof="0" dirty="0" smtClean="0">
                          <a:solidFill>
                            <a:schemeClr val="bg1"/>
                          </a:solidFill>
                        </a:rPr>
                        <a:t>+</a:t>
                      </a:r>
                      <a:endParaRPr lang="en-GB" noProof="0" dirty="0">
                        <a:solidFill>
                          <a:schemeClr val="bg1"/>
                        </a:solidFill>
                      </a:endParaRPr>
                    </a:p>
                  </a:txBody>
                  <a:tcPr marL="7620" marR="7620" marT="7620" marB="0" anchor="ctr" anchorCtr="1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30787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noProof="0" dirty="0" smtClean="0"/>
                        <a:t>94.5</a:t>
                      </a:r>
                      <a:endParaRPr lang="en-GB" b="0" noProof="0" dirty="0" smtClean="0"/>
                    </a:p>
                  </a:txBody>
                  <a:tcPr marL="7620" marR="7620" marT="7620" marB="0" anchor="ctr" anchorCtr="1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b="0" noProof="0" dirty="0" smtClean="0"/>
                        <a:t>87</a:t>
                      </a:r>
                      <a:endParaRPr lang="en-GB" b="0" noProof="0" dirty="0"/>
                    </a:p>
                  </a:txBody>
                  <a:tcPr marL="7620" marR="7620" marT="7620" marB="0" anchor="ctr" anchorCtr="1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2296769"/>
                  </a:ext>
                </a:extLst>
              </a:tr>
              <a:tr h="360000">
                <a:tc vMerge="1">
                  <a:txBody>
                    <a:bodyPr/>
                    <a:lstStyle/>
                    <a:p>
                      <a:pPr algn="ctr" fontAlgn="b"/>
                      <a:endParaRPr lang="cs-CZ" dirty="0">
                        <a:solidFill>
                          <a:schemeClr val="bg1"/>
                        </a:solidFill>
                      </a:endParaRPr>
                    </a:p>
                  </a:txBody>
                  <a:tcPr marL="7620" marR="7620" marT="7620" marB="0" anchor="ctr" anchorCtr="1">
                    <a:lnL w="6350" cap="flat" cmpd="sng" algn="ctr">
                      <a:solidFill>
                        <a:srgbClr val="307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noProof="0" dirty="0" smtClean="0">
                          <a:solidFill>
                            <a:schemeClr val="bg1"/>
                          </a:solidFill>
                        </a:rPr>
                        <a:t>−</a:t>
                      </a:r>
                      <a:endParaRPr lang="en-GB" noProof="0" dirty="0">
                        <a:solidFill>
                          <a:schemeClr val="bg1"/>
                        </a:solidFill>
                      </a:endParaRPr>
                    </a:p>
                  </a:txBody>
                  <a:tcPr marL="7620" marR="7620" marT="7620" marB="0" anchor="ctr" anchorCtr="1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3078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b="0" noProof="0" dirty="0" smtClean="0"/>
                        <a:t>77</a:t>
                      </a:r>
                      <a:endParaRPr lang="en-GB" b="0" noProof="0" dirty="0"/>
                    </a:p>
                  </a:txBody>
                  <a:tcPr marL="7620" marR="7620" marT="7620" marB="0" anchor="ctr" anchorCtr="1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b="0" noProof="0" dirty="0" smtClean="0"/>
                        <a:t>68.5</a:t>
                      </a:r>
                      <a:endParaRPr lang="en-GB" b="0" noProof="0" dirty="0"/>
                    </a:p>
                  </a:txBody>
                  <a:tcPr marL="7620" marR="7620" marT="7620" marB="0" anchor="ctr" anchorCtr="1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84549328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fontAlgn="b"/>
                      <a:endParaRPr lang="en-GB" noProof="0" dirty="0">
                        <a:solidFill>
                          <a:schemeClr val="bg1"/>
                        </a:solidFill>
                      </a:endParaRPr>
                    </a:p>
                  </a:txBody>
                  <a:tcPr marL="7620" marR="7620" marT="7620" marB="0" anchor="ctr" anchorCtr="1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noProof="0" dirty="0">
                        <a:solidFill>
                          <a:schemeClr val="bg1"/>
                        </a:solidFill>
                      </a:endParaRPr>
                    </a:p>
                  </a:txBody>
                  <a:tcPr marL="7620" marR="7620" marT="7620" marB="0" anchor="ctr" anchorCtr="1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noProof="0" dirty="0" smtClean="0">
                          <a:solidFill>
                            <a:schemeClr val="bg1"/>
                          </a:solidFill>
                        </a:rPr>
                        <a:t>−</a:t>
                      </a:r>
                      <a:endParaRPr lang="en-GB" noProof="0" dirty="0">
                        <a:solidFill>
                          <a:schemeClr val="bg1"/>
                        </a:solidFill>
                      </a:endParaRPr>
                    </a:p>
                  </a:txBody>
                  <a:tcPr marL="7620" marR="7620" marT="7620" marB="0" anchor="ctr" anchorCtr="1">
                    <a:lnL w="6350" cap="flat" cmpd="sng" algn="ctr">
                      <a:solidFill>
                        <a:srgbClr val="307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3078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noProof="0" dirty="0" smtClean="0">
                          <a:solidFill>
                            <a:schemeClr val="bg1"/>
                          </a:solidFill>
                        </a:rPr>
                        <a:t>+</a:t>
                      </a:r>
                      <a:endParaRPr lang="en-GB" noProof="0" dirty="0">
                        <a:solidFill>
                          <a:schemeClr val="bg1"/>
                        </a:solidFill>
                      </a:endParaRPr>
                    </a:p>
                  </a:txBody>
                  <a:tcPr marL="7620" marR="7620" marT="7620" marB="0" anchor="ctr" anchorCtr="1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3078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339461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fontAlgn="b"/>
                      <a:endParaRPr lang="en-GB" noProof="0" dirty="0">
                        <a:solidFill>
                          <a:schemeClr val="bg1"/>
                        </a:solidFill>
                      </a:endParaRPr>
                    </a:p>
                  </a:txBody>
                  <a:tcPr marL="7620" marR="7620" marT="7620" marB="0" anchor="ctr" anchorCtr="1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noProof="0" dirty="0">
                        <a:solidFill>
                          <a:schemeClr val="bg1"/>
                        </a:solidFill>
                      </a:endParaRPr>
                    </a:p>
                  </a:txBody>
                  <a:tcPr marL="7620" marR="7620" marT="7620" marB="0" anchor="ctr" anchorCtr="1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noProof="0" dirty="0" smtClean="0">
                          <a:solidFill>
                            <a:schemeClr val="bg1"/>
                          </a:solidFill>
                        </a:rPr>
                        <a:t>T</a:t>
                      </a:r>
                      <a:endParaRPr lang="en-GB" noProof="0" dirty="0">
                        <a:solidFill>
                          <a:schemeClr val="bg1"/>
                        </a:solidFill>
                      </a:endParaRPr>
                    </a:p>
                  </a:txBody>
                  <a:tcPr marL="7620" marR="7620" marT="7620" marB="0" anchor="ctr" anchorCtr="1">
                    <a:lnL w="6350" cap="flat" cmpd="sng" algn="ctr">
                      <a:solidFill>
                        <a:srgbClr val="307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787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cs-CZ" dirty="0"/>
                    </a:p>
                  </a:txBody>
                  <a:tcPr marL="7620" marR="7620" marT="7620" marB="0" anchor="ctr" anchorCtr="1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07028684"/>
                  </a:ext>
                </a:extLst>
              </a:tr>
            </a:tbl>
          </a:graphicData>
        </a:graphic>
      </p:graphicFrame>
      <p:cxnSp>
        <p:nvCxnSpPr>
          <p:cNvPr id="32" name="Přímá spojnice 31"/>
          <p:cNvCxnSpPr/>
          <p:nvPr/>
        </p:nvCxnSpPr>
        <p:spPr>
          <a:xfrm>
            <a:off x="6120000" y="3988800"/>
            <a:ext cx="3240000" cy="45000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Přímá spojnice 32"/>
          <p:cNvCxnSpPr/>
          <p:nvPr/>
        </p:nvCxnSpPr>
        <p:spPr>
          <a:xfrm>
            <a:off x="6120000" y="5040000"/>
            <a:ext cx="3240000" cy="51120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Line 4"/>
          <p:cNvSpPr>
            <a:spLocks noChangeShapeType="1"/>
          </p:cNvSpPr>
          <p:nvPr/>
        </p:nvSpPr>
        <p:spPr bwMode="auto">
          <a:xfrm>
            <a:off x="5760000" y="5760000"/>
            <a:ext cx="3960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35" name="Line 5"/>
          <p:cNvSpPr>
            <a:spLocks noChangeShapeType="1"/>
          </p:cNvSpPr>
          <p:nvPr/>
        </p:nvSpPr>
        <p:spPr bwMode="auto">
          <a:xfrm>
            <a:off x="6120000" y="3852000"/>
            <a:ext cx="0" cy="2016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lg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36" name="Line 5"/>
          <p:cNvSpPr>
            <a:spLocks noChangeShapeType="1"/>
          </p:cNvSpPr>
          <p:nvPr/>
        </p:nvSpPr>
        <p:spPr bwMode="auto">
          <a:xfrm>
            <a:off x="9360000" y="3852000"/>
            <a:ext cx="0" cy="2016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lg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37" name="TextovéPole 36"/>
          <p:cNvSpPr txBox="1"/>
          <p:nvPr/>
        </p:nvSpPr>
        <p:spPr>
          <a:xfrm>
            <a:off x="9720000" y="5760000"/>
            <a:ext cx="855042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dirty="0" smtClean="0"/>
              <a:t>Factor T</a:t>
            </a:r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8" name="TextovéPole 37"/>
              <p:cNvSpPr txBox="1"/>
              <p:nvPr/>
            </p:nvSpPr>
            <p:spPr>
              <a:xfrm>
                <a:off x="5924844" y="3711600"/>
                <a:ext cx="19793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38" name="TextovéPole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4844" y="3711600"/>
                <a:ext cx="197938" cy="276999"/>
              </a:xfrm>
              <a:prstGeom prst="rect">
                <a:avLst/>
              </a:prstGeom>
              <a:blipFill>
                <a:blip r:embed="rId4"/>
                <a:stretch>
                  <a:fillRect l="-28125" r="-25000" b="-288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9" name="TextovéPole 38"/>
              <p:cNvSpPr txBox="1"/>
              <p:nvPr/>
            </p:nvSpPr>
            <p:spPr>
              <a:xfrm>
                <a:off x="9414000" y="3711600"/>
                <a:ext cx="19793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39" name="TextovéPole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14000" y="3711600"/>
                <a:ext cx="197938" cy="276999"/>
              </a:xfrm>
              <a:prstGeom prst="rect">
                <a:avLst/>
              </a:prstGeom>
              <a:blipFill>
                <a:blip r:embed="rId5"/>
                <a:stretch>
                  <a:fillRect l="-27273" r="-21212" b="-288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Přímá spojnice 39"/>
          <p:cNvCxnSpPr/>
          <p:nvPr/>
        </p:nvCxnSpPr>
        <p:spPr>
          <a:xfrm flipV="1">
            <a:off x="6012000" y="3988800"/>
            <a:ext cx="108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Přímá spojnice 40"/>
          <p:cNvCxnSpPr/>
          <p:nvPr/>
        </p:nvCxnSpPr>
        <p:spPr>
          <a:xfrm flipV="1">
            <a:off x="6012000" y="5040000"/>
            <a:ext cx="108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Přímá spojnice 41"/>
          <p:cNvCxnSpPr/>
          <p:nvPr/>
        </p:nvCxnSpPr>
        <p:spPr>
          <a:xfrm flipV="1">
            <a:off x="9360000" y="4438800"/>
            <a:ext cx="108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Přímá spojnice 42"/>
          <p:cNvCxnSpPr/>
          <p:nvPr/>
        </p:nvCxnSpPr>
        <p:spPr>
          <a:xfrm flipV="1">
            <a:off x="9360000" y="5551200"/>
            <a:ext cx="108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ovéPole 43"/>
          <p:cNvSpPr txBox="1"/>
          <p:nvPr/>
        </p:nvSpPr>
        <p:spPr>
          <a:xfrm>
            <a:off x="9470038" y="5458867"/>
            <a:ext cx="298159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1200" dirty="0" smtClean="0"/>
              <a:t>68.5</a:t>
            </a:r>
            <a:endParaRPr lang="en-GB" sz="1200" dirty="0"/>
          </a:p>
        </p:txBody>
      </p:sp>
      <p:sp>
        <p:nvSpPr>
          <p:cNvPr id="45" name="TextovéPole 44"/>
          <p:cNvSpPr txBox="1"/>
          <p:nvPr/>
        </p:nvSpPr>
        <p:spPr>
          <a:xfrm>
            <a:off x="5711060" y="4953875"/>
            <a:ext cx="169918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1200" dirty="0" smtClean="0"/>
              <a:t>77</a:t>
            </a:r>
            <a:endParaRPr lang="en-GB" sz="1200" dirty="0"/>
          </a:p>
        </p:txBody>
      </p:sp>
      <p:sp>
        <p:nvSpPr>
          <p:cNvPr id="46" name="TextovéPole 45"/>
          <p:cNvSpPr txBox="1"/>
          <p:nvPr/>
        </p:nvSpPr>
        <p:spPr>
          <a:xfrm>
            <a:off x="9468000" y="4346467"/>
            <a:ext cx="169918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1200" dirty="0" smtClean="0"/>
              <a:t>87</a:t>
            </a:r>
            <a:endParaRPr lang="en-GB" sz="1200" dirty="0"/>
          </a:p>
        </p:txBody>
      </p:sp>
      <p:sp>
        <p:nvSpPr>
          <p:cNvPr id="47" name="TextovéPole 46"/>
          <p:cNvSpPr txBox="1"/>
          <p:nvPr/>
        </p:nvSpPr>
        <p:spPr>
          <a:xfrm>
            <a:off x="5708279" y="3994321"/>
            <a:ext cx="298159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1200" dirty="0" smtClean="0"/>
              <a:t>94.5</a:t>
            </a:r>
            <a:endParaRPr lang="en-GB" sz="1200" dirty="0"/>
          </a:p>
        </p:txBody>
      </p:sp>
      <p:sp>
        <p:nvSpPr>
          <p:cNvPr id="48" name="TextovéPole 47"/>
          <p:cNvSpPr txBox="1"/>
          <p:nvPr/>
        </p:nvSpPr>
        <p:spPr>
          <a:xfrm>
            <a:off x="7630996" y="4191214"/>
            <a:ext cx="218008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dirty="0" smtClean="0"/>
              <a:t>L</a:t>
            </a:r>
            <a:r>
              <a:rPr lang="en-GB" baseline="-25000" dirty="0" smtClean="0"/>
              <a:t>+</a:t>
            </a:r>
            <a:endParaRPr lang="en-GB" baseline="-25000" dirty="0"/>
          </a:p>
        </p:txBody>
      </p:sp>
      <p:sp>
        <p:nvSpPr>
          <p:cNvPr id="49" name="TextovéPole 48"/>
          <p:cNvSpPr txBox="1"/>
          <p:nvPr/>
        </p:nvSpPr>
        <p:spPr>
          <a:xfrm>
            <a:off x="7630996" y="5020299"/>
            <a:ext cx="218008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dirty="0" smtClean="0"/>
              <a:t>L</a:t>
            </a:r>
            <a:r>
              <a:rPr lang="en-GB" baseline="-25000" dirty="0" smtClean="0"/>
              <a:t>−</a:t>
            </a:r>
            <a:endParaRPr lang="en-GB" baseline="-25000" dirty="0"/>
          </a:p>
        </p:txBody>
      </p:sp>
      <p:sp>
        <p:nvSpPr>
          <p:cNvPr id="50" name="TextovéPole 49"/>
          <p:cNvSpPr txBox="1"/>
          <p:nvPr/>
        </p:nvSpPr>
        <p:spPr>
          <a:xfrm>
            <a:off x="6052674" y="5870704"/>
            <a:ext cx="134652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dirty="0" smtClean="0"/>
              <a:t>−</a:t>
            </a:r>
            <a:endParaRPr lang="en-GB" dirty="0"/>
          </a:p>
        </p:txBody>
      </p:sp>
      <p:sp>
        <p:nvSpPr>
          <p:cNvPr id="51" name="TextovéPole 50"/>
          <p:cNvSpPr txBox="1"/>
          <p:nvPr/>
        </p:nvSpPr>
        <p:spPr>
          <a:xfrm>
            <a:off x="9292674" y="5868000"/>
            <a:ext cx="134652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dirty="0" smtClean="0"/>
              <a:t>+</a:t>
            </a:r>
            <a:endParaRPr lang="en-GB" dirty="0"/>
          </a:p>
        </p:txBody>
      </p:sp>
      <p:sp>
        <p:nvSpPr>
          <p:cNvPr id="54" name="TextovéPole 53"/>
          <p:cNvSpPr txBox="1"/>
          <p:nvPr/>
        </p:nvSpPr>
        <p:spPr>
          <a:xfrm>
            <a:off x="252000" y="6329918"/>
            <a:ext cx="63434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≈ parallel   </a:t>
            </a:r>
            <a:r>
              <a:rPr lang="en-GB" sz="2400" dirty="0" smtClean="0">
                <a:sym typeface="Wingdings" panose="05000000000000000000" pitchFamily="2" charset="2"/>
              </a:rPr>
              <a:t></a:t>
            </a:r>
            <a:r>
              <a:rPr lang="en-GB" sz="2400" dirty="0" smtClean="0"/>
              <a:t>  the interaction is not significant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9276388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Full Factorial Experiments:  Example</a:t>
            </a:r>
            <a:endParaRPr lang="en-GB" dirty="0"/>
          </a:p>
        </p:txBody>
      </p:sp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3855784"/>
              </p:ext>
            </p:extLst>
          </p:nvPr>
        </p:nvGraphicFramePr>
        <p:xfrm>
          <a:off x="720000" y="1440000"/>
          <a:ext cx="2880000" cy="1440000"/>
        </p:xfrm>
        <a:graphic>
          <a:graphicData uri="http://schemas.openxmlformats.org/drawingml/2006/table">
            <a:tbl>
              <a:tblPr firstRow="1">
                <a:tableStyleId>{5940675A-B579-460E-94D1-54222C63F5DA}</a:tableStyleId>
              </a:tblPr>
              <a:tblGrid>
                <a:gridCol w="540000">
                  <a:extLst>
                    <a:ext uri="{9D8B030D-6E8A-4147-A177-3AD203B41FA5}">
                      <a16:colId xmlns:a16="http://schemas.microsoft.com/office/drawing/2014/main" val="3931373053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3245665224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2675673074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3866125829"/>
                    </a:ext>
                  </a:extLst>
                </a:gridCol>
              </a:tblGrid>
              <a:tr h="360000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GB" noProof="0" dirty="0" smtClean="0">
                          <a:solidFill>
                            <a:schemeClr val="bg1"/>
                          </a:solidFill>
                        </a:rPr>
                        <a:t>T</a:t>
                      </a:r>
                      <a:endParaRPr lang="en-GB" noProof="0" dirty="0">
                        <a:solidFill>
                          <a:schemeClr val="bg1"/>
                        </a:solidFill>
                      </a:endParaRPr>
                    </a:p>
                  </a:txBody>
                  <a:tcPr marL="7620" marR="7620" marT="7620" marB="0" anchor="ctr" anchorCtr="1">
                    <a:lnL w="6350" cap="flat" cmpd="sng" algn="ctr">
                      <a:solidFill>
                        <a:srgbClr val="307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3078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noProof="0" dirty="0" smtClean="0">
                          <a:solidFill>
                            <a:schemeClr val="bg1"/>
                          </a:solidFill>
                        </a:rPr>
                        <a:t>+</a:t>
                      </a:r>
                      <a:endParaRPr lang="en-GB" noProof="0" dirty="0">
                        <a:solidFill>
                          <a:schemeClr val="bg1"/>
                        </a:solidFill>
                      </a:endParaRPr>
                    </a:p>
                  </a:txBody>
                  <a:tcPr marL="7620" marR="7620" marT="7620" marB="0" anchor="ctr" anchorCtr="1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3078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b="0" noProof="0" dirty="0" smtClean="0"/>
                        <a:t>74</a:t>
                      </a:r>
                      <a:endParaRPr lang="en-GB" b="0" noProof="0" dirty="0"/>
                    </a:p>
                  </a:txBody>
                  <a:tcPr marL="7620" marR="7620" marT="7620" marB="0" anchor="ctr" anchorCtr="1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b="0" noProof="0" dirty="0" smtClean="0"/>
                        <a:t>83.5</a:t>
                      </a:r>
                      <a:endParaRPr lang="en-GB" b="0" noProof="0" dirty="0"/>
                    </a:p>
                  </a:txBody>
                  <a:tcPr marL="7620" marR="7620" marT="7620" marB="0" anchor="ctr" anchorCtr="1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2296769"/>
                  </a:ext>
                </a:extLst>
              </a:tr>
              <a:tr h="360000">
                <a:tc vMerge="1">
                  <a:txBody>
                    <a:bodyPr/>
                    <a:lstStyle/>
                    <a:p>
                      <a:pPr algn="ctr" fontAlgn="b"/>
                      <a:endParaRPr lang="cs-CZ" dirty="0">
                        <a:solidFill>
                          <a:schemeClr val="bg1"/>
                        </a:solidFill>
                      </a:endParaRPr>
                    </a:p>
                  </a:txBody>
                  <a:tcPr marL="7620" marR="7620" marT="7620" marB="0" anchor="ctr" anchorCtr="1">
                    <a:lnL w="6350" cap="flat" cmpd="sng" algn="ctr">
                      <a:solidFill>
                        <a:srgbClr val="307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noProof="0" dirty="0" smtClean="0">
                          <a:solidFill>
                            <a:schemeClr val="bg1"/>
                          </a:solidFill>
                        </a:rPr>
                        <a:t>−</a:t>
                      </a:r>
                      <a:endParaRPr lang="en-GB" noProof="0" dirty="0">
                        <a:solidFill>
                          <a:schemeClr val="bg1"/>
                        </a:solidFill>
                      </a:endParaRPr>
                    </a:p>
                  </a:txBody>
                  <a:tcPr marL="7620" marR="7620" marT="7620" marB="0" anchor="ctr" anchorCtr="1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3078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b="0" noProof="0" dirty="0" smtClean="0"/>
                        <a:t>88</a:t>
                      </a:r>
                      <a:endParaRPr lang="en-GB" b="0" noProof="0" dirty="0"/>
                    </a:p>
                  </a:txBody>
                  <a:tcPr marL="7620" marR="7620" marT="7620" marB="0" anchor="ctr" anchorCtr="1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b="0" noProof="0" dirty="0" smtClean="0"/>
                        <a:t>81.5</a:t>
                      </a:r>
                      <a:endParaRPr lang="en-GB" b="0" noProof="0" dirty="0"/>
                    </a:p>
                  </a:txBody>
                  <a:tcPr marL="7620" marR="7620" marT="7620" marB="0" anchor="ctr" anchorCtr="1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84549328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fontAlgn="b"/>
                      <a:endParaRPr lang="en-GB" noProof="0" dirty="0">
                        <a:solidFill>
                          <a:schemeClr val="bg1"/>
                        </a:solidFill>
                      </a:endParaRPr>
                    </a:p>
                  </a:txBody>
                  <a:tcPr marL="7620" marR="7620" marT="7620" marB="0" anchor="ctr" anchorCtr="1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noProof="0" dirty="0">
                        <a:solidFill>
                          <a:schemeClr val="bg1"/>
                        </a:solidFill>
                      </a:endParaRPr>
                    </a:p>
                  </a:txBody>
                  <a:tcPr marL="7620" marR="7620" marT="7620" marB="0" anchor="ctr" anchorCtr="1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noProof="0" dirty="0" smtClean="0">
                          <a:solidFill>
                            <a:schemeClr val="bg1"/>
                          </a:solidFill>
                        </a:rPr>
                        <a:t>−</a:t>
                      </a:r>
                      <a:endParaRPr lang="en-GB" noProof="0" dirty="0">
                        <a:solidFill>
                          <a:schemeClr val="bg1"/>
                        </a:solidFill>
                      </a:endParaRPr>
                    </a:p>
                  </a:txBody>
                  <a:tcPr marL="7620" marR="7620" marT="7620" marB="0" anchor="ctr" anchorCtr="1">
                    <a:lnL w="6350" cap="flat" cmpd="sng" algn="ctr">
                      <a:solidFill>
                        <a:srgbClr val="307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3078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noProof="0" dirty="0" smtClean="0">
                          <a:solidFill>
                            <a:schemeClr val="bg1"/>
                          </a:solidFill>
                        </a:rPr>
                        <a:t>+</a:t>
                      </a:r>
                      <a:endParaRPr lang="en-GB" noProof="0" dirty="0">
                        <a:solidFill>
                          <a:schemeClr val="bg1"/>
                        </a:solidFill>
                      </a:endParaRPr>
                    </a:p>
                  </a:txBody>
                  <a:tcPr marL="7620" marR="7620" marT="7620" marB="0" anchor="ctr" anchorCtr="1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3078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339461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fontAlgn="b"/>
                      <a:endParaRPr lang="en-GB" noProof="0" dirty="0">
                        <a:solidFill>
                          <a:schemeClr val="bg1"/>
                        </a:solidFill>
                      </a:endParaRPr>
                    </a:p>
                  </a:txBody>
                  <a:tcPr marL="7620" marR="7620" marT="7620" marB="0" anchor="ctr" anchorCtr="1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noProof="0" dirty="0">
                        <a:solidFill>
                          <a:schemeClr val="bg1"/>
                        </a:solidFill>
                      </a:endParaRPr>
                    </a:p>
                  </a:txBody>
                  <a:tcPr marL="7620" marR="7620" marT="7620" marB="0" anchor="ctr" anchorCtr="1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noProof="0" dirty="0" smtClean="0">
                          <a:solidFill>
                            <a:schemeClr val="bg1"/>
                          </a:solidFill>
                        </a:rPr>
                        <a:t>G</a:t>
                      </a:r>
                      <a:endParaRPr lang="en-GB" noProof="0" dirty="0">
                        <a:solidFill>
                          <a:schemeClr val="bg1"/>
                        </a:solidFill>
                      </a:endParaRPr>
                    </a:p>
                  </a:txBody>
                  <a:tcPr marL="7620" marR="7620" marT="7620" marB="0" anchor="ctr" anchorCtr="1">
                    <a:lnL w="6350" cap="flat" cmpd="sng" algn="ctr">
                      <a:solidFill>
                        <a:srgbClr val="307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787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cs-CZ" dirty="0"/>
                    </a:p>
                  </a:txBody>
                  <a:tcPr marL="7620" marR="7620" marT="7620" marB="0" anchor="ctr" anchorCtr="1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07028684"/>
                  </a:ext>
                </a:extLst>
              </a:tr>
            </a:tbl>
          </a:graphicData>
        </a:graphic>
      </p:graphicFrame>
      <p:cxnSp>
        <p:nvCxnSpPr>
          <p:cNvPr id="4" name="Přímá spojnice 3"/>
          <p:cNvCxnSpPr/>
          <p:nvPr/>
        </p:nvCxnSpPr>
        <p:spPr>
          <a:xfrm>
            <a:off x="6120000" y="1475999"/>
            <a:ext cx="3240000" cy="40680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Přímá spojnice 4"/>
          <p:cNvCxnSpPr/>
          <p:nvPr/>
        </p:nvCxnSpPr>
        <p:spPr>
          <a:xfrm flipV="1">
            <a:off x="6120000" y="2062800"/>
            <a:ext cx="3240000" cy="67320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5760000" y="3096000"/>
            <a:ext cx="3960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>
            <a:off x="6120000" y="1188000"/>
            <a:ext cx="0" cy="2016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lg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8" name="Line 5"/>
          <p:cNvSpPr>
            <a:spLocks noChangeShapeType="1"/>
          </p:cNvSpPr>
          <p:nvPr/>
        </p:nvSpPr>
        <p:spPr bwMode="auto">
          <a:xfrm>
            <a:off x="9360000" y="1188000"/>
            <a:ext cx="0" cy="2016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lg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9" name="TextovéPole 8"/>
          <p:cNvSpPr txBox="1"/>
          <p:nvPr/>
        </p:nvSpPr>
        <p:spPr>
          <a:xfrm>
            <a:off x="9720000" y="3096000"/>
            <a:ext cx="897682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dirty="0" smtClean="0"/>
              <a:t>Factor G</a:t>
            </a:r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ovéPole 9"/>
              <p:cNvSpPr txBox="1"/>
              <p:nvPr/>
            </p:nvSpPr>
            <p:spPr>
              <a:xfrm>
                <a:off x="5924844" y="1047600"/>
                <a:ext cx="19793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10" name="TextovéPole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4844" y="1047600"/>
                <a:ext cx="197938" cy="276999"/>
              </a:xfrm>
              <a:prstGeom prst="rect">
                <a:avLst/>
              </a:prstGeom>
              <a:blipFill>
                <a:blip r:embed="rId2"/>
                <a:stretch>
                  <a:fillRect l="-28125" r="-25000" b="-288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ovéPole 10"/>
              <p:cNvSpPr txBox="1"/>
              <p:nvPr/>
            </p:nvSpPr>
            <p:spPr>
              <a:xfrm>
                <a:off x="9414000" y="1047600"/>
                <a:ext cx="19793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11" name="TextovéPole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14000" y="1047600"/>
                <a:ext cx="197938" cy="276999"/>
              </a:xfrm>
              <a:prstGeom prst="rect">
                <a:avLst/>
              </a:prstGeom>
              <a:blipFill>
                <a:blip r:embed="rId3"/>
                <a:stretch>
                  <a:fillRect l="-27273" r="-21212" b="-288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Přímá spojnice 11"/>
          <p:cNvCxnSpPr/>
          <p:nvPr/>
        </p:nvCxnSpPr>
        <p:spPr>
          <a:xfrm flipV="1">
            <a:off x="6012000" y="1476000"/>
            <a:ext cx="108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12"/>
          <p:cNvCxnSpPr/>
          <p:nvPr/>
        </p:nvCxnSpPr>
        <p:spPr>
          <a:xfrm flipV="1">
            <a:off x="6012000" y="2736000"/>
            <a:ext cx="108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13"/>
          <p:cNvCxnSpPr/>
          <p:nvPr/>
        </p:nvCxnSpPr>
        <p:spPr>
          <a:xfrm flipV="1">
            <a:off x="9360000" y="1882800"/>
            <a:ext cx="108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14"/>
          <p:cNvCxnSpPr/>
          <p:nvPr/>
        </p:nvCxnSpPr>
        <p:spPr>
          <a:xfrm flipV="1">
            <a:off x="9360000" y="2062800"/>
            <a:ext cx="108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ovéPole 15"/>
          <p:cNvSpPr txBox="1"/>
          <p:nvPr/>
        </p:nvSpPr>
        <p:spPr>
          <a:xfrm>
            <a:off x="5708279" y="1383667"/>
            <a:ext cx="169918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1200" dirty="0" smtClean="0"/>
              <a:t>88</a:t>
            </a:r>
            <a:endParaRPr lang="en-GB" sz="1200" dirty="0"/>
          </a:p>
        </p:txBody>
      </p:sp>
      <p:sp>
        <p:nvSpPr>
          <p:cNvPr id="17" name="TextovéPole 16"/>
          <p:cNvSpPr txBox="1"/>
          <p:nvPr/>
        </p:nvSpPr>
        <p:spPr>
          <a:xfrm>
            <a:off x="5711060" y="2643668"/>
            <a:ext cx="169918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1200" dirty="0" smtClean="0"/>
              <a:t>74</a:t>
            </a:r>
            <a:endParaRPr lang="en-GB" sz="1200" dirty="0"/>
          </a:p>
        </p:txBody>
      </p:sp>
      <p:sp>
        <p:nvSpPr>
          <p:cNvPr id="18" name="TextovéPole 17"/>
          <p:cNvSpPr txBox="1"/>
          <p:nvPr/>
        </p:nvSpPr>
        <p:spPr>
          <a:xfrm>
            <a:off x="9468000" y="1696133"/>
            <a:ext cx="298159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1200" dirty="0" smtClean="0"/>
              <a:t>83.5</a:t>
            </a:r>
            <a:endParaRPr lang="en-GB" sz="1200" dirty="0"/>
          </a:p>
        </p:txBody>
      </p:sp>
      <p:sp>
        <p:nvSpPr>
          <p:cNvPr id="19" name="TextovéPole 18"/>
          <p:cNvSpPr txBox="1"/>
          <p:nvPr/>
        </p:nvSpPr>
        <p:spPr>
          <a:xfrm>
            <a:off x="9468000" y="2062799"/>
            <a:ext cx="298159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1200" dirty="0" smtClean="0"/>
              <a:t>81.5</a:t>
            </a:r>
            <a:endParaRPr lang="en-GB" sz="1200" dirty="0"/>
          </a:p>
        </p:txBody>
      </p:sp>
      <p:sp>
        <p:nvSpPr>
          <p:cNvPr id="20" name="TextovéPole 19"/>
          <p:cNvSpPr txBox="1"/>
          <p:nvPr/>
        </p:nvSpPr>
        <p:spPr>
          <a:xfrm>
            <a:off x="7624584" y="2422239"/>
            <a:ext cx="230832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dirty="0" smtClean="0"/>
              <a:t>T</a:t>
            </a:r>
            <a:r>
              <a:rPr lang="en-GB" baseline="-25000" dirty="0" smtClean="0"/>
              <a:t>+</a:t>
            </a:r>
            <a:endParaRPr lang="en-GB" baseline="-25000" dirty="0"/>
          </a:p>
        </p:txBody>
      </p:sp>
      <p:sp>
        <p:nvSpPr>
          <p:cNvPr id="21" name="TextovéPole 20"/>
          <p:cNvSpPr txBox="1"/>
          <p:nvPr/>
        </p:nvSpPr>
        <p:spPr>
          <a:xfrm>
            <a:off x="7624584" y="1389600"/>
            <a:ext cx="230832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dirty="0" smtClean="0"/>
              <a:t>T</a:t>
            </a:r>
            <a:r>
              <a:rPr lang="en-GB" baseline="-25000" dirty="0" smtClean="0"/>
              <a:t>−</a:t>
            </a:r>
            <a:endParaRPr lang="en-GB" baseline="-25000" dirty="0"/>
          </a:p>
        </p:txBody>
      </p:sp>
      <p:sp>
        <p:nvSpPr>
          <p:cNvPr id="29" name="TextovéPole 28"/>
          <p:cNvSpPr txBox="1"/>
          <p:nvPr/>
        </p:nvSpPr>
        <p:spPr>
          <a:xfrm>
            <a:off x="6052674" y="3204000"/>
            <a:ext cx="134652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dirty="0" smtClean="0"/>
              <a:t>−</a:t>
            </a:r>
            <a:endParaRPr lang="en-GB" dirty="0"/>
          </a:p>
        </p:txBody>
      </p:sp>
      <p:sp>
        <p:nvSpPr>
          <p:cNvPr id="30" name="TextovéPole 29"/>
          <p:cNvSpPr txBox="1"/>
          <p:nvPr/>
        </p:nvSpPr>
        <p:spPr>
          <a:xfrm>
            <a:off x="9292674" y="3204000"/>
            <a:ext cx="134652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dirty="0" smtClean="0"/>
              <a:t>+</a:t>
            </a:r>
            <a:endParaRPr lang="en-GB" dirty="0"/>
          </a:p>
        </p:txBody>
      </p:sp>
      <p:graphicFrame>
        <p:nvGraphicFramePr>
          <p:cNvPr id="31" name="Tabulka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9032539"/>
              </p:ext>
            </p:extLst>
          </p:nvPr>
        </p:nvGraphicFramePr>
        <p:xfrm>
          <a:off x="720000" y="4104000"/>
          <a:ext cx="2880000" cy="1440000"/>
        </p:xfrm>
        <a:graphic>
          <a:graphicData uri="http://schemas.openxmlformats.org/drawingml/2006/table">
            <a:tbl>
              <a:tblPr firstRow="1">
                <a:tableStyleId>{5940675A-B579-460E-94D1-54222C63F5DA}</a:tableStyleId>
              </a:tblPr>
              <a:tblGrid>
                <a:gridCol w="540000">
                  <a:extLst>
                    <a:ext uri="{9D8B030D-6E8A-4147-A177-3AD203B41FA5}">
                      <a16:colId xmlns:a16="http://schemas.microsoft.com/office/drawing/2014/main" val="3931373053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3245665224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2675673074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3866125829"/>
                    </a:ext>
                  </a:extLst>
                </a:gridCol>
              </a:tblGrid>
              <a:tr h="360000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GB" noProof="0" dirty="0" smtClean="0">
                          <a:solidFill>
                            <a:schemeClr val="bg1"/>
                          </a:solidFill>
                        </a:rPr>
                        <a:t>G</a:t>
                      </a:r>
                      <a:endParaRPr lang="en-GB" noProof="0" dirty="0">
                        <a:solidFill>
                          <a:schemeClr val="bg1"/>
                        </a:solidFill>
                      </a:endParaRPr>
                    </a:p>
                  </a:txBody>
                  <a:tcPr marL="7620" marR="7620" marT="7620" marB="0" anchor="ctr" anchorCtr="1">
                    <a:lnL w="6350" cap="flat" cmpd="sng" algn="ctr">
                      <a:solidFill>
                        <a:srgbClr val="307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3078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noProof="0" dirty="0" smtClean="0">
                          <a:solidFill>
                            <a:schemeClr val="bg1"/>
                          </a:solidFill>
                        </a:rPr>
                        <a:t>+</a:t>
                      </a:r>
                      <a:endParaRPr lang="en-GB" noProof="0" dirty="0">
                        <a:solidFill>
                          <a:schemeClr val="bg1"/>
                        </a:solidFill>
                      </a:endParaRPr>
                    </a:p>
                  </a:txBody>
                  <a:tcPr marL="7620" marR="7620" marT="7620" marB="0" anchor="ctr" anchorCtr="1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30787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noProof="0" dirty="0" smtClean="0"/>
                        <a:t>81.5</a:t>
                      </a:r>
                      <a:endParaRPr lang="en-GB" b="0" noProof="0" dirty="0" smtClean="0"/>
                    </a:p>
                  </a:txBody>
                  <a:tcPr marL="7620" marR="7620" marT="7620" marB="0" anchor="ctr" anchorCtr="1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b="0" noProof="0" dirty="0" smtClean="0"/>
                        <a:t>83.5</a:t>
                      </a:r>
                      <a:endParaRPr lang="en-GB" b="0" noProof="0" dirty="0"/>
                    </a:p>
                  </a:txBody>
                  <a:tcPr marL="7620" marR="7620" marT="7620" marB="0" anchor="ctr" anchorCtr="1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2296769"/>
                  </a:ext>
                </a:extLst>
              </a:tr>
              <a:tr h="360000">
                <a:tc vMerge="1">
                  <a:txBody>
                    <a:bodyPr/>
                    <a:lstStyle/>
                    <a:p>
                      <a:pPr algn="ctr" fontAlgn="b"/>
                      <a:endParaRPr lang="cs-CZ" dirty="0">
                        <a:solidFill>
                          <a:schemeClr val="bg1"/>
                        </a:solidFill>
                      </a:endParaRPr>
                    </a:p>
                  </a:txBody>
                  <a:tcPr marL="7620" marR="7620" marT="7620" marB="0" anchor="ctr" anchorCtr="1">
                    <a:lnL w="6350" cap="flat" cmpd="sng" algn="ctr">
                      <a:solidFill>
                        <a:srgbClr val="307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noProof="0" dirty="0" smtClean="0">
                          <a:solidFill>
                            <a:schemeClr val="bg1"/>
                          </a:solidFill>
                        </a:rPr>
                        <a:t>−</a:t>
                      </a:r>
                      <a:endParaRPr lang="en-GB" noProof="0" dirty="0">
                        <a:solidFill>
                          <a:schemeClr val="bg1"/>
                        </a:solidFill>
                      </a:endParaRPr>
                    </a:p>
                  </a:txBody>
                  <a:tcPr marL="7620" marR="7620" marT="7620" marB="0" anchor="ctr" anchorCtr="1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3078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b="0" noProof="0" dirty="0" smtClean="0"/>
                        <a:t>88</a:t>
                      </a:r>
                      <a:endParaRPr lang="en-GB" b="0" noProof="0" dirty="0"/>
                    </a:p>
                  </a:txBody>
                  <a:tcPr marL="7620" marR="7620" marT="7620" marB="0" anchor="ctr" anchorCtr="1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b="0" noProof="0" dirty="0" smtClean="0"/>
                        <a:t>74</a:t>
                      </a:r>
                      <a:endParaRPr lang="en-GB" b="0" noProof="0" dirty="0"/>
                    </a:p>
                  </a:txBody>
                  <a:tcPr marL="7620" marR="7620" marT="7620" marB="0" anchor="ctr" anchorCtr="1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84549328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fontAlgn="b"/>
                      <a:endParaRPr lang="en-GB" noProof="0" dirty="0">
                        <a:solidFill>
                          <a:schemeClr val="bg1"/>
                        </a:solidFill>
                      </a:endParaRPr>
                    </a:p>
                  </a:txBody>
                  <a:tcPr marL="7620" marR="7620" marT="7620" marB="0" anchor="ctr" anchorCtr="1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noProof="0" dirty="0">
                        <a:solidFill>
                          <a:schemeClr val="bg1"/>
                        </a:solidFill>
                      </a:endParaRPr>
                    </a:p>
                  </a:txBody>
                  <a:tcPr marL="7620" marR="7620" marT="7620" marB="0" anchor="ctr" anchorCtr="1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noProof="0" dirty="0" smtClean="0">
                          <a:solidFill>
                            <a:schemeClr val="bg1"/>
                          </a:solidFill>
                        </a:rPr>
                        <a:t>−</a:t>
                      </a:r>
                      <a:endParaRPr lang="en-GB" noProof="0" dirty="0">
                        <a:solidFill>
                          <a:schemeClr val="bg1"/>
                        </a:solidFill>
                      </a:endParaRPr>
                    </a:p>
                  </a:txBody>
                  <a:tcPr marL="7620" marR="7620" marT="7620" marB="0" anchor="ctr" anchorCtr="1">
                    <a:lnL w="6350" cap="flat" cmpd="sng" algn="ctr">
                      <a:solidFill>
                        <a:srgbClr val="307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3078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noProof="0" dirty="0" smtClean="0">
                          <a:solidFill>
                            <a:schemeClr val="bg1"/>
                          </a:solidFill>
                        </a:rPr>
                        <a:t>+</a:t>
                      </a:r>
                      <a:endParaRPr lang="en-GB" noProof="0" dirty="0">
                        <a:solidFill>
                          <a:schemeClr val="bg1"/>
                        </a:solidFill>
                      </a:endParaRPr>
                    </a:p>
                  </a:txBody>
                  <a:tcPr marL="7620" marR="7620" marT="7620" marB="0" anchor="ctr" anchorCtr="1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3078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339461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fontAlgn="b"/>
                      <a:endParaRPr lang="en-GB" noProof="0" dirty="0">
                        <a:solidFill>
                          <a:schemeClr val="bg1"/>
                        </a:solidFill>
                      </a:endParaRPr>
                    </a:p>
                  </a:txBody>
                  <a:tcPr marL="7620" marR="7620" marT="7620" marB="0" anchor="ctr" anchorCtr="1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noProof="0" dirty="0">
                        <a:solidFill>
                          <a:schemeClr val="bg1"/>
                        </a:solidFill>
                      </a:endParaRPr>
                    </a:p>
                  </a:txBody>
                  <a:tcPr marL="7620" marR="7620" marT="7620" marB="0" anchor="ctr" anchorCtr="1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noProof="0" dirty="0" smtClean="0">
                          <a:solidFill>
                            <a:schemeClr val="bg1"/>
                          </a:solidFill>
                        </a:rPr>
                        <a:t>T</a:t>
                      </a:r>
                      <a:endParaRPr lang="en-GB" noProof="0" dirty="0">
                        <a:solidFill>
                          <a:schemeClr val="bg1"/>
                        </a:solidFill>
                      </a:endParaRPr>
                    </a:p>
                  </a:txBody>
                  <a:tcPr marL="7620" marR="7620" marT="7620" marB="0" anchor="ctr" anchorCtr="1">
                    <a:lnL w="6350" cap="flat" cmpd="sng" algn="ctr">
                      <a:solidFill>
                        <a:srgbClr val="307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787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cs-CZ" dirty="0"/>
                    </a:p>
                  </a:txBody>
                  <a:tcPr marL="7620" marR="7620" marT="7620" marB="0" anchor="ctr" anchorCtr="1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07028684"/>
                  </a:ext>
                </a:extLst>
              </a:tr>
            </a:tbl>
          </a:graphicData>
        </a:graphic>
      </p:graphicFrame>
      <p:cxnSp>
        <p:nvCxnSpPr>
          <p:cNvPr id="32" name="Přímá spojnice 31"/>
          <p:cNvCxnSpPr/>
          <p:nvPr/>
        </p:nvCxnSpPr>
        <p:spPr>
          <a:xfrm flipV="1">
            <a:off x="6120000" y="4546800"/>
            <a:ext cx="3240000" cy="18000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Přímá spojnice 32"/>
          <p:cNvCxnSpPr/>
          <p:nvPr/>
        </p:nvCxnSpPr>
        <p:spPr>
          <a:xfrm>
            <a:off x="6120000" y="4140000"/>
            <a:ext cx="3240000" cy="126000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Line 4"/>
          <p:cNvSpPr>
            <a:spLocks noChangeShapeType="1"/>
          </p:cNvSpPr>
          <p:nvPr/>
        </p:nvSpPr>
        <p:spPr bwMode="auto">
          <a:xfrm>
            <a:off x="5760000" y="5760000"/>
            <a:ext cx="3960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35" name="Line 5"/>
          <p:cNvSpPr>
            <a:spLocks noChangeShapeType="1"/>
          </p:cNvSpPr>
          <p:nvPr/>
        </p:nvSpPr>
        <p:spPr bwMode="auto">
          <a:xfrm>
            <a:off x="6120000" y="3852000"/>
            <a:ext cx="0" cy="2016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lg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36" name="Line 5"/>
          <p:cNvSpPr>
            <a:spLocks noChangeShapeType="1"/>
          </p:cNvSpPr>
          <p:nvPr/>
        </p:nvSpPr>
        <p:spPr bwMode="auto">
          <a:xfrm>
            <a:off x="9360000" y="3852000"/>
            <a:ext cx="0" cy="2016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lg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37" name="TextovéPole 36"/>
          <p:cNvSpPr txBox="1"/>
          <p:nvPr/>
        </p:nvSpPr>
        <p:spPr>
          <a:xfrm>
            <a:off x="9720000" y="5760000"/>
            <a:ext cx="855042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dirty="0" smtClean="0"/>
              <a:t>Factor T</a:t>
            </a:r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8" name="TextovéPole 37"/>
              <p:cNvSpPr txBox="1"/>
              <p:nvPr/>
            </p:nvSpPr>
            <p:spPr>
              <a:xfrm>
                <a:off x="5924844" y="3711600"/>
                <a:ext cx="19793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38" name="TextovéPole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4844" y="3711600"/>
                <a:ext cx="197938" cy="276999"/>
              </a:xfrm>
              <a:prstGeom prst="rect">
                <a:avLst/>
              </a:prstGeom>
              <a:blipFill>
                <a:blip r:embed="rId4"/>
                <a:stretch>
                  <a:fillRect l="-28125" r="-25000" b="-288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9" name="TextovéPole 38"/>
              <p:cNvSpPr txBox="1"/>
              <p:nvPr/>
            </p:nvSpPr>
            <p:spPr>
              <a:xfrm>
                <a:off x="9414000" y="3711600"/>
                <a:ext cx="19793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39" name="TextovéPole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14000" y="3711600"/>
                <a:ext cx="197938" cy="276999"/>
              </a:xfrm>
              <a:prstGeom prst="rect">
                <a:avLst/>
              </a:prstGeom>
              <a:blipFill>
                <a:blip r:embed="rId5"/>
                <a:stretch>
                  <a:fillRect l="-27273" r="-21212" b="-288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Přímá spojnice 39"/>
          <p:cNvCxnSpPr/>
          <p:nvPr/>
        </p:nvCxnSpPr>
        <p:spPr>
          <a:xfrm flipV="1">
            <a:off x="6012000" y="4140000"/>
            <a:ext cx="108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Přímá spojnice 40"/>
          <p:cNvCxnSpPr/>
          <p:nvPr/>
        </p:nvCxnSpPr>
        <p:spPr>
          <a:xfrm flipV="1">
            <a:off x="6012000" y="4726800"/>
            <a:ext cx="108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Přímá spojnice 41"/>
          <p:cNvCxnSpPr/>
          <p:nvPr/>
        </p:nvCxnSpPr>
        <p:spPr>
          <a:xfrm flipV="1">
            <a:off x="9360000" y="4546800"/>
            <a:ext cx="108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Přímá spojnice 42"/>
          <p:cNvCxnSpPr/>
          <p:nvPr/>
        </p:nvCxnSpPr>
        <p:spPr>
          <a:xfrm flipV="1">
            <a:off x="9360000" y="5400000"/>
            <a:ext cx="108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ovéPole 43"/>
          <p:cNvSpPr txBox="1"/>
          <p:nvPr/>
        </p:nvSpPr>
        <p:spPr>
          <a:xfrm>
            <a:off x="9470038" y="5307667"/>
            <a:ext cx="169918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1200" dirty="0" smtClean="0"/>
              <a:t>74</a:t>
            </a:r>
            <a:endParaRPr lang="en-GB" sz="1200" dirty="0"/>
          </a:p>
        </p:txBody>
      </p:sp>
      <p:sp>
        <p:nvSpPr>
          <p:cNvPr id="45" name="TextovéPole 44"/>
          <p:cNvSpPr txBox="1"/>
          <p:nvPr/>
        </p:nvSpPr>
        <p:spPr>
          <a:xfrm>
            <a:off x="5711060" y="4634467"/>
            <a:ext cx="298159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1200" dirty="0" smtClean="0"/>
              <a:t>81.5</a:t>
            </a:r>
            <a:endParaRPr lang="en-GB" sz="1200" dirty="0"/>
          </a:p>
        </p:txBody>
      </p:sp>
      <p:sp>
        <p:nvSpPr>
          <p:cNvPr id="46" name="TextovéPole 45"/>
          <p:cNvSpPr txBox="1"/>
          <p:nvPr/>
        </p:nvSpPr>
        <p:spPr>
          <a:xfrm>
            <a:off x="9468000" y="4457830"/>
            <a:ext cx="298159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1200" dirty="0" smtClean="0"/>
              <a:t>83.5</a:t>
            </a:r>
            <a:endParaRPr lang="en-GB" sz="1200" dirty="0"/>
          </a:p>
        </p:txBody>
      </p:sp>
      <p:sp>
        <p:nvSpPr>
          <p:cNvPr id="47" name="TextovéPole 46"/>
          <p:cNvSpPr txBox="1"/>
          <p:nvPr/>
        </p:nvSpPr>
        <p:spPr>
          <a:xfrm>
            <a:off x="5708279" y="4044304"/>
            <a:ext cx="169918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1200" dirty="0" smtClean="0"/>
              <a:t>88</a:t>
            </a:r>
            <a:endParaRPr lang="en-GB" sz="1200" dirty="0"/>
          </a:p>
        </p:txBody>
      </p:sp>
      <p:sp>
        <p:nvSpPr>
          <p:cNvPr id="48" name="TextovéPole 47"/>
          <p:cNvSpPr txBox="1"/>
          <p:nvPr/>
        </p:nvSpPr>
        <p:spPr>
          <a:xfrm>
            <a:off x="6612812" y="4680633"/>
            <a:ext cx="269304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dirty="0" smtClean="0"/>
              <a:t>G</a:t>
            </a:r>
            <a:r>
              <a:rPr lang="en-GB" baseline="-25000" dirty="0" smtClean="0"/>
              <a:t>+</a:t>
            </a:r>
            <a:endParaRPr lang="en-GB" baseline="-25000" dirty="0"/>
          </a:p>
        </p:txBody>
      </p:sp>
      <p:sp>
        <p:nvSpPr>
          <p:cNvPr id="49" name="TextovéPole 48"/>
          <p:cNvSpPr txBox="1"/>
          <p:nvPr/>
        </p:nvSpPr>
        <p:spPr>
          <a:xfrm>
            <a:off x="6612812" y="4079000"/>
            <a:ext cx="269304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dirty="0" smtClean="0"/>
              <a:t>G</a:t>
            </a:r>
            <a:r>
              <a:rPr lang="en-GB" baseline="-25000" dirty="0" smtClean="0"/>
              <a:t>−</a:t>
            </a:r>
            <a:endParaRPr lang="en-GB" baseline="-25000" dirty="0"/>
          </a:p>
        </p:txBody>
      </p:sp>
      <p:sp>
        <p:nvSpPr>
          <p:cNvPr id="50" name="TextovéPole 49"/>
          <p:cNvSpPr txBox="1"/>
          <p:nvPr/>
        </p:nvSpPr>
        <p:spPr>
          <a:xfrm>
            <a:off x="6052674" y="5870704"/>
            <a:ext cx="134652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dirty="0" smtClean="0"/>
              <a:t>−</a:t>
            </a:r>
            <a:endParaRPr lang="en-GB" dirty="0"/>
          </a:p>
        </p:txBody>
      </p:sp>
      <p:sp>
        <p:nvSpPr>
          <p:cNvPr id="51" name="TextovéPole 50"/>
          <p:cNvSpPr txBox="1"/>
          <p:nvPr/>
        </p:nvSpPr>
        <p:spPr>
          <a:xfrm>
            <a:off x="9292674" y="5868000"/>
            <a:ext cx="134652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dirty="0" smtClean="0"/>
              <a:t>+</a:t>
            </a:r>
            <a:endParaRPr lang="en-GB" dirty="0"/>
          </a:p>
        </p:txBody>
      </p:sp>
      <p:sp>
        <p:nvSpPr>
          <p:cNvPr id="54" name="TextovéPole 53"/>
          <p:cNvSpPr txBox="1"/>
          <p:nvPr/>
        </p:nvSpPr>
        <p:spPr>
          <a:xfrm>
            <a:off x="252000" y="6329918"/>
            <a:ext cx="68828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NOT parallel   </a:t>
            </a:r>
            <a:r>
              <a:rPr lang="en-GB" sz="2400" dirty="0" smtClean="0">
                <a:sym typeface="Wingdings" panose="05000000000000000000" pitchFamily="2" charset="2"/>
              </a:rPr>
              <a:t></a:t>
            </a:r>
            <a:r>
              <a:rPr lang="en-GB" sz="2400" dirty="0" smtClean="0"/>
              <a:t>  the interaction is SIGNIFICANT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6027587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Full Factorial Experiments:  Motivation  &amp;  Introduction</a:t>
            </a:r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 smtClean="0"/>
                  <a:t>If we consider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GB" dirty="0" smtClean="0"/>
                  <a:t>  factors  A and B,  then the arrangement of the factor levels is called a  2×2  or  2</a:t>
                </a:r>
                <a:r>
                  <a:rPr lang="en-GB" baseline="30000" dirty="0" smtClean="0"/>
                  <a:t>2</a:t>
                </a:r>
                <a:r>
                  <a:rPr lang="en-GB" dirty="0" smtClean="0"/>
                  <a:t>  factorial design.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 smtClean="0"/>
                  <a:t>There are  2×2 = 4  factorial points, which constitute a square:</a:t>
                </a:r>
              </a:p>
            </p:txBody>
          </p:sp>
        </mc:Choice>
        <mc:Fallback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695" r="-112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ál 3"/>
          <p:cNvSpPr/>
          <p:nvPr/>
        </p:nvSpPr>
        <p:spPr>
          <a:xfrm>
            <a:off x="5112000" y="5220000"/>
            <a:ext cx="540000" cy="540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en-GB" sz="2400" dirty="0" smtClean="0">
                <a:solidFill>
                  <a:schemeClr val="tx1"/>
                </a:solidFill>
              </a:rPr>
              <a:t>−−</a:t>
            </a:r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5" name="Ovál 4"/>
          <p:cNvSpPr/>
          <p:nvPr/>
        </p:nvSpPr>
        <p:spPr>
          <a:xfrm>
            <a:off x="6552000" y="5220000"/>
            <a:ext cx="540000" cy="540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en-GB" sz="2400" dirty="0" smtClean="0">
                <a:solidFill>
                  <a:schemeClr val="tx1"/>
                </a:solidFill>
              </a:rPr>
              <a:t>+−</a:t>
            </a:r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6" name="Ovál 5"/>
          <p:cNvSpPr/>
          <p:nvPr/>
        </p:nvSpPr>
        <p:spPr>
          <a:xfrm>
            <a:off x="5112000" y="3780000"/>
            <a:ext cx="540000" cy="540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en-GB" sz="2400" dirty="0" smtClean="0">
                <a:solidFill>
                  <a:schemeClr val="tx1"/>
                </a:solidFill>
              </a:rPr>
              <a:t>−+</a:t>
            </a:r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7" name="Ovál 6"/>
          <p:cNvSpPr/>
          <p:nvPr/>
        </p:nvSpPr>
        <p:spPr>
          <a:xfrm>
            <a:off x="6552000" y="3780000"/>
            <a:ext cx="540000" cy="540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en-GB" sz="2400" dirty="0" smtClean="0">
                <a:solidFill>
                  <a:schemeClr val="tx1"/>
                </a:solidFill>
              </a:rPr>
              <a:t>++</a:t>
            </a:r>
            <a:endParaRPr lang="en-GB" sz="2400" dirty="0">
              <a:solidFill>
                <a:schemeClr val="tx1"/>
              </a:solidFill>
            </a:endParaRPr>
          </a:p>
        </p:txBody>
      </p:sp>
      <p:cxnSp>
        <p:nvCxnSpPr>
          <p:cNvPr id="9" name="Přímá spojnice 8"/>
          <p:cNvCxnSpPr/>
          <p:nvPr/>
        </p:nvCxnSpPr>
        <p:spPr>
          <a:xfrm>
            <a:off x="5652000" y="4050000"/>
            <a:ext cx="9000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9"/>
          <p:cNvCxnSpPr/>
          <p:nvPr/>
        </p:nvCxnSpPr>
        <p:spPr>
          <a:xfrm>
            <a:off x="5652000" y="5490000"/>
            <a:ext cx="9000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/>
        </p:nvCxnSpPr>
        <p:spPr>
          <a:xfrm flipV="1">
            <a:off x="5382000" y="4320000"/>
            <a:ext cx="0" cy="9000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14"/>
          <p:cNvCxnSpPr/>
          <p:nvPr/>
        </p:nvCxnSpPr>
        <p:spPr>
          <a:xfrm flipV="1">
            <a:off x="6822000" y="4320000"/>
            <a:ext cx="0" cy="9000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7" name="Tabulka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0951999"/>
              </p:ext>
            </p:extLst>
          </p:nvPr>
        </p:nvGraphicFramePr>
        <p:xfrm>
          <a:off x="9360000" y="3384000"/>
          <a:ext cx="1584000" cy="2592000"/>
        </p:xfrm>
        <a:graphic>
          <a:graphicData uri="http://schemas.openxmlformats.org/drawingml/2006/table">
            <a:tbl>
              <a:tblPr firstRow="1">
                <a:tableStyleId>{5940675A-B579-460E-94D1-54222C63F5DA}</a:tableStyleId>
              </a:tblPr>
              <a:tblGrid>
                <a:gridCol w="792000">
                  <a:extLst>
                    <a:ext uri="{9D8B030D-6E8A-4147-A177-3AD203B41FA5}">
                      <a16:colId xmlns:a16="http://schemas.microsoft.com/office/drawing/2014/main" val="3717724688"/>
                    </a:ext>
                  </a:extLst>
                </a:gridCol>
                <a:gridCol w="792000">
                  <a:extLst>
                    <a:ext uri="{9D8B030D-6E8A-4147-A177-3AD203B41FA5}">
                      <a16:colId xmlns:a16="http://schemas.microsoft.com/office/drawing/2014/main" val="4072174939"/>
                    </a:ext>
                  </a:extLst>
                </a:gridCol>
              </a:tblGrid>
              <a:tr h="432000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2400" noProof="0" dirty="0" smtClean="0">
                          <a:solidFill>
                            <a:schemeClr val="bg1"/>
                          </a:solidFill>
                        </a:rPr>
                        <a:t>Factor</a:t>
                      </a:r>
                      <a:endParaRPr lang="en-GB" sz="2400" noProof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25200" anchor="ctr" anchorCtr="1">
                    <a:lnL w="6350" cap="flat" cmpd="sng" algn="ctr">
                      <a:solidFill>
                        <a:srgbClr val="307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30787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cs-CZ" sz="2400" dirty="0">
                        <a:solidFill>
                          <a:schemeClr val="bg1"/>
                        </a:solidFill>
                      </a:endParaRPr>
                    </a:p>
                  </a:txBody>
                  <a:tcPr marL="7620" marR="7620" marT="7620" marB="0" anchor="ctr" anchorCtr="1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3078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8316496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aseline="0" noProof="0" dirty="0" smtClean="0">
                          <a:solidFill>
                            <a:schemeClr val="bg1"/>
                          </a:solidFill>
                        </a:rPr>
                        <a:t>A</a:t>
                      </a:r>
                      <a:endParaRPr lang="en-GB" sz="2400" noProof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25200" anchor="ctr" anchorCtr="1">
                    <a:lnL w="6350" cap="flat" cmpd="sng" algn="ctr">
                      <a:solidFill>
                        <a:srgbClr val="307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3078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noProof="0" dirty="0" smtClean="0">
                          <a:solidFill>
                            <a:schemeClr val="bg1"/>
                          </a:solidFill>
                        </a:rPr>
                        <a:t>B</a:t>
                      </a:r>
                      <a:endParaRPr lang="en-GB" sz="2400" noProof="0" dirty="0">
                        <a:solidFill>
                          <a:schemeClr val="bg1"/>
                        </a:solidFill>
                      </a:endParaRPr>
                    </a:p>
                  </a:txBody>
                  <a:tcPr marL="7620" marR="7620" marT="7620" marB="0" anchor="ctr" anchorCtr="1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3078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6196421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noProof="0" dirty="0" smtClean="0"/>
                        <a:t>−</a:t>
                      </a:r>
                      <a:endParaRPr lang="en-GB" sz="2400" noProof="0" dirty="0"/>
                    </a:p>
                  </a:txBody>
                  <a:tcPr marL="0" marR="0" marT="0" marB="25200" anchor="ctr" anchorCtr="1">
                    <a:lnL w="6350" cap="flat" cmpd="sng" algn="ctr">
                      <a:solidFill>
                        <a:srgbClr val="307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noProof="0" dirty="0" smtClean="0"/>
                        <a:t>−</a:t>
                      </a:r>
                      <a:endParaRPr lang="en-GB" sz="2400" noProof="0" dirty="0"/>
                    </a:p>
                  </a:txBody>
                  <a:tcPr marL="7620" marR="7620" marT="7620" marB="0" anchor="ctr" anchorCtr="1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32114472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noProof="0" dirty="0" smtClean="0"/>
                        <a:t>+</a:t>
                      </a:r>
                      <a:endParaRPr lang="en-GB" sz="2400" noProof="0" dirty="0"/>
                    </a:p>
                  </a:txBody>
                  <a:tcPr marL="0" marR="0" marT="0" marB="25200" anchor="ctr" anchorCtr="1">
                    <a:lnL w="6350" cap="flat" cmpd="sng" algn="ctr">
                      <a:solidFill>
                        <a:srgbClr val="307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noProof="0" dirty="0" smtClean="0"/>
                        <a:t>−</a:t>
                      </a:r>
                      <a:endParaRPr lang="en-GB" sz="2400" noProof="0" dirty="0"/>
                    </a:p>
                  </a:txBody>
                  <a:tcPr marL="7620" marR="7620" marT="7620" marB="0" anchor="ctr" anchorCtr="1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6857194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noProof="0" dirty="0" smtClean="0"/>
                        <a:t>−</a:t>
                      </a:r>
                      <a:endParaRPr lang="en-GB" sz="2400" noProof="0" dirty="0"/>
                    </a:p>
                  </a:txBody>
                  <a:tcPr marL="0" marR="0" marT="0" marB="25200" anchor="ctr" anchorCtr="1">
                    <a:lnL w="6350" cap="flat" cmpd="sng" algn="ctr">
                      <a:solidFill>
                        <a:srgbClr val="307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noProof="0" dirty="0" smtClean="0"/>
                        <a:t>+</a:t>
                      </a:r>
                      <a:endParaRPr lang="en-GB" sz="2400" noProof="0" dirty="0"/>
                    </a:p>
                  </a:txBody>
                  <a:tcPr marL="7620" marR="7620" marT="7620" marB="0" anchor="ctr" anchorCtr="1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9636014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noProof="0" dirty="0" smtClean="0"/>
                        <a:t>+</a:t>
                      </a:r>
                      <a:endParaRPr lang="en-GB" sz="2400" noProof="0" dirty="0"/>
                    </a:p>
                  </a:txBody>
                  <a:tcPr marL="0" marR="0" marT="0" marB="25200" anchor="ctr" anchorCtr="1">
                    <a:lnL w="6350" cap="flat" cmpd="sng" algn="ctr">
                      <a:solidFill>
                        <a:srgbClr val="307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noProof="0" dirty="0" smtClean="0"/>
                        <a:t>+</a:t>
                      </a:r>
                      <a:endParaRPr lang="en-GB" sz="2400" noProof="0" dirty="0"/>
                    </a:p>
                  </a:txBody>
                  <a:tcPr marL="7620" marR="7620" marT="7620" marB="0" anchor="ctr" anchorCtr="1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875529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1322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Full Factorial Experiments:  Motivation  &amp;  Introduction</a:t>
            </a:r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 smtClean="0"/>
                  <a:t>If we consider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GB" dirty="0" smtClean="0"/>
                  <a:t>  factors  A, B, C,  then the arrangement of the factor levels is called a  2×2</a:t>
                </a:r>
                <a:r>
                  <a:rPr lang="en-GB" dirty="0"/>
                  <a:t>×2</a:t>
                </a:r>
                <a:r>
                  <a:rPr lang="en-GB" dirty="0" smtClean="0"/>
                  <a:t>  or  2</a:t>
                </a:r>
                <a:r>
                  <a:rPr lang="en-GB" baseline="30000" dirty="0" smtClean="0"/>
                  <a:t>3</a:t>
                </a:r>
                <a:r>
                  <a:rPr lang="en-GB" dirty="0" smtClean="0"/>
                  <a:t>  factorial design.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 smtClean="0"/>
                  <a:t>There are  2×2</a:t>
                </a:r>
                <a:r>
                  <a:rPr lang="en-GB" dirty="0"/>
                  <a:t>×2</a:t>
                </a:r>
                <a:r>
                  <a:rPr lang="en-GB" dirty="0" smtClean="0"/>
                  <a:t> = 8  factorial points, which constitute a cube:</a:t>
                </a:r>
              </a:p>
              <a:p>
                <a:pPr>
                  <a:lnSpc>
                    <a:spcPct val="150000"/>
                  </a:lnSpc>
                </a:pPr>
                <a:endParaRPr lang="en-GB" dirty="0"/>
              </a:p>
              <a:p>
                <a:pPr>
                  <a:lnSpc>
                    <a:spcPct val="150000"/>
                  </a:lnSpc>
                </a:pPr>
                <a:endParaRPr lang="en-GB" dirty="0" smtClean="0"/>
              </a:p>
              <a:p>
                <a:pPr>
                  <a:lnSpc>
                    <a:spcPct val="150000"/>
                  </a:lnSpc>
                </a:pPr>
                <a:endParaRPr lang="en-GB" dirty="0"/>
              </a:p>
              <a:p>
                <a:pPr>
                  <a:lnSpc>
                    <a:spcPct val="150000"/>
                  </a:lnSpc>
                </a:pPr>
                <a:endParaRPr lang="en-GB" dirty="0" smtClean="0"/>
              </a:p>
              <a:p>
                <a:pPr>
                  <a:lnSpc>
                    <a:spcPct val="150000"/>
                  </a:lnSpc>
                </a:pPr>
                <a:endParaRPr lang="en-GB" dirty="0"/>
              </a:p>
              <a:p>
                <a:pPr>
                  <a:lnSpc>
                    <a:spcPct val="150000"/>
                  </a:lnSpc>
                </a:pPr>
                <a:endParaRPr lang="en-GB" dirty="0" smtClean="0"/>
              </a:p>
              <a:p>
                <a:pPr>
                  <a:lnSpc>
                    <a:spcPct val="150000"/>
                  </a:lnSpc>
                </a:pPr>
                <a:r>
                  <a:rPr lang="en-GB" dirty="0" smtClean="0"/>
                  <a:t>And so on.</a:t>
                </a:r>
                <a:endParaRPr lang="en-GB" dirty="0"/>
              </a:p>
            </p:txBody>
          </p:sp>
        </mc:Choice>
        <mc:Fallback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r="-214" b="-1234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ál 3"/>
          <p:cNvSpPr/>
          <p:nvPr/>
        </p:nvSpPr>
        <p:spPr>
          <a:xfrm>
            <a:off x="3960000" y="5616000"/>
            <a:ext cx="720000" cy="72000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1"/>
          <a:lstStyle/>
          <a:p>
            <a:pPr algn="ctr"/>
            <a:r>
              <a:rPr lang="en-GB" sz="2400" dirty="0" smtClean="0">
                <a:solidFill>
                  <a:schemeClr val="tx1"/>
                </a:solidFill>
              </a:rPr>
              <a:t>−−−</a:t>
            </a:r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5" name="Ovál 4"/>
          <p:cNvSpPr/>
          <p:nvPr/>
        </p:nvSpPr>
        <p:spPr>
          <a:xfrm>
            <a:off x="5760000" y="5616000"/>
            <a:ext cx="720000" cy="72000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1"/>
          <a:lstStyle/>
          <a:p>
            <a:pPr algn="ctr"/>
            <a:r>
              <a:rPr lang="en-GB" sz="2400" dirty="0" smtClean="0">
                <a:solidFill>
                  <a:schemeClr val="tx1"/>
                </a:solidFill>
              </a:rPr>
              <a:t>+−−</a:t>
            </a:r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6" name="Ovál 5"/>
          <p:cNvSpPr/>
          <p:nvPr/>
        </p:nvSpPr>
        <p:spPr>
          <a:xfrm>
            <a:off x="3960000" y="3816000"/>
            <a:ext cx="720000" cy="72000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1"/>
          <a:lstStyle/>
          <a:p>
            <a:pPr algn="ctr"/>
            <a:r>
              <a:rPr lang="en-GB" sz="2400" dirty="0" smtClean="0">
                <a:solidFill>
                  <a:schemeClr val="tx1"/>
                </a:solidFill>
              </a:rPr>
              <a:t>−−+</a:t>
            </a:r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7" name="Ovál 6"/>
          <p:cNvSpPr/>
          <p:nvPr/>
        </p:nvSpPr>
        <p:spPr>
          <a:xfrm>
            <a:off x="5760000" y="3816000"/>
            <a:ext cx="720000" cy="72000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1"/>
          <a:lstStyle/>
          <a:p>
            <a:pPr algn="ctr"/>
            <a:r>
              <a:rPr lang="en-GB" sz="2400" dirty="0" smtClean="0">
                <a:solidFill>
                  <a:schemeClr val="tx1"/>
                </a:solidFill>
              </a:rPr>
              <a:t>+−+</a:t>
            </a:r>
            <a:endParaRPr lang="en-GB" sz="2400" dirty="0">
              <a:solidFill>
                <a:schemeClr val="tx1"/>
              </a:solidFill>
            </a:endParaRPr>
          </a:p>
        </p:txBody>
      </p:sp>
      <p:cxnSp>
        <p:nvCxnSpPr>
          <p:cNvPr id="9" name="Přímá spojnice 8"/>
          <p:cNvCxnSpPr>
            <a:stCxn id="6" idx="6"/>
            <a:endCxn id="7" idx="2"/>
          </p:cNvCxnSpPr>
          <p:nvPr/>
        </p:nvCxnSpPr>
        <p:spPr>
          <a:xfrm>
            <a:off x="4680000" y="4176000"/>
            <a:ext cx="10800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9"/>
          <p:cNvCxnSpPr>
            <a:stCxn id="4" idx="6"/>
            <a:endCxn id="5" idx="2"/>
          </p:cNvCxnSpPr>
          <p:nvPr/>
        </p:nvCxnSpPr>
        <p:spPr>
          <a:xfrm>
            <a:off x="4680000" y="5976000"/>
            <a:ext cx="10800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10"/>
          <p:cNvCxnSpPr>
            <a:stCxn id="4" idx="0"/>
            <a:endCxn id="6" idx="4"/>
          </p:cNvCxnSpPr>
          <p:nvPr/>
        </p:nvCxnSpPr>
        <p:spPr>
          <a:xfrm flipV="1">
            <a:off x="4320000" y="4536000"/>
            <a:ext cx="0" cy="10800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14"/>
          <p:cNvCxnSpPr>
            <a:stCxn id="5" idx="0"/>
            <a:endCxn id="7" idx="4"/>
          </p:cNvCxnSpPr>
          <p:nvPr/>
        </p:nvCxnSpPr>
        <p:spPr>
          <a:xfrm flipV="1">
            <a:off x="6120000" y="4536000"/>
            <a:ext cx="0" cy="10800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ál 22"/>
          <p:cNvSpPr/>
          <p:nvPr/>
        </p:nvSpPr>
        <p:spPr>
          <a:xfrm>
            <a:off x="4680000" y="4896000"/>
            <a:ext cx="720000" cy="720000"/>
          </a:xfrm>
          <a:prstGeom prst="ellipse">
            <a:avLst/>
          </a:prstGeom>
          <a:noFill/>
          <a:ln w="254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1"/>
          <a:lstStyle/>
          <a:p>
            <a:pPr algn="ctr"/>
            <a:r>
              <a:rPr lang="en-GB" sz="2400" dirty="0" smtClean="0">
                <a:solidFill>
                  <a:schemeClr val="tx1"/>
                </a:solidFill>
              </a:rPr>
              <a:t>−+−</a:t>
            </a:r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24" name="Ovál 23"/>
          <p:cNvSpPr/>
          <p:nvPr/>
        </p:nvSpPr>
        <p:spPr>
          <a:xfrm>
            <a:off x="6480000" y="4896000"/>
            <a:ext cx="720000" cy="72000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1"/>
          <a:lstStyle/>
          <a:p>
            <a:pPr algn="ctr"/>
            <a:r>
              <a:rPr lang="en-GB" sz="2400" dirty="0" smtClean="0">
                <a:solidFill>
                  <a:schemeClr val="tx1"/>
                </a:solidFill>
              </a:rPr>
              <a:t>++−</a:t>
            </a:r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25" name="Ovál 24"/>
          <p:cNvSpPr/>
          <p:nvPr/>
        </p:nvSpPr>
        <p:spPr>
          <a:xfrm>
            <a:off x="4680000" y="3096000"/>
            <a:ext cx="720000" cy="72000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1"/>
          <a:lstStyle/>
          <a:p>
            <a:pPr algn="ctr"/>
            <a:r>
              <a:rPr lang="en-GB" sz="2400" dirty="0" smtClean="0">
                <a:solidFill>
                  <a:schemeClr val="tx1"/>
                </a:solidFill>
              </a:rPr>
              <a:t>−++</a:t>
            </a:r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26" name="Ovál 25"/>
          <p:cNvSpPr/>
          <p:nvPr/>
        </p:nvSpPr>
        <p:spPr>
          <a:xfrm>
            <a:off x="6480000" y="3096000"/>
            <a:ext cx="720000" cy="72000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1"/>
          <a:lstStyle/>
          <a:p>
            <a:pPr algn="ctr"/>
            <a:r>
              <a:rPr lang="en-GB" sz="2400" dirty="0" smtClean="0">
                <a:solidFill>
                  <a:schemeClr val="tx1"/>
                </a:solidFill>
              </a:rPr>
              <a:t>+++</a:t>
            </a:r>
            <a:endParaRPr lang="en-GB" sz="2400" dirty="0">
              <a:solidFill>
                <a:schemeClr val="tx1"/>
              </a:solidFill>
            </a:endParaRPr>
          </a:p>
        </p:txBody>
      </p:sp>
      <p:cxnSp>
        <p:nvCxnSpPr>
          <p:cNvPr id="27" name="Přímá spojnice 26"/>
          <p:cNvCxnSpPr>
            <a:stCxn id="25" idx="6"/>
            <a:endCxn id="26" idx="2"/>
          </p:cNvCxnSpPr>
          <p:nvPr/>
        </p:nvCxnSpPr>
        <p:spPr>
          <a:xfrm>
            <a:off x="5400000" y="3456000"/>
            <a:ext cx="10800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Přímá spojnice 27"/>
          <p:cNvCxnSpPr>
            <a:stCxn id="23" idx="6"/>
            <a:endCxn id="24" idx="2"/>
          </p:cNvCxnSpPr>
          <p:nvPr/>
        </p:nvCxnSpPr>
        <p:spPr>
          <a:xfrm>
            <a:off x="5400000" y="5256000"/>
            <a:ext cx="1080000" cy="0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Přímá spojnice 28"/>
          <p:cNvCxnSpPr>
            <a:stCxn id="23" idx="0"/>
            <a:endCxn id="25" idx="4"/>
          </p:cNvCxnSpPr>
          <p:nvPr/>
        </p:nvCxnSpPr>
        <p:spPr>
          <a:xfrm flipV="1">
            <a:off x="5040000" y="3816000"/>
            <a:ext cx="0" cy="1080000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Přímá spojnice 29"/>
          <p:cNvCxnSpPr>
            <a:stCxn id="24" idx="0"/>
            <a:endCxn id="26" idx="4"/>
          </p:cNvCxnSpPr>
          <p:nvPr/>
        </p:nvCxnSpPr>
        <p:spPr>
          <a:xfrm flipV="1">
            <a:off x="6840000" y="3816000"/>
            <a:ext cx="0" cy="10800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Přímá spojnice 30"/>
          <p:cNvCxnSpPr>
            <a:stCxn id="7" idx="7"/>
            <a:endCxn id="26" idx="3"/>
          </p:cNvCxnSpPr>
          <p:nvPr/>
        </p:nvCxnSpPr>
        <p:spPr>
          <a:xfrm flipV="1">
            <a:off x="6374558" y="3710558"/>
            <a:ext cx="210884" cy="21088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Přímá spojnice 31"/>
          <p:cNvCxnSpPr>
            <a:stCxn id="5" idx="7"/>
            <a:endCxn id="24" idx="3"/>
          </p:cNvCxnSpPr>
          <p:nvPr/>
        </p:nvCxnSpPr>
        <p:spPr>
          <a:xfrm flipV="1">
            <a:off x="6374558" y="5510558"/>
            <a:ext cx="210884" cy="21088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Přímá spojnice 34"/>
          <p:cNvCxnSpPr>
            <a:stCxn id="4" idx="7"/>
            <a:endCxn id="23" idx="3"/>
          </p:cNvCxnSpPr>
          <p:nvPr/>
        </p:nvCxnSpPr>
        <p:spPr>
          <a:xfrm flipV="1">
            <a:off x="4574558" y="5510558"/>
            <a:ext cx="210884" cy="210884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Přímá spojnice 37"/>
          <p:cNvCxnSpPr>
            <a:stCxn id="6" idx="7"/>
            <a:endCxn id="25" idx="3"/>
          </p:cNvCxnSpPr>
          <p:nvPr/>
        </p:nvCxnSpPr>
        <p:spPr>
          <a:xfrm flipV="1">
            <a:off x="4574558" y="3710558"/>
            <a:ext cx="210884" cy="21088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1" name="Tabulka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2299192"/>
              </p:ext>
            </p:extLst>
          </p:nvPr>
        </p:nvGraphicFramePr>
        <p:xfrm>
          <a:off x="10080000" y="2016000"/>
          <a:ext cx="1620000" cy="4320000"/>
        </p:xfrm>
        <a:graphic>
          <a:graphicData uri="http://schemas.openxmlformats.org/drawingml/2006/table">
            <a:tbl>
              <a:tblPr firstRow="1">
                <a:tableStyleId>{5940675A-B579-460E-94D1-54222C63F5DA}</a:tableStyleId>
              </a:tblPr>
              <a:tblGrid>
                <a:gridCol w="540000">
                  <a:extLst>
                    <a:ext uri="{9D8B030D-6E8A-4147-A177-3AD203B41FA5}">
                      <a16:colId xmlns:a16="http://schemas.microsoft.com/office/drawing/2014/main" val="3717724688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4072174939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1327714709"/>
                    </a:ext>
                  </a:extLst>
                </a:gridCol>
              </a:tblGrid>
              <a:tr h="432000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GB" sz="2400" noProof="0" dirty="0" smtClean="0">
                          <a:solidFill>
                            <a:schemeClr val="bg1"/>
                          </a:solidFill>
                        </a:rPr>
                        <a:t>Factor</a:t>
                      </a:r>
                      <a:endParaRPr lang="en-GB" sz="2400" noProof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25200" anchor="ctr" anchorCtr="1">
                    <a:lnL w="6350" cap="flat" cmpd="sng" algn="ctr">
                      <a:solidFill>
                        <a:srgbClr val="307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30787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cs-CZ" sz="2400" dirty="0">
                        <a:solidFill>
                          <a:schemeClr val="bg1"/>
                        </a:solidFill>
                      </a:endParaRPr>
                    </a:p>
                  </a:txBody>
                  <a:tcPr marL="7620" marR="7620" marT="7620" marB="0" anchor="ctr" anchorCtr="1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30787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GB" sz="2400" noProof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25200" anchor="ctr" anchorCtr="1">
                    <a:lnL w="6350" cap="flat" cmpd="sng" algn="ctr">
                      <a:solidFill>
                        <a:srgbClr val="307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3078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8316496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aseline="0" noProof="0" dirty="0" smtClean="0">
                          <a:solidFill>
                            <a:schemeClr val="bg1"/>
                          </a:solidFill>
                        </a:rPr>
                        <a:t>A</a:t>
                      </a:r>
                      <a:endParaRPr lang="en-GB" sz="2400" noProof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25200" anchor="ctr" anchorCtr="1">
                    <a:lnL w="6350" cap="flat" cmpd="sng" algn="ctr">
                      <a:solidFill>
                        <a:srgbClr val="307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3078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noProof="0" dirty="0" smtClean="0">
                          <a:solidFill>
                            <a:schemeClr val="bg1"/>
                          </a:solidFill>
                        </a:rPr>
                        <a:t>B</a:t>
                      </a:r>
                      <a:endParaRPr lang="en-GB" sz="2400" noProof="0" dirty="0">
                        <a:solidFill>
                          <a:schemeClr val="bg1"/>
                        </a:solidFill>
                      </a:endParaRPr>
                    </a:p>
                  </a:txBody>
                  <a:tcPr marL="7620" marR="7620" marT="7620" marB="0" anchor="ctr" anchorCtr="1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3078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noProof="0" dirty="0" smtClean="0">
                          <a:solidFill>
                            <a:schemeClr val="bg1"/>
                          </a:solidFill>
                        </a:rPr>
                        <a:t>C</a:t>
                      </a:r>
                      <a:endParaRPr lang="en-GB" sz="2400" noProof="0" dirty="0">
                        <a:solidFill>
                          <a:schemeClr val="bg1"/>
                        </a:solidFill>
                      </a:endParaRPr>
                    </a:p>
                  </a:txBody>
                  <a:tcPr marL="7620" marR="7620" marT="7620" marB="0" anchor="ctr" anchorCtr="1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3078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6196421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noProof="0" dirty="0" smtClean="0"/>
                        <a:t>−</a:t>
                      </a:r>
                      <a:endParaRPr lang="en-GB" sz="2400" noProof="0" dirty="0"/>
                    </a:p>
                  </a:txBody>
                  <a:tcPr marL="0" marR="0" marT="0" marB="25200" anchor="ctr" anchorCtr="1">
                    <a:lnL w="6350" cap="flat" cmpd="sng" algn="ctr">
                      <a:solidFill>
                        <a:srgbClr val="307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noProof="0" dirty="0" smtClean="0"/>
                        <a:t>−</a:t>
                      </a:r>
                      <a:endParaRPr lang="en-GB" sz="2400" noProof="0" dirty="0"/>
                    </a:p>
                  </a:txBody>
                  <a:tcPr marL="7620" marR="7620" marT="7620" marB="0" anchor="ctr" anchorCtr="1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noProof="0" dirty="0" smtClean="0"/>
                        <a:t>−</a:t>
                      </a:r>
                      <a:endParaRPr lang="en-GB" sz="2400" noProof="0" dirty="0" smtClean="0"/>
                    </a:p>
                  </a:txBody>
                  <a:tcPr marL="7620" marR="7620" marT="7620" marB="0" anchor="ctr" anchorCtr="1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32114472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noProof="0" dirty="0" smtClean="0"/>
                        <a:t>+</a:t>
                      </a:r>
                      <a:endParaRPr lang="en-GB" sz="2400" noProof="0" dirty="0"/>
                    </a:p>
                  </a:txBody>
                  <a:tcPr marL="0" marR="0" marT="0" marB="25200" anchor="ctr" anchorCtr="1">
                    <a:lnL w="6350" cap="flat" cmpd="sng" algn="ctr">
                      <a:solidFill>
                        <a:srgbClr val="307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noProof="0" dirty="0" smtClean="0"/>
                        <a:t>−</a:t>
                      </a:r>
                      <a:endParaRPr lang="en-GB" sz="2400" noProof="0" dirty="0"/>
                    </a:p>
                  </a:txBody>
                  <a:tcPr marL="7620" marR="7620" marT="7620" marB="0" anchor="ctr" anchorCtr="1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noProof="0" dirty="0" smtClean="0"/>
                        <a:t>−</a:t>
                      </a:r>
                      <a:endParaRPr lang="en-GB" sz="2400" noProof="0" dirty="0"/>
                    </a:p>
                  </a:txBody>
                  <a:tcPr marL="7620" marR="7620" marT="7620" marB="0" anchor="ctr" anchorCtr="1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6857194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noProof="0" dirty="0" smtClean="0"/>
                        <a:t>−</a:t>
                      </a:r>
                      <a:endParaRPr lang="en-GB" sz="2400" noProof="0" dirty="0"/>
                    </a:p>
                  </a:txBody>
                  <a:tcPr marL="0" marR="0" marT="0" marB="25200" anchor="ctr" anchorCtr="1">
                    <a:lnL w="6350" cap="flat" cmpd="sng" algn="ctr">
                      <a:solidFill>
                        <a:srgbClr val="307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noProof="0" dirty="0" smtClean="0"/>
                        <a:t>+</a:t>
                      </a:r>
                      <a:endParaRPr lang="en-GB" sz="2400" noProof="0" dirty="0"/>
                    </a:p>
                  </a:txBody>
                  <a:tcPr marL="7620" marR="7620" marT="7620" marB="0" anchor="ctr" anchorCtr="1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noProof="0" dirty="0" smtClean="0"/>
                        <a:t>−</a:t>
                      </a:r>
                      <a:endParaRPr lang="en-GB" sz="2400" noProof="0" dirty="0"/>
                    </a:p>
                  </a:txBody>
                  <a:tcPr marL="7620" marR="7620" marT="7620" marB="0" anchor="ctr" anchorCtr="1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9636014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noProof="0" dirty="0" smtClean="0"/>
                        <a:t>+</a:t>
                      </a:r>
                      <a:endParaRPr lang="en-GB" sz="2400" noProof="0" dirty="0"/>
                    </a:p>
                  </a:txBody>
                  <a:tcPr marL="0" marR="0" marT="0" marB="25200" anchor="ctr" anchorCtr="1">
                    <a:lnL w="6350" cap="flat" cmpd="sng" algn="ctr">
                      <a:solidFill>
                        <a:srgbClr val="307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noProof="0" dirty="0" smtClean="0"/>
                        <a:t>+</a:t>
                      </a:r>
                      <a:endParaRPr lang="en-GB" sz="2400" noProof="0" dirty="0"/>
                    </a:p>
                  </a:txBody>
                  <a:tcPr marL="7620" marR="7620" marT="7620" marB="0" anchor="ctr" anchorCtr="1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noProof="0" dirty="0" smtClean="0"/>
                        <a:t>−</a:t>
                      </a:r>
                      <a:endParaRPr lang="en-GB" sz="2400" noProof="0" dirty="0"/>
                    </a:p>
                  </a:txBody>
                  <a:tcPr marL="7620" marR="7620" marT="7620" marB="0" anchor="ctr" anchorCtr="1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87552955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noProof="0" dirty="0" smtClean="0"/>
                        <a:t>−</a:t>
                      </a:r>
                      <a:endParaRPr lang="en-GB" sz="2400" noProof="0" dirty="0"/>
                    </a:p>
                  </a:txBody>
                  <a:tcPr marL="0" marR="0" marT="0" marB="25200" anchor="ctr" anchorCtr="1">
                    <a:lnL w="6350" cap="flat" cmpd="sng" algn="ctr">
                      <a:solidFill>
                        <a:srgbClr val="307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noProof="0" dirty="0" smtClean="0"/>
                        <a:t>−</a:t>
                      </a:r>
                      <a:endParaRPr lang="en-GB" sz="2400" noProof="0" dirty="0"/>
                    </a:p>
                  </a:txBody>
                  <a:tcPr marL="7620" marR="7620" marT="7620" marB="0" anchor="ctr" anchorCtr="1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noProof="0" dirty="0" smtClean="0"/>
                        <a:t>+</a:t>
                      </a:r>
                      <a:endParaRPr lang="en-GB" sz="2400" noProof="0" dirty="0"/>
                    </a:p>
                  </a:txBody>
                  <a:tcPr marL="7620" marR="7620" marT="7620" marB="0" anchor="ctr" anchorCtr="1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40134637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noProof="0" dirty="0" smtClean="0"/>
                        <a:t>+</a:t>
                      </a:r>
                      <a:endParaRPr lang="en-GB" sz="2400" noProof="0" dirty="0"/>
                    </a:p>
                  </a:txBody>
                  <a:tcPr marL="0" marR="0" marT="0" marB="25200" anchor="ctr" anchorCtr="1">
                    <a:lnL w="6350" cap="flat" cmpd="sng" algn="ctr">
                      <a:solidFill>
                        <a:srgbClr val="307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noProof="0" dirty="0" smtClean="0"/>
                        <a:t>−</a:t>
                      </a:r>
                      <a:endParaRPr lang="en-GB" sz="2400" noProof="0" dirty="0"/>
                    </a:p>
                  </a:txBody>
                  <a:tcPr marL="7620" marR="7620" marT="7620" marB="0" anchor="ctr" anchorCtr="1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noProof="0" dirty="0" smtClean="0"/>
                        <a:t>+</a:t>
                      </a:r>
                      <a:endParaRPr lang="en-GB" sz="2400" noProof="0" dirty="0"/>
                    </a:p>
                  </a:txBody>
                  <a:tcPr marL="7620" marR="7620" marT="7620" marB="0" anchor="ctr" anchorCtr="1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69051109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noProof="0" dirty="0" smtClean="0"/>
                        <a:t>−</a:t>
                      </a:r>
                      <a:endParaRPr lang="en-GB" sz="2400" noProof="0" dirty="0"/>
                    </a:p>
                  </a:txBody>
                  <a:tcPr marL="0" marR="0" marT="0" marB="25200" anchor="ctr" anchorCtr="1">
                    <a:lnL w="6350" cap="flat" cmpd="sng" algn="ctr">
                      <a:solidFill>
                        <a:srgbClr val="307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noProof="0" dirty="0" smtClean="0"/>
                        <a:t>+</a:t>
                      </a:r>
                      <a:endParaRPr lang="en-GB" sz="2400" noProof="0" dirty="0"/>
                    </a:p>
                  </a:txBody>
                  <a:tcPr marL="7620" marR="7620" marT="7620" marB="0" anchor="ctr" anchorCtr="1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noProof="0" dirty="0" smtClean="0"/>
                        <a:t>+</a:t>
                      </a:r>
                      <a:endParaRPr lang="en-GB" sz="2400" noProof="0" dirty="0"/>
                    </a:p>
                  </a:txBody>
                  <a:tcPr marL="7620" marR="7620" marT="7620" marB="0" anchor="ctr" anchorCtr="1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70282429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noProof="0" dirty="0" smtClean="0"/>
                        <a:t>+</a:t>
                      </a:r>
                      <a:endParaRPr lang="en-GB" sz="2400" noProof="0" dirty="0"/>
                    </a:p>
                  </a:txBody>
                  <a:tcPr marL="0" marR="0" marT="0" marB="25200" anchor="ctr" anchorCtr="1">
                    <a:lnL w="6350" cap="flat" cmpd="sng" algn="ctr">
                      <a:solidFill>
                        <a:srgbClr val="307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noProof="0" dirty="0" smtClean="0"/>
                        <a:t>+</a:t>
                      </a:r>
                      <a:endParaRPr lang="en-GB" sz="2400" noProof="0" dirty="0"/>
                    </a:p>
                  </a:txBody>
                  <a:tcPr marL="7620" marR="7620" marT="7620" marB="0" anchor="ctr" anchorCtr="1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noProof="0" dirty="0" smtClean="0"/>
                        <a:t>+</a:t>
                      </a:r>
                      <a:endParaRPr lang="en-GB" sz="2400" noProof="0" dirty="0"/>
                    </a:p>
                  </a:txBody>
                  <a:tcPr marL="7620" marR="7620" marT="7620" marB="0" anchor="ctr" anchorCtr="1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101735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39882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Full Factorial Experiments:  Motivation  &amp;  Introduction</a:t>
            </a:r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 smtClean="0"/>
                  <a:t>The theory of the Full Factorial Experiments is based upon the theory </a:t>
                </a:r>
                <a:br>
                  <a:rPr lang="en-GB" dirty="0" smtClean="0"/>
                </a:br>
                <a:r>
                  <a:rPr lang="en-GB" dirty="0" smtClean="0"/>
                  <a:t>of </a:t>
                </a:r>
                <a:r>
                  <a:rPr lang="en-GB" u="sng" dirty="0" smtClean="0"/>
                  <a:t>Multiple Linear Regression</a:t>
                </a:r>
                <a:r>
                  <a:rPr lang="en-GB" dirty="0" smtClean="0"/>
                  <a:t> (again).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 smtClean="0"/>
                  <a:t>The theory and all the calculations are simplified significantly if we assume that </a:t>
                </a:r>
                <a:r>
                  <a:rPr lang="en-GB" dirty="0"/>
                  <a:t>the number of the experiments carried out in each case </a:t>
                </a:r>
                <a:r>
                  <a:rPr lang="en-GB" u="sng" dirty="0"/>
                  <a:t>is the same</a:t>
                </a:r>
                <a:r>
                  <a:rPr lang="en-GB" dirty="0" smtClean="0"/>
                  <a:t>.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endParaRPr lang="en-GB" dirty="0"/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 smtClean="0"/>
                  <a:t>In other words, considering 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dirty="0" smtClean="0"/>
                  <a:t>  factors and assuming that the experiment </a:t>
                </a:r>
                <a:br>
                  <a:rPr lang="en-GB" dirty="0" smtClean="0"/>
                </a:br>
                <a:r>
                  <a:rPr lang="en-GB" dirty="0" smtClean="0"/>
                  <a:t>is repeated 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GB" dirty="0" smtClean="0"/>
                  <a:t>-times  for each combination of the factors, we have</a:t>
                </a:r>
                <a:br>
                  <a:rPr lang="en-GB" dirty="0" smtClean="0"/>
                </a:b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GB" dirty="0" smtClean="0"/>
                  <a:t/>
                </a:r>
                <a:br>
                  <a:rPr lang="en-GB" dirty="0" smtClean="0"/>
                </a:br>
                <a:r>
                  <a:rPr lang="en-GB" dirty="0" smtClean="0"/>
                  <a:t>observations of the experiment in total.</a:t>
                </a:r>
                <a:endParaRPr lang="en-GB" dirty="0"/>
              </a:p>
            </p:txBody>
          </p:sp>
        </mc:Choice>
        <mc:Fallback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695" b="-145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424364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Full Factorial Experiments:  Motivation  &amp;  Introduction</a:t>
            </a:r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 smtClean="0"/>
                  <a:t>In other words, considering 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dirty="0" smtClean="0"/>
                  <a:t>  factors and assuming that the experiment </a:t>
                </a:r>
                <a:br>
                  <a:rPr lang="en-GB" dirty="0" smtClean="0"/>
                </a:br>
                <a:r>
                  <a:rPr lang="en-GB" dirty="0" smtClean="0"/>
                  <a:t>is repeated 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GB" dirty="0" smtClean="0"/>
                  <a:t>-times  for each combination of the factors, we have</a:t>
                </a:r>
                <a:br>
                  <a:rPr lang="en-GB" dirty="0" smtClean="0"/>
                </a:b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GB" dirty="0" smtClean="0"/>
                  <a:t/>
                </a:r>
                <a:br>
                  <a:rPr lang="en-GB" dirty="0" smtClean="0"/>
                </a:br>
                <a:r>
                  <a:rPr lang="en-GB" dirty="0" smtClean="0"/>
                  <a:t>numerical outcomes of the mutually independent random variables</a:t>
                </a:r>
              </a:p>
              <a:p>
                <a:pPr>
                  <a:lnSpc>
                    <a:spcPct val="2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𝑠𝑘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∼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𝒩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  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for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 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𝒮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 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and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for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 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=1, 2,…,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𝐾</m:t>
                      </m:r>
                    </m:oMath>
                  </m:oMathPara>
                </a14:m>
                <a:endParaRPr lang="en-GB" dirty="0" smtClean="0"/>
              </a:p>
              <a:p>
                <a:pPr>
                  <a:lnSpc>
                    <a:spcPct val="150000"/>
                  </a:lnSpc>
                </a:pPr>
                <a:r>
                  <a:rPr lang="en-GB" dirty="0" smtClean="0"/>
                  <a:t>where</a:t>
                </a:r>
              </a:p>
              <a:p>
                <a:pPr>
                  <a:lnSpc>
                    <a:spcPct val="2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𝒮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±</m:t>
                              </m:r>
                            </m:e>
                          </m:d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+,−</m:t>
                              </m:r>
                            </m:e>
                          </m:d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GB" dirty="0" smtClean="0"/>
              </a:p>
              <a:p>
                <a:pPr>
                  <a:lnSpc>
                    <a:spcPct val="150000"/>
                  </a:lnSpc>
                </a:pPr>
                <a:r>
                  <a:rPr lang="en-GB" dirty="0" smtClean="0"/>
                  <a:t>is the index set of all the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GB" dirty="0" smtClean="0"/>
                  <a:t>  possible combinations of the levels of the factors.</a:t>
                </a:r>
                <a:endParaRPr lang="en-GB" dirty="0"/>
              </a:p>
            </p:txBody>
          </p:sp>
        </mc:Choice>
        <mc:Fallback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837951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Full Factorial Experiments:  Motivation  &amp;  Introduction</a:t>
            </a:r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dirty="0" smtClean="0"/>
                  <a:t>We thus have a sample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,…,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𝑠𝐾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  </m:t>
                      </m:r>
                      <m:r>
                        <m:rPr>
                          <m:nor/>
                        </m:rPr>
                        <a:rPr lang="en-GB">
                          <a:latin typeface="Cambria Math" panose="02040503050406030204" pitchFamily="18" charset="0"/>
                        </a:rPr>
                        <m:t>for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 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𝒮</m:t>
                      </m:r>
                    </m:oMath>
                  </m:oMathPara>
                </a14:m>
                <a:endParaRPr lang="en-GB" dirty="0" smtClean="0"/>
              </a:p>
              <a:p>
                <a:pPr>
                  <a:lnSpc>
                    <a:spcPct val="200000"/>
                  </a:lnSpc>
                </a:pPr>
                <a:r>
                  <a:rPr lang="en-GB" dirty="0" smtClean="0"/>
                  <a:t>of the observations of the mutually independent random variables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,…,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𝑠𝐾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∼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𝒩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  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for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 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𝒮</m:t>
                      </m:r>
                    </m:oMath>
                  </m:oMathPara>
                </a14:m>
                <a:endParaRPr lang="en-GB" dirty="0" smtClean="0"/>
              </a:p>
              <a:p>
                <a:pPr>
                  <a:lnSpc>
                    <a:spcPct val="150000"/>
                  </a:lnSpc>
                </a:pPr>
                <a:r>
                  <a:rPr lang="en-GB" dirty="0" smtClean="0"/>
                  <a:t>where 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𝒮</m:t>
                    </m:r>
                  </m:oMath>
                </a14:m>
                <a:r>
                  <a:rPr lang="en-GB" dirty="0" smtClean="0"/>
                  <a:t>  is the index set of all the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GB" dirty="0" smtClean="0"/>
                  <a:t>  combinations of the levels of the factors.</a:t>
                </a:r>
              </a:p>
              <a:p>
                <a:pPr>
                  <a:lnSpc>
                    <a:spcPct val="150000"/>
                  </a:lnSpc>
                </a:pPr>
                <a:endParaRPr lang="en-GB" dirty="0"/>
              </a:p>
              <a:p>
                <a:pPr>
                  <a:lnSpc>
                    <a:spcPct val="150000"/>
                  </a:lnSpc>
                </a:pPr>
                <a:r>
                  <a:rPr lang="en-GB" dirty="0" smtClean="0"/>
                  <a:t>(Here, the expected values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GB" dirty="0" smtClean="0"/>
                  <a:t>  and the variance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dirty="0" smtClean="0"/>
                  <a:t>  are unknown.</a:t>
                </a:r>
              </a:p>
              <a:p>
                <a:pPr>
                  <a:lnSpc>
                    <a:spcPct val="150000"/>
                  </a:lnSpc>
                </a:pPr>
                <a:r>
                  <a:rPr lang="en-GB" dirty="0"/>
                  <a:t> </a:t>
                </a:r>
                <a:r>
                  <a:rPr lang="en-GB" dirty="0" smtClean="0"/>
                  <a:t>The variance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dirty="0" smtClean="0"/>
                  <a:t>  is assumed to be the same – </a:t>
                </a:r>
                <a:r>
                  <a:rPr lang="en-GB" u="sng" dirty="0" smtClean="0"/>
                  <a:t>homoskedasticity</a:t>
                </a:r>
                <a:r>
                  <a:rPr lang="en-GB" dirty="0" smtClean="0"/>
                  <a:t>.)</a:t>
                </a:r>
              </a:p>
            </p:txBody>
          </p:sp>
        </mc:Choice>
        <mc:Fallback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t="-8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28969205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zor_EN.potx" id="{1770B770-60E4-4A30-B7BA-47839EC946AA}" vid="{5E3653EB-A487-4E0D-8028-4058D57838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Vzor_EN</Template>
  <TotalTime>5583</TotalTime>
  <Words>6626</Words>
  <Application>Microsoft Office PowerPoint</Application>
  <PresentationFormat>Širokoúhlá obrazovka</PresentationFormat>
  <Paragraphs>970</Paragraphs>
  <Slides>46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46</vt:i4>
      </vt:variant>
    </vt:vector>
  </HeadingPairs>
  <TitlesOfParts>
    <vt:vector size="50" baseType="lpstr">
      <vt:lpstr>Arial</vt:lpstr>
      <vt:lpstr>Cambria Math</vt:lpstr>
      <vt:lpstr>Wingdings</vt:lpstr>
      <vt:lpstr>Motiv Office</vt:lpstr>
      <vt:lpstr>Statistical Methods  for Economists  Lecture 9</vt:lpstr>
      <vt:lpstr>Prezentace aplikace PowerPoint</vt:lpstr>
      <vt:lpstr>Full Factorial Experiments:  Motivation</vt:lpstr>
      <vt:lpstr>Full Factorial Experiments:  Motivation  &amp;  Introduction</vt:lpstr>
      <vt:lpstr>Full Factorial Experiments:  Motivation  &amp;  Introduction</vt:lpstr>
      <vt:lpstr>Full Factorial Experiments:  Motivation  &amp;  Introduction</vt:lpstr>
      <vt:lpstr>Full Factorial Experiments:  Motivation  &amp;  Introduction</vt:lpstr>
      <vt:lpstr>Full Factorial Experiments:  Motivation  &amp;  Introduction</vt:lpstr>
      <vt:lpstr>Full Factorial Experiments:  Motivation  &amp;  Introduction</vt:lpstr>
      <vt:lpstr>Full Factorial Experiments:  Example</vt:lpstr>
      <vt:lpstr>Full Factorial Experiments:  Example</vt:lpstr>
      <vt:lpstr>Full Factorial Experiments:  Example</vt:lpstr>
      <vt:lpstr>Full Factorial Experiments:  Example</vt:lpstr>
      <vt:lpstr>Full Factorial Experiments:  Example</vt:lpstr>
      <vt:lpstr>Full Factorial Experiments:  Example</vt:lpstr>
      <vt:lpstr>Full Factorial Experiments:  Example</vt:lpstr>
      <vt:lpstr>Full Factorial Experiments</vt:lpstr>
      <vt:lpstr>Full Factorial Experiments</vt:lpstr>
      <vt:lpstr>Full Factorial Experiments:  Example</vt:lpstr>
      <vt:lpstr>Full Factorial Experiments</vt:lpstr>
      <vt:lpstr>Full Factorial Experiments:  Example</vt:lpstr>
      <vt:lpstr>Full Factorial Experiments:  Example</vt:lpstr>
      <vt:lpstr>Full Factorial Experiments:  Example</vt:lpstr>
      <vt:lpstr>Full Factorial Experiments</vt:lpstr>
      <vt:lpstr>Full Factorial Experiments</vt:lpstr>
      <vt:lpstr>Full Factorial Experiments</vt:lpstr>
      <vt:lpstr>Full Factorial Experiments</vt:lpstr>
      <vt:lpstr>Full Factorial Experiments:  Example</vt:lpstr>
      <vt:lpstr>Full Factorial Experiments</vt:lpstr>
      <vt:lpstr>Full Factorial Experiments</vt:lpstr>
      <vt:lpstr>Full Factorial Experiments:  Example</vt:lpstr>
      <vt:lpstr>Full Factorial Experiments:  Example</vt:lpstr>
      <vt:lpstr>Full Factorial Experiments:  Example</vt:lpstr>
      <vt:lpstr>Graphical assessment of factor / interaction significance</vt:lpstr>
      <vt:lpstr>Full Factorial Experiments</vt:lpstr>
      <vt:lpstr>Full Factorial Experiments</vt:lpstr>
      <vt:lpstr>Full Factorial Experiments:  Example</vt:lpstr>
      <vt:lpstr>Full Factorial Experiments:  Example</vt:lpstr>
      <vt:lpstr>Full Factorial Experiments:  Graphical assessment</vt:lpstr>
      <vt:lpstr>Graphs of interaction effects</vt:lpstr>
      <vt:lpstr>Full Factorial Experiments:  Interaction effect</vt:lpstr>
      <vt:lpstr>Full Factorial Experiments:  Interaction effect</vt:lpstr>
      <vt:lpstr>Full Factorial Experiments:  Example</vt:lpstr>
      <vt:lpstr>Full Factorial Experiments:  Example</vt:lpstr>
      <vt:lpstr>Full Factorial Experiments:  Example</vt:lpstr>
      <vt:lpstr>Full Factorial Experiments:  Example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Statistical Methods  for Economists  Lecture 9</dc:title>
  <dc:creator>bar0245</dc:creator>
  <cp:lastModifiedBy>bar0245</cp:lastModifiedBy>
  <cp:revision>133</cp:revision>
  <dcterms:created xsi:type="dcterms:W3CDTF">2020-09-04T16:52:16Z</dcterms:created>
  <dcterms:modified xsi:type="dcterms:W3CDTF">2020-10-10T21:26:54Z</dcterms:modified>
</cp:coreProperties>
</file>