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4" r:id="rId6"/>
    <p:sldId id="265" r:id="rId7"/>
    <p:sldId id="266" r:id="rId8"/>
    <p:sldId id="267" r:id="rId9"/>
    <p:sldId id="279" r:id="rId10"/>
    <p:sldId id="280" r:id="rId11"/>
    <p:sldId id="281" r:id="rId12"/>
    <p:sldId id="268" r:id="rId13"/>
    <p:sldId id="269" r:id="rId14"/>
    <p:sldId id="270" r:id="rId15"/>
    <p:sldId id="271" r:id="rId16"/>
    <p:sldId id="272" r:id="rId17"/>
    <p:sldId id="282" r:id="rId18"/>
    <p:sldId id="273" r:id="rId19"/>
    <p:sldId id="274" r:id="rId20"/>
    <p:sldId id="275" r:id="rId21"/>
    <p:sldId id="276" r:id="rId22"/>
    <p:sldId id="277" r:id="rId23"/>
    <p:sldId id="285" r:id="rId24"/>
    <p:sldId id="286" r:id="rId25"/>
    <p:sldId id="278" r:id="rId26"/>
    <p:sldId id="287" r:id="rId27"/>
    <p:sldId id="283" r:id="rId28"/>
    <p:sldId id="284" r:id="rId2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76" y="20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15.7.2016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smtClean="0">
                <a:latin typeface="Arial" pitchFamily="34" charset="0"/>
                <a:cs typeface="Arial" pitchFamily="34" charset="0"/>
              </a:rPr>
              <a:t>ANOVA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Analysis of  Variance – One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Way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>
                <a:latin typeface="Arial" panose="020B0604020202020204" pitchFamily="34" charset="0"/>
              </a:rPr>
              <a:t>Ing. </a:t>
            </a:r>
            <a:r>
              <a:rPr lang="en-GB" altLang="cs-CZ" sz="1800" dirty="0" smtClean="0">
                <a:latin typeface="Arial" panose="020B0604020202020204" pitchFamily="34" charset="0"/>
              </a:rPr>
              <a:t>Elena Mielcov</a:t>
            </a:r>
            <a:r>
              <a:rPr lang="cs-CZ" altLang="cs-CZ" sz="1800" dirty="0" smtClean="0">
                <a:latin typeface="Arial" panose="020B0604020202020204" pitchFamily="34" charset="0"/>
              </a:rPr>
              <a:t>á</a:t>
            </a:r>
            <a:r>
              <a:rPr lang="en-GB" altLang="cs-CZ" sz="1800" dirty="0" smtClean="0">
                <a:latin typeface="Arial" panose="020B0604020202020204" pitchFamily="34" charset="0"/>
              </a:rPr>
              <a:t>, </a:t>
            </a:r>
            <a:r>
              <a:rPr lang="en-GB" altLang="cs-CZ" sz="1800" dirty="0">
                <a:latin typeface="Arial" panose="020B0604020202020204" pitchFamily="34" charset="0"/>
              </a:rPr>
              <a:t>Ph.D.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 smtClean="0">
                <a:latin typeface="Arial" panose="020B0604020202020204" pitchFamily="34" charset="0"/>
              </a:rPr>
              <a:t>STATISTICAL DATA PROCESSING/NPSTZ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Sources of Variability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3375" y="1523285"/>
                <a:ext cx="8477250" cy="18117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sz="2200" dirty="0" smtClean="0">
                    <a:latin typeface="Arial" panose="020B0604020202020204" pitchFamily="34" charset="0"/>
                  </a:rPr>
                  <a:t>Using </a:t>
                </a:r>
                <a:r>
                  <a:rPr lang="en-US" sz="2200" dirty="0">
                    <a:latin typeface="Arial" panose="020B0604020202020204" pitchFamily="34" charset="0"/>
                  </a:rPr>
                  <a:t>algebraic operations, the following fundamental formula for the one-way analysis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of variance can be derived:</a:t>
                </a: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cs-CZ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i="1">
                              <a:latin typeface="Cambria Math"/>
                            </a:rPr>
                            <m:t>𝑦</m:t>
                          </m:r>
                          <m:r>
                            <a:rPr lang="en-US" altLang="cs-CZ" sz="2200" b="0" i="1" smtClean="0">
                              <a:latin typeface="Cambria Math"/>
                            </a:rPr>
                            <m:t>𝑣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cs-CZ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i="1">
                              <a:latin typeface="Cambria Math"/>
                            </a:rPr>
                            <m:t>𝑦𝑚</m:t>
                          </m:r>
                        </m:sub>
                      </m:sSub>
                    </m:oMath>
                  </m:oMathPara>
                </a14:m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375" y="1523285"/>
                <a:ext cx="8477250" cy="1811778"/>
              </a:xfrm>
              <a:prstGeom prst="rect">
                <a:avLst/>
              </a:prstGeom>
              <a:blipFill rotWithShape="1">
                <a:blip r:embed="rId2"/>
                <a:stretch>
                  <a:fillRect l="-935" t="-1684" r="-2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342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Hypothesis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2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b="1" dirty="0">
                <a:latin typeface="Arial" panose="020B0604020202020204" pitchFamily="34" charset="0"/>
              </a:rPr>
              <a:t>Analysis of variance is a statistical test. </a:t>
            </a:r>
            <a:endParaRPr lang="en-US" sz="2200" b="1" dirty="0" smtClean="0">
              <a:latin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Therefore</a:t>
            </a:r>
            <a:r>
              <a:rPr lang="en-US" sz="2000" dirty="0">
                <a:latin typeface="Arial" panose="020B0604020202020204" pitchFamily="34" charset="0"/>
              </a:rPr>
              <a:t>, we work with a pair of hypotheses</a:t>
            </a:r>
            <a:r>
              <a:rPr lang="en-US" sz="2000" dirty="0" smtClean="0">
                <a:latin typeface="Arial" panose="020B0604020202020204" pitchFamily="34" charset="0"/>
              </a:rPr>
              <a:t>: a </a:t>
            </a:r>
            <a:r>
              <a:rPr lang="en-US" sz="2000" dirty="0">
                <a:latin typeface="Arial" panose="020B0604020202020204" pitchFamily="34" charset="0"/>
              </a:rPr>
              <a:t>null hypothesis and an alternative hypothesis. </a:t>
            </a:r>
            <a:endParaRPr lang="en-US" sz="2000" dirty="0" smtClean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ANOVA </a:t>
            </a:r>
            <a:r>
              <a:rPr lang="en-US" sz="2200" dirty="0">
                <a:latin typeface="Arial" panose="020B0604020202020204" pitchFamily="34" charset="0"/>
              </a:rPr>
              <a:t>has its conditions under which it was </a:t>
            </a:r>
            <a:r>
              <a:rPr lang="en-US" sz="2200" dirty="0" smtClean="0">
                <a:latin typeface="Arial" panose="020B0604020202020204" pitchFamily="34" charset="0"/>
              </a:rPr>
              <a:t>derived:</a:t>
            </a:r>
          </a:p>
          <a:p>
            <a:pPr lvl="1"/>
            <a:r>
              <a:rPr lang="en-US" sz="1800" dirty="0" smtClean="0">
                <a:latin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The method assumes that each of </a:t>
            </a:r>
            <a:r>
              <a:rPr lang="en-US" sz="2000" dirty="0" smtClean="0">
                <a:latin typeface="Arial" panose="020B0604020202020204" pitchFamily="34" charset="0"/>
              </a:rPr>
              <a:t>the </a:t>
            </a:r>
            <a:r>
              <a:rPr lang="en-US" sz="2000" i="1" dirty="0" smtClean="0">
                <a:latin typeface="Arial" panose="020B0604020202020204" pitchFamily="34" charset="0"/>
              </a:rPr>
              <a:t>k </a:t>
            </a:r>
            <a:r>
              <a:rPr lang="en-US" sz="2000" dirty="0">
                <a:latin typeface="Arial" panose="020B0604020202020204" pitchFamily="34" charset="0"/>
              </a:rPr>
              <a:t>random samples comes from a normal distribution, and the distributions have the </a:t>
            </a:r>
            <a:r>
              <a:rPr lang="en-US" sz="2000" dirty="0" smtClean="0">
                <a:latin typeface="Arial" panose="020B0604020202020204" pitchFamily="34" charset="0"/>
              </a:rPr>
              <a:t>same variance</a:t>
            </a:r>
            <a:r>
              <a:rPr lang="en-US" sz="2000" dirty="0">
                <a:latin typeface="Arial" panose="020B0604020202020204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Also</a:t>
            </a:r>
            <a:r>
              <a:rPr lang="en-US" sz="2000" dirty="0">
                <a:latin typeface="Arial" panose="020B0604020202020204" pitchFamily="34" charset="0"/>
              </a:rPr>
              <a:t>, the samples were drawn independently of each other. </a:t>
            </a:r>
            <a:r>
              <a:rPr lang="en-US" sz="2000" dirty="0" smtClean="0">
                <a:latin typeface="Arial" panose="020B0604020202020204" pitchFamily="34" charset="0"/>
              </a:rPr>
              <a:t>In </a:t>
            </a:r>
            <a:r>
              <a:rPr lang="en-US" sz="2000" dirty="0">
                <a:latin typeface="Arial" panose="020B0604020202020204" pitchFamily="34" charset="0"/>
              </a:rPr>
              <a:t>analysis of variance, more than two samples are usually worked with, and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Hypothesis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2226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sz="2200" dirty="0" smtClean="0">
                    <a:latin typeface="Arial" panose="020B0604020202020204" pitchFamily="34" charset="0"/>
                  </a:rPr>
                  <a:t>ANOVA test is trying to find an answer to the question if all </a:t>
                </a:r>
                <a:r>
                  <a:rPr lang="en-US" sz="2200" i="1" dirty="0" smtClean="0">
                    <a:latin typeface="Arial" panose="020B0604020202020204" pitchFamily="34" charset="0"/>
                  </a:rPr>
                  <a:t>k </a:t>
                </a:r>
                <a:r>
                  <a:rPr lang="en-US" sz="2200" dirty="0">
                    <a:latin typeface="Arial" panose="020B0604020202020204" pitchFamily="34" charset="0"/>
                  </a:rPr>
                  <a:t>samples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came from </a:t>
                </a:r>
                <a:r>
                  <a:rPr lang="en-US" sz="2200" dirty="0">
                    <a:latin typeface="Arial" panose="020B0604020202020204" pitchFamily="34" charset="0"/>
                  </a:rPr>
                  <a:t>the same populations. In other words, whether the populations the samples came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from have </a:t>
                </a:r>
                <a:r>
                  <a:rPr lang="en-US" sz="2200" dirty="0">
                    <a:latin typeface="Arial" panose="020B0604020202020204" pitchFamily="34" charset="0"/>
                  </a:rPr>
                  <a:t>the same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means (in other approach if there is no factor effect present).</a:t>
                </a:r>
              </a:p>
              <a:p>
                <a:endParaRPr lang="en-US" altLang="cs-CZ" sz="2200" dirty="0">
                  <a:latin typeface="Arial" panose="020B0604020202020204" pitchFamily="34" charset="0"/>
                </a:endParaRPr>
              </a:p>
              <a:p>
                <a:r>
                  <a:rPr lang="en-US" altLang="cs-CZ" sz="2200" dirty="0" smtClean="0">
                    <a:latin typeface="Arial" panose="020B0604020202020204" pitchFamily="34" charset="0"/>
                  </a:rPr>
                  <a:t>Null hypothesis: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altLang="cs-CZ" sz="2200" b="0" i="1" smtClean="0"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en-US" altLang="cs-CZ" sz="2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b="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cs-CZ" sz="22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cs-CZ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i="1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cs-CZ" sz="22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cs-CZ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i="1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cs-CZ" sz="2200" b="0" i="1" smtClean="0">
                        <a:latin typeface="Cambria Math"/>
                      </a:rPr>
                      <m:t>=…</m:t>
                    </m:r>
                    <m:r>
                      <a:rPr lang="en-US" altLang="cs-CZ" sz="22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cs-CZ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i="1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cs-CZ" sz="2200" dirty="0" smtClean="0">
                    <a:latin typeface="Arial" panose="020B0604020202020204" pitchFamily="34" charset="0"/>
                  </a:rPr>
                  <a:t> (factor has no effect)</a:t>
                </a: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endParaRPr lang="en-US" altLang="cs-CZ" sz="2200" dirty="0">
                  <a:latin typeface="Arial" panose="020B0604020202020204" pitchFamily="34" charset="0"/>
                </a:endParaRPr>
              </a:p>
              <a:p>
                <a:r>
                  <a:rPr lang="en-US" altLang="cs-CZ" sz="2200" dirty="0" smtClean="0">
                    <a:latin typeface="Arial" panose="020B0604020202020204" pitchFamily="34" charset="0"/>
                  </a:rPr>
                  <a:t>Alternative hypothesis: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cs-CZ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cs-CZ" sz="2200" i="1">
                        <a:latin typeface="Cambria Math"/>
                      </a:rPr>
                      <m:t>:</m:t>
                    </m:r>
                  </m:oMath>
                </a14:m>
                <a:r>
                  <a:rPr lang="en-GB" altLang="cs-CZ" sz="2200" dirty="0" smtClean="0">
                    <a:latin typeface="Arial" panose="020B0604020202020204" pitchFamily="34" charset="0"/>
                  </a:rPr>
                  <a:t>negation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cs-CZ" sz="22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cs-CZ" sz="22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altLang="cs-CZ" sz="2200" dirty="0" smtClean="0">
                    <a:latin typeface="Arial" panose="020B0604020202020204" pitchFamily="34" charset="0"/>
                  </a:rPr>
                  <a:t> (effect of factor is significant)</a:t>
                </a: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222694"/>
              </a:xfrm>
              <a:prstGeom prst="rect">
                <a:avLst/>
              </a:prstGeom>
              <a:blipFill rotWithShape="1">
                <a:blip r:embed="rId2"/>
                <a:stretch>
                  <a:fillRect l="-863" t="-722" r="-14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– Test Criterion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38653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sz="2400" dirty="0" smtClean="0"/>
                  <a:t>Test criterion:</a:t>
                </a: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sz="2400" dirty="0"/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𝑇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𝑦𝑚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−1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𝑦𝑣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𝑁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𝑘</m:t>
                            </m:r>
                          </m:den>
                        </m:f>
                      </m:den>
                    </m:f>
                  </m:oMath>
                </a14:m>
                <a:endParaRPr lang="en-US" sz="2400" dirty="0" smtClean="0"/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sz="2400" dirty="0"/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sz="2400" dirty="0" smtClean="0"/>
                  <a:t>follows </a:t>
                </a:r>
                <a:r>
                  <a:rPr lang="en-US" sz="2400" dirty="0"/>
                  <a:t>a </a:t>
                </a:r>
                <a:r>
                  <a:rPr lang="en-US" sz="2400" b="1" dirty="0"/>
                  <a:t>Fisher’s distribution </a:t>
                </a:r>
                <a:r>
                  <a:rPr lang="en-US" sz="2400" dirty="0"/>
                  <a:t>with </a:t>
                </a:r>
                <a:r>
                  <a:rPr lang="en-US" sz="2400" i="1" dirty="0"/>
                  <a:t>k</a:t>
                </a:r>
                <a:r>
                  <a:rPr lang="en-US" sz="2400" dirty="0"/>
                  <a:t>-1 and </a:t>
                </a:r>
                <a:r>
                  <a:rPr lang="en-US" sz="2400" i="1" dirty="0"/>
                  <a:t>N</a:t>
                </a:r>
                <a:r>
                  <a:rPr lang="en-US" sz="2400" dirty="0"/>
                  <a:t>-</a:t>
                </a:r>
                <a:r>
                  <a:rPr lang="en-US" sz="2400" i="1" dirty="0"/>
                  <a:t>k </a:t>
                </a:r>
                <a:r>
                  <a:rPr lang="en-US" sz="2400" dirty="0"/>
                  <a:t>degrees of freedom.</a:t>
                </a: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GB" altLang="cs-CZ" sz="2200" dirty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3865354"/>
              </a:xfrm>
              <a:prstGeom prst="rect">
                <a:avLst/>
              </a:prstGeom>
              <a:blipFill rotWithShape="1">
                <a:blip r:embed="rId2"/>
                <a:stretch>
                  <a:fillRect l="-935" t="-126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– Critical Value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26302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sz="2200" dirty="0" smtClean="0">
                    <a:latin typeface="Arial" panose="020B0604020202020204" pitchFamily="34" charset="0"/>
                  </a:rPr>
                  <a:t>The critical value of </a:t>
                </a:r>
                <a:r>
                  <a:rPr lang="en-US" sz="2200" dirty="0">
                    <a:latin typeface="Arial" panose="020B0604020202020204" pitchFamily="34" charset="0"/>
                  </a:rPr>
                  <a:t>the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test: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𝑐𝑟𝑖𝑡𝑖𝑐𝑎𝑙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𝑘</m:t>
                        </m:r>
                        <m:r>
                          <a:rPr lang="en-US" sz="2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  <m:r>
                          <a:rPr lang="en-US" sz="2200" b="0" i="1" smtClean="0">
                            <a:latin typeface="Cambria Math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/>
                          </a:rPr>
                          <m:t>𝑁</m:t>
                        </m:r>
                        <m:r>
                          <a:rPr lang="en-US" sz="2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(</m:t>
                    </m:r>
                    <m:r>
                      <a:rPr lang="en-US" sz="2200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200" dirty="0">
                  <a:latin typeface="Arial" panose="020B0604020202020204" pitchFamily="34" charset="0"/>
                </a:endParaRP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The critical value is tabulated in statistical tables, exact values can be calculated via statistical programs, for example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𝑘</m:t>
                        </m:r>
                        <m:r>
                          <a:rPr lang="en-US" sz="2200" i="1">
                            <a:latin typeface="Cambria Math"/>
                          </a:rPr>
                          <m:t>−</m:t>
                        </m:r>
                        <m:r>
                          <a:rPr lang="en-US" sz="2200" i="1">
                            <a:latin typeface="Cambria Math"/>
                          </a:rPr>
                          <m:t>1</m:t>
                        </m:r>
                        <m:r>
                          <a:rPr lang="en-US" sz="2200" i="1">
                            <a:latin typeface="Cambria Math"/>
                          </a:rPr>
                          <m:t>, </m:t>
                        </m:r>
                        <m:r>
                          <a:rPr lang="en-US" sz="2200" i="1">
                            <a:latin typeface="Cambria Math"/>
                          </a:rPr>
                          <m:t>𝑁</m:t>
                        </m:r>
                        <m:r>
                          <a:rPr lang="en-US" sz="2200" i="1">
                            <a:latin typeface="Cambria Math"/>
                          </a:rPr>
                          <m:t>−</m:t>
                        </m:r>
                        <m:r>
                          <a:rPr lang="en-US" sz="22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(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 can </a:t>
                </a:r>
                <a:r>
                  <a:rPr lang="en-US" sz="2200" dirty="0">
                    <a:latin typeface="Arial" panose="020B0604020202020204" pitchFamily="34" charset="0"/>
                  </a:rPr>
                  <a:t>be obtained with the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Excel function F.INV.RT(alpha </a:t>
                </a:r>
                <a:r>
                  <a:rPr lang="en-US" sz="2200" dirty="0">
                    <a:latin typeface="Arial" panose="020B0604020202020204" pitchFamily="34" charset="0"/>
                  </a:rPr>
                  <a:t>, </a:t>
                </a:r>
                <a:r>
                  <a:rPr lang="en-US" sz="2200" i="1" dirty="0">
                    <a:latin typeface="Arial" panose="020B0604020202020204" pitchFamily="34" charset="0"/>
                  </a:rPr>
                  <a:t>k-</a:t>
                </a:r>
                <a:r>
                  <a:rPr lang="en-US" sz="2200" dirty="0">
                    <a:latin typeface="Arial" panose="020B0604020202020204" pitchFamily="34" charset="0"/>
                  </a:rPr>
                  <a:t>1, </a:t>
                </a:r>
                <a:r>
                  <a:rPr lang="en-US" sz="2200" i="1" dirty="0">
                    <a:latin typeface="Arial" panose="020B0604020202020204" pitchFamily="34" charset="0"/>
                  </a:rPr>
                  <a:t>N-k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) or in older versions of Excel by function FINV(alpha </a:t>
                </a:r>
                <a:r>
                  <a:rPr lang="en-US" sz="2200" dirty="0">
                    <a:latin typeface="Arial" panose="020B0604020202020204" pitchFamily="34" charset="0"/>
                  </a:rPr>
                  <a:t>, </a:t>
                </a:r>
                <a:r>
                  <a:rPr lang="en-US" sz="2200" i="1" dirty="0">
                    <a:latin typeface="Arial" panose="020B0604020202020204" pitchFamily="34" charset="0"/>
                  </a:rPr>
                  <a:t>k-</a:t>
                </a:r>
                <a:r>
                  <a:rPr lang="en-US" sz="2200" dirty="0">
                    <a:latin typeface="Arial" panose="020B0604020202020204" pitchFamily="34" charset="0"/>
                  </a:rPr>
                  <a:t>1, </a:t>
                </a:r>
                <a:r>
                  <a:rPr lang="en-US" sz="2200" i="1" dirty="0">
                    <a:latin typeface="Arial" panose="020B0604020202020204" pitchFamily="34" charset="0"/>
                  </a:rPr>
                  <a:t>N-k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):</a:t>
                </a: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2630207"/>
              </a:xfrm>
              <a:prstGeom prst="rect">
                <a:avLst/>
              </a:prstGeom>
              <a:blipFill rotWithShape="1">
                <a:blip r:embed="rId2"/>
                <a:stretch>
                  <a:fillRect l="-863" t="-1160" r="-179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361" y="3894627"/>
            <a:ext cx="2902133" cy="212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- Results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2226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sz="2200" dirty="0" smtClean="0">
                    <a:latin typeface="Arial" panose="020B0604020202020204" pitchFamily="34" charset="0"/>
                  </a:rPr>
                  <a:t>Results are taken from comparison of the test value </a:t>
                </a:r>
                <a:r>
                  <a:rPr lang="en-US" sz="2200" i="1" dirty="0" smtClean="0">
                    <a:latin typeface="Arial" panose="020B0604020202020204" pitchFamily="34" charset="0"/>
                  </a:rPr>
                  <a:t>T 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with </a:t>
                </a:r>
                <a:r>
                  <a:rPr lang="en-US" sz="2200" dirty="0">
                    <a:latin typeface="Arial" panose="020B0604020202020204" pitchFamily="34" charset="0"/>
                  </a:rPr>
                  <a:t>the critical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𝑐𝑟𝑖𝑡𝑖𝑐𝑎𝑙</m:t>
                        </m:r>
                      </m:sub>
                    </m:sSub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.</a:t>
                </a:r>
              </a:p>
              <a:p>
                <a:endParaRPr lang="en-US" sz="2200" dirty="0">
                  <a:latin typeface="Arial" panose="020B0604020202020204" pitchFamily="34" charset="0"/>
                </a:endParaRP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If </a:t>
                </a:r>
                <a:r>
                  <a:rPr lang="en-US" sz="2200" i="1" dirty="0" smtClean="0">
                    <a:latin typeface="Arial" panose="020B0604020202020204" pitchFamily="34" charset="0"/>
                  </a:rPr>
                  <a:t>T </a:t>
                </a:r>
                <a:r>
                  <a:rPr lang="en-US" sz="2200" dirty="0">
                    <a:latin typeface="Arial" panose="020B0604020202020204" pitchFamily="34" charset="0"/>
                  </a:rPr>
                  <a:t>&lt;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𝑐𝑟𝑖𝑡𝑖𝑐𝑎𝑙</m:t>
                        </m:r>
                      </m:sub>
                    </m:sSub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, then the null </a:t>
                </a:r>
                <a:r>
                  <a:rPr lang="en-US" sz="2200" dirty="0">
                    <a:latin typeface="Arial" panose="020B0604020202020204" pitchFamily="34" charset="0"/>
                  </a:rPr>
                  <a:t>hypothesis H</a:t>
                </a:r>
                <a:r>
                  <a:rPr lang="en-US" sz="2200" baseline="-25000" dirty="0">
                    <a:latin typeface="Arial" panose="020B0604020202020204" pitchFamily="34" charset="0"/>
                  </a:rPr>
                  <a:t>0</a:t>
                </a:r>
                <a:r>
                  <a:rPr lang="en-US" sz="2200" dirty="0">
                    <a:latin typeface="Arial" panose="020B0604020202020204" pitchFamily="34" charset="0"/>
                  </a:rPr>
                  <a:t> is accepted and the factor </a:t>
                </a:r>
                <a:r>
                  <a:rPr lang="en-US" sz="2200" i="1" dirty="0">
                    <a:latin typeface="Arial" panose="020B0604020202020204" pitchFamily="34" charset="0"/>
                  </a:rPr>
                  <a:t>X </a:t>
                </a:r>
                <a:r>
                  <a:rPr lang="en-US" sz="2200" dirty="0">
                    <a:latin typeface="Arial" panose="020B0604020202020204" pitchFamily="34" charset="0"/>
                  </a:rPr>
                  <a:t>can be pronounced not influential in relation to</a:t>
                </a:r>
              </a:p>
              <a:p>
                <a:r>
                  <a:rPr lang="en-US" sz="2200" dirty="0">
                    <a:latin typeface="Arial" panose="020B0604020202020204" pitchFamily="34" charset="0"/>
                  </a:rPr>
                  <a:t>the variable </a:t>
                </a:r>
                <a:r>
                  <a:rPr lang="en-US" sz="2200" i="1" dirty="0">
                    <a:latin typeface="Arial" panose="020B0604020202020204" pitchFamily="34" charset="0"/>
                  </a:rPr>
                  <a:t>Y</a:t>
                </a:r>
                <a:r>
                  <a:rPr lang="en-US" sz="2200" dirty="0">
                    <a:latin typeface="Arial" panose="020B0604020202020204" pitchFamily="34" charset="0"/>
                  </a:rPr>
                  <a:t>. </a:t>
                </a:r>
                <a:endParaRPr lang="en-US" sz="2200" dirty="0" smtClean="0">
                  <a:latin typeface="Arial" panose="020B0604020202020204" pitchFamily="34" charset="0"/>
                </a:endParaRPr>
              </a:p>
              <a:p>
                <a:endParaRPr lang="en-US" sz="2200" dirty="0">
                  <a:latin typeface="Arial" panose="020B0604020202020204" pitchFamily="34" charset="0"/>
                </a:endParaRP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If </a:t>
                </a:r>
                <a:r>
                  <a:rPr lang="en-US" sz="2200" i="1" dirty="0">
                    <a:latin typeface="Arial" panose="020B0604020202020204" pitchFamily="34" charset="0"/>
                  </a:rPr>
                  <a:t>T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≥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𝑐𝑟𝑖𝑡𝑖𝑐𝑎𝑙</m:t>
                        </m:r>
                      </m:sub>
                    </m:sSub>
                  </m:oMath>
                </a14:m>
                <a:r>
                  <a:rPr lang="en-US" sz="2200" dirty="0">
                    <a:latin typeface="Arial" panose="020B0604020202020204" pitchFamily="34" charset="0"/>
                  </a:rPr>
                  <a:t>,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then the </a:t>
                </a:r>
                <a:r>
                  <a:rPr lang="en-US" sz="2200" dirty="0">
                    <a:latin typeface="Arial" panose="020B0604020202020204" pitchFamily="34" charset="0"/>
                  </a:rPr>
                  <a:t>null hypothesis H</a:t>
                </a:r>
                <a:r>
                  <a:rPr lang="en-US" sz="2200" baseline="-25000" dirty="0">
                    <a:latin typeface="Arial" panose="020B0604020202020204" pitchFamily="34" charset="0"/>
                  </a:rPr>
                  <a:t>0</a:t>
                </a:r>
                <a:r>
                  <a:rPr lang="en-US" sz="2200" dirty="0">
                    <a:latin typeface="Arial" panose="020B0604020202020204" pitchFamily="34" charset="0"/>
                  </a:rPr>
                  <a:t> is rejected, meaning the factor </a:t>
                </a:r>
                <a:r>
                  <a:rPr lang="en-US" sz="2200" i="1" dirty="0">
                    <a:latin typeface="Arial" panose="020B0604020202020204" pitchFamily="34" charset="0"/>
                  </a:rPr>
                  <a:t>X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has a </a:t>
                </a:r>
                <a:r>
                  <a:rPr lang="en-US" sz="2200" dirty="0">
                    <a:latin typeface="Arial" panose="020B0604020202020204" pitchFamily="34" charset="0"/>
                  </a:rPr>
                  <a:t>statistically significant influence on the variable </a:t>
                </a:r>
                <a:r>
                  <a:rPr lang="en-US" sz="2200" i="1" dirty="0">
                    <a:latin typeface="Arial" panose="020B0604020202020204" pitchFamily="34" charset="0"/>
                  </a:rPr>
                  <a:t>Y</a:t>
                </a:r>
                <a:r>
                  <a:rPr lang="en-US" sz="2200" dirty="0">
                    <a:latin typeface="Arial" panose="020B0604020202020204" pitchFamily="34" charset="0"/>
                  </a:rPr>
                  <a:t>.</a:t>
                </a: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222694"/>
              </a:xfrm>
              <a:prstGeom prst="rect">
                <a:avLst/>
              </a:prstGeom>
              <a:blipFill rotWithShape="1">
                <a:blip r:embed="rId2"/>
                <a:stretch>
                  <a:fillRect l="-863" t="-7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- Results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07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dirty="0">
                <a:latin typeface="Arial" panose="020B0604020202020204" pitchFamily="34" charset="0"/>
              </a:rPr>
              <a:t>If the test confirms that the factor </a:t>
            </a:r>
            <a:r>
              <a:rPr lang="en-US" sz="2200" i="1" dirty="0">
                <a:latin typeface="Arial" panose="020B0604020202020204" pitchFamily="34" charset="0"/>
              </a:rPr>
              <a:t>X </a:t>
            </a:r>
            <a:r>
              <a:rPr lang="en-US" sz="2200" dirty="0">
                <a:latin typeface="Arial" panose="020B0604020202020204" pitchFamily="34" charset="0"/>
              </a:rPr>
              <a:t>affects </a:t>
            </a:r>
            <a:r>
              <a:rPr lang="en-US" sz="2200" i="1" dirty="0">
                <a:latin typeface="Arial" panose="020B0604020202020204" pitchFamily="34" charset="0"/>
              </a:rPr>
              <a:t>Y</a:t>
            </a:r>
            <a:r>
              <a:rPr lang="en-US" sz="2200" dirty="0">
                <a:latin typeface="Arial" panose="020B0604020202020204" pitchFamily="34" charset="0"/>
              </a:rPr>
              <a:t>, we may ask which population means </a:t>
            </a:r>
            <a:r>
              <a:rPr lang="en-US" sz="2200" dirty="0" smtClean="0">
                <a:latin typeface="Arial" panose="020B0604020202020204" pitchFamily="34" charset="0"/>
              </a:rPr>
              <a:t>are different</a:t>
            </a:r>
            <a:r>
              <a:rPr lang="en-US" sz="2200" dirty="0">
                <a:latin typeface="Arial" panose="020B0604020202020204" pitchFamily="34" charset="0"/>
              </a:rPr>
              <a:t>. </a:t>
            </a:r>
            <a:endParaRPr lang="en-US" sz="2200" dirty="0" smtClean="0">
              <a:latin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It </a:t>
            </a:r>
            <a:r>
              <a:rPr lang="en-US" sz="2200" dirty="0">
                <a:latin typeface="Arial" panose="020B0604020202020204" pitchFamily="34" charset="0"/>
              </a:rPr>
              <a:t>can be the case that only population means are different, while all the </a:t>
            </a:r>
            <a:r>
              <a:rPr lang="en-US" sz="2200" dirty="0" smtClean="0">
                <a:latin typeface="Arial" panose="020B0604020202020204" pitchFamily="34" charset="0"/>
              </a:rPr>
              <a:t>other population </a:t>
            </a:r>
            <a:r>
              <a:rPr lang="en-US" sz="2200" dirty="0">
                <a:latin typeface="Arial" panose="020B0604020202020204" pitchFamily="34" charset="0"/>
              </a:rPr>
              <a:t>means are the same. </a:t>
            </a:r>
            <a:endParaRPr lang="en-US" sz="2200" dirty="0" smtClean="0">
              <a:latin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There </a:t>
            </a:r>
            <a:r>
              <a:rPr lang="en-US" sz="2200" dirty="0">
                <a:latin typeface="Arial" panose="020B0604020202020204" pitchFamily="34" charset="0"/>
              </a:rPr>
              <a:t>are methods that try to answer this question, one </a:t>
            </a:r>
            <a:r>
              <a:rPr lang="en-US" sz="2200" dirty="0" smtClean="0">
                <a:latin typeface="Arial" panose="020B0604020202020204" pitchFamily="34" charset="0"/>
              </a:rPr>
              <a:t>of them </a:t>
            </a:r>
            <a:r>
              <a:rPr lang="en-US" sz="2200" dirty="0">
                <a:latin typeface="Arial" panose="020B0604020202020204" pitchFamily="34" charset="0"/>
              </a:rPr>
              <a:t>being devised by </a:t>
            </a:r>
            <a:r>
              <a:rPr lang="en-US" sz="2200" dirty="0" err="1">
                <a:latin typeface="Arial" panose="020B0604020202020204" pitchFamily="34" charset="0"/>
              </a:rPr>
              <a:t>Scheffé</a:t>
            </a:r>
            <a:r>
              <a:rPr lang="en-US" sz="2200" dirty="0">
                <a:latin typeface="Arial" panose="020B0604020202020204" pitchFamily="34" charset="0"/>
              </a:rPr>
              <a:t> and one by Tukey</a:t>
            </a:r>
            <a:r>
              <a:rPr lang="en-US" sz="2200" dirty="0" smtClean="0">
                <a:latin typeface="Arial" panose="020B0604020202020204" pitchFamily="34" charset="0"/>
              </a:rPr>
              <a:t>. 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88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 – Alternative way of calculation of SS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cs-CZ" sz="2200" dirty="0" smtClean="0">
                <a:latin typeface="Arial" panose="020B0604020202020204" pitchFamily="34" charset="0"/>
              </a:rPr>
              <a:t>These formulas are more </a:t>
            </a:r>
            <a:r>
              <a:rPr lang="en-US" sz="2200" dirty="0" smtClean="0">
                <a:latin typeface="Arial" panose="020B0604020202020204" pitchFamily="34" charset="0"/>
              </a:rPr>
              <a:t>convenient </a:t>
            </a:r>
            <a:r>
              <a:rPr lang="en-US" sz="2200" dirty="0">
                <a:latin typeface="Arial" panose="020B0604020202020204" pitchFamily="34" charset="0"/>
              </a:rPr>
              <a:t>if the variabilities are to be calculated on </a:t>
            </a:r>
            <a:r>
              <a:rPr lang="en-US" sz="2200" dirty="0" smtClean="0">
                <a:latin typeface="Arial" panose="020B0604020202020204" pitchFamily="34" charset="0"/>
              </a:rPr>
              <a:t>a calculator:</a:t>
            </a: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2489322"/>
            <a:ext cx="4214079" cy="3339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ANOVA: Typical computer outcome: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3375" y="1476804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Typical computer outcome of one-way ANOVA analysis consists of an ANOVA table with these components: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Result can be seen from p-value or from comparison of calculated test criterion with provided critical value.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8949359"/>
                  </p:ext>
                </p:extLst>
              </p:nvPr>
            </p:nvGraphicFramePr>
            <p:xfrm>
              <a:off x="222370" y="2334845"/>
              <a:ext cx="8593018" cy="27433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7574"/>
                    <a:gridCol w="1227574"/>
                    <a:gridCol w="1227574"/>
                    <a:gridCol w="1227574"/>
                    <a:gridCol w="1227574"/>
                    <a:gridCol w="1227574"/>
                    <a:gridCol w="1227574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Source of Variation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Sum of Squares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Degree of Freedom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Mean Squares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Test Criterion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p-value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Critical Value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54428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Between groups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𝑦𝑚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f>
                                      <m:fPr>
                                        <m:ctrlPr>
                                          <a:rPr lang="en-US" i="1" smtClean="0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i="1" smtClean="0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/>
                                              </a:rPr>
                                              <m:t>𝑦𝑚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den>
                                    </m:f>
                                  </m:num>
                                  <m:den>
                                    <m:f>
                                      <m:fPr>
                                        <m:ctrlPr>
                                          <a:rPr lang="en-US" i="1" smtClean="0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i="1" smtClean="0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0" i="1" smtClean="0">
                                                <a:latin typeface="Cambria Math"/>
                                              </a:rPr>
                                              <m:t>𝑆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/>
                                              </a:rPr>
                                              <m:t>𝑦𝑣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𝑁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𝑘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p-value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−1,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𝑁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Within groups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𝑣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𝑁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𝑦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𝑁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𝑁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ulk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8949359"/>
                  </p:ext>
                </p:extLst>
              </p:nvPr>
            </p:nvGraphicFramePr>
            <p:xfrm>
              <a:off x="222370" y="2334845"/>
              <a:ext cx="8593018" cy="27433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7574"/>
                    <a:gridCol w="1227574"/>
                    <a:gridCol w="1227574"/>
                    <a:gridCol w="1227574"/>
                    <a:gridCol w="1227574"/>
                    <a:gridCol w="1227574"/>
                    <a:gridCol w="1227574"/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Source of Variation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Sum of Squares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Degree of Freedom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Mean Squares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Test Criterion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p-value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Critical Value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1075754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Between groups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9505" t="-62500" r="-499010" b="-1028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98" t="-62500" r="-401493" b="-1028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99010" t="-62500" r="-299505" b="-1028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995" t="-62500" r="-200995" b="-1028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p-value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1493" t="-62500" r="-498" b="-10284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Within groups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9505" t="-272381" r="-499010" b="-7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98" t="-272381" r="-401493" b="-7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99010" t="-272381" r="-299505" b="-7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87477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9505" t="-610938" r="-499010" b="-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498" t="-610938" r="-401493" b="-1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Example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20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dirty="0">
                <a:latin typeface="Arial" panose="020B0604020202020204" pitchFamily="34" charset="0"/>
              </a:rPr>
              <a:t>The following table contains data obtained through several independent random samplings</a:t>
            </a:r>
            <a:r>
              <a:rPr lang="en-US" sz="2200" dirty="0" smtClean="0">
                <a:latin typeface="Arial" panose="020B0604020202020204" pitchFamily="34" charset="0"/>
              </a:rPr>
              <a:t>. The </a:t>
            </a:r>
            <a:r>
              <a:rPr lang="en-US" sz="2200" dirty="0">
                <a:latin typeface="Arial" panose="020B0604020202020204" pitchFamily="34" charset="0"/>
              </a:rPr>
              <a:t>observed factor is the number of octanes used to describe the quality of car fuel (90, </a:t>
            </a:r>
            <a:r>
              <a:rPr lang="en-US" sz="2200" dirty="0" smtClean="0">
                <a:latin typeface="Arial" panose="020B0604020202020204" pitchFamily="34" charset="0"/>
              </a:rPr>
              <a:t>91, 95</a:t>
            </a:r>
            <a:r>
              <a:rPr lang="en-US" sz="2200" dirty="0">
                <a:latin typeface="Arial" panose="020B0604020202020204" pitchFamily="34" charset="0"/>
              </a:rPr>
              <a:t>, 98 octanes are usually available). Thus, the factor is monitored at four possible levels. </a:t>
            </a:r>
            <a:r>
              <a:rPr lang="en-US" sz="2200" dirty="0" smtClean="0">
                <a:latin typeface="Arial" panose="020B0604020202020204" pitchFamily="34" charset="0"/>
              </a:rPr>
              <a:t>For each </a:t>
            </a:r>
            <a:r>
              <a:rPr lang="en-US" sz="2200" dirty="0">
                <a:latin typeface="Arial" panose="020B0604020202020204" pitchFamily="34" charset="0"/>
              </a:rPr>
              <a:t>of the levels, five car drivers using the fuel of the corresponding quality were </a:t>
            </a:r>
            <a:r>
              <a:rPr lang="en-US" sz="2200" dirty="0" smtClean="0">
                <a:latin typeface="Arial" panose="020B0604020202020204" pitchFamily="34" charset="0"/>
              </a:rPr>
              <a:t>randomly selected. </a:t>
            </a:r>
            <a:r>
              <a:rPr lang="en-US" sz="2200" dirty="0">
                <a:latin typeface="Arial" panose="020B0604020202020204" pitchFamily="34" charset="0"/>
              </a:rPr>
              <a:t>In this case, all samples have the same size, which is not required for</a:t>
            </a:r>
          </a:p>
          <a:p>
            <a:pPr>
              <a:buNone/>
            </a:pPr>
            <a:r>
              <a:rPr lang="en-US" sz="2200" dirty="0">
                <a:latin typeface="Arial" panose="020B0604020202020204" pitchFamily="34" charset="0"/>
              </a:rPr>
              <a:t>one-way ANOVA. We want to know whether the quality of the fuel affects fuel </a:t>
            </a:r>
            <a:r>
              <a:rPr lang="en-US" sz="2200" dirty="0" smtClean="0">
                <a:latin typeface="Arial" panose="020B0604020202020204" pitchFamily="34" charset="0"/>
              </a:rPr>
              <a:t>consumption (</a:t>
            </a:r>
            <a:r>
              <a:rPr lang="en-US" sz="2200" dirty="0">
                <a:latin typeface="Arial" panose="020B0604020202020204" pitchFamily="34" charset="0"/>
              </a:rPr>
              <a:t>car mileage). 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ANOVA: Analysis of Variance – One Factor</a:t>
            </a: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 smtClean="0">
                <a:latin typeface="Arial" panose="020B0604020202020204" pitchFamily="34" charset="0"/>
              </a:rPr>
              <a:t>Outline of the lecture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cs-CZ" sz="1800" dirty="0" smtClean="0">
              <a:latin typeface="Arial" panose="020B0604020202020204" pitchFamily="34" charset="0"/>
            </a:endParaRP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510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One-way ANOVA 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Sources of Variability 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 ANOVA Hypothesis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 ANOVA Test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 Statistical Software: ANOVA </a:t>
            </a:r>
            <a:r>
              <a:rPr lang="en-GB" altLang="cs-CZ" sz="2200" dirty="0" smtClean="0">
                <a:latin typeface="Arial" panose="020B0604020202020204" pitchFamily="34" charset="0"/>
              </a:rPr>
              <a:t>Tests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Correlation Ratio </a:t>
            </a: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Example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 smtClean="0">
                <a:latin typeface="Arial" panose="020B0604020202020204" pitchFamily="34" charset="0"/>
              </a:rPr>
              <a:t>Data: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051" y="2339854"/>
            <a:ext cx="6350551" cy="274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Example - Solution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Calculation via Excel – Data Analysis tool: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998" y="2070138"/>
            <a:ext cx="5914736" cy="308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Example - Solution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3296016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dirty="0">
                <a:latin typeface="Arial" panose="020B0604020202020204" pitchFamily="34" charset="0"/>
              </a:rPr>
              <a:t>In the </a:t>
            </a:r>
            <a:r>
              <a:rPr lang="en-US" sz="2200" dirty="0" smtClean="0">
                <a:latin typeface="Arial" panose="020B0604020202020204" pitchFamily="34" charset="0"/>
              </a:rPr>
              <a:t>dialogue window, </a:t>
            </a:r>
            <a:r>
              <a:rPr lang="en-US" sz="2200" dirty="0">
                <a:latin typeface="Arial" panose="020B0604020202020204" pitchFamily="34" charset="0"/>
              </a:rPr>
              <a:t>it is necessary to insert as the Input Range </a:t>
            </a:r>
            <a:r>
              <a:rPr lang="en-US" sz="2200" dirty="0" smtClean="0">
                <a:latin typeface="Arial" panose="020B0604020202020204" pitchFamily="34" charset="0"/>
              </a:rPr>
              <a:t>a reference </a:t>
            </a:r>
            <a:r>
              <a:rPr lang="en-US" sz="2200" dirty="0">
                <a:latin typeface="Arial" panose="020B0604020202020204" pitchFamily="34" charset="0"/>
              </a:rPr>
              <a:t>to the area of the Excel spreadsheet that contains the data samples to be </a:t>
            </a:r>
            <a:r>
              <a:rPr lang="en-US" sz="2200" dirty="0" smtClean="0">
                <a:latin typeface="Arial" panose="020B0604020202020204" pitchFamily="34" charset="0"/>
              </a:rPr>
              <a:t>worked with </a:t>
            </a:r>
            <a:r>
              <a:rPr lang="en-US" sz="2200" dirty="0">
                <a:latin typeface="Arial" panose="020B0604020202020204" pitchFamily="34" charset="0"/>
              </a:rPr>
              <a:t>in ANOVA:</a:t>
            </a:r>
            <a:endParaRPr lang="en-GB" altLang="cs-CZ" sz="2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682" y="1688856"/>
            <a:ext cx="4752975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90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Example - Solution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62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Excel results are given in a form of table: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</a:rPr>
              <a:t>Since the test criterion is greater than </a:t>
            </a:r>
            <a:r>
              <a:rPr lang="en-US" sz="2200" dirty="0" smtClean="0">
                <a:latin typeface="Arial" panose="020B0604020202020204" pitchFamily="34" charset="0"/>
              </a:rPr>
              <a:t>critical value, we reject </a:t>
            </a:r>
            <a:r>
              <a:rPr lang="en-US" sz="2200" dirty="0">
                <a:latin typeface="Arial" panose="020B0604020202020204" pitchFamily="34" charset="0"/>
              </a:rPr>
              <a:t>the </a:t>
            </a:r>
            <a:r>
              <a:rPr lang="en-US" sz="2200" dirty="0" smtClean="0">
                <a:latin typeface="Arial" panose="020B0604020202020204" pitchFamily="34" charset="0"/>
              </a:rPr>
              <a:t>null hypothesis </a:t>
            </a:r>
            <a:r>
              <a:rPr lang="en-US" sz="2200" dirty="0">
                <a:latin typeface="Arial" panose="020B0604020202020204" pitchFamily="34" charset="0"/>
              </a:rPr>
              <a:t>that fuel quality has no effect on car mileage. </a:t>
            </a:r>
            <a:endParaRPr lang="en-US" sz="2200" dirty="0" smtClean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In </a:t>
            </a:r>
            <a:r>
              <a:rPr lang="en-US" sz="2200" dirty="0">
                <a:latin typeface="Arial" panose="020B0604020202020204" pitchFamily="34" charset="0"/>
              </a:rPr>
              <a:t>other words, it </a:t>
            </a:r>
            <a:r>
              <a:rPr lang="en-US" sz="2200" dirty="0" smtClean="0">
                <a:latin typeface="Arial" panose="020B0604020202020204" pitchFamily="34" charset="0"/>
              </a:rPr>
              <a:t>seems the </a:t>
            </a:r>
            <a:r>
              <a:rPr lang="en-US" sz="2200" dirty="0">
                <a:latin typeface="Arial" panose="020B0604020202020204" pitchFamily="34" charset="0"/>
              </a:rPr>
              <a:t>factor does have an influence on car mileage.</a:t>
            </a: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" y="2099163"/>
            <a:ext cx="8815388" cy="171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83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 Measure of Dependence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5241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sz="2200" dirty="0" smtClean="0">
                    <a:latin typeface="Arial" panose="020B0604020202020204" pitchFamily="34" charset="0"/>
                  </a:rPr>
                  <a:t>Variability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2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200" b="0" i="1" smtClean="0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 around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200" b="0" i="1" smtClean="0"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 is </a:t>
                </a:r>
                <a:r>
                  <a:rPr lang="en-US" sz="2200" dirty="0">
                    <a:latin typeface="Arial" panose="020B0604020202020204" pitchFamily="34" charset="0"/>
                  </a:rPr>
                  <a:t>caused by a dependence of </a:t>
                </a:r>
                <a:r>
                  <a:rPr lang="en-US" sz="2200" i="1" dirty="0">
                    <a:latin typeface="Arial" panose="020B0604020202020204" pitchFamily="34" charset="0"/>
                  </a:rPr>
                  <a:t>Y </a:t>
                </a:r>
                <a:r>
                  <a:rPr lang="en-US" sz="2200" dirty="0">
                    <a:latin typeface="Arial" panose="020B0604020202020204" pitchFamily="34" charset="0"/>
                  </a:rPr>
                  <a:t>on </a:t>
                </a:r>
                <a:r>
                  <a:rPr lang="en-US" sz="2200" i="1" dirty="0">
                    <a:latin typeface="Arial" panose="020B0604020202020204" pitchFamily="34" charset="0"/>
                  </a:rPr>
                  <a:t>X</a:t>
                </a:r>
                <a:r>
                  <a:rPr lang="en-US" sz="2200" dirty="0">
                    <a:latin typeface="Arial" panose="020B0604020202020204" pitchFamily="34" charset="0"/>
                  </a:rPr>
                  <a:t>. We described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such variability </a:t>
                </a:r>
                <a:r>
                  <a:rPr lang="en-US" sz="2200" dirty="0">
                    <a:latin typeface="Arial" panose="020B0604020202020204" pitchFamily="34" charset="0"/>
                  </a:rPr>
                  <a:t>with the among-group sum of squares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𝑦𝑚</m:t>
                        </m:r>
                      </m:sub>
                    </m:sSub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. </a:t>
                </a: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The </a:t>
                </a:r>
                <a:r>
                  <a:rPr lang="en-US" sz="2200" dirty="0">
                    <a:latin typeface="Arial" panose="020B0604020202020204" pitchFamily="34" charset="0"/>
                  </a:rPr>
                  <a:t>within-group variability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𝑦</m:t>
                        </m:r>
                        <m:r>
                          <a:rPr lang="en-US" sz="2200" b="0" i="1" smtClean="0">
                            <a:latin typeface="Cambria Math"/>
                          </a:rPr>
                          <m:t>,</m:t>
                        </m:r>
                        <m:r>
                          <a:rPr lang="en-US" sz="2200" b="0" i="1" smtClean="0">
                            <a:latin typeface="Cambria Math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200" dirty="0" smtClean="0">
                    <a:latin typeface="Arial" panose="020B0604020202020204" pitchFamily="34" charset="0"/>
                  </a:rPr>
                  <a:t> is induced </a:t>
                </a:r>
                <a:r>
                  <a:rPr lang="en-US" sz="2200" dirty="0">
                    <a:latin typeface="Arial" panose="020B0604020202020204" pitchFamily="34" charset="0"/>
                  </a:rPr>
                  <a:t>by factors other than </a:t>
                </a:r>
                <a:r>
                  <a:rPr lang="en-US" sz="2200" i="1" dirty="0">
                    <a:latin typeface="Arial" panose="020B0604020202020204" pitchFamily="34" charset="0"/>
                  </a:rPr>
                  <a:t>X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.</a:t>
                </a: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Higher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𝑦𝑚</m:t>
                        </m:r>
                      </m:sub>
                    </m:sSub>
                  </m:oMath>
                </a14:m>
                <a:r>
                  <a:rPr lang="en-US" sz="2200" i="1" dirty="0">
                    <a:latin typeface="Arial" panose="020B0604020202020204" pitchFamily="34" charset="0"/>
                  </a:rPr>
                  <a:t> </a:t>
                </a:r>
                <a:r>
                  <a:rPr lang="en-US" sz="2200" dirty="0">
                    <a:latin typeface="Arial" panose="020B0604020202020204" pitchFamily="34" charset="0"/>
                  </a:rPr>
                  <a:t>implies a stronger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dependence of </a:t>
                </a:r>
                <a:r>
                  <a:rPr lang="en-US" sz="2200" i="1" dirty="0">
                    <a:latin typeface="Arial" panose="020B0604020202020204" pitchFamily="34" charset="0"/>
                  </a:rPr>
                  <a:t>Y </a:t>
                </a:r>
                <a:r>
                  <a:rPr lang="en-US" sz="2200" dirty="0">
                    <a:latin typeface="Arial" panose="020B0604020202020204" pitchFamily="34" charset="0"/>
                  </a:rPr>
                  <a:t>on </a:t>
                </a:r>
                <a:r>
                  <a:rPr lang="en-US" sz="2200" i="1" dirty="0">
                    <a:latin typeface="Arial" panose="020B0604020202020204" pitchFamily="34" charset="0"/>
                  </a:rPr>
                  <a:t>X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.</a:t>
                </a:r>
              </a:p>
              <a:p>
                <a:r>
                  <a:rPr lang="en-US" sz="2200" dirty="0" smtClean="0">
                    <a:latin typeface="Arial" panose="020B0604020202020204" pitchFamily="34" charset="0"/>
                  </a:rPr>
                  <a:t>This type of dependence </a:t>
                </a:r>
                <a:r>
                  <a:rPr lang="en-US" sz="2200" dirty="0">
                    <a:latin typeface="Arial" panose="020B0604020202020204" pitchFamily="34" charset="0"/>
                  </a:rPr>
                  <a:t>can be 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measured </a:t>
                </a:r>
                <a:r>
                  <a:rPr lang="en-US" sz="2200" dirty="0">
                    <a:latin typeface="Arial" panose="020B0604020202020204" pitchFamily="34" charset="0"/>
                  </a:rPr>
                  <a:t>using the </a:t>
                </a:r>
                <a:r>
                  <a:rPr lang="en-US" sz="2200" i="1" dirty="0" smtClean="0">
                    <a:latin typeface="Arial" panose="020B0604020202020204" pitchFamily="34" charset="0"/>
                  </a:rPr>
                  <a:t>determination </a:t>
                </a:r>
                <a:r>
                  <a:rPr lang="en-US" sz="2200" i="1" dirty="0">
                    <a:latin typeface="Arial" panose="020B0604020202020204" pitchFamily="34" charset="0"/>
                  </a:rPr>
                  <a:t>ratio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, denoted </a:t>
                </a:r>
                <a:r>
                  <a:rPr lang="en-US" sz="2200" i="1" dirty="0" smtClean="0">
                    <a:latin typeface="Arial" panose="020B0604020202020204" pitchFamily="34" charset="0"/>
                  </a:rPr>
                  <a:t>P</a:t>
                </a:r>
                <a:r>
                  <a:rPr lang="en-US" sz="2200" baseline="30000" dirty="0" smtClean="0">
                    <a:latin typeface="Arial" panose="020B0604020202020204" pitchFamily="34" charset="0"/>
                  </a:rPr>
                  <a:t>2</a:t>
                </a:r>
                <a:r>
                  <a:rPr lang="en-US" sz="2200" dirty="0" smtClean="0">
                    <a:latin typeface="Arial" panose="020B0604020202020204" pitchFamily="34" charset="0"/>
                  </a:rPr>
                  <a:t>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cs-CZ" sz="22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altLang="cs-CZ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𝑦𝑚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cs-CZ" sz="2200" dirty="0">
                  <a:latin typeface="Arial" panose="020B0604020202020204" pitchFamily="34" charset="0"/>
                </a:endParaRPr>
              </a:p>
              <a:p>
                <a:r>
                  <a:rPr lang="en-GB" altLang="cs-CZ" sz="2200" dirty="0" smtClean="0">
                    <a:latin typeface="Arial" panose="020B0604020202020204" pitchFamily="34" charset="0"/>
                  </a:rPr>
                  <a:t>The square root of </a:t>
                </a:r>
                <a:r>
                  <a:rPr lang="en-US" sz="2200" i="1" dirty="0">
                    <a:latin typeface="Arial" panose="020B0604020202020204" pitchFamily="34" charset="0"/>
                  </a:rPr>
                  <a:t>P</a:t>
                </a:r>
                <a:r>
                  <a:rPr lang="en-US" sz="2200" baseline="30000" dirty="0">
                    <a:latin typeface="Arial" panose="020B0604020202020204" pitchFamily="34" charset="0"/>
                  </a:rPr>
                  <a:t>2</a:t>
                </a:r>
                <a:r>
                  <a:rPr lang="en-GB" altLang="cs-CZ" sz="2200" dirty="0" smtClean="0">
                    <a:latin typeface="Arial" panose="020B0604020202020204" pitchFamily="34" charset="0"/>
                  </a:rPr>
                  <a:t> is called the correlation ratio: 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cs-CZ" sz="2200" b="0" i="1" smtClean="0">
                          <a:latin typeface="Cambria Math"/>
                        </a:rPr>
                        <m:t>𝑃</m:t>
                      </m:r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cs-CZ" sz="2200" i="1"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altLang="cs-CZ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altLang="cs-CZ" sz="22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/>
                                    </a:rPr>
                                    <m:t>𝑦𝑚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5241499"/>
              </a:xfrm>
              <a:prstGeom prst="rect">
                <a:avLst/>
              </a:prstGeom>
              <a:blipFill rotWithShape="1">
                <a:blip r:embed="rId2"/>
                <a:stretch>
                  <a:fillRect l="-863" t="-581" r="-5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 Measure of Dependence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74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dirty="0">
                <a:latin typeface="Arial" panose="020B0604020202020204" pitchFamily="34" charset="0"/>
              </a:rPr>
              <a:t>D</a:t>
            </a:r>
            <a:r>
              <a:rPr lang="en-US" sz="2200" dirty="0" smtClean="0">
                <a:latin typeface="Arial" panose="020B0604020202020204" pitchFamily="34" charset="0"/>
              </a:rPr>
              <a:t>etermination ratio P</a:t>
            </a:r>
            <a:r>
              <a:rPr lang="en-US" sz="2200" baseline="30000" dirty="0" smtClean="0">
                <a:latin typeface="Arial" panose="020B0604020202020204" pitchFamily="34" charset="0"/>
              </a:rPr>
              <a:t>2</a:t>
            </a:r>
            <a:r>
              <a:rPr lang="en-US" sz="2200" dirty="0" smtClean="0">
                <a:latin typeface="Arial" panose="020B0604020202020204" pitchFamily="34" charset="0"/>
              </a:rPr>
              <a:t> can </a:t>
            </a:r>
            <a:r>
              <a:rPr lang="en-US" sz="2200" dirty="0">
                <a:latin typeface="Arial" panose="020B0604020202020204" pitchFamily="34" charset="0"/>
              </a:rPr>
              <a:t>take on any value from interval [0,1</a:t>
            </a:r>
            <a:r>
              <a:rPr lang="en-US" sz="2200" dirty="0" smtClean="0">
                <a:latin typeface="Arial" panose="020B0604020202020204" pitchFamily="34" charset="0"/>
              </a:rPr>
              <a:t>].</a:t>
            </a:r>
          </a:p>
          <a:p>
            <a:endParaRPr lang="en-US" sz="2200" dirty="0" smtClean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The </a:t>
            </a:r>
            <a:r>
              <a:rPr lang="en-US" sz="2200" dirty="0">
                <a:latin typeface="Arial" panose="020B0604020202020204" pitchFamily="34" charset="0"/>
              </a:rPr>
              <a:t>stronger the dependence of </a:t>
            </a:r>
            <a:r>
              <a:rPr lang="en-US" sz="2200" i="1" dirty="0">
                <a:latin typeface="Arial" panose="020B0604020202020204" pitchFamily="34" charset="0"/>
              </a:rPr>
              <a:t>Y </a:t>
            </a:r>
            <a:r>
              <a:rPr lang="en-US" sz="2200" dirty="0">
                <a:latin typeface="Arial" panose="020B0604020202020204" pitchFamily="34" charset="0"/>
              </a:rPr>
              <a:t>on </a:t>
            </a:r>
            <a:r>
              <a:rPr lang="en-US" sz="2200" i="1" dirty="0">
                <a:latin typeface="Arial" panose="020B0604020202020204" pitchFamily="34" charset="0"/>
              </a:rPr>
              <a:t>X</a:t>
            </a:r>
            <a:r>
              <a:rPr lang="en-US" sz="2200" dirty="0">
                <a:latin typeface="Arial" panose="020B0604020202020204" pitchFamily="34" charset="0"/>
              </a:rPr>
              <a:t>, the </a:t>
            </a:r>
            <a:r>
              <a:rPr lang="en-US" sz="2200" dirty="0" smtClean="0">
                <a:latin typeface="Arial" panose="020B0604020202020204" pitchFamily="34" charset="0"/>
              </a:rPr>
              <a:t>closer the </a:t>
            </a:r>
            <a:r>
              <a:rPr lang="en-US" sz="2200" dirty="0">
                <a:latin typeface="Arial" panose="020B0604020202020204" pitchFamily="34" charset="0"/>
              </a:rPr>
              <a:t>characteristic is to one, and the closer the among-group sum of squares is to the total </a:t>
            </a:r>
            <a:r>
              <a:rPr lang="en-US" sz="2200" dirty="0" smtClean="0">
                <a:latin typeface="Arial" panose="020B0604020202020204" pitchFamily="34" charset="0"/>
              </a:rPr>
              <a:t>sum of </a:t>
            </a:r>
            <a:r>
              <a:rPr lang="en-US" sz="2200" dirty="0">
                <a:latin typeface="Arial" panose="020B0604020202020204" pitchFamily="34" charset="0"/>
              </a:rPr>
              <a:t>squares (total variability). </a:t>
            </a:r>
            <a:r>
              <a:rPr lang="en-US" sz="2200" dirty="0" smtClean="0">
                <a:latin typeface="Arial" panose="020B0604020202020204" pitchFamily="34" charset="0"/>
              </a:rPr>
              <a:t>Under such condition the </a:t>
            </a:r>
            <a:r>
              <a:rPr lang="en-US" sz="2200" dirty="0">
                <a:latin typeface="Arial" panose="020B0604020202020204" pitchFamily="34" charset="0"/>
              </a:rPr>
              <a:t>within-group variability approaches </a:t>
            </a:r>
            <a:r>
              <a:rPr lang="en-US" sz="2200" dirty="0" smtClean="0">
                <a:latin typeface="Arial" panose="020B0604020202020204" pitchFamily="34" charset="0"/>
              </a:rPr>
              <a:t>zero. </a:t>
            </a:r>
          </a:p>
          <a:p>
            <a:endParaRPr lang="en-US" sz="2200" dirty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The </a:t>
            </a:r>
            <a:r>
              <a:rPr lang="en-US" sz="2200" dirty="0">
                <a:latin typeface="Arial" panose="020B0604020202020204" pitchFamily="34" charset="0"/>
              </a:rPr>
              <a:t>closer the determination ratio is to zero, the smaller the part of the </a:t>
            </a:r>
            <a:r>
              <a:rPr lang="en-US" sz="2200" dirty="0" smtClean="0">
                <a:latin typeface="Arial" panose="020B0604020202020204" pitchFamily="34" charset="0"/>
              </a:rPr>
              <a:t>total variability </a:t>
            </a:r>
            <a:r>
              <a:rPr lang="en-US" sz="2200" dirty="0">
                <a:latin typeface="Arial" panose="020B0604020202020204" pitchFamily="34" charset="0"/>
              </a:rPr>
              <a:t>which is accounted for by the among-group variability. In this case, </a:t>
            </a:r>
            <a:r>
              <a:rPr lang="en-US" sz="2200" dirty="0" smtClean="0">
                <a:latin typeface="Arial" panose="020B0604020202020204" pitchFamily="34" charset="0"/>
              </a:rPr>
              <a:t>the dependence </a:t>
            </a:r>
            <a:r>
              <a:rPr lang="en-US" sz="2200" dirty="0">
                <a:latin typeface="Arial" panose="020B0604020202020204" pitchFamily="34" charset="0"/>
              </a:rPr>
              <a:t>of </a:t>
            </a:r>
            <a:r>
              <a:rPr lang="en-US" sz="2200" i="1" dirty="0">
                <a:latin typeface="Arial" panose="020B0604020202020204" pitchFamily="34" charset="0"/>
              </a:rPr>
              <a:t>Y </a:t>
            </a:r>
            <a:r>
              <a:rPr lang="en-US" sz="2200" dirty="0">
                <a:latin typeface="Arial" panose="020B0604020202020204" pitchFamily="34" charset="0"/>
              </a:rPr>
              <a:t>on </a:t>
            </a:r>
            <a:r>
              <a:rPr lang="en-US" sz="2200" i="1" dirty="0">
                <a:latin typeface="Arial" panose="020B0604020202020204" pitchFamily="34" charset="0"/>
              </a:rPr>
              <a:t>X </a:t>
            </a:r>
            <a:r>
              <a:rPr lang="en-US" sz="2200" dirty="0">
                <a:latin typeface="Arial" panose="020B0604020202020204" pitchFamily="34" charset="0"/>
              </a:rPr>
              <a:t>is weak</a:t>
            </a:r>
            <a:r>
              <a:rPr lang="en-US" sz="2200" dirty="0" smtClean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287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38" y="6116638"/>
            <a:ext cx="511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INTRODUCTION –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Estimation and Hypothesis Testing – Parametric Tests</a:t>
            </a:r>
          </a:p>
        </p:txBody>
      </p:sp>
      <p:pic>
        <p:nvPicPr>
          <p:cNvPr id="4100" name="Picture 5" descr="G:\KLIENTI\OVX\2008-06-SLU-DesignManual\2008-10-DM\2008-11-04-Stavba01\final03\export\kolecka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6321425"/>
            <a:ext cx="1979612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Reading List</a:t>
            </a:r>
            <a:endParaRPr lang="cs-CZ" altLang="cs-CZ" sz="2400" b="1" dirty="0" smtClean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176646" y="1438275"/>
            <a:ext cx="881149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/>
            <a:r>
              <a:rPr lang="en-GB" sz="2200" dirty="0">
                <a:latin typeface="Arial" panose="020B0604020202020204" pitchFamily="34" charset="0"/>
              </a:rPr>
              <a:t>GUJARATI, D., 2009 . </a:t>
            </a:r>
            <a:r>
              <a:rPr lang="en-GB" sz="2200" i="1" dirty="0">
                <a:latin typeface="Arial" panose="020B0604020202020204" pitchFamily="34" charset="0"/>
              </a:rPr>
              <a:t>Essentials of </a:t>
            </a:r>
            <a:r>
              <a:rPr lang="en-GB" sz="2200" i="1" dirty="0" smtClean="0">
                <a:latin typeface="Arial" panose="020B0604020202020204" pitchFamily="34" charset="0"/>
              </a:rPr>
              <a:t>Econometrics – Appendix C </a:t>
            </a:r>
          </a:p>
          <a:p>
            <a:pPr marL="342900" indent="-342900"/>
            <a:r>
              <a:rPr lang="en-US" sz="2200" dirty="0" smtClean="0">
                <a:latin typeface="Arial" panose="020B0604020202020204" pitchFamily="34" charset="0"/>
              </a:rPr>
              <a:t>T</a:t>
            </a:r>
            <a:r>
              <a:rPr lang="cs-CZ" sz="2200" dirty="0" smtClean="0">
                <a:latin typeface="Arial" panose="020B0604020202020204" pitchFamily="34" charset="0"/>
              </a:rPr>
              <a:t>OŠENOVSKÝ, F., 2014. </a:t>
            </a:r>
            <a:r>
              <a:rPr lang="cs-CZ" sz="2200" i="1" dirty="0" err="1" smtClean="0">
                <a:latin typeface="Arial" panose="020B0604020202020204" pitchFamily="34" charset="0"/>
              </a:rPr>
              <a:t>Statistical</a:t>
            </a:r>
            <a:r>
              <a:rPr lang="cs-CZ" sz="2200" i="1" dirty="0" smtClean="0">
                <a:latin typeface="Arial" panose="020B0604020202020204" pitchFamily="34" charset="0"/>
              </a:rPr>
              <a:t> </a:t>
            </a:r>
            <a:r>
              <a:rPr lang="cs-CZ" sz="2200" i="1" dirty="0" err="1" smtClean="0">
                <a:latin typeface="Arial" panose="020B0604020202020204" pitchFamily="34" charset="0"/>
              </a:rPr>
              <a:t>Methods</a:t>
            </a:r>
            <a:r>
              <a:rPr lang="cs-CZ" sz="2200" i="1" dirty="0" smtClean="0">
                <a:latin typeface="Arial" panose="020B0604020202020204" pitchFamily="34" charset="0"/>
              </a:rPr>
              <a:t> </a:t>
            </a:r>
            <a:r>
              <a:rPr lang="cs-CZ" sz="2200" i="1" dirty="0" err="1" smtClean="0">
                <a:latin typeface="Arial" panose="020B0604020202020204" pitchFamily="34" charset="0"/>
              </a:rPr>
              <a:t>for</a:t>
            </a:r>
            <a:r>
              <a:rPr lang="cs-CZ" sz="2200" i="1" dirty="0" smtClean="0">
                <a:latin typeface="Arial" panose="020B0604020202020204" pitchFamily="34" charset="0"/>
              </a:rPr>
              <a:t> </a:t>
            </a:r>
            <a:r>
              <a:rPr lang="cs-CZ" sz="2200" i="1" dirty="0" err="1" smtClean="0">
                <a:latin typeface="Arial" panose="020B0604020202020204" pitchFamily="34" charset="0"/>
              </a:rPr>
              <a:t>Economists</a:t>
            </a:r>
            <a:r>
              <a:rPr lang="cs-CZ" sz="2200" i="1" dirty="0" smtClean="0">
                <a:latin typeface="Arial" panose="020B0604020202020204" pitchFamily="34" charset="0"/>
              </a:rPr>
              <a:t> – </a:t>
            </a:r>
            <a:r>
              <a:rPr lang="cs-CZ" sz="2200" i="1" dirty="0" err="1" smtClean="0">
                <a:latin typeface="Arial" panose="020B0604020202020204" pitchFamily="34" charset="0"/>
              </a:rPr>
              <a:t>Chapter</a:t>
            </a:r>
            <a:r>
              <a:rPr lang="cs-CZ" sz="2200" i="1" dirty="0" smtClean="0">
                <a:latin typeface="Arial" panose="020B0604020202020204" pitchFamily="34" charset="0"/>
              </a:rPr>
              <a:t> </a:t>
            </a:r>
            <a:r>
              <a:rPr lang="en-US" sz="2200" i="1" dirty="0" smtClean="0">
                <a:latin typeface="Arial" panose="020B0604020202020204" pitchFamily="34" charset="0"/>
              </a:rPr>
              <a:t>6 </a:t>
            </a:r>
            <a:endParaRPr lang="en-US" sz="2200" i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38" y="6116638"/>
            <a:ext cx="5111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INTRODUCTION –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Estimation and Hypothesis Testing – Parametric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Tests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5" descr="G:\KLIENTI\OVX\2008-06-SLU-DesignManual\2008-10-DM\2008-11-04-Stavba01\final03\export\kolecka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6321425"/>
            <a:ext cx="1979612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Next Lecture:</a:t>
            </a:r>
            <a:endParaRPr lang="cs-CZ" altLang="cs-CZ" sz="2400" b="1" dirty="0" smtClean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176646" y="1438275"/>
            <a:ext cx="8811490" cy="249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/>
            <a:r>
              <a:rPr lang="en-US" sz="2200" dirty="0" smtClean="0">
                <a:latin typeface="Arial" panose="020B0604020202020204" pitchFamily="34" charset="0"/>
              </a:rPr>
              <a:t>Two-Way ANOVA and Latin Squares</a:t>
            </a:r>
            <a:endParaRPr lang="en-US" sz="2200" dirty="0" smtClean="0">
              <a:latin typeface="Arial" panose="020B0604020202020204" pitchFamily="34" charset="0"/>
            </a:endParaRPr>
          </a:p>
          <a:p>
            <a:pPr marL="342900" indent="-342900"/>
            <a:endParaRPr lang="en-US" sz="2200" dirty="0">
              <a:latin typeface="Arial" panose="020B0604020202020204" pitchFamily="34" charset="0"/>
            </a:endParaRPr>
          </a:p>
          <a:p>
            <a:pPr marL="342900" indent="-342900"/>
            <a:endParaRPr lang="en-US" sz="2200" dirty="0" smtClean="0">
              <a:latin typeface="Arial" panose="020B0604020202020204" pitchFamily="34" charset="0"/>
            </a:endParaRPr>
          </a:p>
          <a:p>
            <a:pPr marL="342900" indent="-342900"/>
            <a:endParaRPr lang="en-US" sz="2200" dirty="0" smtClean="0">
              <a:latin typeface="Arial" panose="020B0604020202020204" pitchFamily="34" charset="0"/>
            </a:endParaRPr>
          </a:p>
          <a:p>
            <a:pPr marL="342900" indent="-342900"/>
            <a:endParaRPr lang="en-US" sz="2200" i="1" dirty="0">
              <a:latin typeface="Arial" panose="020B0604020202020204" pitchFamily="34" charset="0"/>
            </a:endParaRPr>
          </a:p>
          <a:p>
            <a:pPr algn="ctr">
              <a:buNone/>
            </a:pPr>
            <a:r>
              <a:rPr lang="en-US" sz="2400" b="1" dirty="0" smtClean="0">
                <a:latin typeface="Arial" panose="020B0604020202020204" pitchFamily="34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421546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GB" altLang="cs-CZ" sz="2200" dirty="0" smtClean="0">
                <a:latin typeface="Arial" panose="020B0604020202020204" pitchFamily="34" charset="0"/>
              </a:rPr>
              <a:t>ANOVA = </a:t>
            </a:r>
            <a:r>
              <a:rPr lang="en-US" sz="2400" dirty="0" smtClean="0"/>
              <a:t>A</a:t>
            </a:r>
            <a:r>
              <a:rPr lang="en-US" sz="2200" dirty="0" smtClean="0">
                <a:latin typeface="Arial" panose="020B0604020202020204" pitchFamily="34" charset="0"/>
              </a:rPr>
              <a:t>nalysis </a:t>
            </a:r>
            <a:r>
              <a:rPr lang="en-US" sz="2200" dirty="0">
                <a:latin typeface="Arial" panose="020B0604020202020204" pitchFamily="34" charset="0"/>
              </a:rPr>
              <a:t>of </a:t>
            </a:r>
            <a:r>
              <a:rPr lang="en-US" sz="2200" dirty="0" smtClean="0">
                <a:latin typeface="Arial" panose="020B0604020202020204" pitchFamily="34" charset="0"/>
              </a:rPr>
              <a:t>Variance</a:t>
            </a:r>
          </a:p>
          <a:p>
            <a:r>
              <a:rPr lang="en-US" sz="2200" dirty="0" smtClean="0">
                <a:latin typeface="Arial" panose="020B0604020202020204" pitchFamily="34" charset="0"/>
              </a:rPr>
              <a:t>ANOVA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one </a:t>
            </a:r>
            <a:r>
              <a:rPr lang="en-US" sz="2000" dirty="0">
                <a:latin typeface="Arial" panose="020B0604020202020204" pitchFamily="34" charset="0"/>
              </a:rPr>
              <a:t>of the most frequently used statistical procedures in marketing as well as other areas </a:t>
            </a:r>
            <a:r>
              <a:rPr lang="en-US" sz="2000" dirty="0" smtClean="0">
                <a:latin typeface="Arial" panose="020B0604020202020204" pitchFamily="34" charset="0"/>
              </a:rPr>
              <a:t>of data </a:t>
            </a:r>
            <a:r>
              <a:rPr lang="en-US" sz="2000" dirty="0">
                <a:latin typeface="Arial" panose="020B0604020202020204" pitchFamily="34" charset="0"/>
              </a:rPr>
              <a:t>analysis. </a:t>
            </a:r>
            <a:endParaRPr lang="en-US" sz="2000" dirty="0" smtClean="0">
              <a:latin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this </a:t>
            </a:r>
            <a:r>
              <a:rPr lang="en-US" sz="2000" dirty="0">
                <a:latin typeface="Arial" panose="020B0604020202020204" pitchFamily="34" charset="0"/>
              </a:rPr>
              <a:t>method enables one to assess the potential influence of a qualitative </a:t>
            </a:r>
            <a:r>
              <a:rPr lang="en-US" sz="2000" dirty="0" smtClean="0">
                <a:latin typeface="Arial" panose="020B0604020202020204" pitchFamily="34" charset="0"/>
              </a:rPr>
              <a:t>or quantitative </a:t>
            </a:r>
            <a:r>
              <a:rPr lang="en-US" sz="2000" dirty="0">
                <a:latin typeface="Arial" panose="020B0604020202020204" pitchFamily="34" charset="0"/>
              </a:rPr>
              <a:t>variable on another quantitative variable. </a:t>
            </a:r>
          </a:p>
          <a:p>
            <a:r>
              <a:rPr lang="en-US" sz="2200" dirty="0" smtClean="0">
                <a:latin typeface="Arial" panose="020B0604020202020204" pitchFamily="34" charset="0"/>
              </a:rPr>
              <a:t>Example of ANOVA use: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to evaluate effects </a:t>
            </a:r>
            <a:r>
              <a:rPr lang="en-US" sz="2000" dirty="0">
                <a:latin typeface="Arial" panose="020B0604020202020204" pitchFamily="34" charset="0"/>
              </a:rPr>
              <a:t>of different forms of a promotional campaign on the sales of a product. In this case</a:t>
            </a:r>
            <a:r>
              <a:rPr lang="en-US" sz="2000" dirty="0" smtClean="0">
                <a:latin typeface="Arial" panose="020B0604020202020204" pitchFamily="34" charset="0"/>
              </a:rPr>
              <a:t>, different </a:t>
            </a:r>
            <a:r>
              <a:rPr lang="en-US" sz="2000" dirty="0">
                <a:latin typeface="Arial" panose="020B0604020202020204" pitchFamily="34" charset="0"/>
              </a:rPr>
              <a:t>promotional campaigns </a:t>
            </a:r>
            <a:r>
              <a:rPr lang="en-US" sz="2000" dirty="0" smtClean="0">
                <a:latin typeface="Arial" panose="020B0604020202020204" pitchFamily="34" charset="0"/>
              </a:rPr>
              <a:t>resent </a:t>
            </a:r>
            <a:r>
              <a:rPr lang="en-US" sz="2000" dirty="0">
                <a:latin typeface="Arial" panose="020B0604020202020204" pitchFamily="34" charset="0"/>
              </a:rPr>
              <a:t>different categories of the observed </a:t>
            </a:r>
            <a:r>
              <a:rPr lang="en-US" sz="2000" dirty="0" smtClean="0">
                <a:latin typeface="Arial" panose="020B0604020202020204" pitchFamily="34" charset="0"/>
              </a:rPr>
              <a:t>qualitative variable </a:t>
            </a:r>
            <a:r>
              <a:rPr lang="en-US" sz="2000" dirty="0">
                <a:latin typeface="Arial" panose="020B0604020202020204" pitchFamily="34" charset="0"/>
              </a:rPr>
              <a:t>= promotional campaign. The sales are then the quantitative variable in question. </a:t>
            </a:r>
            <a:endParaRPr lang="en-GB" altLang="cs-CZ" sz="20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ANOVA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46869" y="1523284"/>
            <a:ext cx="847725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-285750">
              <a:buNone/>
            </a:pPr>
            <a:r>
              <a:rPr lang="en-US" sz="2200" dirty="0" smtClean="0">
                <a:latin typeface="Arial" panose="020B0604020202020204" pitchFamily="34" charset="0"/>
              </a:rPr>
              <a:t>Effects of factors: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potential </a:t>
            </a:r>
            <a:r>
              <a:rPr lang="en-US" sz="2000" dirty="0">
                <a:latin typeface="Arial" panose="020B0604020202020204" pitchFamily="34" charset="0"/>
              </a:rPr>
              <a:t>effect can be expressed mathematically in such a way that the expression </a:t>
            </a:r>
            <a:r>
              <a:rPr lang="en-US" sz="2000" dirty="0" smtClean="0">
                <a:latin typeface="Arial" panose="020B0604020202020204" pitchFamily="34" charset="0"/>
              </a:rPr>
              <a:t>analyses whether </a:t>
            </a:r>
            <a:r>
              <a:rPr lang="en-US" sz="2000" dirty="0">
                <a:latin typeface="Arial" panose="020B0604020202020204" pitchFamily="34" charset="0"/>
              </a:rPr>
              <a:t>a change in the level of the qualitative/quantitative variable changes the </a:t>
            </a:r>
            <a:r>
              <a:rPr lang="en-US" sz="2000" dirty="0" smtClean="0">
                <a:latin typeface="Arial" panose="020B0604020202020204" pitchFamily="34" charset="0"/>
              </a:rPr>
              <a:t>population mean </a:t>
            </a:r>
            <a:r>
              <a:rPr lang="en-US" sz="2000" dirty="0">
                <a:latin typeface="Arial" panose="020B0604020202020204" pitchFamily="34" charset="0"/>
              </a:rPr>
              <a:t>of the other observed quantitative variable</a:t>
            </a:r>
            <a:r>
              <a:rPr lang="en-US" sz="2000" dirty="0" smtClean="0">
                <a:latin typeface="Arial" panose="020B0604020202020204" pitchFamily="34" charset="0"/>
              </a:rPr>
              <a:t>.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In this sense, ANOVA tests if there are </a:t>
            </a:r>
            <a:r>
              <a:rPr lang="en-US" sz="2000" dirty="0" smtClean="0">
                <a:latin typeface="Arial" panose="020B0604020202020204" pitchFamily="34" charset="0"/>
              </a:rPr>
              <a:t>any differences </a:t>
            </a:r>
            <a:r>
              <a:rPr lang="en-US" sz="2000" dirty="0">
                <a:latin typeface="Arial" panose="020B0604020202020204" pitchFamily="34" charset="0"/>
              </a:rPr>
              <a:t>among the population means of the quantitative variable</a:t>
            </a:r>
            <a:r>
              <a:rPr lang="en-US" sz="2000" dirty="0" smtClean="0">
                <a:latin typeface="Arial" panose="020B0604020202020204" pitchFamily="34" charset="0"/>
              </a:rPr>
              <a:t>.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ANOVA is based on decomposition </a:t>
            </a:r>
            <a:r>
              <a:rPr lang="en-US" sz="2000" dirty="0">
                <a:latin typeface="Arial" panose="020B0604020202020204" pitchFamily="34" charset="0"/>
              </a:rPr>
              <a:t>of what </a:t>
            </a:r>
            <a:r>
              <a:rPr lang="en-US" sz="2000" dirty="0" smtClean="0">
                <a:latin typeface="Arial" panose="020B0604020202020204" pitchFamily="34" charset="0"/>
              </a:rPr>
              <a:t>is called </a:t>
            </a:r>
            <a:r>
              <a:rPr lang="en-US" sz="2000" dirty="0">
                <a:latin typeface="Arial" panose="020B0604020202020204" pitchFamily="34" charset="0"/>
              </a:rPr>
              <a:t>the </a:t>
            </a:r>
            <a:r>
              <a:rPr lang="en-US" sz="2000" b="1" dirty="0">
                <a:latin typeface="Arial" panose="020B0604020202020204" pitchFamily="34" charset="0"/>
              </a:rPr>
              <a:t>total variability of the observed variable</a:t>
            </a:r>
            <a:r>
              <a:rPr lang="en-US" sz="2000" dirty="0">
                <a:latin typeface="Arial" panose="020B0604020202020204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Arial" panose="020B0604020202020204" pitchFamily="34" charset="0"/>
              </a:rPr>
              <a:t>Depending </a:t>
            </a:r>
            <a:r>
              <a:rPr lang="en-US" sz="2000" dirty="0">
                <a:latin typeface="Arial" panose="020B0604020202020204" pitchFamily="34" charset="0"/>
              </a:rPr>
              <a:t>on how many main sources or </a:t>
            </a:r>
            <a:r>
              <a:rPr lang="en-US" sz="2000" b="1" dirty="0">
                <a:latin typeface="Arial" panose="020B0604020202020204" pitchFamily="34" charset="0"/>
              </a:rPr>
              <a:t>factors </a:t>
            </a:r>
            <a:r>
              <a:rPr lang="en-US" sz="2000" dirty="0">
                <a:latin typeface="Arial" panose="020B0604020202020204" pitchFamily="34" charset="0"/>
              </a:rPr>
              <a:t>appear in </a:t>
            </a:r>
            <a:r>
              <a:rPr lang="en-US" sz="2000" dirty="0" smtClean="0">
                <a:latin typeface="Arial" panose="020B0604020202020204" pitchFamily="34" charset="0"/>
              </a:rPr>
              <a:t>the decomposition</a:t>
            </a:r>
            <a:r>
              <a:rPr lang="en-US" sz="2000" dirty="0">
                <a:latin typeface="Arial" panose="020B0604020202020204" pitchFamily="34" charset="0"/>
              </a:rPr>
              <a:t>, we talk about one-way ANOVA, two-way ANOVA and so on.</a:t>
            </a:r>
            <a:endParaRPr 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One – Way ANOVA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1456214"/>
            <a:ext cx="8648755" cy="4792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One – Way ANOVA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00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200" dirty="0" smtClean="0">
                <a:latin typeface="Arial" panose="020B0604020202020204" pitchFamily="34" charset="0"/>
              </a:rPr>
              <a:t>Statistical test</a:t>
            </a:r>
          </a:p>
          <a:p>
            <a:r>
              <a:rPr lang="en-US" sz="2200" dirty="0" smtClean="0">
                <a:latin typeface="Arial" panose="020B0604020202020204" pitchFamily="34" charset="0"/>
              </a:rPr>
              <a:t>The </a:t>
            </a:r>
            <a:r>
              <a:rPr lang="en-US" sz="2200" dirty="0">
                <a:latin typeface="Arial" panose="020B0604020202020204" pitchFamily="34" charset="0"/>
              </a:rPr>
              <a:t>main principle of the analysis of variance is to decompose the total variability of </a:t>
            </a:r>
            <a:r>
              <a:rPr lang="en-US" sz="2200" dirty="0" smtClean="0">
                <a:latin typeface="Arial" panose="020B0604020202020204" pitchFamily="34" charset="0"/>
              </a:rPr>
              <a:t>the observed </a:t>
            </a:r>
            <a:r>
              <a:rPr lang="en-US" sz="2200" dirty="0">
                <a:latin typeface="Arial" panose="020B0604020202020204" pitchFamily="34" charset="0"/>
              </a:rPr>
              <a:t>variable. </a:t>
            </a:r>
            <a:endParaRPr lang="en-US" sz="2200" dirty="0" smtClean="0">
              <a:latin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</a:rPr>
              <a:t>The </a:t>
            </a:r>
            <a:r>
              <a:rPr lang="en-US" sz="2200" dirty="0">
                <a:latin typeface="Arial" panose="020B0604020202020204" pitchFamily="34" charset="0"/>
              </a:rPr>
              <a:t>total variability, measured by the sum of squared deviations of </a:t>
            </a:r>
            <a:r>
              <a:rPr lang="en-US" sz="2200" dirty="0" smtClean="0">
                <a:latin typeface="Arial" panose="020B0604020202020204" pitchFamily="34" charset="0"/>
              </a:rPr>
              <a:t>the individual </a:t>
            </a:r>
            <a:r>
              <a:rPr lang="en-US" sz="2200" dirty="0">
                <a:latin typeface="Arial" panose="020B0604020202020204" pitchFamily="34" charset="0"/>
              </a:rPr>
              <a:t>values of the variable from their average, is divided by the decomposition into </a:t>
            </a:r>
            <a:r>
              <a:rPr lang="en-US" sz="2200" dirty="0" smtClean="0">
                <a:latin typeface="Arial" panose="020B0604020202020204" pitchFamily="34" charset="0"/>
              </a:rPr>
              <a:t>a part </a:t>
            </a:r>
            <a:r>
              <a:rPr lang="en-US" sz="2200" dirty="0">
                <a:latin typeface="Arial" panose="020B0604020202020204" pitchFamily="34" charset="0"/>
              </a:rPr>
              <a:t>that reflects a variability within the samples and a part which reflects a </a:t>
            </a:r>
            <a:r>
              <a:rPr lang="en-US" sz="2200" dirty="0" smtClean="0">
                <a:latin typeface="Arial" panose="020B0604020202020204" pitchFamily="34" charset="0"/>
              </a:rPr>
              <a:t>variability between </a:t>
            </a:r>
            <a:r>
              <a:rPr lang="en-US" sz="2200" dirty="0">
                <a:latin typeface="Arial" panose="020B0604020202020204" pitchFamily="34" charset="0"/>
              </a:rPr>
              <a:t>the samples.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Sources of Variability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3375" y="1523285"/>
                <a:ext cx="8477250" cy="42008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 smtClean="0">
                    <a:latin typeface="Arial" panose="020B0604020202020204" pitchFamily="34" charset="0"/>
                  </a:rPr>
                  <a:t>Total sum of </a:t>
                </a:r>
                <a:r>
                  <a:rPr lang="en-US" altLang="cs-CZ" sz="2200" dirty="0" smtClean="0">
                    <a:latin typeface="Arial" panose="020B0604020202020204" pitchFamily="34" charset="0"/>
                  </a:rPr>
                  <a:t>squares (total variation):</a:t>
                </a: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cs-CZ" sz="22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cs-CZ" sz="2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cs-CZ" sz="2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altLang="cs-CZ" sz="22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cs-CZ" sz="22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altLang="cs-CZ" sz="22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US" altLang="cs-CZ" sz="22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  <m:e>
                              <m:sSup>
                                <m:sSupPr>
                                  <m:ctrlPr>
                                    <a:rPr lang="en-US" altLang="cs-CZ" sz="2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( </m:t>
                                  </m:r>
                                  <m:sSub>
                                    <m:sSubPr>
                                      <m:ctrlPr>
                                        <a:rPr lang="en-US" altLang="cs-CZ" sz="22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cs-CZ" sz="2200" b="0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acc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 )</m:t>
                                  </m:r>
                                </m:e>
                                <m:sup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</m:oMathPara>
                </a14:m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 smtClean="0">
                    <a:latin typeface="Arial" panose="020B0604020202020204" pitchFamily="34" charset="0"/>
                  </a:rPr>
                  <a:t>Where</a:t>
                </a: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cs-CZ" sz="2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cs-CZ" sz="2200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cs-CZ" sz="22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altLang="cs-CZ" sz="22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cs-CZ" sz="2200" i="1">
                                  <a:latin typeface="Cambria Math"/>
                                </a:rPr>
                                <m:t>𝑘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cs-CZ" sz="2200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altLang="cs-CZ" sz="22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cs-CZ" sz="2200" i="1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altLang="cs-CZ" sz="22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cs-CZ" sz="22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cs-CZ" sz="22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cs-CZ" sz="2200" i="1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en-US" altLang="cs-CZ" sz="2200" b="0" i="1" smtClean="0">
                              <a:latin typeface="Cambria Math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cs-CZ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375" y="1523285"/>
                <a:ext cx="8477250" cy="4200894"/>
              </a:xfrm>
              <a:prstGeom prst="rect">
                <a:avLst/>
              </a:prstGeom>
              <a:blipFill rotWithShape="1">
                <a:blip r:embed="rId2"/>
                <a:stretch>
                  <a:fillRect l="-863" t="-7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Sources of Variability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3375" y="1523285"/>
                <a:ext cx="8477250" cy="42910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57150" indent="-342900"/>
                <a:r>
                  <a:rPr lang="en-US" sz="2400" dirty="0" smtClean="0">
                    <a:latin typeface="Arial" panose="020B0604020202020204" pitchFamily="34" charset="0"/>
                  </a:rPr>
                  <a:t>Within-group variation,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also </a:t>
                </a:r>
                <a:r>
                  <a:rPr lang="en-US" sz="2400" dirty="0">
                    <a:latin typeface="Arial" panose="020B0604020202020204" pitchFamily="34" charset="0"/>
                  </a:rPr>
                  <a:t>called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residual </a:t>
                </a:r>
                <a:r>
                  <a:rPr lang="en-US" sz="2400" dirty="0" smtClean="0">
                    <a:latin typeface="Arial" panose="020B0604020202020204" pitchFamily="34" charset="0"/>
                  </a:rPr>
                  <a:t>variation</a:t>
                </a:r>
                <a:r>
                  <a:rPr lang="en-US" altLang="cs-CZ" sz="2400" dirty="0" smtClean="0">
                    <a:latin typeface="Arial" panose="020B0604020202020204" pitchFamily="34" charset="0"/>
                  </a:rPr>
                  <a:t>:</a:t>
                </a:r>
                <a:endParaRPr lang="en-US" altLang="cs-CZ" sz="24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b="0" i="1" smtClean="0">
                              <a:latin typeface="Cambria Math"/>
                            </a:rPr>
                            <m:t>𝑦𝑣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cs-CZ" sz="22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cs-CZ" sz="2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cs-CZ" sz="2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altLang="cs-CZ" sz="22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cs-CZ" sz="22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altLang="cs-CZ" sz="22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US" altLang="cs-CZ" sz="22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  <m:e>
                              <m:sSup>
                                <m:sSupPr>
                                  <m:ctrlPr>
                                    <a:rPr lang="en-US" altLang="cs-CZ" sz="2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( </m:t>
                                  </m:r>
                                  <m:sSub>
                                    <m:sSubPr>
                                      <m:ctrlPr>
                                        <a:rPr lang="en-US" altLang="cs-CZ" sz="22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cs-CZ" sz="22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altLang="cs-CZ" sz="2200" b="0" i="1" smtClean="0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cs-CZ" sz="2200" b="0" i="1" smtClean="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altLang="cs-CZ" sz="2200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 )</m:t>
                                  </m:r>
                                </m:e>
                                <m:sup>
                                  <m:r>
                                    <a:rPr lang="en-US" altLang="cs-CZ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</m:oMathPara>
                </a14:m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 smtClean="0">
                    <a:latin typeface="Arial" panose="020B0604020202020204" pitchFamily="34" charset="0"/>
                  </a:rPr>
                  <a:t>Where</a:t>
                </a: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cs-CZ" sz="2200" i="1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cs-CZ" sz="2200" i="1"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altLang="cs-CZ" sz="2200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cs-CZ" sz="2200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cs-CZ" sz="2200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altLang="cs-CZ" sz="22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  <m:e>
                              <m:sSub>
                                <m:sSubPr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en-US" altLang="cs-CZ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cs-CZ" sz="2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altLang="cs-CZ" sz="22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  <a:defRPr/>
                </a:pPr>
                <a:endParaRPr lang="en-GB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375" y="1523285"/>
                <a:ext cx="8477250" cy="4291046"/>
              </a:xfrm>
              <a:prstGeom prst="rect">
                <a:avLst/>
              </a:prstGeom>
              <a:blipFill rotWithShape="1">
                <a:blip r:embed="rId2"/>
                <a:stretch>
                  <a:fillRect l="-1007" t="-9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ANOVA: Analysis of Variance – One Factor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Sources of Variability</a:t>
            </a:r>
            <a:endParaRPr lang="cs-CZ" altLang="cs-CZ" sz="24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3375" y="1523285"/>
                <a:ext cx="8477250" cy="20975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sz="2400" dirty="0" smtClean="0"/>
                  <a:t>The between group variation:</a:t>
                </a:r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cs-CZ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cs-CZ" sz="22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cs-CZ" sz="22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altLang="cs-CZ" sz="2200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altLang="cs-CZ" sz="22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cs-CZ" sz="22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altLang="cs-CZ" sz="22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cs-CZ" sz="22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cs-CZ" sz="2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en-US" altLang="cs-CZ" sz="2200" i="1"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cs-CZ" sz="2200" i="1">
                                  <a:latin typeface="Cambria Math"/>
                                </a:rPr>
                                <m:t>( </m:t>
                              </m:r>
                              <m:sSub>
                                <m:sSubPr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cs-CZ" sz="2200" i="1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cs-CZ" sz="22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cs-CZ" sz="2200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n-US" altLang="cs-CZ" sz="2200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cs-CZ" sz="22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a:rPr lang="en-US" altLang="cs-CZ" sz="2200" i="1">
                                  <a:latin typeface="Cambria Math"/>
                                </a:rPr>
                                <m:t> )</m:t>
                              </m:r>
                            </m:e>
                            <m:sup>
                              <m:r>
                                <a:rPr lang="en-US" altLang="cs-CZ" sz="2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cs-CZ" sz="2200" dirty="0" smtClean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 smtClean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375" y="1523285"/>
                <a:ext cx="8477250" cy="2097562"/>
              </a:xfrm>
              <a:prstGeom prst="rect">
                <a:avLst/>
              </a:prstGeom>
              <a:blipFill rotWithShape="1">
                <a:blip r:embed="rId2"/>
                <a:stretch>
                  <a:fillRect l="-1007" t="-23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210</TotalTime>
  <Words>1860</Words>
  <Application>Microsoft Office PowerPoint</Application>
  <PresentationFormat>Předvádění na obrazovce (4:3)</PresentationFormat>
  <Paragraphs>205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27</vt:i4>
      </vt:variant>
    </vt:vector>
  </HeadingPairs>
  <TitlesOfParts>
    <vt:vector size="29" baseType="lpstr"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mielcova</cp:lastModifiedBy>
  <cp:revision>48</cp:revision>
  <dcterms:created xsi:type="dcterms:W3CDTF">2016-03-17T12:08:01Z</dcterms:created>
  <dcterms:modified xsi:type="dcterms:W3CDTF">2016-07-15T18:17:48Z</dcterms:modified>
</cp:coreProperties>
</file>