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75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417" r:id="rId24"/>
    <p:sldId id="416" r:id="rId25"/>
    <p:sldId id="419" r:id="rId26"/>
    <p:sldId id="418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9" r:id="rId36"/>
    <p:sldId id="430" r:id="rId37"/>
    <p:sldId id="431" r:id="rId38"/>
    <p:sldId id="428" r:id="rId39"/>
    <p:sldId id="432" r:id="rId40"/>
    <p:sldId id="434" r:id="rId41"/>
    <p:sldId id="435" r:id="rId42"/>
    <p:sldId id="436" r:id="rId43"/>
    <p:sldId id="437" r:id="rId44"/>
    <p:sldId id="433" r:id="rId45"/>
    <p:sldId id="439" r:id="rId46"/>
    <p:sldId id="440" r:id="rId47"/>
    <p:sldId id="327" r:id="rId48"/>
    <p:sldId id="267" r:id="rId49"/>
    <p:sldId id="405" r:id="rId50"/>
    <p:sldId id="269" r:id="rId51"/>
    <p:sldId id="268" r:id="rId52"/>
    <p:sldId id="270" r:id="rId53"/>
    <p:sldId id="387" r:id="rId54"/>
    <p:sldId id="271" r:id="rId55"/>
    <p:sldId id="406" r:id="rId56"/>
    <p:sldId id="407" r:id="rId57"/>
    <p:sldId id="408" r:id="rId58"/>
    <p:sldId id="409" r:id="rId59"/>
    <p:sldId id="274" r:id="rId60"/>
    <p:sldId id="410" r:id="rId61"/>
    <p:sldId id="414" r:id="rId62"/>
    <p:sldId id="415" r:id="rId63"/>
    <p:sldId id="411" r:id="rId64"/>
    <p:sldId id="413" r:id="rId65"/>
    <p:sldId id="275" r:id="rId66"/>
    <p:sldId id="388" r:id="rId67"/>
    <p:sldId id="306" r:id="rId68"/>
    <p:sldId id="281" r:id="rId69"/>
    <p:sldId id="391" r:id="rId70"/>
    <p:sldId id="392" r:id="rId71"/>
    <p:sldId id="393" r:id="rId72"/>
    <p:sldId id="394" r:id="rId73"/>
    <p:sldId id="396" r:id="rId74"/>
    <p:sldId id="398" r:id="rId75"/>
    <p:sldId id="399" r:id="rId76"/>
    <p:sldId id="397" r:id="rId77"/>
    <p:sldId id="401" r:id="rId78"/>
    <p:sldId id="402" r:id="rId79"/>
    <p:sldId id="403" r:id="rId80"/>
    <p:sldId id="285" r:id="rId81"/>
    <p:sldId id="446" r:id="rId82"/>
    <p:sldId id="447" r:id="rId83"/>
    <p:sldId id="286" r:id="rId84"/>
    <p:sldId id="442" r:id="rId85"/>
    <p:sldId id="445" r:id="rId86"/>
    <p:sldId id="449" r:id="rId87"/>
    <p:sldId id="443" r:id="rId88"/>
    <p:sldId id="444" r:id="rId89"/>
    <p:sldId id="293" r:id="rId90"/>
    <p:sldId id="448" r:id="rId91"/>
    <p:sldId id="304" r:id="rId92"/>
    <p:sldId id="363" r:id="rId93"/>
    <p:sldId id="364" r:id="rId94"/>
    <p:sldId id="361" r:id="rId95"/>
    <p:sldId id="365" r:id="rId96"/>
    <p:sldId id="366" r:id="rId97"/>
    <p:sldId id="368" r:id="rId98"/>
    <p:sldId id="369" r:id="rId99"/>
    <p:sldId id="370" r:id="rId100"/>
    <p:sldId id="373" r:id="rId101"/>
    <p:sldId id="374" r:id="rId102"/>
    <p:sldId id="450" r:id="rId103"/>
    <p:sldId id="296" r:id="rId104"/>
    <p:sldId id="481" r:id="rId105"/>
    <p:sldId id="482" r:id="rId106"/>
    <p:sldId id="483" r:id="rId107"/>
    <p:sldId id="484" r:id="rId108"/>
    <p:sldId id="485" r:id="rId109"/>
    <p:sldId id="297" r:id="rId110"/>
    <p:sldId id="298" r:id="rId111"/>
    <p:sldId id="339" r:id="rId112"/>
    <p:sldId id="340" r:id="rId113"/>
    <p:sldId id="337" r:id="rId114"/>
    <p:sldId id="343" r:id="rId115"/>
    <p:sldId id="342" r:id="rId116"/>
    <p:sldId id="345" r:id="rId117"/>
    <p:sldId id="346" r:id="rId118"/>
    <p:sldId id="341" r:id="rId119"/>
    <p:sldId id="344" r:id="rId120"/>
    <p:sldId id="347" r:id="rId121"/>
    <p:sldId id="348" r:id="rId122"/>
    <p:sldId id="349" r:id="rId123"/>
    <p:sldId id="451" r:id="rId124"/>
    <p:sldId id="452" r:id="rId125"/>
    <p:sldId id="302" r:id="rId126"/>
    <p:sldId id="466" r:id="rId127"/>
    <p:sldId id="467" r:id="rId128"/>
    <p:sldId id="468" r:id="rId129"/>
    <p:sldId id="462" r:id="rId130"/>
    <p:sldId id="455" r:id="rId131"/>
    <p:sldId id="457" r:id="rId132"/>
    <p:sldId id="303" r:id="rId133"/>
    <p:sldId id="459" r:id="rId134"/>
    <p:sldId id="458" r:id="rId135"/>
    <p:sldId id="460" r:id="rId136"/>
    <p:sldId id="465" r:id="rId137"/>
    <p:sldId id="469" r:id="rId138"/>
    <p:sldId id="454" r:id="rId139"/>
    <p:sldId id="308" r:id="rId140"/>
    <p:sldId id="463" r:id="rId141"/>
    <p:sldId id="461" r:id="rId142"/>
    <p:sldId id="472" r:id="rId143"/>
    <p:sldId id="471" r:id="rId144"/>
    <p:sldId id="470" r:id="rId145"/>
    <p:sldId id="310" r:id="rId146"/>
    <p:sldId id="473" r:id="rId147"/>
    <p:sldId id="309" r:id="rId148"/>
    <p:sldId id="475" r:id="rId149"/>
    <p:sldId id="474" r:id="rId150"/>
    <p:sldId id="312" r:id="rId151"/>
    <p:sldId id="476" r:id="rId152"/>
    <p:sldId id="477" r:id="rId153"/>
    <p:sldId id="478" r:id="rId154"/>
    <p:sldId id="311" r:id="rId155"/>
    <p:sldId id="319" r:id="rId156"/>
    <p:sldId id="317" r:id="rId157"/>
    <p:sldId id="479" r:id="rId158"/>
    <p:sldId id="480" r:id="rId15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58BCB2"/>
    <a:srgbClr val="3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717" autoAdjust="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43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22800" y="932400"/>
            <a:ext cx="6818400" cy="2880000"/>
          </a:xfrm>
          <a:noFill/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Presentation title</a:t>
            </a:r>
            <a:endParaRPr lang="en-GB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350800" y="4100400"/>
            <a:ext cx="5184000" cy="10548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smtClean="0"/>
              <a:t>Presentation subtitle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14" name="Zástupný symbol pro text 2"/>
          <p:cNvSpPr>
            <a:spLocks noGrp="1"/>
          </p:cNvSpPr>
          <p:nvPr>
            <p:ph type="body" idx="10" hasCustomPrompt="1"/>
          </p:nvPr>
        </p:nvSpPr>
        <p:spPr>
          <a:xfrm>
            <a:off x="7824192" y="4964142"/>
            <a:ext cx="4140000" cy="1537200"/>
          </a:xfrm>
        </p:spPr>
        <p:txBody>
          <a:bodyPr/>
          <a:lstStyle>
            <a:lvl1pPr marL="0" indent="0" algn="r">
              <a:buNone/>
              <a:defRPr sz="1800" b="0">
                <a:solidFill>
                  <a:srgbClr val="3078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David </a:t>
            </a:r>
            <a:r>
              <a:rPr lang="en-US" noProof="0" dirty="0" err="1" smtClean="0"/>
              <a:t>Bartl</a:t>
            </a:r>
            <a:endParaRPr lang="en-US" noProof="0" dirty="0" smtClean="0"/>
          </a:p>
          <a:p>
            <a:pPr lvl="0"/>
            <a:r>
              <a:rPr lang="en-US" noProof="0" dirty="0" smtClean="0"/>
              <a:t>Subject title</a:t>
            </a:r>
          </a:p>
          <a:p>
            <a:pPr lvl="0"/>
            <a:r>
              <a:rPr lang="en-US" noProof="0" dirty="0" smtClean="0"/>
              <a:t>Subject code</a:t>
            </a:r>
          </a:p>
        </p:txBody>
      </p:sp>
    </p:spTree>
    <p:extLst>
      <p:ext uri="{BB962C8B-B14F-4D97-AF65-F5344CB8AC3E}">
        <p14:creationId xmlns:p14="http://schemas.microsoft.com/office/powerpoint/2010/main" val="377983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7" name="Přímá spojnice 6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9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5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of the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2" name="Nadpis 6"/>
          <p:cNvSpPr txBox="1">
            <a:spLocks/>
          </p:cNvSpPr>
          <p:nvPr userDrawn="1"/>
        </p:nvSpPr>
        <p:spPr>
          <a:xfrm>
            <a:off x="252000" y="450000"/>
            <a:ext cx="9720000" cy="460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3078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Outline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224323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cs-CZ"/>
            </a:lvl1pPr>
          </a:lstStyle>
          <a:p>
            <a:pPr marL="0" lvl="0"/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67200" y="1296000"/>
            <a:ext cx="11397600" cy="504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Text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0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755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66000" y="720000"/>
            <a:ext cx="4352400" cy="1332000"/>
          </a:xfrm>
        </p:spPr>
        <p:txBody>
          <a:bodyPr anchor="t" anchorCtr="0"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Chapter title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4400" y="2628000"/>
            <a:ext cx="5940000" cy="385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66000" y="2052000"/>
            <a:ext cx="4352400" cy="417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 smtClean="0"/>
              <a:t>Text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dirty="0" smtClean="0"/>
              <a:t>Kliknutím na ikonu přidáte obrázek.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84000" y="1620000"/>
            <a:ext cx="3240000" cy="3600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4" name="Přímá spojnice 13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688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36000" y="1620000"/>
            <a:ext cx="5400000" cy="360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710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sz="half" idx="10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36000" y="961200"/>
            <a:ext cx="5400000" cy="658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984000" y="961200"/>
            <a:ext cx="3240000" cy="658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3" name="Přímá spojnice 12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162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8" name="Přímá spojnice 7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89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 smtClean="0"/>
              <a:t>Upravte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Třetí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Čtvrtá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Pátá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87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6" r:id="rId5"/>
    <p:sldLayoutId id="2147483657" r:id="rId6"/>
    <p:sldLayoutId id="2147483652" r:id="rId7"/>
    <p:sldLayoutId id="2147483653" r:id="rId8"/>
    <p:sldLayoutId id="2147483654" r:id="rId9"/>
    <p:sldLayoutId id="2147483655" r:id="rId10"/>
    <p:sldLayoutId id="214748365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3078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144.png"/><Relationship Id="rId3" Type="http://schemas.openxmlformats.org/officeDocument/2006/relationships/image" Target="../media/image80.png"/><Relationship Id="rId7" Type="http://schemas.openxmlformats.org/officeDocument/2006/relationships/image" Target="../media/image143.png"/><Relationship Id="rId12" Type="http://schemas.openxmlformats.org/officeDocument/2006/relationships/image" Target="../media/image89.png"/><Relationship Id="rId17" Type="http://schemas.openxmlformats.org/officeDocument/2006/relationships/image" Target="../media/image148.png"/><Relationship Id="rId2" Type="http://schemas.openxmlformats.org/officeDocument/2006/relationships/image" Target="../media/image79.png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2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146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1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3" Type="http://schemas.openxmlformats.org/officeDocument/2006/relationships/image" Target="../media/image80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" Type="http://schemas.openxmlformats.org/officeDocument/2006/relationships/image" Target="../media/image156.png"/><Relationship Id="rId16" Type="http://schemas.openxmlformats.org/officeDocument/2006/relationships/image" Target="../media/image16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83.png"/><Relationship Id="rId18" Type="http://schemas.openxmlformats.org/officeDocument/2006/relationships/image" Target="../media/image186.png"/><Relationship Id="rId3" Type="http://schemas.openxmlformats.org/officeDocument/2006/relationships/image" Target="../media/image80.png"/><Relationship Id="rId7" Type="http://schemas.openxmlformats.org/officeDocument/2006/relationships/image" Target="../media/image178.png"/><Relationship Id="rId12" Type="http://schemas.openxmlformats.org/officeDocument/2006/relationships/image" Target="../media/image182.png"/><Relationship Id="rId17" Type="http://schemas.openxmlformats.org/officeDocument/2006/relationships/image" Target="../media/image161.png"/><Relationship Id="rId2" Type="http://schemas.openxmlformats.org/officeDocument/2006/relationships/image" Target="../media/image156.png"/><Relationship Id="rId16" Type="http://schemas.openxmlformats.org/officeDocument/2006/relationships/image" Target="../media/image160.png"/><Relationship Id="rId20" Type="http://schemas.openxmlformats.org/officeDocument/2006/relationships/image" Target="../media/image18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9.png"/><Relationship Id="rId11" Type="http://schemas.openxmlformats.org/officeDocument/2006/relationships/image" Target="../media/image181.png"/><Relationship Id="rId5" Type="http://schemas.openxmlformats.org/officeDocument/2006/relationships/image" Target="../media/image158.png"/><Relationship Id="rId15" Type="http://schemas.openxmlformats.org/officeDocument/2006/relationships/image" Target="../media/image185.png"/><Relationship Id="rId10" Type="http://schemas.openxmlformats.org/officeDocument/2006/relationships/image" Target="../media/image180.png"/><Relationship Id="rId19" Type="http://schemas.openxmlformats.org/officeDocument/2006/relationships/image" Target="../media/image187.png"/><Relationship Id="rId4" Type="http://schemas.openxmlformats.org/officeDocument/2006/relationships/image" Target="../media/image157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83.png"/><Relationship Id="rId18" Type="http://schemas.openxmlformats.org/officeDocument/2006/relationships/image" Target="../media/image186.png"/><Relationship Id="rId3" Type="http://schemas.openxmlformats.org/officeDocument/2006/relationships/image" Target="../media/image80.png"/><Relationship Id="rId7" Type="http://schemas.openxmlformats.org/officeDocument/2006/relationships/image" Target="../media/image178.png"/><Relationship Id="rId12" Type="http://schemas.openxmlformats.org/officeDocument/2006/relationships/image" Target="../media/image182.png"/><Relationship Id="rId17" Type="http://schemas.openxmlformats.org/officeDocument/2006/relationships/image" Target="../media/image161.png"/><Relationship Id="rId2" Type="http://schemas.openxmlformats.org/officeDocument/2006/relationships/image" Target="../media/image156.png"/><Relationship Id="rId16" Type="http://schemas.openxmlformats.org/officeDocument/2006/relationships/image" Target="../media/image160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9.png"/><Relationship Id="rId11" Type="http://schemas.openxmlformats.org/officeDocument/2006/relationships/image" Target="../media/image181.png"/><Relationship Id="rId5" Type="http://schemas.openxmlformats.org/officeDocument/2006/relationships/image" Target="../media/image158.png"/><Relationship Id="rId15" Type="http://schemas.openxmlformats.org/officeDocument/2006/relationships/image" Target="../media/image189.png"/><Relationship Id="rId10" Type="http://schemas.openxmlformats.org/officeDocument/2006/relationships/image" Target="../media/image180.png"/><Relationship Id="rId19" Type="http://schemas.openxmlformats.org/officeDocument/2006/relationships/image" Target="../media/image187.png"/><Relationship Id="rId4" Type="http://schemas.openxmlformats.org/officeDocument/2006/relationships/image" Target="../media/image157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83.png"/><Relationship Id="rId18" Type="http://schemas.openxmlformats.org/officeDocument/2006/relationships/image" Target="../media/image187.png"/><Relationship Id="rId3" Type="http://schemas.openxmlformats.org/officeDocument/2006/relationships/image" Target="../media/image80.png"/><Relationship Id="rId7" Type="http://schemas.openxmlformats.org/officeDocument/2006/relationships/image" Target="../media/image178.png"/><Relationship Id="rId12" Type="http://schemas.openxmlformats.org/officeDocument/2006/relationships/image" Target="../media/image182.png"/><Relationship Id="rId17" Type="http://schemas.openxmlformats.org/officeDocument/2006/relationships/image" Target="../media/image186.png"/><Relationship Id="rId2" Type="http://schemas.openxmlformats.org/officeDocument/2006/relationships/image" Target="../media/image156.png"/><Relationship Id="rId16" Type="http://schemas.openxmlformats.org/officeDocument/2006/relationships/image" Target="../media/image161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9.png"/><Relationship Id="rId11" Type="http://schemas.openxmlformats.org/officeDocument/2006/relationships/image" Target="../media/image181.png"/><Relationship Id="rId5" Type="http://schemas.openxmlformats.org/officeDocument/2006/relationships/image" Target="../media/image158.png"/><Relationship Id="rId15" Type="http://schemas.openxmlformats.org/officeDocument/2006/relationships/image" Target="../media/image160.png"/><Relationship Id="rId10" Type="http://schemas.openxmlformats.org/officeDocument/2006/relationships/image" Target="../media/image180.png"/><Relationship Id="rId19" Type="http://schemas.openxmlformats.org/officeDocument/2006/relationships/image" Target="../media/image192.png"/><Relationship Id="rId4" Type="http://schemas.openxmlformats.org/officeDocument/2006/relationships/image" Target="../media/image157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10" Type="http://schemas.openxmlformats.org/officeDocument/2006/relationships/image" Target="../media/image205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10" Type="http://schemas.openxmlformats.org/officeDocument/2006/relationships/image" Target="../media/image205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10" Type="http://schemas.openxmlformats.org/officeDocument/2006/relationships/image" Target="../media/image205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10" Type="http://schemas.openxmlformats.org/officeDocument/2006/relationships/image" Target="../media/image205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Statistical Methods </a:t>
            </a:r>
            <a:br>
              <a:rPr lang="en-GB" dirty="0" smtClean="0"/>
            </a:br>
            <a:r>
              <a:rPr lang="en-GB" dirty="0" smtClean="0"/>
              <a:t>for Economists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Lecture 4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Multiple Linear Regression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b="1" dirty="0" smtClean="0"/>
              <a:t>David Bartl</a:t>
            </a:r>
          </a:p>
          <a:p>
            <a:r>
              <a:rPr lang="en-GB" dirty="0" smtClean="0"/>
              <a:t>Statistical Methods for Economists</a:t>
            </a:r>
          </a:p>
          <a:p>
            <a:r>
              <a:rPr lang="en-GB" dirty="0" smtClean="0"/>
              <a:t>INM/BASTE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62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Linear Regression:  Least Squares Method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Given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pairs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 of the observations,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so that the residual sum of squares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⟶ 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is minimized.</a:t>
                </a:r>
              </a:p>
              <a:p>
                <a:endParaRPr lang="en-GB" dirty="0"/>
              </a:p>
              <a:p>
                <a:r>
                  <a:rPr lang="en-GB" dirty="0" smtClean="0"/>
                  <a:t>The first-order optimality conditions are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2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Confidence interval for the variance  </a:t>
            </a:r>
            <a:r>
              <a:rPr lang="en-GB" i="1" dirty="0" smtClean="0"/>
              <a:t>σ</a:t>
            </a:r>
            <a:r>
              <a:rPr lang="en-GB" baseline="30000" dirty="0" smtClean="0"/>
              <a:t>2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Choose </a:t>
                </a:r>
                <a:r>
                  <a:rPr lang="en-GB" dirty="0"/>
                  <a:t>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 smtClean="0"/>
                  <a:t>  and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↘0</m:t>
                    </m:r>
                  </m:oMath>
                </a14:m>
                <a:r>
                  <a:rPr lang="en-GB" dirty="0" smtClean="0"/>
                  <a:t>.  Recall that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Then, by the continuity of the cumulative distribution function, </a:t>
                </a:r>
                <a:r>
                  <a:rPr lang="en-GB" b="1" dirty="0" smtClean="0"/>
                  <a:t>the probability</a:t>
                </a:r>
                <a:r>
                  <a:rPr lang="en-GB" dirty="0" smtClean="0"/>
                  <a:t>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unknown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50000"/>
                  </a:lnSpc>
                </a:pPr>
                <a:r>
                  <a:rPr lang="en-GB" b="1" dirty="0" smtClean="0"/>
                  <a:t>is about</a:t>
                </a:r>
                <a:r>
                  <a:rPr lang="en-GB" dirty="0" smtClean="0"/>
                  <a:t>  1−</a:t>
                </a:r>
                <a:r>
                  <a:rPr lang="en-GB" i="1" dirty="0" smtClean="0"/>
                  <a:t>α</a:t>
                </a:r>
                <a:r>
                  <a:rPr lang="en-GB" dirty="0"/>
                  <a:t> </a:t>
                </a:r>
                <a:r>
                  <a:rPr lang="en-GB" dirty="0" smtClean="0"/>
                  <a:t>= 95 %.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3760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Confidence interval for the variance  </a:t>
            </a:r>
            <a:r>
              <a:rPr lang="en-GB" i="1" dirty="0" smtClean="0"/>
              <a:t>σ</a:t>
            </a:r>
            <a:r>
              <a:rPr lang="en-GB" baseline="30000" dirty="0" smtClean="0"/>
              <a:t>2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Choose </a:t>
                </a:r>
                <a:r>
                  <a:rPr lang="en-GB" dirty="0"/>
                  <a:t>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GB" dirty="0" smtClean="0"/>
                  <a:t>  and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 smtClean="0"/>
                  <a:t>.  Recall that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Then, by the continuity of the cumulative distribution function, </a:t>
                </a:r>
                <a:r>
                  <a:rPr lang="en-GB" b="1" dirty="0" smtClean="0"/>
                  <a:t>the probability</a:t>
                </a:r>
                <a:r>
                  <a:rPr lang="en-GB" dirty="0" smtClean="0"/>
                  <a:t>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unknown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0, 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50000"/>
                  </a:lnSpc>
                </a:pPr>
                <a:r>
                  <a:rPr lang="en-GB" b="1" dirty="0" smtClean="0"/>
                  <a:t>is about</a:t>
                </a:r>
                <a:r>
                  <a:rPr lang="en-GB" dirty="0" smtClean="0"/>
                  <a:t>  1−</a:t>
                </a:r>
                <a:r>
                  <a:rPr lang="en-GB" i="1" dirty="0" smtClean="0"/>
                  <a:t>α</a:t>
                </a:r>
                <a:r>
                  <a:rPr lang="en-GB" dirty="0"/>
                  <a:t> </a:t>
                </a:r>
                <a:r>
                  <a:rPr lang="en-GB" dirty="0" smtClean="0"/>
                  <a:t>= 95 %.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6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t</a:t>
            </a:r>
            <a:r>
              <a:rPr lang="en-GB" dirty="0" smtClean="0"/>
              <a:t>-test for a single linear combination of the parameters  </a:t>
            </a:r>
            <a:r>
              <a:rPr lang="en-GB" i="1" dirty="0" smtClean="0"/>
              <a:t>β</a:t>
            </a:r>
            <a:r>
              <a:rPr lang="en-GB" baseline="-25000" dirty="0" smtClean="0"/>
              <a:t>0</a:t>
            </a:r>
            <a:r>
              <a:rPr lang="en-GB" dirty="0" smtClean="0"/>
              <a:t>,</a:t>
            </a:r>
            <a:r>
              <a:rPr lang="en-GB" i="1" dirty="0" smtClean="0"/>
              <a:t>β</a:t>
            </a:r>
            <a:r>
              <a:rPr lang="en-GB" baseline="-25000" dirty="0" smtClean="0"/>
              <a:t>1</a:t>
            </a:r>
            <a:r>
              <a:rPr lang="en-GB" dirty="0" smtClean="0"/>
              <a:t>,…,</a:t>
            </a:r>
            <a:r>
              <a:rPr lang="en-GB" i="1" dirty="0" smtClean="0"/>
              <a:t>β</a:t>
            </a:r>
            <a:r>
              <a:rPr lang="en-GB" i="1" baseline="-25000" dirty="0" smtClean="0"/>
              <a:t>k</a:t>
            </a:r>
            <a:r>
              <a:rPr lang="en-GB" dirty="0" smtClean="0"/>
              <a:t>  —  </a:t>
            </a:r>
            <a:br>
              <a:rPr lang="en-GB" dirty="0" smtClean="0"/>
            </a:br>
            <a:r>
              <a:rPr lang="en-GB" dirty="0" smtClean="0"/>
              <a:t>e.g. an individual parameter  </a:t>
            </a:r>
            <a:r>
              <a:rPr lang="en-GB" i="1" dirty="0" smtClean="0"/>
              <a:t>β</a:t>
            </a:r>
            <a:r>
              <a:rPr lang="en-GB" i="1" baseline="-25000" dirty="0" smtClean="0"/>
              <a:t>j</a:t>
            </a:r>
            <a:r>
              <a:rPr lang="en-GB" dirty="0" smtClean="0"/>
              <a:t>  —  and </a:t>
            </a:r>
            <a:br>
              <a:rPr lang="en-GB" dirty="0" smtClean="0"/>
            </a:br>
            <a:r>
              <a:rPr lang="en-GB" dirty="0" smtClean="0"/>
              <a:t>confidence </a:t>
            </a:r>
            <a:br>
              <a:rPr lang="en-GB" dirty="0" smtClean="0"/>
            </a:br>
            <a:r>
              <a:rPr lang="en-GB" dirty="0" smtClean="0"/>
              <a:t>interval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en-GB" dirty="0" smtClean="0"/>
                  <a:t>Theorem 6: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 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𝑪𝒑</m:t>
                        </m:r>
                      </m:e>
                    </m:d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  and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ad>
                          <m:radPr>
                            <m:degHide m:val="on"/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𝑪𝒑</m:t>
                            </m:r>
                          </m:e>
                        </m:rad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</m:oMath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i="1" dirty="0" smtClean="0"/>
                  <a:t>t</a:t>
                </a:r>
                <a:r>
                  <a:rPr lang="en-GB" dirty="0" smtClean="0"/>
                  <a:t>-test </a:t>
                </a:r>
                <a:r>
                  <a:rPr lang="en-GB" dirty="0"/>
                  <a:t>for </a:t>
                </a:r>
                <a:r>
                  <a:rPr lang="en-GB" dirty="0" smtClean="0"/>
                  <a:t>an individual parameter </a:t>
                </a:r>
                <a:r>
                  <a:rPr lang="en-GB" i="1" dirty="0" smtClean="0"/>
                  <a:t>β</a:t>
                </a:r>
                <a:r>
                  <a:rPr lang="en-GB" i="1" baseline="-25000" dirty="0" smtClean="0"/>
                  <a:t>j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C</a:t>
                </a:r>
                <a:r>
                  <a:rPr lang="en-GB" dirty="0" smtClean="0"/>
                  <a:t>onfidence interval</a:t>
                </a:r>
                <a:r>
                  <a:rPr lang="en-GB" dirty="0"/>
                  <a:t> for </a:t>
                </a:r>
                <a:r>
                  <a:rPr lang="en-GB" dirty="0" smtClean="0"/>
                  <a:t>the  </a:t>
                </a:r>
                <a:r>
                  <a:rPr lang="en-GB" i="1" dirty="0" smtClean="0"/>
                  <a:t>β</a:t>
                </a:r>
                <a:r>
                  <a:rPr lang="en-GB" i="1" baseline="-25000" dirty="0"/>
                  <a:t>j</a:t>
                </a:r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0134219" y="3569189"/>
                <a:ext cx="18926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219" y="3569189"/>
                <a:ext cx="1892698" cy="276999"/>
              </a:xfrm>
              <a:prstGeom prst="rect">
                <a:avLst/>
              </a:prstGeom>
              <a:blipFill>
                <a:blip r:embed="rId3"/>
                <a:stretch>
                  <a:fillRect l="-7395" t="-28261" r="-3537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2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Theorem 6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 smtClean="0"/>
                  <a:t>Theorem 6:</a:t>
                </a:r>
                <a:r>
                  <a:rPr lang="en-GB" dirty="0"/>
                  <a:t>  </a:t>
                </a:r>
                <a:r>
                  <a:rPr lang="en-GB" dirty="0" smtClean="0"/>
                  <a:t> Assume for simplicity </a:t>
                </a:r>
                <a:r>
                  <a:rPr lang="en-GB" dirty="0"/>
                  <a:t>that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 smtClean="0"/>
                  <a:t>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and 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1×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 smtClean="0"/>
                  <a:t>  be a non-zero row vector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GB" dirty="0" smtClean="0"/>
                  <a:t>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𝑪𝒑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𝑪𝒑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GB" b="0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Remark:</a:t>
                </a:r>
                <a:r>
                  <a:rPr lang="en-GB" dirty="0"/>
                  <a:t>  </a:t>
                </a:r>
                <a:r>
                  <a:rPr lang="en-GB" dirty="0" smtClean="0"/>
                  <a:t>The matrix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 is positively definite.</a:t>
                </a:r>
              </a:p>
              <a:p>
                <a:r>
                  <a:rPr lang="en-GB" dirty="0" smtClean="0"/>
                  <a:t>Therefore, its inverse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dirty="0" smtClean="0"/>
                  <a:t>  is positively definite too, so we do not divide by zero.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5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Prediction (Extrapolation)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u="sng" dirty="0" smtClean="0"/>
                  <a:t>Remark:</a:t>
                </a:r>
                <a:r>
                  <a:rPr lang="en-GB" dirty="0" smtClean="0"/>
                  <a:t>  Given a new row vector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1×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 smtClean="0"/>
                  <a:t>,  </a:t>
                </a:r>
                <a:br>
                  <a:rPr lang="en-GB" dirty="0" smtClean="0"/>
                </a:br>
                <a:r>
                  <a:rPr lang="en-GB" dirty="0" smtClean="0"/>
                  <a:t>which is not included in the matrix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,  we may wish to predict (extrapolate) </a:t>
                </a:r>
                <a:br>
                  <a:rPr lang="en-GB" dirty="0" smtClean="0"/>
                </a:br>
                <a:r>
                  <a:rPr lang="en-GB" dirty="0" smtClean="0"/>
                  <a:t>the value of the random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for this new statistical unit (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 smtClean="0"/>
                  <a:t>).</a:t>
                </a: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Assuming that the model is true, we should have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en-GB" b="1" dirty="0" smtClean="0"/>
              </a:p>
              <a:p>
                <a:r>
                  <a:rPr lang="en-GB" dirty="0" smtClean="0"/>
                  <a:t>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GB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dirty="0" smtClean="0"/>
                  <a:t>  is the random error.</a:t>
                </a:r>
              </a:p>
              <a:p>
                <a:pPr>
                  <a:lnSpc>
                    <a:spcPct val="250000"/>
                  </a:lnSpc>
                </a:pPr>
                <a:r>
                  <a:rPr lang="en-GB" dirty="0" smtClean="0"/>
                  <a:t>We do not know the parameters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dirty="0" smtClean="0"/>
                  <a:t>,  however.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0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Prediction (Extrapolation)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Not knowing the parameters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dirty="0" smtClean="0"/>
                  <a:t>,  we have to use their estimates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dirty="0" smtClean="0"/>
                  <a:t>  instead.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 </a:t>
                </a:r>
                <a:r>
                  <a:rPr lang="en-GB" b="1" dirty="0" smtClean="0"/>
                  <a:t>the point estimate</a:t>
                </a:r>
                <a:r>
                  <a:rPr lang="en-GB" dirty="0" smtClean="0"/>
                  <a:t> of the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GB" dirty="0" smtClean="0"/>
                  <a:t>  is: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𝒙𝒃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b="1" u="sng" dirty="0" smtClean="0"/>
                  <a:t>Remark:</a:t>
                </a:r>
                <a:r>
                  <a:rPr lang="en-GB" dirty="0" smtClean="0"/>
                  <a:t>  If </a:t>
                </a:r>
                <a:r>
                  <a:rPr lang="en-GB" dirty="0"/>
                  <a:t>that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 smtClean="0"/>
                  <a:t>,  then we can consider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 smtClean="0"/>
                  <a:t>  and Theorem 6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𝑪𝒑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to obtain a confidence interval  for the true value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dirty="0" smtClean="0"/>
                  <a:t>.</a:t>
                </a:r>
                <a:endParaRPr lang="en-GB" b="1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1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Prediction (Extrapolation)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Choose </a:t>
                </a:r>
                <a:r>
                  <a:rPr lang="en-GB" dirty="0"/>
                  <a:t>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  be the value 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dirty="0"/>
                  <a:t>  is the density of 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d.f.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r>
                  <a:rPr lang="en-GB" dirty="0" smtClean="0"/>
                  <a:t>Then, by Theorem 6,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𝑪𝒑</m:t>
                                  </m:r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𝑪𝒑</m:t>
                                  </m:r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= 1−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7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Prediction (Extrapolation)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By Theorem 6: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𝑪𝒑</m:t>
                                  </m:r>
                                </m:e>
                              </m:ra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b="1" dirty="0" smtClean="0"/>
              </a:p>
              <a:p>
                <a:pPr>
                  <a:lnSpc>
                    <a:spcPct val="200000"/>
                  </a:lnSpc>
                </a:pPr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𝑪𝒑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𝒙𝒃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𝑪𝒑</m:t>
                              </m:r>
                            </m:e>
                          </m:rad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b="1" dirty="0"/>
              </a:p>
              <a:p>
                <a:pPr>
                  <a:lnSpc>
                    <a:spcPct val="200000"/>
                  </a:lnSpc>
                </a:pPr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𝒙𝒃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𝑪𝒑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𝒙𝒃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𝑪𝒑</m:t>
                              </m:r>
                            </m:e>
                          </m:rad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b="1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3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Prediction (Extrapolation)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Having obtained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𝒙𝒃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𝑪𝒑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𝒙𝒃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𝑪𝒑</m:t>
                              </m:r>
                            </m:e>
                          </m:rad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b="1" dirty="0" smtClean="0"/>
                  <a:t>the </a:t>
                </a:r>
                <a:r>
                  <a:rPr lang="en-GB" b="1" dirty="0"/>
                  <a:t>probability</a:t>
                </a:r>
                <a:r>
                  <a:rPr lang="en-GB" dirty="0"/>
                  <a:t> </a:t>
                </a:r>
                <a:r>
                  <a:rPr lang="en-GB" dirty="0" smtClean="0"/>
                  <a:t>that the unknown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𝒙𝒃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𝑪𝒑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𝒙𝒃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𝑪𝒑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r>
                  <a:rPr lang="en-GB" b="1" dirty="0"/>
                  <a:t>is about</a:t>
                </a:r>
                <a:r>
                  <a:rPr lang="en-GB" dirty="0"/>
                  <a:t>  1−</a:t>
                </a:r>
                <a:r>
                  <a:rPr lang="en-GB" i="1" dirty="0"/>
                  <a:t>α</a:t>
                </a:r>
                <a:r>
                  <a:rPr lang="en-GB" dirty="0"/>
                  <a:t> = 95 </a:t>
                </a:r>
                <a:r>
                  <a:rPr lang="en-GB" dirty="0" smtClean="0"/>
                  <a:t>%,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 smtClean="0"/>
                  <a:t>  denotes the </a:t>
                </a:r>
                <a:r>
                  <a:rPr lang="en-GB" b="1" dirty="0"/>
                  <a:t>quantile function of Student’s </a:t>
                </a:r>
                <a:r>
                  <a:rPr lang="en-GB" b="1" i="1" dirty="0"/>
                  <a:t>t</a:t>
                </a:r>
                <a:r>
                  <a:rPr lang="en-GB" b="1" dirty="0"/>
                  <a:t>-distribution</a:t>
                </a:r>
                <a:r>
                  <a:rPr lang="en-GB" dirty="0"/>
                  <a:t> </a:t>
                </a:r>
                <a:endParaRPr lang="en-GB" dirty="0" smtClean="0"/>
              </a:p>
              <a:p>
                <a:r>
                  <a:rPr lang="en-GB" dirty="0" smtClean="0"/>
                  <a:t>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degrees of freedom.  (See below.)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3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Theorem 6:  Corollary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 smtClean="0"/>
                  <a:t>Corollary:</a:t>
                </a:r>
                <a:r>
                  <a:rPr lang="en-GB" dirty="0" smtClean="0"/>
                  <a:t>  By considering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at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position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obtain: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40000"/>
                  </a:lnSpc>
                </a:pPr>
                <a:r>
                  <a:rPr lang="en-GB" u="sng" dirty="0" smtClean="0"/>
                  <a:t>Remark:</a:t>
                </a:r>
                <a:r>
                  <a:rPr lang="en-GB" dirty="0"/>
                  <a:t>  </a:t>
                </a:r>
                <a:r>
                  <a:rPr lang="en-GB" dirty="0" smtClean="0"/>
                  <a:t>Use the Corollary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</a:t>
                </a:r>
                <a:r>
                  <a:rPr lang="en-GB" dirty="0" smtClean="0"/>
                  <a:t> —  for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-tests about 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  of the model,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  —  to establish the confidence intervals for 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</a:t>
                </a:r>
                <a:r>
                  <a:rPr lang="en-GB" dirty="0" smtClean="0"/>
                  <a:t> —  notice that any linear combination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dirty="0" smtClean="0"/>
                  <a:t>  can be considered in general.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152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Linear Regression:  Least Squares Method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GB" dirty="0" smtClean="0"/>
                  <a:t>Given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RSS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GB" dirty="0" smtClean="0"/>
                  <a:t>,  we obtain the system of two equations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dirty="0" smtClean="0"/>
                  <a:t>of two unknowns: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=0  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 smtClean="0"/>
              </a:p>
              <a:p>
                <a:pPr>
                  <a:spcBef>
                    <a:spcPts val="1200"/>
                  </a:spcBef>
                </a:pPr>
                <a:r>
                  <a:rPr lang="en-GB" dirty="0" smtClean="0"/>
                  <a:t>or</a:t>
                </a: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avá složená závorka 3"/>
          <p:cNvSpPr/>
          <p:nvPr/>
        </p:nvSpPr>
        <p:spPr>
          <a:xfrm>
            <a:off x="8460000" y="4104000"/>
            <a:ext cx="502920" cy="2052000"/>
          </a:xfrm>
          <a:prstGeom prst="rightBrace">
            <a:avLst>
              <a:gd name="adj1" fmla="val 57424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Čárový bublinový popisek 1 5"/>
          <p:cNvSpPr/>
          <p:nvPr/>
        </p:nvSpPr>
        <p:spPr>
          <a:xfrm>
            <a:off x="9414000" y="4936973"/>
            <a:ext cx="2340000" cy="386054"/>
          </a:xfrm>
          <a:prstGeom prst="borderCallout1">
            <a:avLst>
              <a:gd name="adj1" fmla="val 49713"/>
              <a:gd name="adj2" fmla="val 65"/>
              <a:gd name="adj3" fmla="val 49794"/>
              <a:gd name="adj4" fmla="val -1738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non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Ins="0" bIns="54000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 normal equation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Tests of hypotheses about the individual parameters  </a:t>
            </a:r>
            <a:r>
              <a:rPr lang="en-GB" i="1" dirty="0" smtClean="0"/>
              <a:t>β</a:t>
            </a:r>
            <a:r>
              <a:rPr lang="en-GB" i="1" baseline="-25000" dirty="0" smtClean="0"/>
              <a:t>j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Choose any non-zero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1×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 smtClean="0"/>
                  <a:t>  and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be a prescribed number.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can then use Theorem 5 to test the null hypothesis 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 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By taking a particular choice of the non-zero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1×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 smtClean="0"/>
                  <a:t>,  we </a:t>
                </a:r>
                <a:r>
                  <a:rPr lang="en-GB" dirty="0"/>
                  <a:t>can use </a:t>
                </a:r>
                <a:endParaRPr lang="en-GB" dirty="0" smtClean="0"/>
              </a:p>
              <a:p>
                <a:pPr marL="355600">
                  <a:lnSpc>
                    <a:spcPct val="130000"/>
                  </a:lnSpc>
                </a:pPr>
                <a:r>
                  <a:rPr lang="en-GB" dirty="0" smtClean="0"/>
                  <a:t>the Corollary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𝑗𝑗</m:t>
                                </m:r>
                              </m:sub>
                            </m:sSub>
                          </m:e>
                        </m:rad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</m:oMath>
                </a14:m>
                <a:r>
                  <a:rPr lang="en-GB" dirty="0" smtClean="0"/>
                  <a:t>)  to test the </a:t>
                </a:r>
                <a:r>
                  <a:rPr lang="en-GB" dirty="0"/>
                  <a:t>null hypothesis 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 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 smtClean="0"/>
                  <a:t>  </a:t>
                </a:r>
              </a:p>
              <a:p>
                <a:pPr marL="355600">
                  <a:lnSpc>
                    <a:spcPct val="160000"/>
                  </a:lnSpc>
                </a:pPr>
                <a:r>
                  <a:rPr lang="en-GB" dirty="0" smtClean="0"/>
                  <a:t>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  (if we put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  in particular).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51531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t</a:t>
            </a:r>
            <a:r>
              <a:rPr lang="en-GB" dirty="0" smtClean="0"/>
              <a:t>-test for the parameter  </a:t>
            </a:r>
            <a:r>
              <a:rPr lang="en-GB" i="1" dirty="0" smtClean="0"/>
              <a:t>β</a:t>
            </a:r>
            <a:r>
              <a:rPr lang="en-GB" i="1" baseline="-25000" dirty="0" smtClean="0"/>
              <a:t>j</a:t>
            </a:r>
            <a:r>
              <a:rPr lang="en-GB" dirty="0" smtClean="0"/>
              <a:t>  // rank(</a:t>
            </a:r>
            <a:r>
              <a:rPr lang="en-GB" i="1" dirty="0" smtClean="0"/>
              <a:t>X</a:t>
            </a:r>
            <a:r>
              <a:rPr lang="en-GB" dirty="0" smtClean="0"/>
              <a:t>)=</a:t>
            </a:r>
            <a:r>
              <a:rPr lang="en-GB" i="1" dirty="0" smtClean="0"/>
              <a:t>k</a:t>
            </a:r>
            <a:r>
              <a:rPr lang="en-GB" dirty="0" smtClean="0"/>
              <a:t>+1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Notation:</a:t>
                </a:r>
                <a:r>
                  <a:rPr lang="en-GB" dirty="0"/>
                  <a:t>  </a:t>
                </a:r>
                <a:r>
                  <a:rPr lang="en-GB" dirty="0" smtClean="0"/>
                  <a:t>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denote </a:t>
                </a:r>
                <a:r>
                  <a:rPr lang="en-GB" dirty="0"/>
                  <a:t>the </a:t>
                </a:r>
                <a:r>
                  <a:rPr lang="en-GB" b="1" dirty="0" smtClean="0"/>
                  <a:t>quantile function of Student’s </a:t>
                </a:r>
                <a:r>
                  <a:rPr lang="en-GB" b="1" i="1" dirty="0" smtClean="0"/>
                  <a:t>t</a:t>
                </a:r>
                <a:r>
                  <a:rPr lang="en-GB" b="1" dirty="0" smtClean="0"/>
                  <a:t>-distribution</a:t>
                </a:r>
                <a:r>
                  <a:rPr lang="en-GB" dirty="0" smtClean="0"/>
                  <a:t>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dirty="0" smtClean="0"/>
                  <a:t>  d.f.</a:t>
                </a:r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quantile function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/>
                  <a:t>  is </a:t>
                </a:r>
                <a:r>
                  <a:rPr lang="en-GB" dirty="0" smtClean="0"/>
                  <a:t>the function inverse to the </a:t>
                </a:r>
                <a:r>
                  <a:rPr lang="en-GB" dirty="0"/>
                  <a:t>cumulative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distribution </a:t>
                </a:r>
                <a:r>
                  <a:rPr lang="en-GB" dirty="0"/>
                  <a:t>function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of </a:t>
                </a:r>
                <a:r>
                  <a:rPr lang="en-GB" b="1" dirty="0"/>
                  <a:t>Student’s </a:t>
                </a:r>
                <a:r>
                  <a:rPr lang="en-GB" b="1" i="1" dirty="0"/>
                  <a:t>t</a:t>
                </a:r>
                <a:r>
                  <a:rPr lang="en-GB" b="1" dirty="0"/>
                  <a:t>-distribution</a:t>
                </a:r>
                <a:r>
                  <a:rPr lang="en-GB" dirty="0"/>
                  <a:t> </a:t>
                </a:r>
                <a:r>
                  <a:rPr lang="en-GB" dirty="0" smtClean="0"/>
                  <a:t>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dirty="0"/>
                  <a:t>  degrees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of </a:t>
                </a:r>
                <a:r>
                  <a:rPr lang="en-GB" dirty="0"/>
                  <a:t>freedom</a:t>
                </a:r>
                <a:r>
                  <a:rPr lang="en-GB" dirty="0" smtClean="0"/>
                  <a:t>, i.e.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73604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t</a:t>
            </a:r>
            <a:r>
              <a:rPr lang="en-GB" dirty="0" smtClean="0"/>
              <a:t>-test for the parameter  </a:t>
            </a:r>
            <a:r>
              <a:rPr lang="en-GB" i="1" dirty="0" smtClean="0"/>
              <a:t>β</a:t>
            </a:r>
            <a:r>
              <a:rPr lang="en-GB" i="1" baseline="-25000" dirty="0" smtClean="0"/>
              <a:t>j</a:t>
            </a:r>
            <a:r>
              <a:rPr lang="en-GB" dirty="0" smtClean="0"/>
              <a:t>  // rank(</a:t>
            </a:r>
            <a:r>
              <a:rPr lang="en-GB" i="1" dirty="0" smtClean="0"/>
              <a:t>X</a:t>
            </a:r>
            <a:r>
              <a:rPr lang="en-GB" dirty="0" smtClean="0"/>
              <a:t>)=</a:t>
            </a:r>
            <a:r>
              <a:rPr lang="en-GB" i="1" dirty="0" smtClean="0"/>
              <a:t>k</a:t>
            </a:r>
            <a:r>
              <a:rPr lang="en-GB" dirty="0" smtClean="0"/>
              <a:t>+1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Notation:</a:t>
                </a:r>
                <a:r>
                  <a:rPr lang="en-GB" dirty="0"/>
                  <a:t>  </a:t>
                </a:r>
                <a:r>
                  <a:rPr lang="en-GB" dirty="0" smtClean="0"/>
                  <a:t>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denote </a:t>
                </a:r>
                <a:r>
                  <a:rPr lang="en-GB" dirty="0"/>
                  <a:t>the </a:t>
                </a:r>
                <a:r>
                  <a:rPr lang="en-GB" b="1" dirty="0" smtClean="0"/>
                  <a:t>quantile function of Student’s </a:t>
                </a:r>
                <a:r>
                  <a:rPr lang="en-GB" b="1" i="1" dirty="0" smtClean="0"/>
                  <a:t>t</a:t>
                </a:r>
                <a:r>
                  <a:rPr lang="en-GB" b="1" dirty="0" smtClean="0"/>
                  <a:t>-distribution</a:t>
                </a:r>
                <a:r>
                  <a:rPr lang="en-GB" dirty="0" smtClean="0"/>
                  <a:t>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dirty="0" smtClean="0"/>
                  <a:t>  d.f.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In other words, 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dirty="0"/>
                  <a:t>,  then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/>
                  <a:t>  is the unique value such that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dirty="0"/>
                  <a:t>  is the density of 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d.f.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66386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t</a:t>
            </a:r>
            <a:r>
              <a:rPr lang="en-GB" dirty="0" smtClean="0"/>
              <a:t>-test for the parameter  </a:t>
            </a:r>
            <a:r>
              <a:rPr lang="en-GB" i="1" dirty="0" smtClean="0"/>
              <a:t>β</a:t>
            </a:r>
            <a:r>
              <a:rPr lang="en-GB" i="1" baseline="-25000" dirty="0" smtClean="0"/>
              <a:t>j</a:t>
            </a:r>
            <a:r>
              <a:rPr lang="en-GB" dirty="0" smtClean="0"/>
              <a:t>  // rank(</a:t>
            </a:r>
            <a:r>
              <a:rPr lang="en-GB" i="1" dirty="0" smtClean="0"/>
              <a:t>X</a:t>
            </a:r>
            <a:r>
              <a:rPr lang="en-GB" dirty="0" smtClean="0"/>
              <a:t>)=</a:t>
            </a:r>
            <a:r>
              <a:rPr lang="en-GB" i="1" dirty="0" smtClean="0"/>
              <a:t>k</a:t>
            </a:r>
            <a:r>
              <a:rPr lang="en-GB" dirty="0" smtClean="0"/>
              <a:t>+1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Choosing the index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 smtClean="0"/>
                  <a:t>  and a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,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formulate the </a:t>
                </a:r>
                <a:r>
                  <a:rPr lang="en-GB" b="1" dirty="0" smtClean="0"/>
                  <a:t>null hypothesis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formulate the </a:t>
                </a:r>
                <a:r>
                  <a:rPr lang="en-GB" b="1" dirty="0" smtClean="0"/>
                  <a:t>alternative hypothesis</a:t>
                </a: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two-sided: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one-sided: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and use the aforementioned Corollary to conduct the test.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969" b="-2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95841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t</a:t>
            </a:r>
            <a:r>
              <a:rPr lang="en-GB" dirty="0" smtClean="0"/>
              <a:t>-test for the parameter  </a:t>
            </a:r>
            <a:r>
              <a:rPr lang="en-GB" i="1" dirty="0" smtClean="0"/>
              <a:t>β</a:t>
            </a:r>
            <a:r>
              <a:rPr lang="en-GB" i="1" baseline="-25000" dirty="0" smtClean="0"/>
              <a:t>j</a:t>
            </a:r>
            <a:r>
              <a:rPr lang="en-GB" dirty="0" smtClean="0"/>
              <a:t>  // rank(</a:t>
            </a:r>
            <a:r>
              <a:rPr lang="en-GB" i="1" dirty="0" smtClean="0"/>
              <a:t>X</a:t>
            </a:r>
            <a:r>
              <a:rPr lang="en-GB" dirty="0" smtClean="0"/>
              <a:t>)=</a:t>
            </a:r>
            <a:r>
              <a:rPr lang="en-GB" i="1" dirty="0" smtClean="0"/>
              <a:t>k</a:t>
            </a:r>
            <a:r>
              <a:rPr lang="en-GB" dirty="0" smtClean="0"/>
              <a:t>+1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Having chosen the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,  such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,  and assuming </a:t>
                </a:r>
                <a:br>
                  <a:rPr lang="en-GB" dirty="0" smtClean="0"/>
                </a:br>
                <a:r>
                  <a:rPr lang="en-GB" dirty="0" smtClean="0"/>
                  <a:t>the null hypothesis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 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is true, calculate the statistic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99844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t</a:t>
            </a:r>
            <a:r>
              <a:rPr lang="en-GB" dirty="0" smtClean="0"/>
              <a:t>-test for the parameter  </a:t>
            </a:r>
            <a:r>
              <a:rPr lang="en-GB" i="1" dirty="0" smtClean="0"/>
              <a:t>β</a:t>
            </a:r>
            <a:r>
              <a:rPr lang="en-GB" i="1" baseline="-25000" dirty="0" smtClean="0"/>
              <a:t>j</a:t>
            </a:r>
            <a:r>
              <a:rPr lang="en-GB" dirty="0" smtClean="0"/>
              <a:t>  // rank(</a:t>
            </a:r>
            <a:r>
              <a:rPr lang="en-GB" i="1" dirty="0" smtClean="0"/>
              <a:t>X</a:t>
            </a:r>
            <a:r>
              <a:rPr lang="en-GB" dirty="0" smtClean="0"/>
              <a:t>)=</a:t>
            </a:r>
            <a:r>
              <a:rPr lang="en-GB" i="1" dirty="0" smtClean="0"/>
              <a:t>k</a:t>
            </a:r>
            <a:r>
              <a:rPr lang="en-GB" dirty="0" smtClean="0"/>
              <a:t>+1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-test for  </a:t>
                </a:r>
                <a:r>
                  <a:rPr lang="en-GB" i="1" dirty="0" smtClean="0"/>
                  <a:t>β</a:t>
                </a:r>
                <a:r>
                  <a:rPr lang="en-GB" i="1" baseline="-25000" dirty="0" smtClean="0"/>
                  <a:t>j</a:t>
                </a:r>
                <a:r>
                  <a:rPr lang="en-GB" dirty="0" smtClean="0"/>
                  <a:t>  with </a:t>
                </a:r>
                <a:r>
                  <a:rPr lang="en-GB" dirty="0"/>
                  <a:t>two-sided alternative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>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etc</a:t>
                </a:r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b="1" dirty="0"/>
                  <a:t>critical value</a:t>
                </a:r>
                <a:r>
                  <a:rPr lang="en-GB" dirty="0"/>
                  <a:t> </a:t>
                </a:r>
                <a:r>
                  <a:rPr lang="en-GB" dirty="0" smtClean="0"/>
                  <a:t>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</a:t>
                </a:r>
                <a:r>
                  <a:rPr lang="en-GB" dirty="0" smtClean="0"/>
                  <a:t>(or </a:t>
                </a:r>
                <a:r>
                  <a:rPr lang="en-GB" u="sng" dirty="0" smtClean="0"/>
                  <a:t>fail </a:t>
                </a:r>
                <a:r>
                  <a:rPr lang="en-GB" u="sng" dirty="0"/>
                  <a:t>to reject</a:t>
                </a:r>
                <a:r>
                  <a:rPr lang="en-GB" dirty="0"/>
                  <a:t>) the null </a:t>
                </a:r>
                <a:r>
                  <a:rPr lang="en-GB" dirty="0" smtClean="0"/>
                  <a:t>hypothesis</a:t>
                </a:r>
              </a:p>
              <a:p>
                <a:pPr>
                  <a:spcBef>
                    <a:spcPts val="1200"/>
                  </a:spcBef>
                </a:pPr>
                <a:endParaRPr lang="en-GB" dirty="0" smtClean="0"/>
              </a:p>
              <a:p>
                <a:pPr>
                  <a:spcBef>
                    <a:spcPts val="1200"/>
                  </a:spcBef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Remark:</a:t>
                </a:r>
                <a:r>
                  <a:rPr lang="en-GB" dirty="0" smtClean="0"/>
                  <a:t>  “do not reject” is sometimes  </a:t>
                </a:r>
                <a:r>
                  <a:rPr lang="en-GB" b="1" dirty="0" smtClean="0"/>
                  <a:t>¡</a:t>
                </a:r>
                <a:r>
                  <a:rPr lang="en-GB" b="1" u="sng" dirty="0" smtClean="0"/>
                  <a:t>incorrectly</a:t>
                </a:r>
                <a:r>
                  <a:rPr lang="en-GB" b="1" dirty="0" smtClean="0"/>
                  <a:t>!</a:t>
                </a:r>
                <a:r>
                  <a:rPr lang="en-GB" dirty="0" smtClean="0"/>
                  <a:t>  interpreted as “accept” the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969" b="-1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64167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t</a:t>
            </a:r>
            <a:r>
              <a:rPr lang="en-GB" dirty="0" smtClean="0"/>
              <a:t>-test for the parameter  </a:t>
            </a:r>
            <a:r>
              <a:rPr lang="en-GB" i="1" dirty="0" smtClean="0"/>
              <a:t>β</a:t>
            </a:r>
            <a:r>
              <a:rPr lang="en-GB" i="1" baseline="-25000" dirty="0" smtClean="0"/>
              <a:t>j</a:t>
            </a:r>
            <a:r>
              <a:rPr lang="en-GB" dirty="0" smtClean="0"/>
              <a:t>  // rank(</a:t>
            </a:r>
            <a:r>
              <a:rPr lang="en-GB" i="1" dirty="0" smtClean="0"/>
              <a:t>X</a:t>
            </a:r>
            <a:r>
              <a:rPr lang="en-GB" dirty="0" smtClean="0"/>
              <a:t>)=</a:t>
            </a:r>
            <a:r>
              <a:rPr lang="en-GB" i="1" dirty="0" smtClean="0"/>
              <a:t>k</a:t>
            </a:r>
            <a:r>
              <a:rPr lang="en-GB" dirty="0" smtClean="0"/>
              <a:t>+1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-test for  </a:t>
                </a:r>
                <a:r>
                  <a:rPr lang="en-GB" i="1" dirty="0" smtClean="0"/>
                  <a:t>β</a:t>
                </a:r>
                <a:r>
                  <a:rPr lang="en-GB" i="1" baseline="-25000" dirty="0" smtClean="0"/>
                  <a:t>j</a:t>
                </a:r>
                <a:r>
                  <a:rPr lang="en-GB" dirty="0" smtClean="0"/>
                  <a:t>  with one-sided </a:t>
                </a:r>
                <a:r>
                  <a:rPr lang="en-GB" dirty="0"/>
                  <a:t>alternative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>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etc</a:t>
                </a:r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b="1" dirty="0"/>
                  <a:t>critical value</a:t>
                </a:r>
                <a:r>
                  <a:rPr lang="en-GB" dirty="0"/>
                  <a:t> </a:t>
                </a:r>
                <a:r>
                  <a:rPr lang="en-GB" dirty="0" smtClean="0"/>
                  <a:t>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−∞,−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</a:t>
                </a:r>
                <a:r>
                  <a:rPr lang="en-GB" dirty="0" smtClean="0"/>
                  <a:t>hypothesis</a:t>
                </a:r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Remark:</a:t>
                </a:r>
                <a:r>
                  <a:rPr lang="en-GB" dirty="0"/>
                  <a:t>  “do not reject” is sometimes  </a:t>
                </a:r>
                <a:r>
                  <a:rPr lang="en-GB" b="1" dirty="0"/>
                  <a:t>¡</a:t>
                </a:r>
                <a:r>
                  <a:rPr lang="en-GB" b="1" u="sng" dirty="0"/>
                  <a:t>incorrectly</a:t>
                </a:r>
                <a:r>
                  <a:rPr lang="en-GB" b="1" dirty="0"/>
                  <a:t>!</a:t>
                </a:r>
                <a:r>
                  <a:rPr lang="en-GB" dirty="0"/>
                  <a:t>  interpreted as “accept” the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969" b="-13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39431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t</a:t>
            </a:r>
            <a:r>
              <a:rPr lang="en-GB" dirty="0" smtClean="0"/>
              <a:t>-test for the parameter  </a:t>
            </a:r>
            <a:r>
              <a:rPr lang="en-GB" i="1" dirty="0" smtClean="0"/>
              <a:t>β</a:t>
            </a:r>
            <a:r>
              <a:rPr lang="en-GB" i="1" baseline="-25000" dirty="0" smtClean="0"/>
              <a:t>j</a:t>
            </a:r>
            <a:r>
              <a:rPr lang="en-GB" dirty="0" smtClean="0"/>
              <a:t>  // rank(</a:t>
            </a:r>
            <a:r>
              <a:rPr lang="en-GB" i="1" dirty="0" smtClean="0"/>
              <a:t>X</a:t>
            </a:r>
            <a:r>
              <a:rPr lang="en-GB" dirty="0" smtClean="0"/>
              <a:t>)=</a:t>
            </a:r>
            <a:r>
              <a:rPr lang="en-GB" i="1" dirty="0" smtClean="0"/>
              <a:t>k</a:t>
            </a:r>
            <a:r>
              <a:rPr lang="en-GB" dirty="0" smtClean="0"/>
              <a:t>+1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-test for  </a:t>
                </a:r>
                <a:r>
                  <a:rPr lang="en-GB" i="1" dirty="0" smtClean="0"/>
                  <a:t>β</a:t>
                </a:r>
                <a:r>
                  <a:rPr lang="en-GB" i="1" baseline="-25000" dirty="0" smtClean="0"/>
                  <a:t>j</a:t>
                </a:r>
                <a:r>
                  <a:rPr lang="en-GB" dirty="0" smtClean="0"/>
                  <a:t>  with one-sided </a:t>
                </a:r>
                <a:r>
                  <a:rPr lang="en-GB" dirty="0"/>
                  <a:t>alternative hypothesis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>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etc</a:t>
                </a:r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b="1" dirty="0"/>
                  <a:t>critical value</a:t>
                </a:r>
                <a:r>
                  <a:rPr lang="en-GB" dirty="0"/>
                  <a:t> </a:t>
                </a:r>
                <a:r>
                  <a:rPr lang="en-GB" dirty="0" smtClean="0"/>
                  <a:t>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</a:t>
                </a:r>
                <a:r>
                  <a:rPr lang="en-GB" dirty="0" smtClean="0"/>
                  <a:t>hypothesis</a:t>
                </a:r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Remark:</a:t>
                </a:r>
                <a:r>
                  <a:rPr lang="en-GB" dirty="0"/>
                  <a:t>  “do not reject” is sometimes  </a:t>
                </a:r>
                <a:r>
                  <a:rPr lang="en-GB" b="1" dirty="0"/>
                  <a:t>¡</a:t>
                </a:r>
                <a:r>
                  <a:rPr lang="en-GB" b="1" u="sng" dirty="0"/>
                  <a:t>incorrectly</a:t>
                </a:r>
                <a:r>
                  <a:rPr lang="en-GB" b="1" dirty="0"/>
                  <a:t>!</a:t>
                </a:r>
                <a:r>
                  <a:rPr lang="en-GB" dirty="0"/>
                  <a:t>  interpreted as “accept” the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969" b="-13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53627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t</a:t>
            </a:r>
            <a:r>
              <a:rPr lang="en-GB" dirty="0" smtClean="0"/>
              <a:t>-test for the parameter  </a:t>
            </a:r>
            <a:r>
              <a:rPr lang="en-GB" i="1" dirty="0" smtClean="0"/>
              <a:t>β</a:t>
            </a:r>
            <a:r>
              <a:rPr lang="en-GB" i="1" baseline="-25000" dirty="0" smtClean="0"/>
              <a:t>j</a:t>
            </a:r>
            <a:r>
              <a:rPr lang="en-GB" dirty="0" smtClean="0"/>
              <a:t>  // rank(</a:t>
            </a:r>
            <a:r>
              <a:rPr lang="en-GB" i="1" dirty="0" smtClean="0"/>
              <a:t>X</a:t>
            </a:r>
            <a:r>
              <a:rPr lang="en-GB" dirty="0" smtClean="0"/>
              <a:t>)=</a:t>
            </a:r>
            <a:r>
              <a:rPr lang="en-GB" i="1" dirty="0" smtClean="0"/>
              <a:t>k</a:t>
            </a:r>
            <a:r>
              <a:rPr lang="en-GB" dirty="0" smtClean="0"/>
              <a:t>+1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dirty="0" smtClean="0"/>
                  <a:t>¡¡¡WARNING!!!   It </a:t>
                </a:r>
                <a:r>
                  <a:rPr lang="en-GB" b="1" dirty="0"/>
                  <a:t>usually makes no sense to test the null hypothesis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b="1" dirty="0"/>
                  <a:t>  </a:t>
                </a:r>
                <a:r>
                  <a:rPr lang="en-GB" b="1" dirty="0" smtClean="0"/>
                  <a:t/>
                </a:r>
                <a:br>
                  <a:rPr lang="en-GB" b="1" dirty="0" smtClean="0"/>
                </a:br>
                <a:r>
                  <a:rPr lang="en-GB" b="1" dirty="0" smtClean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b="1" dirty="0" smtClean="0"/>
                  <a:t>,  that is,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b="1" dirty="0" smtClean="0"/>
                  <a:t>  is the intercept term.  Do </a:t>
                </a:r>
                <a:r>
                  <a:rPr lang="en-GB" b="1" dirty="0"/>
                  <a:t>not use the aforementioned test unless you know what and why you are doing.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It can make sense to test </a:t>
                </a:r>
                <a:r>
                  <a:rPr lang="en-GB" dirty="0"/>
                  <a:t>the null </a:t>
                </a:r>
                <a:r>
                  <a:rPr lang="en-GB" dirty="0" smtClean="0"/>
                  <a:t>hypothesis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  if the independent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 are from a neighbourhood of zero.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Otherwise (if the cluster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is far from zero) it hardly makes sense </a:t>
                </a:r>
                <a:br>
                  <a:rPr lang="en-GB" dirty="0" smtClean="0"/>
                </a:br>
                <a:r>
                  <a:rPr lang="en-GB" dirty="0" smtClean="0"/>
                  <a:t>to test the </a:t>
                </a:r>
                <a:r>
                  <a:rPr lang="en-GB" dirty="0"/>
                  <a:t>null </a:t>
                </a:r>
                <a:r>
                  <a:rPr lang="en-GB" dirty="0" smtClean="0"/>
                  <a:t>hypothesis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because </a:t>
                </a:r>
                <a:r>
                  <a:rPr lang="en-GB" dirty="0"/>
                  <a:t>the intercept </a:t>
                </a:r>
                <a:r>
                  <a:rPr lang="en-GB" dirty="0" smtClean="0"/>
                  <a:t>term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is </a:t>
                </a:r>
                <a:r>
                  <a:rPr lang="en-GB" dirty="0"/>
                  <a:t>just a constant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to </a:t>
                </a:r>
                <a:r>
                  <a:rPr lang="en-GB" dirty="0"/>
                  <a:t>fit the </a:t>
                </a:r>
                <a:r>
                  <a:rPr lang="en-GB" dirty="0" smtClean="0"/>
                  <a:t>hyperplane </a:t>
                </a:r>
                <a:r>
                  <a:rPr lang="en-GB" dirty="0"/>
                  <a:t>better.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176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38863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Confidence interval for the parameter  </a:t>
            </a:r>
            <a:r>
              <a:rPr lang="en-GB" i="1" dirty="0" smtClean="0"/>
              <a:t>β</a:t>
            </a:r>
            <a:r>
              <a:rPr lang="en-GB" i="1" baseline="-25000" dirty="0" smtClean="0"/>
              <a:t>j</a:t>
            </a:r>
            <a:r>
              <a:rPr lang="en-GB" dirty="0" smtClean="0"/>
              <a:t>  // rank(</a:t>
            </a:r>
            <a:r>
              <a:rPr lang="en-GB" i="1" dirty="0" smtClean="0"/>
              <a:t>X</a:t>
            </a:r>
            <a:r>
              <a:rPr lang="en-GB" dirty="0" smtClean="0"/>
              <a:t>)=</a:t>
            </a:r>
            <a:r>
              <a:rPr lang="en-GB" i="1" dirty="0" smtClean="0"/>
              <a:t>k</a:t>
            </a:r>
            <a:r>
              <a:rPr lang="en-GB" dirty="0" smtClean="0"/>
              <a:t>+1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be any numbers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 smtClean="0"/>
                  <a:t>  and let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 smtClean="0"/>
                  <a:t>  be the cumulative distribution function of Student’s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-distribution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dirty="0" smtClean="0"/>
                  <a:t>  degrees of freedom.  Then, by the definition of the cumulative distribution function and by the Corollary, the probability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𝑗𝑗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Therefore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≤ 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 &lt;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93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Linear Regression:  Least Squares Method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Hence,</a:t>
                </a:r>
              </a:p>
              <a:p>
                <a:r>
                  <a:rPr lang="en-GB" dirty="0" smtClean="0"/>
                  <a:t>given the observations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 the estimates are: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9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Confidence interval for the parameter  </a:t>
            </a:r>
            <a:r>
              <a:rPr lang="en-GB" i="1" dirty="0" smtClean="0"/>
              <a:t>β</a:t>
            </a:r>
            <a:r>
              <a:rPr lang="en-GB" i="1" baseline="-25000" dirty="0" smtClean="0"/>
              <a:t>j</a:t>
            </a:r>
            <a:r>
              <a:rPr lang="en-GB" dirty="0" smtClean="0"/>
              <a:t>  // rank(</a:t>
            </a:r>
            <a:r>
              <a:rPr lang="en-GB" i="1" dirty="0" smtClean="0"/>
              <a:t>X</a:t>
            </a:r>
            <a:r>
              <a:rPr lang="en-GB" dirty="0" smtClean="0"/>
              <a:t>)=</a:t>
            </a:r>
            <a:r>
              <a:rPr lang="en-GB" i="1" dirty="0" smtClean="0"/>
              <a:t>k</a:t>
            </a:r>
            <a:r>
              <a:rPr lang="en-GB" dirty="0" smtClean="0"/>
              <a:t>+1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/>
                  <a:t>Choose 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10000"/>
                  </a:lnSpc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 smtClean="0"/>
                  <a:t>  and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Recall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Then, by the continuity of the cumulative distribution function, </a:t>
                </a:r>
                <a:r>
                  <a:rPr lang="en-GB" b="1" dirty="0" smtClean="0"/>
                  <a:t>the probability</a:t>
                </a:r>
                <a:r>
                  <a:rPr lang="en-GB" dirty="0" smtClean="0"/>
                  <a:t>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unknown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, 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29000"/>
                  </a:lnSpc>
                </a:pPr>
                <a:r>
                  <a:rPr lang="en-GB" b="1" dirty="0" smtClean="0"/>
                  <a:t>is about</a:t>
                </a:r>
                <a:r>
                  <a:rPr lang="en-GB" dirty="0" smtClean="0"/>
                  <a:t>  1−</a:t>
                </a:r>
                <a:r>
                  <a:rPr lang="en-GB" i="1" dirty="0" smtClean="0"/>
                  <a:t>α</a:t>
                </a:r>
                <a:r>
                  <a:rPr lang="en-GB" dirty="0"/>
                  <a:t> </a:t>
                </a:r>
                <a:r>
                  <a:rPr lang="en-GB" dirty="0" smtClean="0"/>
                  <a:t>= 95 %.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95068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Confidence interval for the parameter  </a:t>
            </a:r>
            <a:r>
              <a:rPr lang="en-GB" i="1" dirty="0" smtClean="0"/>
              <a:t>β</a:t>
            </a:r>
            <a:r>
              <a:rPr lang="en-GB" i="1" baseline="-25000" dirty="0" smtClean="0"/>
              <a:t>j</a:t>
            </a:r>
            <a:r>
              <a:rPr lang="en-GB" dirty="0" smtClean="0"/>
              <a:t>  // rank(</a:t>
            </a:r>
            <a:r>
              <a:rPr lang="en-GB" i="1" dirty="0" smtClean="0"/>
              <a:t>X</a:t>
            </a:r>
            <a:r>
              <a:rPr lang="en-GB" dirty="0" smtClean="0"/>
              <a:t>)=</a:t>
            </a:r>
            <a:r>
              <a:rPr lang="en-GB" i="1" dirty="0" smtClean="0"/>
              <a:t>k</a:t>
            </a:r>
            <a:r>
              <a:rPr lang="en-GB" dirty="0" smtClean="0"/>
              <a:t>+1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Choose 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 smtClean="0"/>
                  <a:t>  and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lang="en-GB" dirty="0" smtClean="0"/>
                  <a:t>.  Recall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Then, by the continuity of the cumulative distribution function, </a:t>
                </a:r>
                <a:r>
                  <a:rPr lang="en-GB" b="1" dirty="0" smtClean="0"/>
                  <a:t>the probability</a:t>
                </a:r>
                <a:r>
                  <a:rPr lang="en-GB" dirty="0" smtClean="0"/>
                  <a:t>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unknown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+∞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50000"/>
                  </a:lnSpc>
                </a:pPr>
                <a:r>
                  <a:rPr lang="en-GB" b="1" dirty="0" smtClean="0"/>
                  <a:t>is about</a:t>
                </a:r>
                <a:r>
                  <a:rPr lang="en-GB" dirty="0" smtClean="0"/>
                  <a:t>  1−</a:t>
                </a:r>
                <a:r>
                  <a:rPr lang="en-GB" i="1" dirty="0" smtClean="0"/>
                  <a:t>α</a:t>
                </a:r>
                <a:r>
                  <a:rPr lang="en-GB" dirty="0"/>
                  <a:t> </a:t>
                </a:r>
                <a:r>
                  <a:rPr lang="en-GB" dirty="0" smtClean="0"/>
                  <a:t>= 95 %.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26647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Confidence interval for the parameter  </a:t>
            </a:r>
            <a:r>
              <a:rPr lang="en-GB" i="1" dirty="0" smtClean="0"/>
              <a:t>β</a:t>
            </a:r>
            <a:r>
              <a:rPr lang="en-GB" i="1" baseline="-25000" dirty="0" smtClean="0"/>
              <a:t>j</a:t>
            </a:r>
            <a:r>
              <a:rPr lang="en-GB" dirty="0" smtClean="0"/>
              <a:t>  // rank(</a:t>
            </a:r>
            <a:r>
              <a:rPr lang="en-GB" i="1" dirty="0" smtClean="0"/>
              <a:t>X</a:t>
            </a:r>
            <a:r>
              <a:rPr lang="en-GB" dirty="0" smtClean="0"/>
              <a:t>)=</a:t>
            </a:r>
            <a:r>
              <a:rPr lang="en-GB" i="1" dirty="0" smtClean="0"/>
              <a:t>k</a:t>
            </a:r>
            <a:r>
              <a:rPr lang="en-GB" dirty="0" smtClean="0"/>
              <a:t>+1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Choose 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GB" dirty="0" smtClean="0"/>
                  <a:t>  and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 smtClean="0"/>
                  <a:t>.  Recall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Then, by the continuity of the cumulative distribution function, </a:t>
                </a:r>
                <a:r>
                  <a:rPr lang="en-GB" b="1" dirty="0" smtClean="0"/>
                  <a:t>the probability</a:t>
                </a:r>
                <a:r>
                  <a:rPr lang="en-GB" dirty="0" smtClean="0"/>
                  <a:t>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unknown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50000"/>
                  </a:lnSpc>
                </a:pPr>
                <a:r>
                  <a:rPr lang="en-GB" b="1" dirty="0" smtClean="0"/>
                  <a:t>is about</a:t>
                </a:r>
                <a:r>
                  <a:rPr lang="en-GB" dirty="0" smtClean="0"/>
                  <a:t>  1−</a:t>
                </a:r>
                <a:r>
                  <a:rPr lang="en-GB" i="1" dirty="0" smtClean="0"/>
                  <a:t>α</a:t>
                </a:r>
                <a:r>
                  <a:rPr lang="en-GB" dirty="0"/>
                  <a:t> </a:t>
                </a:r>
                <a:r>
                  <a:rPr lang="en-GB" dirty="0" smtClean="0"/>
                  <a:t>= 95 %.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70752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Confidence interval for the parameter  </a:t>
            </a:r>
            <a:r>
              <a:rPr lang="en-GB" i="1" dirty="0" smtClean="0"/>
              <a:t>β</a:t>
            </a:r>
            <a:r>
              <a:rPr lang="en-GB" i="1" baseline="-25000" dirty="0" smtClean="0"/>
              <a:t>j</a:t>
            </a:r>
            <a:r>
              <a:rPr lang="en-GB" dirty="0" smtClean="0"/>
              <a:t>  // rank(</a:t>
            </a:r>
            <a:r>
              <a:rPr lang="en-GB" i="1" dirty="0" smtClean="0"/>
              <a:t>X</a:t>
            </a:r>
            <a:r>
              <a:rPr lang="en-GB" dirty="0" smtClean="0"/>
              <a:t>)=</a:t>
            </a:r>
            <a:r>
              <a:rPr lang="en-GB" i="1" dirty="0" smtClean="0"/>
              <a:t>k</a:t>
            </a:r>
            <a:r>
              <a:rPr lang="en-GB" dirty="0" smtClean="0"/>
              <a:t>+1</a:t>
            </a:r>
            <a:endParaRPr lang="en-GB" i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¡¡¡ WARNING !!!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Never use the above </a:t>
            </a:r>
            <a:r>
              <a:rPr lang="en-GB" b="1" i="1" dirty="0" smtClean="0"/>
              <a:t>t</a:t>
            </a:r>
            <a:r>
              <a:rPr lang="en-GB" b="1" dirty="0" smtClean="0"/>
              <a:t>-test for the parameters  </a:t>
            </a:r>
            <a:r>
              <a:rPr lang="en-GB" b="1" i="1" dirty="0" smtClean="0"/>
              <a:t>β</a:t>
            </a:r>
            <a:r>
              <a:rPr lang="en-GB" b="1" baseline="-25000" dirty="0" smtClean="0"/>
              <a:t>0</a:t>
            </a:r>
            <a:r>
              <a:rPr lang="en-GB" b="1" dirty="0" smtClean="0"/>
              <a:t>,</a:t>
            </a:r>
            <a:r>
              <a:rPr lang="en-GB" b="1" i="1" dirty="0" smtClean="0"/>
              <a:t>β</a:t>
            </a:r>
            <a:r>
              <a:rPr lang="en-GB" b="1" baseline="-25000" dirty="0" smtClean="0"/>
              <a:t>1</a:t>
            </a:r>
            <a:r>
              <a:rPr lang="en-GB" b="1" dirty="0" smtClean="0"/>
              <a:t>,…,</a:t>
            </a:r>
            <a:r>
              <a:rPr lang="en-GB" b="1" i="1" dirty="0" smtClean="0"/>
              <a:t>β</a:t>
            </a:r>
            <a:r>
              <a:rPr lang="en-GB" b="1" i="1" baseline="-25000" dirty="0" smtClean="0"/>
              <a:t>k</a:t>
            </a:r>
            <a:r>
              <a:rPr lang="en-GB" b="1" dirty="0" smtClean="0"/>
              <a:t>  consecutively!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Never use the above construction of the confidence intervals consecutively!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Use the following result (Theorem 7) instead !</a:t>
            </a:r>
            <a:endParaRPr lang="en-GB" b="1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4140000" y="4140000"/>
            <a:ext cx="0" cy="2160000"/>
          </a:xfrm>
          <a:prstGeom prst="straightConnector1">
            <a:avLst/>
          </a:prstGeom>
          <a:ln w="127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>
            <a:off x="3780000" y="5940000"/>
            <a:ext cx="4320000" cy="0"/>
          </a:xfrm>
          <a:prstGeom prst="straightConnector1">
            <a:avLst/>
          </a:prstGeom>
          <a:ln w="127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888000" y="3924000"/>
                <a:ext cx="252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000" y="3924000"/>
                <a:ext cx="252000" cy="276999"/>
              </a:xfrm>
              <a:prstGeom prst="rect">
                <a:avLst/>
              </a:prstGeom>
              <a:blipFill>
                <a:blip r:embed="rId2"/>
                <a:stretch>
                  <a:fillRect l="-43902" t="-2222" r="-9756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8100000" y="5940000"/>
                <a:ext cx="252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00" y="5940000"/>
                <a:ext cx="252000" cy="276999"/>
              </a:xfrm>
              <a:prstGeom prst="rect">
                <a:avLst/>
              </a:prstGeom>
              <a:blipFill>
                <a:blip r:embed="rId3"/>
                <a:stretch>
                  <a:fillRect l="-43902" r="-12195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ál 7"/>
          <p:cNvSpPr/>
          <p:nvPr/>
        </p:nvSpPr>
        <p:spPr>
          <a:xfrm rot="-1800000">
            <a:off x="4320000" y="4644000"/>
            <a:ext cx="2520000" cy="720000"/>
          </a:xfrm>
          <a:prstGeom prst="ellipse">
            <a:avLst/>
          </a:prstGeom>
          <a:gradFill flip="none" rotWithShape="1">
            <a:gsLst>
              <a:gs pos="9900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ál 11"/>
          <p:cNvSpPr/>
          <p:nvPr/>
        </p:nvSpPr>
        <p:spPr>
          <a:xfrm>
            <a:off x="4469131" y="5904000"/>
            <a:ext cx="2218690" cy="72000"/>
          </a:xfrm>
          <a:prstGeom prst="ellipse">
            <a:avLst/>
          </a:prstGeom>
          <a:gradFill flip="none" rotWithShape="1">
            <a:gsLst>
              <a:gs pos="9900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ál 12"/>
          <p:cNvSpPr/>
          <p:nvPr/>
        </p:nvSpPr>
        <p:spPr>
          <a:xfrm>
            <a:off x="4104000" y="4295775"/>
            <a:ext cx="72000" cy="1413511"/>
          </a:xfrm>
          <a:prstGeom prst="ellipse">
            <a:avLst/>
          </a:prstGeom>
          <a:gradFill flip="none" rotWithShape="1">
            <a:gsLst>
              <a:gs pos="9900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560000" y="4140000"/>
            <a:ext cx="28520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GB" dirty="0" smtClean="0"/>
              <a:t>the true confidence region</a:t>
            </a:r>
            <a:endParaRPr lang="en-GB" dirty="0"/>
          </a:p>
        </p:txBody>
      </p:sp>
      <p:cxnSp>
        <p:nvCxnSpPr>
          <p:cNvPr id="17" name="Přímá spojnice se šipkou 16"/>
          <p:cNvCxnSpPr>
            <a:stCxn id="15" idx="1"/>
          </p:cNvCxnSpPr>
          <p:nvPr/>
        </p:nvCxnSpPr>
        <p:spPr>
          <a:xfrm flipH="1">
            <a:off x="6851194" y="4324666"/>
            <a:ext cx="708806" cy="87314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vá složená závorka 19"/>
          <p:cNvSpPr/>
          <p:nvPr/>
        </p:nvSpPr>
        <p:spPr>
          <a:xfrm>
            <a:off x="3780000" y="4295775"/>
            <a:ext cx="360000" cy="1413511"/>
          </a:xfrm>
          <a:prstGeom prst="leftBrace">
            <a:avLst>
              <a:gd name="adj1" fmla="val 55202"/>
              <a:gd name="adj2" fmla="val 50000"/>
            </a:avLst>
          </a:prstGeom>
          <a:ln w="1270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Levá složená závorka 20"/>
          <p:cNvSpPr/>
          <p:nvPr/>
        </p:nvSpPr>
        <p:spPr>
          <a:xfrm rot="-5400000">
            <a:off x="5396574" y="5008750"/>
            <a:ext cx="360000" cy="2222499"/>
          </a:xfrm>
          <a:prstGeom prst="leftBrace">
            <a:avLst>
              <a:gd name="adj1" fmla="val 55202"/>
              <a:gd name="adj2" fmla="val 50000"/>
            </a:avLst>
          </a:prstGeom>
          <a:ln w="1270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32000" y="4816449"/>
            <a:ext cx="321594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GB" dirty="0" smtClean="0"/>
              <a:t>the confidence interval for </a:t>
            </a:r>
            <a:r>
              <a:rPr lang="en-GB" i="1" dirty="0" smtClean="0"/>
              <a:t>β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968601" y="6426657"/>
            <a:ext cx="321594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GB" dirty="0" smtClean="0"/>
              <a:t>the confidence interval for </a:t>
            </a:r>
            <a:r>
              <a:rPr lang="en-GB" i="1" dirty="0" smtClean="0"/>
              <a:t>β</a:t>
            </a:r>
            <a:r>
              <a:rPr lang="en-GB" baseline="-25000" dirty="0" smtClean="0"/>
              <a:t>0</a:t>
            </a:r>
            <a:endParaRPr lang="en-GB" baseline="-25000" dirty="0"/>
          </a:p>
        </p:txBody>
      </p:sp>
      <p:cxnSp>
        <p:nvCxnSpPr>
          <p:cNvPr id="25" name="Přímá spojnice 24"/>
          <p:cNvCxnSpPr>
            <a:stCxn id="21" idx="1"/>
            <a:endCxn id="23" idx="0"/>
          </p:cNvCxnSpPr>
          <p:nvPr/>
        </p:nvCxnSpPr>
        <p:spPr>
          <a:xfrm flipH="1">
            <a:off x="5576574" y="6300000"/>
            <a:ext cx="1" cy="12665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stCxn id="22" idx="3"/>
            <a:endCxn id="20" idx="1"/>
          </p:cNvCxnSpPr>
          <p:nvPr/>
        </p:nvCxnSpPr>
        <p:spPr>
          <a:xfrm>
            <a:off x="3647945" y="5001115"/>
            <a:ext cx="132055" cy="1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3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F</a:t>
            </a:r>
            <a:r>
              <a:rPr lang="en-GB" dirty="0" smtClean="0"/>
              <a:t>-test for the significance </a:t>
            </a:r>
            <a:br>
              <a:rPr lang="en-GB" dirty="0" smtClean="0"/>
            </a:br>
            <a:r>
              <a:rPr lang="en-GB" dirty="0" smtClean="0"/>
              <a:t>of the model and confidence region &amp; </a:t>
            </a:r>
            <a:br>
              <a:rPr lang="en-GB" dirty="0" smtClean="0"/>
            </a:br>
            <a:r>
              <a:rPr lang="en-GB" i="1" dirty="0" smtClean="0"/>
              <a:t>F</a:t>
            </a:r>
            <a:r>
              <a:rPr lang="en-GB" dirty="0" smtClean="0"/>
              <a:t>-test for </a:t>
            </a:r>
            <a:br>
              <a:rPr lang="en-GB" dirty="0" smtClean="0"/>
            </a:br>
            <a:r>
              <a:rPr lang="en-GB" dirty="0" smtClean="0"/>
              <a:t>a system of linear combinations </a:t>
            </a:r>
            <a:br>
              <a:rPr lang="en-GB" dirty="0" smtClean="0"/>
            </a:br>
            <a:r>
              <a:rPr lang="en-GB" dirty="0" smtClean="0"/>
              <a:t>of the parameters  </a:t>
            </a:r>
            <a:r>
              <a:rPr lang="en-GB" i="1" dirty="0" smtClean="0"/>
              <a:t>β</a:t>
            </a:r>
            <a:r>
              <a:rPr lang="en-GB" baseline="-25000" dirty="0" smtClean="0"/>
              <a:t>0</a:t>
            </a:r>
            <a:r>
              <a:rPr lang="en-GB" dirty="0" smtClean="0"/>
              <a:t>,</a:t>
            </a:r>
            <a:r>
              <a:rPr lang="en-GB" i="1" dirty="0" smtClean="0"/>
              <a:t>β</a:t>
            </a:r>
            <a:r>
              <a:rPr lang="en-GB" baseline="-25000" dirty="0" smtClean="0"/>
              <a:t>1</a:t>
            </a:r>
            <a:r>
              <a:rPr lang="en-GB" dirty="0" smtClean="0"/>
              <a:t>,…,</a:t>
            </a:r>
            <a:r>
              <a:rPr lang="en-GB" i="1" dirty="0" smtClean="0"/>
              <a:t>β</a:t>
            </a:r>
            <a:r>
              <a:rPr lang="en-GB" i="1" baseline="-25000" dirty="0" smtClean="0"/>
              <a:t>k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Theorem 7:  </a:t>
            </a:r>
            <a:endParaRPr lang="en-GB" dirty="0"/>
          </a:p>
          <a:p>
            <a:pPr>
              <a:lnSpc>
                <a:spcPct val="20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i="1" dirty="0" smtClean="0"/>
              <a:t>F</a:t>
            </a:r>
            <a:r>
              <a:rPr lang="en-GB" dirty="0" smtClean="0"/>
              <a:t>-test for the significance of the model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Confidence region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Theorem 8:</a:t>
            </a:r>
          </a:p>
          <a:p>
            <a:pPr>
              <a:lnSpc>
                <a:spcPct val="200000"/>
              </a:lnSpc>
            </a:pPr>
            <a:endParaRPr lang="en-GB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175880" y="5616000"/>
                <a:ext cx="5592428" cy="664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𝑨𝒃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𝑨𝑪</m:t>
                                      </m:r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𝑨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𝑨𝒃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880" y="5616000"/>
                <a:ext cx="5592428" cy="6649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175880" y="3312000"/>
                <a:ext cx="5307286" cy="6108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880" y="3312000"/>
                <a:ext cx="5307286" cy="6108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1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Theorem 7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u="sng" dirty="0" smtClean="0"/>
                  <a:t>Theorem 7:</a:t>
                </a:r>
                <a:r>
                  <a:rPr lang="en-GB" dirty="0"/>
                  <a:t>  </a:t>
                </a:r>
                <a:r>
                  <a:rPr lang="en-GB" dirty="0" smtClean="0"/>
                  <a:t> Assume </a:t>
                </a:r>
                <a:r>
                  <a:rPr lang="en-GB" dirty="0"/>
                  <a:t>for simplicity that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It holds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 ∼ 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4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Theorem 7*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u="sng" dirty="0" smtClean="0"/>
                  <a:t>Theorem 7*:</a:t>
                </a:r>
                <a:r>
                  <a:rPr lang="en-GB" dirty="0" smtClean="0"/>
                  <a:t>   Assume </a:t>
                </a:r>
                <a:r>
                  <a:rPr lang="en-GB" dirty="0"/>
                  <a:t>for simplicity that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 smtClean="0"/>
                  <a:t>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/>
                  <a:t>  be a </a:t>
                </a:r>
                <a:r>
                  <a:rPr lang="en-GB" dirty="0" smtClean="0"/>
                  <a:t>vector.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 ∼ 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Theorem 7*:  Corollary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 smtClean="0"/>
                  <a:t>Corollary:</a:t>
                </a:r>
                <a:r>
                  <a:rPr lang="en-GB" dirty="0" smtClean="0"/>
                  <a:t>  By considering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that is the zero vector, we are testing the null hypothesis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:  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 smtClean="0"/>
              </a:p>
              <a:p>
                <a:r>
                  <a:rPr lang="en-GB" dirty="0" smtClean="0"/>
                  <a:t>that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:  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50000"/>
                  </a:lnSpc>
                </a:pPr>
                <a:r>
                  <a:rPr lang="en-GB" dirty="0" smtClean="0"/>
                  <a:t>that is </a:t>
                </a:r>
                <a:r>
                  <a:rPr lang="en-GB" b="1" dirty="0" smtClean="0"/>
                  <a:t>we are testing the </a:t>
                </a:r>
                <a:r>
                  <a:rPr lang="en-GB" b="1" u="sng" dirty="0" smtClean="0"/>
                  <a:t>overall significance of the model</a:t>
                </a:r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45660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Theorem 7*:  Corollary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 smtClean="0"/>
                  <a:t>Corollary:</a:t>
                </a:r>
                <a:r>
                  <a:rPr lang="en-GB" dirty="0" smtClean="0"/>
                  <a:t>  By considering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we obtain: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b="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b="0" i="0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b="0" i="0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u="sng" dirty="0" smtClean="0"/>
                  <a:t>Remark:</a:t>
                </a:r>
                <a:r>
                  <a:rPr lang="en-GB" dirty="0"/>
                  <a:t>  </a:t>
                </a:r>
                <a:r>
                  <a:rPr lang="en-GB" dirty="0" smtClean="0"/>
                  <a:t>Use this Corollary</a:t>
                </a:r>
              </a:p>
              <a:p>
                <a:pPr>
                  <a:lnSpc>
                    <a:spcPct val="130000"/>
                  </a:lnSpc>
                </a:pPr>
                <a:r>
                  <a:rPr lang="en-GB" dirty="0"/>
                  <a:t> </a:t>
                </a:r>
                <a:r>
                  <a:rPr lang="en-GB" dirty="0" smtClean="0"/>
                  <a:t> —  for </a:t>
                </a:r>
                <a:r>
                  <a:rPr lang="en-GB" i="1" dirty="0" smtClean="0"/>
                  <a:t>F</a:t>
                </a:r>
                <a:r>
                  <a:rPr lang="en-GB" dirty="0" smtClean="0"/>
                  <a:t>-test about the significance of the model,</a:t>
                </a:r>
              </a:p>
              <a:p>
                <a:pPr>
                  <a:lnSpc>
                    <a:spcPct val="130000"/>
                  </a:lnSpc>
                </a:pPr>
                <a:r>
                  <a:rPr lang="en-GB" dirty="0" smtClean="0"/>
                  <a:t>  —  to establish the confidence region.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5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14272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Theorem 7*:  Corollary</a:t>
            </a:r>
            <a:endParaRPr lang="en-GB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1440000" y="5400000"/>
            <a:ext cx="9000000" cy="0"/>
          </a:xfrm>
          <a:prstGeom prst="straightConnector1">
            <a:avLst/>
          </a:prstGeom>
          <a:ln w="25400"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 flipH="1" flipV="1">
            <a:off x="2160000" y="1440000"/>
            <a:ext cx="0" cy="4320000"/>
          </a:xfrm>
          <a:prstGeom prst="straightConnector1">
            <a:avLst/>
          </a:prstGeom>
          <a:ln w="25400"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1944000" y="5400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0</a:t>
            </a:r>
          </a:p>
        </p:txBody>
      </p:sp>
      <p:sp>
        <p:nvSpPr>
          <p:cNvPr id="58" name="Ovál 57"/>
          <p:cNvSpPr/>
          <p:nvPr/>
        </p:nvSpPr>
        <p:spPr>
          <a:xfrm>
            <a:off x="4716000" y="3816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8748000" y="5472000"/>
                <a:ext cx="1692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000" y="5472000"/>
                <a:ext cx="1692000" cy="281937"/>
              </a:xfrm>
              <a:prstGeom prst="rect">
                <a:avLst/>
              </a:prstGeom>
              <a:blipFill>
                <a:blip r:embed="rId2"/>
                <a:stretch>
                  <a:fillRect t="-4348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>
                <a:off x="273600" y="1440000"/>
                <a:ext cx="1836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00" y="1440000"/>
                <a:ext cx="1836000" cy="281937"/>
              </a:xfrm>
              <a:prstGeom prst="rect">
                <a:avLst/>
              </a:prstGeom>
              <a:blipFill>
                <a:blip r:embed="rId3"/>
                <a:stretch>
                  <a:fillRect t="-2174" r="-1661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4788000" y="3539001"/>
                <a:ext cx="144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00" y="3539001"/>
                <a:ext cx="144000" cy="276999"/>
              </a:xfrm>
              <a:prstGeom prst="rect">
                <a:avLst/>
              </a:prstGeom>
              <a:blipFill>
                <a:blip r:embed="rId4"/>
                <a:stretch>
                  <a:fillRect l="-54167" r="-5833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7758000" y="5832000"/>
                <a:ext cx="36720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dirty="0" smtClean="0"/>
                  <a:t>(the linear hull of the columns of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)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000" y="5832000"/>
                <a:ext cx="3672000" cy="276999"/>
              </a:xfrm>
              <a:prstGeom prst="rect">
                <a:avLst/>
              </a:prstGeom>
              <a:blipFill>
                <a:blip r:embed="rId5"/>
                <a:stretch>
                  <a:fillRect l="-3987" t="-28889" r="-3654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ovéPole 88"/>
          <p:cNvSpPr txBox="1"/>
          <p:nvPr/>
        </p:nvSpPr>
        <p:spPr>
          <a:xfrm>
            <a:off x="326089" y="1836000"/>
            <a:ext cx="161582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 smtClean="0"/>
              <a:t>(the orthogonal </a:t>
            </a:r>
            <a:br>
              <a:rPr lang="en-GB" dirty="0" smtClean="0"/>
            </a:br>
            <a:r>
              <a:rPr lang="en-GB" dirty="0" smtClean="0"/>
              <a:t>complement =</a:t>
            </a:r>
            <a:br>
              <a:rPr lang="en-GB" dirty="0" smtClean="0"/>
            </a:br>
            <a:r>
              <a:rPr lang="en-GB" dirty="0" smtClean="0"/>
              <a:t>= the space of </a:t>
            </a:r>
            <a:br>
              <a:rPr lang="en-GB" dirty="0" smtClean="0"/>
            </a:br>
            <a:r>
              <a:rPr lang="en-GB" dirty="0" smtClean="0"/>
              <a:t>the residuals)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3123940" y="2985003"/>
                <a:ext cx="346248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dirty="0" smtClean="0"/>
                  <a:t>vector of the numerical outcomes </a:t>
                </a:r>
                <a:br>
                  <a:rPr lang="en-GB" dirty="0" smtClean="0"/>
                </a:br>
                <a:r>
                  <a:rPr lang="en-GB" dirty="0" smtClean="0"/>
                  <a:t>of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random experiments</a:t>
                </a:r>
                <a:endParaRPr lang="en-GB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940" y="2985003"/>
                <a:ext cx="3462486" cy="553998"/>
              </a:xfrm>
              <a:prstGeom prst="rect">
                <a:avLst/>
              </a:prstGeom>
              <a:blipFill>
                <a:blip r:embed="rId6"/>
                <a:stretch>
                  <a:fillRect l="-3521" t="-14286" r="-3697" b="-24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Přímá spojnice se šipkou 89"/>
          <p:cNvCxnSpPr/>
          <p:nvPr/>
        </p:nvCxnSpPr>
        <p:spPr>
          <a:xfrm flipV="1">
            <a:off x="2160000" y="3852000"/>
            <a:ext cx="2556000" cy="0"/>
          </a:xfrm>
          <a:prstGeom prst="straightConnector1">
            <a:avLst/>
          </a:prstGeom>
          <a:ln w="12700"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se šipkou 90"/>
          <p:cNvCxnSpPr/>
          <p:nvPr/>
        </p:nvCxnSpPr>
        <p:spPr>
          <a:xfrm flipV="1">
            <a:off x="4752000" y="3888000"/>
            <a:ext cx="0" cy="1512000"/>
          </a:xfrm>
          <a:prstGeom prst="straightConnector1">
            <a:avLst/>
          </a:prstGeom>
          <a:ln w="38100"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/>
          <p:cNvCxnSpPr/>
          <p:nvPr/>
        </p:nvCxnSpPr>
        <p:spPr>
          <a:xfrm>
            <a:off x="4752000" y="5400000"/>
            <a:ext cx="0" cy="108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>
            <a:off x="2052000" y="3852000"/>
            <a:ext cx="10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ovéPole 95"/>
              <p:cNvSpPr txBox="1"/>
              <p:nvPr/>
            </p:nvSpPr>
            <p:spPr>
              <a:xfrm>
                <a:off x="2740020" y="1225545"/>
                <a:ext cx="4230325" cy="1292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2400" dirty="0" smtClean="0"/>
                  <a:t>The orthogonal decomposition </a:t>
                </a:r>
                <a:br>
                  <a:rPr lang="en-GB" sz="2400" dirty="0" smtClean="0"/>
                </a:br>
                <a:r>
                  <a:rPr lang="en-GB" sz="2400" dirty="0" smtClean="0"/>
                  <a:t>of the vector 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400" dirty="0" smtClean="0"/>
                  <a:t> 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̂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6" name="TextovéPole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020" y="1225545"/>
                <a:ext cx="4230325" cy="1292662"/>
              </a:xfrm>
              <a:prstGeom prst="rect">
                <a:avLst/>
              </a:prstGeom>
              <a:blipFill>
                <a:blip r:embed="rId7"/>
                <a:stretch>
                  <a:fillRect l="-3890" t="-6604" r="-3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/>
              <p:cNvSpPr txBox="1"/>
              <p:nvPr/>
            </p:nvSpPr>
            <p:spPr>
              <a:xfrm>
                <a:off x="4661999" y="5512455"/>
                <a:ext cx="8223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7" name="TextovéPol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999" y="5512455"/>
                <a:ext cx="822341" cy="276999"/>
              </a:xfrm>
              <a:prstGeom prst="rect">
                <a:avLst/>
              </a:prstGeom>
              <a:blipFill>
                <a:blip r:embed="rId8"/>
                <a:stretch>
                  <a:fillRect l="-6667" t="-21739" r="-8889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ovéPole 97"/>
              <p:cNvSpPr txBox="1"/>
              <p:nvPr/>
            </p:nvSpPr>
            <p:spPr>
              <a:xfrm>
                <a:off x="648000" y="3695909"/>
                <a:ext cx="1332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8" name="TextovéPole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3695909"/>
                <a:ext cx="1332000" cy="276999"/>
              </a:xfrm>
              <a:prstGeom prst="rect">
                <a:avLst/>
              </a:prstGeom>
              <a:blipFill>
                <a:blip r:embed="rId9"/>
                <a:stretch>
                  <a:fillRect r="-3653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Přímá spojnice se šipkou 112"/>
          <p:cNvCxnSpPr/>
          <p:nvPr/>
        </p:nvCxnSpPr>
        <p:spPr>
          <a:xfrm flipV="1">
            <a:off x="2160000" y="3852000"/>
            <a:ext cx="2592000" cy="1548000"/>
          </a:xfrm>
          <a:prstGeom prst="straightConnector1">
            <a:avLst/>
          </a:prstGeom>
          <a:ln w="38100" cap="rnd">
            <a:solidFill>
              <a:schemeClr val="accent1"/>
            </a:solidFill>
            <a:prstDash val="sysDot"/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nice se šipkou 106"/>
          <p:cNvCxnSpPr/>
          <p:nvPr/>
        </p:nvCxnSpPr>
        <p:spPr>
          <a:xfrm flipV="1">
            <a:off x="2159999" y="5400000"/>
            <a:ext cx="2592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Přímá spojnice se šipkou 109"/>
          <p:cNvCxnSpPr/>
          <p:nvPr/>
        </p:nvCxnSpPr>
        <p:spPr>
          <a:xfrm flipH="1" flipV="1">
            <a:off x="2160000" y="3852000"/>
            <a:ext cx="0" cy="1548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ovéPole 116"/>
              <p:cNvSpPr txBox="1"/>
              <p:nvPr/>
            </p:nvSpPr>
            <p:spPr>
              <a:xfrm>
                <a:off x="252000" y="6329135"/>
                <a:ext cx="9206366" cy="390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 smtClean="0"/>
                  <a:t>Residual Sum of Squares: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RSS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7" name="TextovéPole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6329135"/>
                <a:ext cx="9206366" cy="390363"/>
              </a:xfrm>
              <a:prstGeom prst="rect">
                <a:avLst/>
              </a:prstGeom>
              <a:blipFill>
                <a:blip r:embed="rId10"/>
                <a:stretch>
                  <a:fillRect l="-1985" t="-18750" b="-46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ovéPole 117"/>
              <p:cNvSpPr txBox="1"/>
              <p:nvPr/>
            </p:nvSpPr>
            <p:spPr>
              <a:xfrm>
                <a:off x="8748000" y="3708000"/>
                <a:ext cx="3117200" cy="1200329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By the Pythagoras Theorem: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8" name="TextovéPole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000" y="3708000"/>
                <a:ext cx="3117200" cy="1200329"/>
              </a:xfrm>
              <a:prstGeom prst="rect">
                <a:avLst/>
              </a:prstGeom>
              <a:blipFill>
                <a:blip r:embed="rId11"/>
                <a:stretch>
                  <a:fillRect l="-1365" t="-2010" r="-975"/>
                </a:stretch>
              </a:blipFill>
              <a:ln w="95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Pravá složená závorka 24"/>
          <p:cNvSpPr/>
          <p:nvPr/>
        </p:nvSpPr>
        <p:spPr>
          <a:xfrm rot="5400000">
            <a:off x="941400" y="3784444"/>
            <a:ext cx="180000" cy="565200"/>
          </a:xfrm>
          <a:prstGeom prst="rightBrace">
            <a:avLst>
              <a:gd name="adj1" fmla="val 33612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923400" y="4206379"/>
                <a:ext cx="216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00" y="4206379"/>
                <a:ext cx="216000" cy="276999"/>
              </a:xfrm>
              <a:prstGeom prst="rect">
                <a:avLst/>
              </a:prstGeom>
              <a:blipFill>
                <a:blip r:embed="rId12"/>
                <a:stretch>
                  <a:fillRect l="-33333" r="-38889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louk 7"/>
          <p:cNvSpPr/>
          <p:nvPr/>
        </p:nvSpPr>
        <p:spPr>
          <a:xfrm>
            <a:off x="1260000" y="4500000"/>
            <a:ext cx="1800000" cy="1800000"/>
          </a:xfrm>
          <a:prstGeom prst="arc">
            <a:avLst>
              <a:gd name="adj1" fmla="val 19728998"/>
              <a:gd name="adj2" fmla="val 111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2716230" y="5038501"/>
                <a:ext cx="180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230" y="5038501"/>
                <a:ext cx="180000" cy="276999"/>
              </a:xfrm>
              <a:prstGeom prst="rect">
                <a:avLst/>
              </a:prstGeom>
              <a:blipFill>
                <a:blip r:embed="rId13"/>
                <a:stretch>
                  <a:fillRect l="-41379" r="-44828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blouk 29"/>
          <p:cNvSpPr/>
          <p:nvPr/>
        </p:nvSpPr>
        <p:spPr>
          <a:xfrm>
            <a:off x="4392000" y="5040000"/>
            <a:ext cx="720000" cy="720000"/>
          </a:xfrm>
          <a:prstGeom prst="arc">
            <a:avLst>
              <a:gd name="adj1" fmla="val 10789184"/>
              <a:gd name="adj2" fmla="val 1620989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ál 8"/>
          <p:cNvSpPr/>
          <p:nvPr/>
        </p:nvSpPr>
        <p:spPr>
          <a:xfrm>
            <a:off x="4579200" y="52272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761842" y="4059976"/>
                <a:ext cx="1972931" cy="852376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180000" tIns="144000" rIns="180000" bIns="144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842" y="4059976"/>
                <a:ext cx="1972931" cy="8523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7596000" y="2057404"/>
                <a:ext cx="4273817" cy="85596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180000" tIns="144000" rIns="180000" bIns="144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co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i="0" smtClean="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000" y="2057404"/>
                <a:ext cx="4273817" cy="8559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 rot="19811366">
            <a:off x="7470000" y="329400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By the Corollary</a:t>
            </a:r>
            <a:endParaRPr lang="en-GB" dirty="0"/>
          </a:p>
        </p:txBody>
      </p:sp>
      <p:cxnSp>
        <p:nvCxnSpPr>
          <p:cNvPr id="13" name="Přímá spojnice se šipkou 12"/>
          <p:cNvCxnSpPr>
            <a:endCxn id="32" idx="2"/>
          </p:cNvCxnSpPr>
          <p:nvPr/>
        </p:nvCxnSpPr>
        <p:spPr>
          <a:xfrm flipV="1">
            <a:off x="7734773" y="2913371"/>
            <a:ext cx="1998136" cy="1144798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9634192" y="6201150"/>
                <a:ext cx="2544286" cy="6463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subspace of dimension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192" y="6201150"/>
                <a:ext cx="2544286" cy="646331"/>
              </a:xfrm>
              <a:prstGeom prst="rect">
                <a:avLst/>
              </a:prstGeom>
              <a:blipFill>
                <a:blip r:embed="rId16"/>
                <a:stretch>
                  <a:fillRect l="-1663" t="-3670" r="-1188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Přímá spojnice se šipkou 18"/>
          <p:cNvCxnSpPr>
            <a:endCxn id="6" idx="2"/>
          </p:cNvCxnSpPr>
          <p:nvPr/>
        </p:nvCxnSpPr>
        <p:spPr>
          <a:xfrm flipH="1" flipV="1">
            <a:off x="9594000" y="6108999"/>
            <a:ext cx="40192" cy="92151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9642" y="5397420"/>
                <a:ext cx="1492716" cy="9233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subspace </a:t>
                </a:r>
                <a:br>
                  <a:rPr lang="en-GB" dirty="0" smtClean="0"/>
                </a:br>
                <a:r>
                  <a:rPr lang="en-GB" dirty="0" smtClean="0"/>
                  <a:t>of </a:t>
                </a:r>
                <a:r>
                  <a:rPr lang="en-GB" dirty="0"/>
                  <a:t>dimension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" y="5397420"/>
                <a:ext cx="1492716" cy="923330"/>
              </a:xfrm>
              <a:prstGeom prst="rect">
                <a:avLst/>
              </a:prstGeom>
              <a:blipFill>
                <a:blip r:embed="rId17"/>
                <a:stretch>
                  <a:fillRect l="-3239" t="-2581" r="-2834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Přímá spojnice se šipkou 50"/>
          <p:cNvCxnSpPr/>
          <p:nvPr/>
        </p:nvCxnSpPr>
        <p:spPr>
          <a:xfrm flipV="1">
            <a:off x="9642" y="2943996"/>
            <a:ext cx="778178" cy="2453424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8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Linear Regression:  Generalization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Given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pairs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 of the measurements, </a:t>
                </a:r>
                <a:br>
                  <a:rPr lang="en-GB" dirty="0" smtClean="0"/>
                </a:br>
                <a:r>
                  <a:rPr lang="en-GB" dirty="0" smtClean="0"/>
                  <a:t>we have assumed the </a:t>
                </a:r>
                <a:r>
                  <a:rPr lang="en-GB" u="sng" dirty="0" smtClean="0"/>
                  <a:t>simple linear relationship</a:t>
                </a:r>
                <a:r>
                  <a:rPr lang="en-GB" dirty="0" smtClean="0"/>
                  <a:t> of the form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The </a:t>
                </a:r>
                <a:r>
                  <a:rPr lang="en-GB" dirty="0"/>
                  <a:t>simple linear relationship can be </a:t>
                </a:r>
                <a:r>
                  <a:rPr lang="en-GB" u="sng" dirty="0" smtClean="0"/>
                  <a:t>generalized to the form</a:t>
                </a:r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          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In general, we can have any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triples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</a:t>
                </a:r>
                <a:r>
                  <a:rPr lang="en-GB" dirty="0" smtClean="0"/>
                  <a:t> …,  </a:t>
                </a:r>
                <a:br>
                  <a:rPr lang="en-GB" dirty="0" smtClean="0"/>
                </a:br>
                <a:r>
                  <a:rPr lang="en-GB" dirty="0" smtClean="0"/>
                  <a:t>with any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,  the choice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 smtClean="0"/>
                  <a:t>, 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,  being a special case. 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0080000" y="5845896"/>
                <a:ext cx="1692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000" y="5845896"/>
                <a:ext cx="1692000" cy="369332"/>
              </a:xfrm>
              <a:prstGeom prst="rect">
                <a:avLst/>
              </a:prstGeom>
              <a:blipFill>
                <a:blip r:embed="rId3"/>
                <a:stretch>
                  <a:fillRect b="-2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2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F</a:t>
            </a:r>
            <a:r>
              <a:rPr lang="en-GB" dirty="0" smtClean="0"/>
              <a:t>-test for the significance of the model // rank(</a:t>
            </a:r>
            <a:r>
              <a:rPr lang="en-GB" i="1" dirty="0" smtClean="0"/>
              <a:t>X</a:t>
            </a:r>
            <a:r>
              <a:rPr lang="en-GB" dirty="0" smtClean="0"/>
              <a:t>)=</a:t>
            </a:r>
            <a:r>
              <a:rPr lang="en-GB" i="1" dirty="0" smtClean="0"/>
              <a:t>k</a:t>
            </a:r>
            <a:r>
              <a:rPr lang="en-GB" dirty="0" smtClean="0"/>
              <a:t>+1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Notation:</a:t>
                </a:r>
                <a:r>
                  <a:rPr lang="en-GB" dirty="0"/>
                  <a:t>  </a:t>
                </a:r>
                <a:r>
                  <a:rPr lang="en-GB" dirty="0" smtClean="0"/>
                  <a:t>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denote </a:t>
                </a:r>
                <a:r>
                  <a:rPr lang="en-GB" dirty="0"/>
                  <a:t>the </a:t>
                </a:r>
                <a:r>
                  <a:rPr lang="en-GB" b="1" dirty="0" smtClean="0"/>
                  <a:t>quantile function of Fisher’s </a:t>
                </a:r>
                <a:r>
                  <a:rPr lang="en-GB" b="1" i="1" dirty="0" smtClean="0"/>
                  <a:t>F</a:t>
                </a:r>
                <a:r>
                  <a:rPr lang="en-GB" b="1" dirty="0" smtClean="0"/>
                  <a:t>-distribution</a:t>
                </a:r>
                <a:r>
                  <a:rPr lang="en-GB" dirty="0" smtClean="0"/>
                  <a:t> </a:t>
                </a:r>
              </a:p>
              <a:p>
                <a:r>
                  <a:rPr lang="en-GB" dirty="0" smtClean="0"/>
                  <a:t>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dirty="0" smtClean="0"/>
                  <a:t>  degrees of freedom.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quantile function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+1, 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/>
                  <a:t>  is </a:t>
                </a:r>
                <a:r>
                  <a:rPr lang="en-GB" dirty="0" smtClean="0"/>
                  <a:t>the function inverse to the </a:t>
                </a:r>
                <a:r>
                  <a:rPr lang="en-GB" dirty="0"/>
                  <a:t>cumulative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distribution </a:t>
                </a:r>
                <a:r>
                  <a:rPr lang="en-GB" dirty="0"/>
                  <a:t>function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of </a:t>
                </a:r>
                <a:r>
                  <a:rPr lang="en-GB" b="1" dirty="0" smtClean="0"/>
                  <a:t>Fisher’s </a:t>
                </a:r>
                <a:r>
                  <a:rPr lang="en-GB" b="1" i="1" dirty="0" smtClean="0"/>
                  <a:t>F</a:t>
                </a:r>
                <a:r>
                  <a:rPr lang="en-GB" b="1" dirty="0" smtClean="0"/>
                  <a:t>-distribution</a:t>
                </a:r>
                <a:r>
                  <a:rPr lang="en-GB" dirty="0"/>
                  <a:t>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dirty="0"/>
                  <a:t>  degrees </a:t>
                </a:r>
                <a:r>
                  <a:rPr lang="en-GB" dirty="0" smtClean="0"/>
                  <a:t>of </a:t>
                </a:r>
                <a:r>
                  <a:rPr lang="en-GB" dirty="0"/>
                  <a:t>freedom</a:t>
                </a:r>
                <a:r>
                  <a:rPr lang="en-GB" dirty="0" smtClean="0"/>
                  <a:t>, i.e.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11850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F</a:t>
            </a:r>
            <a:r>
              <a:rPr lang="en-GB" dirty="0" smtClean="0"/>
              <a:t>-test for the significance of the model // rank(</a:t>
            </a:r>
            <a:r>
              <a:rPr lang="en-GB" i="1" dirty="0" smtClean="0"/>
              <a:t>X</a:t>
            </a:r>
            <a:r>
              <a:rPr lang="en-GB" dirty="0" smtClean="0"/>
              <a:t>)=</a:t>
            </a:r>
            <a:r>
              <a:rPr lang="en-GB" i="1" dirty="0" smtClean="0"/>
              <a:t>k</a:t>
            </a:r>
            <a:r>
              <a:rPr lang="en-GB" dirty="0" smtClean="0"/>
              <a:t>+1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Notation:</a:t>
                </a:r>
                <a:r>
                  <a:rPr lang="en-GB" dirty="0"/>
                  <a:t>  </a:t>
                </a:r>
                <a:r>
                  <a:rPr lang="en-GB" dirty="0" smtClean="0"/>
                  <a:t>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denote </a:t>
                </a:r>
                <a:r>
                  <a:rPr lang="en-GB" dirty="0"/>
                  <a:t>the </a:t>
                </a:r>
                <a:r>
                  <a:rPr lang="en-GB" b="1" dirty="0" smtClean="0"/>
                  <a:t>quantile function of Fisher’s </a:t>
                </a:r>
                <a:r>
                  <a:rPr lang="en-GB" b="1" i="1" dirty="0" smtClean="0"/>
                  <a:t>F</a:t>
                </a:r>
                <a:r>
                  <a:rPr lang="en-GB" b="1" dirty="0" smtClean="0"/>
                  <a:t>-distribution</a:t>
                </a:r>
                <a:r>
                  <a:rPr lang="en-GB" dirty="0" smtClean="0"/>
                  <a:t> </a:t>
                </a:r>
              </a:p>
              <a:p>
                <a:r>
                  <a:rPr lang="en-GB" dirty="0" smtClean="0"/>
                  <a:t>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dirty="0" smtClean="0"/>
                  <a:t>  degrees of freedom.</a:t>
                </a:r>
                <a:endParaRPr lang="en-GB" dirty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In other words, 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dirty="0"/>
                  <a:t>,  then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+1, 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/>
                  <a:t>  is the unique value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such </a:t>
                </a:r>
                <a:r>
                  <a:rPr lang="en-GB" dirty="0"/>
                  <a:t>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+1, 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dirty="0"/>
                  <a:t>  is the density of </a:t>
                </a:r>
                <a:r>
                  <a:rPr lang="en-GB" dirty="0" smtClean="0"/>
                  <a:t>Fisher’s </a:t>
                </a:r>
                <a:r>
                  <a:rPr lang="en-GB" i="1" dirty="0" smtClean="0"/>
                  <a:t>F</a:t>
                </a:r>
                <a:r>
                  <a:rPr lang="en-GB" dirty="0" smtClean="0"/>
                  <a:t>-distribution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6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1338401" y="5917423"/>
            <a:ext cx="42639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d.f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2428575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F</a:t>
            </a:r>
            <a:r>
              <a:rPr lang="en-GB" dirty="0" smtClean="0"/>
              <a:t>-test for the significance of the model // rank(</a:t>
            </a:r>
            <a:r>
              <a:rPr lang="en-GB" i="1" dirty="0" smtClean="0"/>
              <a:t>X</a:t>
            </a:r>
            <a:r>
              <a:rPr lang="en-GB" dirty="0" smtClean="0"/>
              <a:t>)=</a:t>
            </a:r>
            <a:r>
              <a:rPr lang="en-GB" i="1" dirty="0" smtClean="0"/>
              <a:t>k</a:t>
            </a:r>
            <a:r>
              <a:rPr lang="en-GB" dirty="0" smtClean="0"/>
              <a:t>+1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Formulate the </a:t>
                </a:r>
                <a:r>
                  <a:rPr lang="en-GB" b="1" dirty="0"/>
                  <a:t>null </a:t>
                </a:r>
                <a:r>
                  <a:rPr lang="en-GB" b="1" dirty="0" smtClean="0"/>
                  <a:t>hypothesis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:  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b="1" u="sng" dirty="0" smtClean="0"/>
                  <a:t>Be cautious</a:t>
                </a:r>
                <a:r>
                  <a:rPr lang="en-GB" b="1" dirty="0" smtClean="0"/>
                  <a:t> because it usually makes no sense to test the value </a:t>
                </a:r>
                <a:br>
                  <a:rPr lang="en-GB" b="1" dirty="0" smtClean="0"/>
                </a:br>
                <a:r>
                  <a:rPr lang="en-GB" b="1" dirty="0" smtClean="0"/>
                  <a:t>of the intercept term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(see above).  </a:t>
                </a:r>
                <a:br>
                  <a:rPr lang="en-GB" dirty="0" smtClean="0"/>
                </a:br>
                <a:r>
                  <a:rPr lang="en-GB" dirty="0" smtClean="0"/>
                  <a:t>See also  the Coefficient of Determination  (</a:t>
                </a:r>
                <a:r>
                  <a:rPr lang="en-GB" i="1" dirty="0" smtClean="0"/>
                  <a:t>R</a:t>
                </a:r>
                <a:r>
                  <a:rPr lang="en-GB" baseline="30000" dirty="0" smtClean="0"/>
                  <a:t>2</a:t>
                </a:r>
                <a:r>
                  <a:rPr lang="en-GB" dirty="0" smtClean="0"/>
                  <a:t>)  below.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alternative hypothesis is simply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≡¬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,  the logical negation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,  </a:t>
                </a:r>
                <a:br>
                  <a:rPr lang="en-GB" dirty="0" smtClean="0"/>
                </a:br>
                <a:r>
                  <a:rPr lang="en-GB" dirty="0" smtClean="0"/>
                  <a:t>that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dirty="0" smtClean="0"/>
                  <a:t>  for at least one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94264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F</a:t>
            </a:r>
            <a:r>
              <a:rPr lang="en-GB" dirty="0" smtClean="0"/>
              <a:t>-test for the significance of the model // rank(</a:t>
            </a:r>
            <a:r>
              <a:rPr lang="en-GB" i="1" dirty="0" smtClean="0"/>
              <a:t>X</a:t>
            </a:r>
            <a:r>
              <a:rPr lang="en-GB" dirty="0" smtClean="0"/>
              <a:t>)=</a:t>
            </a:r>
            <a:r>
              <a:rPr lang="en-GB" i="1" dirty="0" smtClean="0"/>
              <a:t>k</a:t>
            </a:r>
            <a:r>
              <a:rPr lang="en-GB" dirty="0" smtClean="0"/>
              <a:t>+1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Calculate the statistic</a:t>
                </a: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b="1" dirty="0" smtClean="0"/>
                  <a:t>critical </a:t>
                </a:r>
                <a:r>
                  <a:rPr lang="en-GB" b="1" dirty="0"/>
                  <a:t>value</a:t>
                </a:r>
                <a:r>
                  <a:rPr lang="en-GB" dirty="0"/>
                  <a:t> is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+1, 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 smtClean="0"/>
                  <a:t>,  that is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 is the density of Fisher’s </a:t>
                </a:r>
                <a:r>
                  <a:rPr lang="en-GB" i="1" dirty="0"/>
                  <a:t>F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dirty="0" smtClean="0"/>
                  <a:t>  degrees of freedom,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 smtClean="0"/>
                  <a:t>,  the </a:t>
                </a:r>
                <a:r>
                  <a:rPr lang="en-GB" b="1" dirty="0" smtClean="0"/>
                  <a:t>critical region</a:t>
                </a:r>
                <a:r>
                  <a:rPr lang="en-GB" dirty="0" smtClean="0"/>
                  <a:t>, then </a:t>
                </a:r>
                <a:r>
                  <a:rPr lang="en-GB" b="1" u="sng" dirty="0" smtClean="0"/>
                  <a:t>reject</a:t>
                </a:r>
                <a:r>
                  <a:rPr lang="en-GB" dirty="0" smtClean="0"/>
                  <a:t> the null hypothesis.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dirty="0"/>
                  <a:t>then </a:t>
                </a:r>
                <a:r>
                  <a:rPr lang="en-GB" b="1" u="sng" dirty="0" smtClean="0"/>
                  <a:t>do not reject</a:t>
                </a:r>
                <a:r>
                  <a:rPr lang="en-GB" dirty="0" smtClean="0"/>
                  <a:t> (fail to reject) the </a:t>
                </a:r>
                <a:r>
                  <a:rPr lang="en-GB" dirty="0"/>
                  <a:t>null hypothesis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37521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Confidence region for the parameters // rank(</a:t>
            </a:r>
            <a:r>
              <a:rPr lang="en-GB" i="1" dirty="0" smtClean="0"/>
              <a:t>X</a:t>
            </a:r>
            <a:r>
              <a:rPr lang="en-GB" dirty="0" smtClean="0"/>
              <a:t>)=</a:t>
            </a:r>
            <a:r>
              <a:rPr lang="en-GB" i="1" dirty="0" smtClean="0"/>
              <a:t>k</a:t>
            </a:r>
            <a:r>
              <a:rPr lang="en-GB" dirty="0" smtClean="0"/>
              <a:t>+1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Consider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dirty="0" smtClean="0"/>
                  <a:t>,  let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be any real </a:t>
                </a:r>
                <a:r>
                  <a:rPr lang="en-GB" dirty="0" smtClean="0"/>
                  <a:t>number, and </a:t>
                </a: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 be the cumulative distribution function of Fisher’s </a:t>
                </a:r>
                <a:r>
                  <a:rPr lang="en-GB" i="1" dirty="0"/>
                  <a:t>F</a:t>
                </a:r>
                <a:r>
                  <a:rPr lang="en-GB" dirty="0"/>
                  <a:t>-distribution </a:t>
                </a:r>
                <a:r>
                  <a:rPr lang="en-GB" dirty="0" smtClean="0"/>
                  <a:t>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dirty="0"/>
                  <a:t>  degrees of freedom.  </a:t>
                </a:r>
                <a:r>
                  <a:rPr lang="en-GB" dirty="0" smtClean="0"/>
                  <a:t>Then</a:t>
                </a:r>
                <a:r>
                  <a:rPr lang="en-GB" dirty="0"/>
                  <a:t>, by the definition of the cumulative distribution function and </a:t>
                </a:r>
                <a:r>
                  <a:rPr lang="en-GB" dirty="0" smtClean="0"/>
                  <a:t>by the Corollary, </a:t>
                </a:r>
                <a:r>
                  <a:rPr lang="en-GB" dirty="0"/>
                  <a:t>the </a:t>
                </a:r>
                <a:r>
                  <a:rPr lang="en-GB" dirty="0" smtClean="0"/>
                  <a:t>probability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1" i="1" smtClean="0">
                                              <a:latin typeface="Cambria Math" panose="02040503050406030204" pitchFamily="18" charset="0"/>
                                            </a:rPr>
                                            <m:t>𝒃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GB" b="1" i="1" smtClean="0">
                                              <a:latin typeface="Cambria Math" panose="02040503050406030204" pitchFamily="18" charset="0"/>
                                            </a:rPr>
                                            <m:t>𝜷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RSS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den>
                              </m:f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any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10280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Confidence region for the parameters // rank(</a:t>
            </a:r>
            <a:r>
              <a:rPr lang="en-GB" i="1" dirty="0" smtClean="0"/>
              <a:t>X</a:t>
            </a:r>
            <a:r>
              <a:rPr lang="en-GB" dirty="0" smtClean="0"/>
              <a:t>)=</a:t>
            </a:r>
            <a:r>
              <a:rPr lang="en-GB" i="1" dirty="0" smtClean="0"/>
              <a:t>k</a:t>
            </a:r>
            <a:r>
              <a:rPr lang="en-GB" dirty="0" smtClean="0"/>
              <a:t>+1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Choose </a:t>
                </a:r>
                <a:r>
                  <a:rPr lang="en-GB" dirty="0"/>
                  <a:t>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 the probability that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𝒃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𝜷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RSS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den>
                              </m:f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+1, 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b="1" dirty="0" smtClean="0"/>
                  <a:t>is </a:t>
                </a:r>
                <a:r>
                  <a:rPr lang="en-GB" b="1" dirty="0"/>
                  <a:t>about</a:t>
                </a:r>
                <a:r>
                  <a:rPr lang="en-GB" dirty="0"/>
                  <a:t>  1−</a:t>
                </a:r>
                <a:r>
                  <a:rPr lang="en-GB" i="1" dirty="0"/>
                  <a:t>α</a:t>
                </a:r>
                <a:r>
                  <a:rPr lang="en-GB" dirty="0"/>
                  <a:t> = 95 %.</a:t>
                </a:r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Remark:</a:t>
                </a:r>
                <a:r>
                  <a:rPr lang="en-GB" dirty="0" smtClean="0"/>
                  <a:t>  This confidence region is an ellipsoid centred at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nominator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</a:rPr>
                      <m:t>𝑿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GB" dirty="0" smtClean="0"/>
                  <a:t>)  is a quadratic expression in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To gain a geometrical insight, calculate the spectral / eigendecomposition </a:t>
                </a:r>
              </a:p>
              <a:p>
                <a:r>
                  <a:rPr lang="en-GB" dirty="0" smtClean="0"/>
                  <a:t>of the matrix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𝜦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GB" dirty="0" smtClean="0"/>
                  <a:t>  where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𝜦</m:t>
                    </m:r>
                  </m:oMath>
                </a14:m>
                <a:r>
                  <a:rPr lang="en-GB" dirty="0" smtClean="0"/>
                  <a:t>  is diagonal and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GB" dirty="0" smtClean="0"/>
                  <a:t>  is orthonormal.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252000" y="3090178"/>
            <a:ext cx="130805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the unknown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75810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Theorem 8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u="sng" dirty="0" smtClean="0"/>
                  <a:t>Theorem 8:</a:t>
                </a:r>
                <a:r>
                  <a:rPr lang="en-GB" dirty="0" smtClean="0"/>
                  <a:t>   Assume </a:t>
                </a:r>
                <a:r>
                  <a:rPr lang="en-GB" dirty="0"/>
                  <a:t>for simplicity that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 smtClean="0"/>
                  <a:t>.  Let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be </a:t>
                </a:r>
                <a:r>
                  <a:rPr lang="en-GB" dirty="0"/>
                  <a:t>a </a:t>
                </a:r>
                <a:r>
                  <a:rPr lang="en-GB" dirty="0" smtClean="0"/>
                  <a:t>vector and let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/>
                  <a:t>  be </a:t>
                </a:r>
                <a:r>
                  <a:rPr lang="en-GB" dirty="0" smtClean="0"/>
                  <a:t>an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matrix of full-rank 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≤1+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that </a:t>
                </a:r>
                <a:r>
                  <a:rPr lang="en-GB" dirty="0"/>
                  <a:t>is</a:t>
                </a:r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𝑨𝒃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𝑨𝑪</m:t>
                                      </m:r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𝑨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i="0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𝑨𝒃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 ∼ 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3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/>
          <p:cNvSpPr/>
          <p:nvPr/>
        </p:nvSpPr>
        <p:spPr>
          <a:xfrm>
            <a:off x="720000" y="3780000"/>
            <a:ext cx="10800000" cy="1980000"/>
          </a:xfrm>
          <a:prstGeom prst="parallelogram">
            <a:avLst>
              <a:gd name="adj" fmla="val 19965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Theorem 8:  Illustration</a:t>
            </a:r>
            <a:endParaRPr lang="en-GB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2160000" y="1440000"/>
            <a:ext cx="0" cy="432000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2160000" y="5400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9251955" y="5126122"/>
                <a:ext cx="1692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955" y="5126122"/>
                <a:ext cx="1692000" cy="281937"/>
              </a:xfrm>
              <a:prstGeom prst="rect">
                <a:avLst/>
              </a:prstGeom>
              <a:blipFill>
                <a:blip r:embed="rId2"/>
                <a:stretch>
                  <a:fillRect t="-2174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>
                <a:off x="273600" y="1440000"/>
                <a:ext cx="1836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00" y="1440000"/>
                <a:ext cx="1836000" cy="281937"/>
              </a:xfrm>
              <a:prstGeom prst="rect">
                <a:avLst/>
              </a:prstGeom>
              <a:blipFill>
                <a:blip r:embed="rId3"/>
                <a:stretch>
                  <a:fillRect t="-2174" r="-1661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6516000" y="2027001"/>
                <a:ext cx="144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00" y="2027001"/>
                <a:ext cx="144000" cy="276999"/>
              </a:xfrm>
              <a:prstGeom prst="rect">
                <a:avLst/>
              </a:prstGeom>
              <a:blipFill>
                <a:blip r:embed="rId4"/>
                <a:stretch>
                  <a:fillRect l="-54167" r="-5833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8261955" y="5486122"/>
                <a:ext cx="369973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dirty="0" smtClean="0"/>
                  <a:t>(the linear hull of the columns of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)</a:t>
                </a:r>
              </a:p>
              <a:p>
                <a:pPr algn="ctr"/>
                <a:r>
                  <a:rPr lang="en-GB" dirty="0" smtClean="0"/>
                  <a:t>subspace of dimension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955" y="5486122"/>
                <a:ext cx="3699731" cy="553998"/>
              </a:xfrm>
              <a:prstGeom prst="rect">
                <a:avLst/>
              </a:prstGeom>
              <a:blipFill>
                <a:blip r:embed="rId5"/>
                <a:stretch>
                  <a:fillRect l="-3295" t="-14286" r="-3460" b="-24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ovéPole 88"/>
          <p:cNvSpPr txBox="1"/>
          <p:nvPr/>
        </p:nvSpPr>
        <p:spPr>
          <a:xfrm>
            <a:off x="326089" y="1836000"/>
            <a:ext cx="1615827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 smtClean="0"/>
              <a:t>(the orthogonal </a:t>
            </a:r>
            <a:br>
              <a:rPr lang="en-GB" dirty="0" smtClean="0"/>
            </a:br>
            <a:r>
              <a:rPr lang="en-GB" dirty="0" smtClean="0"/>
              <a:t>complement =</a:t>
            </a:r>
            <a:br>
              <a:rPr lang="en-GB" dirty="0" smtClean="0"/>
            </a:br>
            <a:r>
              <a:rPr lang="en-GB" dirty="0" smtClean="0"/>
              <a:t>= the space of </a:t>
            </a:r>
            <a:br>
              <a:rPr lang="en-GB" dirty="0" smtClean="0"/>
            </a:br>
            <a:r>
              <a:rPr lang="en-GB" dirty="0" smtClean="0"/>
              <a:t>the residuals)</a:t>
            </a:r>
          </a:p>
          <a:p>
            <a:pPr algn="ctr"/>
            <a:r>
              <a:rPr lang="en-GB" dirty="0" smtClean="0"/>
              <a:t>subspace </a:t>
            </a:r>
            <a:br>
              <a:rPr lang="en-GB" dirty="0" smtClean="0"/>
            </a:br>
            <a:r>
              <a:rPr lang="en-GB" dirty="0" smtClean="0"/>
              <a:t>of dimension</a:t>
            </a:r>
            <a:endParaRPr lang="en-GB" dirty="0"/>
          </a:p>
        </p:txBody>
      </p:sp>
      <p:cxnSp>
        <p:nvCxnSpPr>
          <p:cNvPr id="90" name="Přímá spojnice se šipkou 89"/>
          <p:cNvCxnSpPr/>
          <p:nvPr/>
        </p:nvCxnSpPr>
        <p:spPr>
          <a:xfrm flipV="1">
            <a:off x="2160000" y="2340000"/>
            <a:ext cx="4320000" cy="648000"/>
          </a:xfrm>
          <a:prstGeom prst="straightConnector1">
            <a:avLst/>
          </a:prstGeom>
          <a:ln w="12700"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se šipkou 3"/>
          <p:cNvCxnSpPr/>
          <p:nvPr/>
        </p:nvCxnSpPr>
        <p:spPr>
          <a:xfrm flipV="1">
            <a:off x="3675888" y="3780000"/>
            <a:ext cx="1440000" cy="1979092"/>
          </a:xfrm>
          <a:prstGeom prst="straightConnector1">
            <a:avLst/>
          </a:prstGeom>
          <a:ln w="25400" cap="rnd">
            <a:solidFill>
              <a:schemeClr val="accent1">
                <a:lumMod val="50000"/>
              </a:schemeClr>
            </a:solidFill>
            <a:round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>
            <a:off x="2052000" y="2988000"/>
            <a:ext cx="10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/>
              <p:cNvSpPr txBox="1"/>
              <p:nvPr/>
            </p:nvSpPr>
            <p:spPr>
              <a:xfrm>
                <a:off x="6516000" y="4752000"/>
                <a:ext cx="8223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7" name="TextovéPol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00" y="4752000"/>
                <a:ext cx="822341" cy="276999"/>
              </a:xfrm>
              <a:prstGeom prst="rect">
                <a:avLst/>
              </a:prstGeom>
              <a:blipFill>
                <a:blip r:embed="rId6"/>
                <a:stretch>
                  <a:fillRect l="-6667" t="-24444" r="-8889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ovéPole 97"/>
              <p:cNvSpPr txBox="1"/>
              <p:nvPr/>
            </p:nvSpPr>
            <p:spPr>
              <a:xfrm rot="21092720">
                <a:off x="2192907" y="2558393"/>
                <a:ext cx="1368000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8" name="TextovéPole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92720">
                <a:off x="2192907" y="2558393"/>
                <a:ext cx="1368000" cy="276999"/>
              </a:xfrm>
              <a:prstGeom prst="rect">
                <a:avLst/>
              </a:prstGeom>
              <a:blipFill>
                <a:blip r:embed="rId7"/>
                <a:stretch>
                  <a:fillRect r="-5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Přímá spojnice se šipkou 109"/>
          <p:cNvCxnSpPr/>
          <p:nvPr/>
        </p:nvCxnSpPr>
        <p:spPr>
          <a:xfrm flipV="1">
            <a:off x="2160000" y="2988000"/>
            <a:ext cx="0" cy="2412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ál 64"/>
          <p:cNvSpPr/>
          <p:nvPr/>
        </p:nvSpPr>
        <p:spPr>
          <a:xfrm>
            <a:off x="4626000" y="4372517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3" name="Přímá spojnice se šipkou 112"/>
          <p:cNvCxnSpPr/>
          <p:nvPr/>
        </p:nvCxnSpPr>
        <p:spPr>
          <a:xfrm flipH="1" flipV="1">
            <a:off x="4657725" y="4406565"/>
            <a:ext cx="1822281" cy="346237"/>
          </a:xfrm>
          <a:prstGeom prst="straightConnector1">
            <a:avLst/>
          </a:prstGeom>
          <a:ln w="38100" cap="flat">
            <a:solidFill>
              <a:schemeClr val="accent1"/>
            </a:solidFill>
            <a:prstDash val="solid"/>
            <a:miter lim="800000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ál 41"/>
          <p:cNvSpPr/>
          <p:nvPr/>
        </p:nvSpPr>
        <p:spPr>
          <a:xfrm>
            <a:off x="6444000" y="4716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Pravá složená závorka 24"/>
          <p:cNvSpPr/>
          <p:nvPr/>
        </p:nvSpPr>
        <p:spPr>
          <a:xfrm rot="15692720">
            <a:off x="2916254" y="2201818"/>
            <a:ext cx="180000" cy="565200"/>
          </a:xfrm>
          <a:prstGeom prst="rightBrace">
            <a:avLst>
              <a:gd name="adj1" fmla="val 33612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 rot="21092720">
                <a:off x="2877934" y="2098504"/>
                <a:ext cx="216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92720">
                <a:off x="2877934" y="2098504"/>
                <a:ext cx="216000" cy="276999"/>
              </a:xfrm>
              <a:prstGeom prst="rect">
                <a:avLst/>
              </a:prstGeom>
              <a:blipFill>
                <a:blip r:embed="rId8"/>
                <a:stretch>
                  <a:fillRect l="-25581" r="-32558"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louk 7"/>
          <p:cNvSpPr/>
          <p:nvPr/>
        </p:nvSpPr>
        <p:spPr>
          <a:xfrm>
            <a:off x="4049955" y="3794111"/>
            <a:ext cx="1224000" cy="1224000"/>
          </a:xfrm>
          <a:prstGeom prst="arc">
            <a:avLst>
              <a:gd name="adj1" fmla="val 18667921"/>
              <a:gd name="adj2" fmla="val 65060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4978594" y="4072793"/>
                <a:ext cx="180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594" y="4072793"/>
                <a:ext cx="180000" cy="276999"/>
              </a:xfrm>
              <a:prstGeom prst="rect">
                <a:avLst/>
              </a:prstGeom>
              <a:blipFill>
                <a:blip r:embed="rId9"/>
                <a:stretch>
                  <a:fillRect l="-41379" r="-44828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ál 8"/>
          <p:cNvSpPr/>
          <p:nvPr/>
        </p:nvSpPr>
        <p:spPr>
          <a:xfrm>
            <a:off x="6174001" y="4588026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1" name="Přímá spojnice se šipkou 90"/>
          <p:cNvCxnSpPr/>
          <p:nvPr/>
        </p:nvCxnSpPr>
        <p:spPr>
          <a:xfrm flipV="1">
            <a:off x="6480000" y="2340000"/>
            <a:ext cx="0" cy="2412000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9738393" y="6066000"/>
                <a:ext cx="746853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393" y="6066000"/>
                <a:ext cx="74685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455280" y="3528000"/>
                <a:ext cx="1351185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80" y="3528000"/>
                <a:ext cx="135118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Pole 73"/>
              <p:cNvSpPr txBox="1"/>
              <p:nvPr/>
            </p:nvSpPr>
            <p:spPr>
              <a:xfrm>
                <a:off x="4478400" y="4134749"/>
                <a:ext cx="216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4" name="TextovéPol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400" y="4134749"/>
                <a:ext cx="216000" cy="276999"/>
              </a:xfrm>
              <a:prstGeom prst="rect">
                <a:avLst/>
              </a:prstGeom>
              <a:blipFill>
                <a:blip r:embed="rId12"/>
                <a:stretch>
                  <a:fillRect l="-40000" t="-21739" r="-42857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Přímá spojnice se šipkou 106"/>
          <p:cNvCxnSpPr/>
          <p:nvPr/>
        </p:nvCxnSpPr>
        <p:spPr>
          <a:xfrm flipV="1">
            <a:off x="2160000" y="4752000"/>
            <a:ext cx="4320000" cy="648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/>
          <p:cNvSpPr/>
          <p:nvPr/>
        </p:nvSpPr>
        <p:spPr>
          <a:xfrm>
            <a:off x="2124000" y="5364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blouk 29"/>
          <p:cNvSpPr/>
          <p:nvPr/>
        </p:nvSpPr>
        <p:spPr>
          <a:xfrm>
            <a:off x="6048000" y="4392000"/>
            <a:ext cx="864000" cy="720000"/>
          </a:xfrm>
          <a:prstGeom prst="arc">
            <a:avLst>
              <a:gd name="adj1" fmla="val 10287476"/>
              <a:gd name="adj2" fmla="val 1620989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Ovál 86"/>
          <p:cNvSpPr/>
          <p:nvPr/>
        </p:nvSpPr>
        <p:spPr>
          <a:xfrm>
            <a:off x="6371036" y="4551829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Oblouk 87"/>
          <p:cNvSpPr/>
          <p:nvPr/>
        </p:nvSpPr>
        <p:spPr>
          <a:xfrm>
            <a:off x="6264000" y="4392000"/>
            <a:ext cx="432000" cy="720000"/>
          </a:xfrm>
          <a:prstGeom prst="arc">
            <a:avLst>
              <a:gd name="adj1" fmla="val 11397638"/>
              <a:gd name="adj2" fmla="val 1620989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Oblouk 93"/>
          <p:cNvSpPr/>
          <p:nvPr/>
        </p:nvSpPr>
        <p:spPr>
          <a:xfrm>
            <a:off x="4301299" y="4049546"/>
            <a:ext cx="720000" cy="720000"/>
          </a:xfrm>
          <a:prstGeom prst="arc">
            <a:avLst>
              <a:gd name="adj1" fmla="val 619337"/>
              <a:gd name="adj2" fmla="val 761312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Ovál 94"/>
          <p:cNvSpPr/>
          <p:nvPr/>
        </p:nvSpPr>
        <p:spPr>
          <a:xfrm>
            <a:off x="4708787" y="4560001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TextovéPole 98"/>
          <p:cNvSpPr txBox="1"/>
          <p:nvPr/>
        </p:nvSpPr>
        <p:spPr>
          <a:xfrm>
            <a:off x="144000" y="5760000"/>
            <a:ext cx="2376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this is </a:t>
            </a:r>
            <a:br>
              <a:rPr lang="en-GB" dirty="0" smtClean="0"/>
            </a:br>
            <a:r>
              <a:rPr lang="en-GB" dirty="0" smtClean="0"/>
              <a:t>an affine subspace </a:t>
            </a:r>
            <a:br>
              <a:rPr lang="en-GB" dirty="0" smtClean="0"/>
            </a:br>
            <a:r>
              <a:rPr lang="en-GB" dirty="0" smtClean="0"/>
              <a:t>of dimension</a:t>
            </a:r>
            <a:endParaRPr lang="en-GB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ovéPole 99"/>
              <p:cNvSpPr txBox="1"/>
              <p:nvPr/>
            </p:nvSpPr>
            <p:spPr>
              <a:xfrm>
                <a:off x="7920000" y="6336000"/>
                <a:ext cx="323596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0" name="TextovéPol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000" y="6336000"/>
                <a:ext cx="32359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ovéPole 69"/>
              <p:cNvSpPr txBox="1"/>
              <p:nvPr/>
            </p:nvSpPr>
            <p:spPr>
              <a:xfrm>
                <a:off x="3960000" y="6036999"/>
                <a:ext cx="41040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dirty="0" smtClean="0"/>
                  <a:t>the dimension of its complement within </a:t>
                </a:r>
                <a:br>
                  <a:rPr lang="en-GB" dirty="0" smtClean="0"/>
                </a:br>
                <a:r>
                  <a:rPr lang="en-GB" dirty="0" smtClean="0"/>
                  <a:t>the subspace of dimension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 smtClean="0"/>
                  <a:t>  is </a:t>
                </a:r>
                <a:endParaRPr lang="en-GB" dirty="0"/>
              </a:p>
            </p:txBody>
          </p:sp>
        </mc:Choice>
        <mc:Fallback xmlns="">
          <p:sp>
            <p:nvSpPr>
              <p:cNvPr id="70" name="TextovéPol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6036999"/>
                <a:ext cx="4104000" cy="553998"/>
              </a:xfrm>
              <a:prstGeom prst="rect">
                <a:avLst/>
              </a:prstGeom>
              <a:blipFill>
                <a:blip r:embed="rId14"/>
                <a:stretch>
                  <a:fillRect l="-2229" t="-14286" r="-1932" b="-25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/>
              <p:cNvSpPr txBox="1"/>
              <p:nvPr/>
            </p:nvSpPr>
            <p:spPr>
              <a:xfrm>
                <a:off x="2556000" y="5760000"/>
                <a:ext cx="2628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59" name="TextovéPol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000" y="5760000"/>
                <a:ext cx="2628000" cy="281937"/>
              </a:xfrm>
              <a:prstGeom prst="rect">
                <a:avLst/>
              </a:prstGeom>
              <a:blipFill>
                <a:blip r:embed="rId15"/>
                <a:stretch>
                  <a:fillRect t="-2174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Přímá spojnice se šipkou 34"/>
          <p:cNvCxnSpPr/>
          <p:nvPr/>
        </p:nvCxnSpPr>
        <p:spPr>
          <a:xfrm>
            <a:off x="1728000" y="5920095"/>
            <a:ext cx="756000" cy="0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6948000" y="1440955"/>
                <a:ext cx="5033750" cy="778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𝑨𝒃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𝑨𝒃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endParaRPr lang="en-GB" b="0" dirty="0" smtClean="0"/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000" y="1440955"/>
                <a:ext cx="5033750" cy="778483"/>
              </a:xfrm>
              <a:prstGeom prst="rect">
                <a:avLst/>
              </a:prstGeom>
              <a:blipFill>
                <a:blip r:embed="rId16"/>
                <a:stretch>
                  <a:fillRect r="-10533" b="-5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ovéPole 36"/>
          <p:cNvSpPr txBox="1"/>
          <p:nvPr/>
        </p:nvSpPr>
        <p:spPr>
          <a:xfrm>
            <a:off x="6948000" y="1180210"/>
            <a:ext cx="8079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It holds: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6948000" y="2268000"/>
                <a:ext cx="2957476" cy="561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000" y="2268000"/>
                <a:ext cx="2957476" cy="5615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ovéPole 68"/>
              <p:cNvSpPr txBox="1"/>
              <p:nvPr/>
            </p:nvSpPr>
            <p:spPr>
              <a:xfrm>
                <a:off x="6840000" y="2975585"/>
                <a:ext cx="4041767" cy="80441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180000" tIns="144000" rIns="180000" bIns="144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co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i="0" smtClean="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69" name="TextovéPol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00" y="2975585"/>
                <a:ext cx="4041767" cy="80441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Přímá spojnice se šipkou 75"/>
          <p:cNvCxnSpPr/>
          <p:nvPr/>
        </p:nvCxnSpPr>
        <p:spPr>
          <a:xfrm flipH="1">
            <a:off x="4657725" y="2340000"/>
            <a:ext cx="1822276" cy="2066111"/>
          </a:xfrm>
          <a:prstGeom prst="straightConnector1">
            <a:avLst/>
          </a:prstGeom>
          <a:ln w="38100" cap="rnd">
            <a:solidFill>
              <a:srgbClr val="0070C0"/>
            </a:solidFill>
            <a:prstDash val="sysDot"/>
            <a:round/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ál 57"/>
          <p:cNvSpPr/>
          <p:nvPr/>
        </p:nvSpPr>
        <p:spPr>
          <a:xfrm>
            <a:off x="6444000" y="2304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Oblouk 46"/>
          <p:cNvSpPr/>
          <p:nvPr/>
        </p:nvSpPr>
        <p:spPr>
          <a:xfrm rot="10800000">
            <a:off x="1728000" y="2628000"/>
            <a:ext cx="864000" cy="720000"/>
          </a:xfrm>
          <a:prstGeom prst="arc">
            <a:avLst>
              <a:gd name="adj1" fmla="val 10287476"/>
              <a:gd name="adj2" fmla="val 1620989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ál 48"/>
          <p:cNvSpPr/>
          <p:nvPr/>
        </p:nvSpPr>
        <p:spPr>
          <a:xfrm>
            <a:off x="2322000" y="3107171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2124000" y="6336000"/>
                <a:ext cx="1136640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6336000"/>
                <a:ext cx="1136640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5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Theorem 8:  Remark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/>
                <a:r>
                  <a:rPr lang="en-GB" sz="4800" dirty="0" smtClean="0"/>
                  <a:t>Theorem 8</a:t>
                </a:r>
              </a:p>
              <a:p>
                <a:pPr algn="ctr"/>
                <a:endParaRPr lang="en-GB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  </m:t>
                      </m:r>
                      <m:f>
                        <m:fPr>
                          <m:type m:val="li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𝑨𝒃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𝑨𝑪</m:t>
                                      </m:r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𝑨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𝑨𝒃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 ∼ 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algn="ctr"/>
                <a:endParaRPr lang="en-GB" dirty="0"/>
              </a:p>
              <a:p>
                <a:pPr algn="ctr">
                  <a:lnSpc>
                    <a:spcPct val="150000"/>
                  </a:lnSpc>
                </a:pPr>
                <a:r>
                  <a:rPr lang="en-GB" sz="4800" dirty="0" smtClean="0"/>
                  <a:t>is at the heart of the ANOVA method </a:t>
                </a:r>
                <a:br>
                  <a:rPr lang="en-GB" sz="4800" dirty="0" smtClean="0"/>
                </a:br>
                <a:r>
                  <a:rPr lang="en-GB" sz="4800" dirty="0" smtClean="0"/>
                  <a:t>and other results.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2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05505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</a:t>
            </a:r>
            <a:br>
              <a:rPr lang="en-GB" dirty="0" smtClean="0"/>
            </a:br>
            <a:r>
              <a:rPr lang="en-GB" dirty="0" smtClean="0"/>
              <a:t>of Determination 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Assumption: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Motivation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Some facts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Theorem 8:  Corollary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i="1" dirty="0" smtClean="0"/>
                  <a:t>F-</a:t>
                </a:r>
                <a:r>
                  <a:rPr lang="en-GB" dirty="0" smtClean="0"/>
                  <a:t>test for </a:t>
                </a:r>
                <a:r>
                  <a:rPr lang="en-GB" dirty="0"/>
                  <a:t>the null hypothesis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  <a:r>
                  <a:rPr lang="en-GB" dirty="0" smtClean="0"/>
                  <a:t>:   </a:t>
                </a:r>
                <a:r>
                  <a:rPr lang="en-GB" i="1" dirty="0"/>
                  <a:t>β</a:t>
                </a:r>
                <a:r>
                  <a:rPr lang="en-GB" baseline="-25000" dirty="0"/>
                  <a:t>1</a:t>
                </a:r>
                <a:r>
                  <a:rPr lang="en-GB" dirty="0"/>
                  <a:t>=…=</a:t>
                </a:r>
                <a:r>
                  <a:rPr lang="en-GB" i="1" dirty="0"/>
                  <a:t>β</a:t>
                </a:r>
                <a:r>
                  <a:rPr lang="en-GB" i="1" baseline="-25000" dirty="0"/>
                  <a:t>k</a:t>
                </a:r>
                <a:r>
                  <a:rPr lang="en-GB" dirty="0"/>
                  <a:t>=</a:t>
                </a:r>
                <a:r>
                  <a:rPr lang="en-GB" dirty="0" smtClean="0"/>
                  <a:t>0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Linear Regression:  Generalization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algn="ctr">
              <a:lnSpc>
                <a:spcPct val="200000"/>
              </a:lnSpc>
            </a:pPr>
            <a:r>
              <a:rPr lang="en-GB" sz="4800" dirty="0" smtClean="0"/>
              <a:t>We shall now study </a:t>
            </a:r>
            <a:br>
              <a:rPr lang="en-GB" sz="4800" dirty="0" smtClean="0"/>
            </a:br>
            <a:r>
              <a:rPr lang="en-GB" sz="4800" dirty="0" smtClean="0"/>
              <a:t>Multiple Linear Regression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8309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The Coefficient of Determination  (</a:t>
            </a:r>
            <a:r>
              <a:rPr lang="en-GB" sz="2400" i="1" dirty="0" smtClean="0"/>
              <a:t>R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):  Assumption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dirty="0" smtClean="0"/>
                  <a:t>Assume</a:t>
                </a:r>
                <a:r>
                  <a:rPr lang="en-GB" dirty="0" smtClean="0"/>
                  <a:t> throughout this section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dirty="0" smtClean="0"/>
                  <a:t>  is the vector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ones: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For example</a:t>
                </a:r>
                <a:r>
                  <a:rPr lang="en-GB" dirty="0" smtClean="0"/>
                  <a:t>, assume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that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is the intercept term.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3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92607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of Determination 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):  Th. 8:  Corollary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 smtClean="0"/>
                  <a:t>,  that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is the intercept term, then it may be desirable to </a:t>
                </a:r>
              </a:p>
              <a:p>
                <a:r>
                  <a:rPr lang="en-GB" dirty="0" smtClean="0"/>
                  <a:t>test the null hypothesis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:  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that is without the test for the parameter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/>
              </a:p>
              <a:p>
                <a:r>
                  <a:rPr lang="en-GB" dirty="0" smtClean="0"/>
                  <a:t>To this end, apply </a:t>
                </a:r>
                <a:r>
                  <a:rPr lang="en-GB" u="sng" dirty="0" smtClean="0"/>
                  <a:t>Theorem 8</a:t>
                </a:r>
                <a:r>
                  <a:rPr lang="en-GB" dirty="0" smtClean="0"/>
                  <a:t> with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dirty="0" smtClean="0"/>
                  <a:t>  matrix and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-vector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91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of Determination 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):  Th. 8:  Corollary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Recall our assumption that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 the line</a:t>
                </a: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⊂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In particular,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 smtClean="0"/>
                  <a:t>,  that is</a:t>
                </a:r>
                <a:endParaRPr lang="en-GB" dirty="0"/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: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⊂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3"/>
          <p:cNvCxnSpPr/>
          <p:nvPr/>
        </p:nvCxnSpPr>
        <p:spPr>
          <a:xfrm>
            <a:off x="360000" y="3420000"/>
            <a:ext cx="11412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0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/>
          <p:cNvSpPr/>
          <p:nvPr/>
        </p:nvSpPr>
        <p:spPr>
          <a:xfrm>
            <a:off x="720000" y="3809001"/>
            <a:ext cx="10800000" cy="1980000"/>
          </a:xfrm>
          <a:prstGeom prst="parallelogram">
            <a:avLst>
              <a:gd name="adj" fmla="val 19965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of Determination 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):  Th. 8:  Corollary</a:t>
            </a:r>
            <a:endParaRPr lang="en-GB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2160000" y="1440000"/>
            <a:ext cx="0" cy="432000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2160000" y="5400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9251955" y="5126122"/>
                <a:ext cx="1692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955" y="5126122"/>
                <a:ext cx="1692000" cy="281937"/>
              </a:xfrm>
              <a:prstGeom prst="rect">
                <a:avLst/>
              </a:prstGeom>
              <a:blipFill>
                <a:blip r:embed="rId2"/>
                <a:stretch>
                  <a:fillRect t="-2174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>
                <a:off x="273600" y="1440000"/>
                <a:ext cx="1836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00" y="1440000"/>
                <a:ext cx="1836000" cy="281937"/>
              </a:xfrm>
              <a:prstGeom prst="rect">
                <a:avLst/>
              </a:prstGeom>
              <a:blipFill>
                <a:blip r:embed="rId3"/>
                <a:stretch>
                  <a:fillRect t="-2174" r="-1661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6516000" y="2027001"/>
                <a:ext cx="144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00" y="2027001"/>
                <a:ext cx="144000" cy="276999"/>
              </a:xfrm>
              <a:prstGeom prst="rect">
                <a:avLst/>
              </a:prstGeom>
              <a:blipFill>
                <a:blip r:embed="rId4"/>
                <a:stretch>
                  <a:fillRect l="-54167" r="-5833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8261955" y="5486122"/>
                <a:ext cx="369973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dirty="0" smtClean="0"/>
                  <a:t>(the linear hull of the columns of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)</a:t>
                </a:r>
              </a:p>
              <a:p>
                <a:pPr algn="ctr"/>
                <a:r>
                  <a:rPr lang="en-GB" dirty="0" smtClean="0"/>
                  <a:t>subspace of dimension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955" y="5486122"/>
                <a:ext cx="3699731" cy="553998"/>
              </a:xfrm>
              <a:prstGeom prst="rect">
                <a:avLst/>
              </a:prstGeom>
              <a:blipFill>
                <a:blip r:embed="rId5"/>
                <a:stretch>
                  <a:fillRect l="-3295" t="-14286" r="-3460" b="-24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ovéPole 88"/>
          <p:cNvSpPr txBox="1"/>
          <p:nvPr/>
        </p:nvSpPr>
        <p:spPr>
          <a:xfrm>
            <a:off x="326089" y="1836000"/>
            <a:ext cx="1615827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 smtClean="0"/>
              <a:t>(the orthogonal </a:t>
            </a:r>
            <a:br>
              <a:rPr lang="en-GB" dirty="0" smtClean="0"/>
            </a:br>
            <a:r>
              <a:rPr lang="en-GB" dirty="0" smtClean="0"/>
              <a:t>complement =</a:t>
            </a:r>
            <a:br>
              <a:rPr lang="en-GB" dirty="0" smtClean="0"/>
            </a:br>
            <a:r>
              <a:rPr lang="en-GB" dirty="0" smtClean="0"/>
              <a:t>= the space of </a:t>
            </a:r>
            <a:br>
              <a:rPr lang="en-GB" dirty="0" smtClean="0"/>
            </a:br>
            <a:r>
              <a:rPr lang="en-GB" dirty="0" smtClean="0"/>
              <a:t>the residuals)</a:t>
            </a:r>
          </a:p>
          <a:p>
            <a:pPr algn="ctr"/>
            <a:r>
              <a:rPr lang="en-GB" dirty="0" smtClean="0"/>
              <a:t>subspace </a:t>
            </a:r>
            <a:br>
              <a:rPr lang="en-GB" dirty="0" smtClean="0"/>
            </a:br>
            <a:r>
              <a:rPr lang="en-GB" dirty="0" smtClean="0"/>
              <a:t>of dimension</a:t>
            </a:r>
            <a:endParaRPr lang="en-GB" dirty="0"/>
          </a:p>
        </p:txBody>
      </p:sp>
      <p:cxnSp>
        <p:nvCxnSpPr>
          <p:cNvPr id="90" name="Přímá spojnice se šipkou 89"/>
          <p:cNvCxnSpPr/>
          <p:nvPr/>
        </p:nvCxnSpPr>
        <p:spPr>
          <a:xfrm flipV="1">
            <a:off x="2160000" y="2340000"/>
            <a:ext cx="4320000" cy="648000"/>
          </a:xfrm>
          <a:prstGeom prst="straightConnector1">
            <a:avLst/>
          </a:prstGeom>
          <a:ln w="12700"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se šipkou 3"/>
          <p:cNvCxnSpPr/>
          <p:nvPr/>
        </p:nvCxnSpPr>
        <p:spPr>
          <a:xfrm flipV="1">
            <a:off x="1188000" y="3816000"/>
            <a:ext cx="4860000" cy="1980000"/>
          </a:xfrm>
          <a:prstGeom prst="straightConnector1">
            <a:avLst/>
          </a:prstGeom>
          <a:ln w="25400" cap="rnd">
            <a:solidFill>
              <a:schemeClr val="accent1">
                <a:lumMod val="50000"/>
              </a:schemeClr>
            </a:solidFill>
            <a:round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>
            <a:off x="2052000" y="2988000"/>
            <a:ext cx="10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/>
              <p:cNvSpPr txBox="1"/>
              <p:nvPr/>
            </p:nvSpPr>
            <p:spPr>
              <a:xfrm>
                <a:off x="6516000" y="4752000"/>
                <a:ext cx="8223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7" name="TextovéPol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00" y="4752000"/>
                <a:ext cx="822341" cy="276999"/>
              </a:xfrm>
              <a:prstGeom prst="rect">
                <a:avLst/>
              </a:prstGeom>
              <a:blipFill>
                <a:blip r:embed="rId6"/>
                <a:stretch>
                  <a:fillRect l="-6667" t="-24444" r="-8889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Přímá spojnice se šipkou 109"/>
          <p:cNvCxnSpPr/>
          <p:nvPr/>
        </p:nvCxnSpPr>
        <p:spPr>
          <a:xfrm flipV="1">
            <a:off x="2160000" y="2988000"/>
            <a:ext cx="0" cy="2412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ál 64"/>
          <p:cNvSpPr/>
          <p:nvPr/>
        </p:nvSpPr>
        <p:spPr>
          <a:xfrm>
            <a:off x="5472000" y="3996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3" name="Přímá spojnice se šipkou 112"/>
          <p:cNvCxnSpPr/>
          <p:nvPr/>
        </p:nvCxnSpPr>
        <p:spPr>
          <a:xfrm flipH="1" flipV="1">
            <a:off x="5504101" y="4031583"/>
            <a:ext cx="975901" cy="721216"/>
          </a:xfrm>
          <a:prstGeom prst="straightConnector1">
            <a:avLst/>
          </a:prstGeom>
          <a:ln w="38100" cap="flat">
            <a:solidFill>
              <a:schemeClr val="accent1"/>
            </a:solidFill>
            <a:prstDash val="solid"/>
            <a:miter lim="800000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ál 41"/>
          <p:cNvSpPr/>
          <p:nvPr/>
        </p:nvSpPr>
        <p:spPr>
          <a:xfrm>
            <a:off x="6444000" y="4716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blouk 7"/>
          <p:cNvSpPr/>
          <p:nvPr/>
        </p:nvSpPr>
        <p:spPr>
          <a:xfrm>
            <a:off x="4968000" y="3492000"/>
            <a:ext cx="1080000" cy="1080000"/>
          </a:xfrm>
          <a:prstGeom prst="arc">
            <a:avLst>
              <a:gd name="adj1" fmla="val 17966472"/>
              <a:gd name="adj2" fmla="val 21966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5796000" y="3852000"/>
                <a:ext cx="180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000" y="3852000"/>
                <a:ext cx="180000" cy="276999"/>
              </a:xfrm>
              <a:prstGeom prst="rect">
                <a:avLst/>
              </a:prstGeom>
              <a:blipFill>
                <a:blip r:embed="rId7"/>
                <a:stretch>
                  <a:fillRect l="-41379" r="-44828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ál 8"/>
          <p:cNvSpPr/>
          <p:nvPr/>
        </p:nvSpPr>
        <p:spPr>
          <a:xfrm>
            <a:off x="6200036" y="4607201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1" name="Přímá spojnice se šipkou 90"/>
          <p:cNvCxnSpPr/>
          <p:nvPr/>
        </p:nvCxnSpPr>
        <p:spPr>
          <a:xfrm flipV="1">
            <a:off x="6480000" y="2340000"/>
            <a:ext cx="0" cy="2412000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9738393" y="6066000"/>
                <a:ext cx="746853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393" y="6066000"/>
                <a:ext cx="74685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458409" y="3528000"/>
                <a:ext cx="1351185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09" y="3528000"/>
                <a:ext cx="135118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/>
              <p:cNvSpPr txBox="1"/>
              <p:nvPr/>
            </p:nvSpPr>
            <p:spPr>
              <a:xfrm rot="20269842">
                <a:off x="3348000" y="4056691"/>
                <a:ext cx="12960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dirty="0" smtClean="0"/>
                  <a:t>line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69842">
                <a:off x="3348000" y="4056691"/>
                <a:ext cx="1296000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717596" y="5759092"/>
                <a:ext cx="1296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96" y="5759092"/>
                <a:ext cx="1296000" cy="281937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Pole 73"/>
              <p:cNvSpPr txBox="1"/>
              <p:nvPr/>
            </p:nvSpPr>
            <p:spPr>
              <a:xfrm>
                <a:off x="5220000" y="3747600"/>
                <a:ext cx="288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4" name="TextovéPol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3747600"/>
                <a:ext cx="288000" cy="276999"/>
              </a:xfrm>
              <a:prstGeom prst="rect">
                <a:avLst/>
              </a:prstGeom>
              <a:blipFill>
                <a:blip r:embed="rId12"/>
                <a:stretch>
                  <a:fillRect l="-22917" r="-68750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Přímá spojnice se šipkou 75"/>
          <p:cNvCxnSpPr/>
          <p:nvPr/>
        </p:nvCxnSpPr>
        <p:spPr>
          <a:xfrm flipH="1">
            <a:off x="5504101" y="2340000"/>
            <a:ext cx="975900" cy="1691201"/>
          </a:xfrm>
          <a:prstGeom prst="straightConnector1">
            <a:avLst/>
          </a:prstGeom>
          <a:ln w="38100" cap="rnd">
            <a:solidFill>
              <a:srgbClr val="0070C0"/>
            </a:solidFill>
            <a:prstDash val="sysDot"/>
            <a:round/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nice se šipkou 106"/>
          <p:cNvCxnSpPr/>
          <p:nvPr/>
        </p:nvCxnSpPr>
        <p:spPr>
          <a:xfrm flipV="1">
            <a:off x="2160000" y="4752000"/>
            <a:ext cx="4320000" cy="648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/>
          <p:cNvSpPr/>
          <p:nvPr/>
        </p:nvSpPr>
        <p:spPr>
          <a:xfrm>
            <a:off x="2124000" y="5364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blouk 29"/>
          <p:cNvSpPr/>
          <p:nvPr/>
        </p:nvSpPr>
        <p:spPr>
          <a:xfrm>
            <a:off x="6048000" y="4392000"/>
            <a:ext cx="864000" cy="720000"/>
          </a:xfrm>
          <a:prstGeom prst="arc">
            <a:avLst>
              <a:gd name="adj1" fmla="val 10272210"/>
              <a:gd name="adj2" fmla="val 1620989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Ovál 86"/>
          <p:cNvSpPr/>
          <p:nvPr/>
        </p:nvSpPr>
        <p:spPr>
          <a:xfrm>
            <a:off x="6381000" y="4517792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Oblouk 87"/>
          <p:cNvSpPr/>
          <p:nvPr/>
        </p:nvSpPr>
        <p:spPr>
          <a:xfrm>
            <a:off x="6264000" y="4392000"/>
            <a:ext cx="432000" cy="720000"/>
          </a:xfrm>
          <a:prstGeom prst="arc">
            <a:avLst>
              <a:gd name="adj1" fmla="val 12992377"/>
              <a:gd name="adj2" fmla="val 1620989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Oblouk 93"/>
          <p:cNvSpPr/>
          <p:nvPr/>
        </p:nvSpPr>
        <p:spPr>
          <a:xfrm>
            <a:off x="5148000" y="3672000"/>
            <a:ext cx="720000" cy="720000"/>
          </a:xfrm>
          <a:prstGeom prst="arc">
            <a:avLst>
              <a:gd name="adj1" fmla="val 2206317"/>
              <a:gd name="adj2" fmla="val 954305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Ovál 94"/>
          <p:cNvSpPr/>
          <p:nvPr/>
        </p:nvSpPr>
        <p:spPr>
          <a:xfrm>
            <a:off x="5477101" y="42030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TextovéPole 98"/>
          <p:cNvSpPr txBox="1"/>
          <p:nvPr/>
        </p:nvSpPr>
        <p:spPr>
          <a:xfrm>
            <a:off x="224258" y="6048000"/>
            <a:ext cx="22826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 smtClean="0"/>
              <a:t>the line is a subspace </a:t>
            </a:r>
            <a:br>
              <a:rPr lang="en-GB" dirty="0" smtClean="0"/>
            </a:br>
            <a:r>
              <a:rPr lang="en-GB" dirty="0" smtClean="0"/>
              <a:t>of dimension</a:t>
            </a:r>
            <a:endParaRPr lang="en-GB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ovéPole 99"/>
              <p:cNvSpPr txBox="1"/>
              <p:nvPr/>
            </p:nvSpPr>
            <p:spPr>
              <a:xfrm>
                <a:off x="6696000" y="6336000"/>
                <a:ext cx="342896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0" name="TextovéPol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000" y="6336000"/>
                <a:ext cx="34289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ovéPole 69"/>
              <p:cNvSpPr txBox="1"/>
              <p:nvPr/>
            </p:nvSpPr>
            <p:spPr>
              <a:xfrm>
                <a:off x="2735999" y="6048000"/>
                <a:ext cx="41040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dirty="0" smtClean="0"/>
                  <a:t>the dimension of its complement within </a:t>
                </a:r>
                <a:br>
                  <a:rPr lang="en-GB" dirty="0" smtClean="0"/>
                </a:br>
                <a:r>
                  <a:rPr lang="en-GB" dirty="0" smtClean="0"/>
                  <a:t>the subspace of dimension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 smtClean="0"/>
                  <a:t>  is </a:t>
                </a:r>
                <a:endParaRPr lang="en-GB" dirty="0"/>
              </a:p>
            </p:txBody>
          </p:sp>
        </mc:Choice>
        <mc:Fallback xmlns="">
          <p:sp>
            <p:nvSpPr>
              <p:cNvPr id="70" name="TextovéPol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999" y="6048000"/>
                <a:ext cx="4104000" cy="553998"/>
              </a:xfrm>
              <a:prstGeom prst="rect">
                <a:avLst/>
              </a:prstGeom>
              <a:blipFill>
                <a:blip r:embed="rId14"/>
                <a:stretch>
                  <a:fillRect l="-2229" t="-14286" r="-1932" b="-25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ovéPole 70"/>
              <p:cNvSpPr txBox="1"/>
              <p:nvPr/>
            </p:nvSpPr>
            <p:spPr>
              <a:xfrm>
                <a:off x="7308000" y="1728000"/>
                <a:ext cx="4054205" cy="85596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180000" tIns="144000" rIns="180000" bIns="144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cotan</m:t>
                                      </m:r>
                                    </m:fName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TextovéPole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000" y="1728000"/>
                <a:ext cx="4054205" cy="8559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 rot="21092720">
                <a:off x="2192907" y="2558393"/>
                <a:ext cx="1368000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92720">
                <a:off x="2192907" y="2558393"/>
                <a:ext cx="1368000" cy="276999"/>
              </a:xfrm>
              <a:prstGeom prst="rect">
                <a:avLst/>
              </a:prstGeom>
              <a:blipFill>
                <a:blip r:embed="rId16"/>
                <a:stretch>
                  <a:fillRect r="-5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Pravá složená závorka 44"/>
          <p:cNvSpPr/>
          <p:nvPr/>
        </p:nvSpPr>
        <p:spPr>
          <a:xfrm rot="15692720">
            <a:off x="2916254" y="2201818"/>
            <a:ext cx="180000" cy="565200"/>
          </a:xfrm>
          <a:prstGeom prst="rightBrace">
            <a:avLst>
              <a:gd name="adj1" fmla="val 33612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 rot="21092720">
                <a:off x="2877934" y="2098504"/>
                <a:ext cx="216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92720">
                <a:off x="2877934" y="2098504"/>
                <a:ext cx="216000" cy="276999"/>
              </a:xfrm>
              <a:prstGeom prst="rect">
                <a:avLst/>
              </a:prstGeom>
              <a:blipFill>
                <a:blip r:embed="rId17"/>
                <a:stretch>
                  <a:fillRect l="-25581" r="-32558"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blouk 46"/>
          <p:cNvSpPr/>
          <p:nvPr/>
        </p:nvSpPr>
        <p:spPr>
          <a:xfrm rot="10800000">
            <a:off x="1728000" y="2628000"/>
            <a:ext cx="864000" cy="720000"/>
          </a:xfrm>
          <a:prstGeom prst="arc">
            <a:avLst>
              <a:gd name="adj1" fmla="val 10287476"/>
              <a:gd name="adj2" fmla="val 1620989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ál 48"/>
          <p:cNvSpPr/>
          <p:nvPr/>
        </p:nvSpPr>
        <p:spPr>
          <a:xfrm>
            <a:off x="2322000" y="3107171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2106000" y="6336000"/>
                <a:ext cx="337767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000" y="6336000"/>
                <a:ext cx="337767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ovéPole 50"/>
          <p:cNvSpPr txBox="1"/>
          <p:nvPr/>
        </p:nvSpPr>
        <p:spPr>
          <a:xfrm>
            <a:off x="6840000" y="1260000"/>
            <a:ext cx="15090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By Theorem 8:</a:t>
            </a:r>
            <a:endParaRPr lang="en-GB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3231039" y="1232028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Let: 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3744000" y="946245"/>
                <a:ext cx="1362150" cy="848566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000" y="946245"/>
                <a:ext cx="1362150" cy="84856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ál 57"/>
          <p:cNvSpPr/>
          <p:nvPr/>
        </p:nvSpPr>
        <p:spPr>
          <a:xfrm>
            <a:off x="6444000" y="2304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>
                <a:off x="7308000" y="2915702"/>
                <a:ext cx="4054251" cy="56156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000" y="2915702"/>
                <a:ext cx="4054251" cy="56156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1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/>
          <p:cNvSpPr/>
          <p:nvPr/>
        </p:nvSpPr>
        <p:spPr>
          <a:xfrm>
            <a:off x="720000" y="3809001"/>
            <a:ext cx="10800000" cy="1980000"/>
          </a:xfrm>
          <a:prstGeom prst="parallelogram">
            <a:avLst>
              <a:gd name="adj" fmla="val 19965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of Determination 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):  Th. 8:  Corollary</a:t>
            </a:r>
            <a:endParaRPr lang="en-GB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2160000" y="1440000"/>
            <a:ext cx="0" cy="432000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2160000" y="5400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9251955" y="5126122"/>
                <a:ext cx="1692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955" y="5126122"/>
                <a:ext cx="1692000" cy="281937"/>
              </a:xfrm>
              <a:prstGeom prst="rect">
                <a:avLst/>
              </a:prstGeom>
              <a:blipFill>
                <a:blip r:embed="rId2"/>
                <a:stretch>
                  <a:fillRect t="-2174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>
                <a:off x="273600" y="1440000"/>
                <a:ext cx="1836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00" y="1440000"/>
                <a:ext cx="1836000" cy="281937"/>
              </a:xfrm>
              <a:prstGeom prst="rect">
                <a:avLst/>
              </a:prstGeom>
              <a:blipFill>
                <a:blip r:embed="rId3"/>
                <a:stretch>
                  <a:fillRect t="-2174" r="-1661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6516000" y="2027001"/>
                <a:ext cx="144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00" y="2027001"/>
                <a:ext cx="144000" cy="276999"/>
              </a:xfrm>
              <a:prstGeom prst="rect">
                <a:avLst/>
              </a:prstGeom>
              <a:blipFill>
                <a:blip r:embed="rId4"/>
                <a:stretch>
                  <a:fillRect l="-54167" r="-5833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8261955" y="5486122"/>
                <a:ext cx="369973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dirty="0" smtClean="0"/>
                  <a:t>(the linear hull of the columns of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)</a:t>
                </a:r>
              </a:p>
              <a:p>
                <a:pPr algn="ctr"/>
                <a:r>
                  <a:rPr lang="en-GB" dirty="0" smtClean="0"/>
                  <a:t>subspace of dimension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955" y="5486122"/>
                <a:ext cx="3699731" cy="553998"/>
              </a:xfrm>
              <a:prstGeom prst="rect">
                <a:avLst/>
              </a:prstGeom>
              <a:blipFill>
                <a:blip r:embed="rId5"/>
                <a:stretch>
                  <a:fillRect l="-3295" t="-14286" r="-3460" b="-24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ovéPole 88"/>
          <p:cNvSpPr txBox="1"/>
          <p:nvPr/>
        </p:nvSpPr>
        <p:spPr>
          <a:xfrm>
            <a:off x="326089" y="1836000"/>
            <a:ext cx="1615827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 smtClean="0"/>
              <a:t>(the orthogonal </a:t>
            </a:r>
            <a:br>
              <a:rPr lang="en-GB" dirty="0" smtClean="0"/>
            </a:br>
            <a:r>
              <a:rPr lang="en-GB" dirty="0" smtClean="0"/>
              <a:t>complement =</a:t>
            </a:r>
            <a:br>
              <a:rPr lang="en-GB" dirty="0" smtClean="0"/>
            </a:br>
            <a:r>
              <a:rPr lang="en-GB" dirty="0" smtClean="0"/>
              <a:t>= the space of </a:t>
            </a:r>
            <a:br>
              <a:rPr lang="en-GB" dirty="0" smtClean="0"/>
            </a:br>
            <a:r>
              <a:rPr lang="en-GB" dirty="0" smtClean="0"/>
              <a:t>the residuals)</a:t>
            </a:r>
          </a:p>
          <a:p>
            <a:pPr algn="ctr"/>
            <a:r>
              <a:rPr lang="en-GB" dirty="0" smtClean="0"/>
              <a:t>subspace </a:t>
            </a:r>
            <a:br>
              <a:rPr lang="en-GB" dirty="0" smtClean="0"/>
            </a:br>
            <a:r>
              <a:rPr lang="en-GB" dirty="0" smtClean="0"/>
              <a:t>of dimension</a:t>
            </a:r>
            <a:endParaRPr lang="en-GB" dirty="0"/>
          </a:p>
        </p:txBody>
      </p:sp>
      <p:cxnSp>
        <p:nvCxnSpPr>
          <p:cNvPr id="90" name="Přímá spojnice se šipkou 89"/>
          <p:cNvCxnSpPr/>
          <p:nvPr/>
        </p:nvCxnSpPr>
        <p:spPr>
          <a:xfrm flipV="1">
            <a:off x="2160000" y="2340000"/>
            <a:ext cx="4320000" cy="648000"/>
          </a:xfrm>
          <a:prstGeom prst="straightConnector1">
            <a:avLst/>
          </a:prstGeom>
          <a:ln w="12700"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se šipkou 3"/>
          <p:cNvCxnSpPr/>
          <p:nvPr/>
        </p:nvCxnSpPr>
        <p:spPr>
          <a:xfrm flipV="1">
            <a:off x="1188000" y="3816000"/>
            <a:ext cx="4860000" cy="1980000"/>
          </a:xfrm>
          <a:prstGeom prst="straightConnector1">
            <a:avLst/>
          </a:prstGeom>
          <a:ln w="25400" cap="rnd">
            <a:solidFill>
              <a:schemeClr val="accent1">
                <a:lumMod val="50000"/>
              </a:schemeClr>
            </a:solidFill>
            <a:round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>
            <a:off x="2052000" y="2988000"/>
            <a:ext cx="10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/>
              <p:cNvSpPr txBox="1"/>
              <p:nvPr/>
            </p:nvSpPr>
            <p:spPr>
              <a:xfrm>
                <a:off x="6516000" y="4752000"/>
                <a:ext cx="8223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7" name="TextovéPol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00" y="4752000"/>
                <a:ext cx="822341" cy="276999"/>
              </a:xfrm>
              <a:prstGeom prst="rect">
                <a:avLst/>
              </a:prstGeom>
              <a:blipFill>
                <a:blip r:embed="rId6"/>
                <a:stretch>
                  <a:fillRect l="-6667" t="-24444" r="-8889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Přímá spojnice se šipkou 109"/>
          <p:cNvCxnSpPr/>
          <p:nvPr/>
        </p:nvCxnSpPr>
        <p:spPr>
          <a:xfrm flipV="1">
            <a:off x="2160000" y="2988000"/>
            <a:ext cx="0" cy="2412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ál 64"/>
          <p:cNvSpPr/>
          <p:nvPr/>
        </p:nvSpPr>
        <p:spPr>
          <a:xfrm>
            <a:off x="5472000" y="3996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3" name="Přímá spojnice se šipkou 112"/>
          <p:cNvCxnSpPr/>
          <p:nvPr/>
        </p:nvCxnSpPr>
        <p:spPr>
          <a:xfrm flipH="1" flipV="1">
            <a:off x="5504101" y="4031583"/>
            <a:ext cx="975901" cy="721216"/>
          </a:xfrm>
          <a:prstGeom prst="straightConnector1">
            <a:avLst/>
          </a:prstGeom>
          <a:ln w="38100" cap="flat">
            <a:solidFill>
              <a:schemeClr val="accent1"/>
            </a:solidFill>
            <a:prstDash val="solid"/>
            <a:miter lim="800000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ál 41"/>
          <p:cNvSpPr/>
          <p:nvPr/>
        </p:nvSpPr>
        <p:spPr>
          <a:xfrm>
            <a:off x="6444000" y="4716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blouk 7"/>
          <p:cNvSpPr/>
          <p:nvPr/>
        </p:nvSpPr>
        <p:spPr>
          <a:xfrm>
            <a:off x="4968000" y="3492000"/>
            <a:ext cx="1080000" cy="1080000"/>
          </a:xfrm>
          <a:prstGeom prst="arc">
            <a:avLst>
              <a:gd name="adj1" fmla="val 17966472"/>
              <a:gd name="adj2" fmla="val 21966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5796000" y="3852000"/>
                <a:ext cx="180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000" y="3852000"/>
                <a:ext cx="180000" cy="276999"/>
              </a:xfrm>
              <a:prstGeom prst="rect">
                <a:avLst/>
              </a:prstGeom>
              <a:blipFill>
                <a:blip r:embed="rId7"/>
                <a:stretch>
                  <a:fillRect l="-41379" r="-44828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ál 8"/>
          <p:cNvSpPr/>
          <p:nvPr/>
        </p:nvSpPr>
        <p:spPr>
          <a:xfrm>
            <a:off x="6200036" y="4607201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1" name="Přímá spojnice se šipkou 90"/>
          <p:cNvCxnSpPr/>
          <p:nvPr/>
        </p:nvCxnSpPr>
        <p:spPr>
          <a:xfrm flipV="1">
            <a:off x="6480000" y="2340000"/>
            <a:ext cx="0" cy="2412000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9738393" y="6066000"/>
                <a:ext cx="746853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393" y="6066000"/>
                <a:ext cx="74685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458409" y="3528000"/>
                <a:ext cx="1351185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09" y="3528000"/>
                <a:ext cx="135118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/>
              <p:cNvSpPr txBox="1"/>
              <p:nvPr/>
            </p:nvSpPr>
            <p:spPr>
              <a:xfrm rot="20269842">
                <a:off x="3348000" y="4056691"/>
                <a:ext cx="12960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dirty="0" smtClean="0"/>
                  <a:t>line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69842">
                <a:off x="3348000" y="4056691"/>
                <a:ext cx="1296000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717596" y="5759092"/>
                <a:ext cx="1296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96" y="5759092"/>
                <a:ext cx="1296000" cy="281937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Pole 73"/>
              <p:cNvSpPr txBox="1"/>
              <p:nvPr/>
            </p:nvSpPr>
            <p:spPr>
              <a:xfrm>
                <a:off x="5220000" y="3747600"/>
                <a:ext cx="288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4" name="TextovéPol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3747600"/>
                <a:ext cx="288000" cy="276999"/>
              </a:xfrm>
              <a:prstGeom prst="rect">
                <a:avLst/>
              </a:prstGeom>
              <a:blipFill>
                <a:blip r:embed="rId12"/>
                <a:stretch>
                  <a:fillRect l="-22917" r="-68750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Přímá spojnice se šipkou 75"/>
          <p:cNvCxnSpPr/>
          <p:nvPr/>
        </p:nvCxnSpPr>
        <p:spPr>
          <a:xfrm flipH="1">
            <a:off x="5504101" y="2340000"/>
            <a:ext cx="975900" cy="1691201"/>
          </a:xfrm>
          <a:prstGeom prst="straightConnector1">
            <a:avLst/>
          </a:prstGeom>
          <a:ln w="38100" cap="rnd">
            <a:solidFill>
              <a:srgbClr val="0070C0"/>
            </a:solidFill>
            <a:prstDash val="sysDot"/>
            <a:round/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nice se šipkou 106"/>
          <p:cNvCxnSpPr/>
          <p:nvPr/>
        </p:nvCxnSpPr>
        <p:spPr>
          <a:xfrm flipV="1">
            <a:off x="2160000" y="4752000"/>
            <a:ext cx="4320000" cy="648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/>
          <p:cNvSpPr/>
          <p:nvPr/>
        </p:nvSpPr>
        <p:spPr>
          <a:xfrm>
            <a:off x="2124000" y="5364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blouk 29"/>
          <p:cNvSpPr/>
          <p:nvPr/>
        </p:nvSpPr>
        <p:spPr>
          <a:xfrm>
            <a:off x="6048000" y="4392000"/>
            <a:ext cx="864000" cy="720000"/>
          </a:xfrm>
          <a:prstGeom prst="arc">
            <a:avLst>
              <a:gd name="adj1" fmla="val 10272210"/>
              <a:gd name="adj2" fmla="val 1620989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Ovál 86"/>
          <p:cNvSpPr/>
          <p:nvPr/>
        </p:nvSpPr>
        <p:spPr>
          <a:xfrm>
            <a:off x="6381000" y="4517792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Oblouk 87"/>
          <p:cNvSpPr/>
          <p:nvPr/>
        </p:nvSpPr>
        <p:spPr>
          <a:xfrm>
            <a:off x="6264000" y="4392000"/>
            <a:ext cx="432000" cy="720000"/>
          </a:xfrm>
          <a:prstGeom prst="arc">
            <a:avLst>
              <a:gd name="adj1" fmla="val 12992377"/>
              <a:gd name="adj2" fmla="val 1620989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Oblouk 93"/>
          <p:cNvSpPr/>
          <p:nvPr/>
        </p:nvSpPr>
        <p:spPr>
          <a:xfrm>
            <a:off x="5148000" y="3672000"/>
            <a:ext cx="720000" cy="720000"/>
          </a:xfrm>
          <a:prstGeom prst="arc">
            <a:avLst>
              <a:gd name="adj1" fmla="val 2206317"/>
              <a:gd name="adj2" fmla="val 954305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Ovál 94"/>
          <p:cNvSpPr/>
          <p:nvPr/>
        </p:nvSpPr>
        <p:spPr>
          <a:xfrm>
            <a:off x="5477101" y="42030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TextovéPole 98"/>
          <p:cNvSpPr txBox="1"/>
          <p:nvPr/>
        </p:nvSpPr>
        <p:spPr>
          <a:xfrm>
            <a:off x="224258" y="6048000"/>
            <a:ext cx="22826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 smtClean="0"/>
              <a:t>the line is a subspace </a:t>
            </a:r>
            <a:br>
              <a:rPr lang="en-GB" dirty="0" smtClean="0"/>
            </a:br>
            <a:r>
              <a:rPr lang="en-GB" dirty="0" smtClean="0"/>
              <a:t>of dimension</a:t>
            </a:r>
            <a:endParaRPr lang="en-GB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ovéPole 99"/>
              <p:cNvSpPr txBox="1"/>
              <p:nvPr/>
            </p:nvSpPr>
            <p:spPr>
              <a:xfrm>
                <a:off x="6696000" y="6336000"/>
                <a:ext cx="342896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0" name="TextovéPol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000" y="6336000"/>
                <a:ext cx="34289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ovéPole 69"/>
              <p:cNvSpPr txBox="1"/>
              <p:nvPr/>
            </p:nvSpPr>
            <p:spPr>
              <a:xfrm>
                <a:off x="2735999" y="6048000"/>
                <a:ext cx="41040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dirty="0" smtClean="0"/>
                  <a:t>the dimension of its complement within </a:t>
                </a:r>
                <a:br>
                  <a:rPr lang="en-GB" dirty="0" smtClean="0"/>
                </a:br>
                <a:r>
                  <a:rPr lang="en-GB" dirty="0" smtClean="0"/>
                  <a:t>the subspace of dimension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 smtClean="0"/>
                  <a:t>  is </a:t>
                </a:r>
                <a:endParaRPr lang="en-GB" dirty="0"/>
              </a:p>
            </p:txBody>
          </p:sp>
        </mc:Choice>
        <mc:Fallback xmlns="">
          <p:sp>
            <p:nvSpPr>
              <p:cNvPr id="70" name="TextovéPol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999" y="6048000"/>
                <a:ext cx="4104000" cy="553998"/>
              </a:xfrm>
              <a:prstGeom prst="rect">
                <a:avLst/>
              </a:prstGeom>
              <a:blipFill>
                <a:blip r:embed="rId14"/>
                <a:stretch>
                  <a:fillRect l="-2229" t="-14286" r="-1932" b="-25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ovéPole 70"/>
              <p:cNvSpPr txBox="1"/>
              <p:nvPr/>
            </p:nvSpPr>
            <p:spPr>
              <a:xfrm>
                <a:off x="7308000" y="1728000"/>
                <a:ext cx="3801508" cy="89982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180000" tIns="144000" rIns="180000" bIns="144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TextovéPole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000" y="1728000"/>
                <a:ext cx="3801508" cy="8998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 rot="21092720">
                <a:off x="2192907" y="2558393"/>
                <a:ext cx="1368000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92720">
                <a:off x="2192907" y="2558393"/>
                <a:ext cx="1368000" cy="276999"/>
              </a:xfrm>
              <a:prstGeom prst="rect">
                <a:avLst/>
              </a:prstGeom>
              <a:blipFill>
                <a:blip r:embed="rId16"/>
                <a:stretch>
                  <a:fillRect r="-5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Pravá složená závorka 44"/>
          <p:cNvSpPr/>
          <p:nvPr/>
        </p:nvSpPr>
        <p:spPr>
          <a:xfrm rot="15692720">
            <a:off x="2916254" y="2201818"/>
            <a:ext cx="180000" cy="565200"/>
          </a:xfrm>
          <a:prstGeom prst="rightBrace">
            <a:avLst>
              <a:gd name="adj1" fmla="val 33612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 rot="21092720">
                <a:off x="2877934" y="2098504"/>
                <a:ext cx="216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92720">
                <a:off x="2877934" y="2098504"/>
                <a:ext cx="216000" cy="276999"/>
              </a:xfrm>
              <a:prstGeom prst="rect">
                <a:avLst/>
              </a:prstGeom>
              <a:blipFill>
                <a:blip r:embed="rId17"/>
                <a:stretch>
                  <a:fillRect l="-25581" r="-32558"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blouk 46"/>
          <p:cNvSpPr/>
          <p:nvPr/>
        </p:nvSpPr>
        <p:spPr>
          <a:xfrm rot="10800000">
            <a:off x="1728000" y="2628000"/>
            <a:ext cx="864000" cy="720000"/>
          </a:xfrm>
          <a:prstGeom prst="arc">
            <a:avLst>
              <a:gd name="adj1" fmla="val 10287476"/>
              <a:gd name="adj2" fmla="val 1620989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ál 48"/>
          <p:cNvSpPr/>
          <p:nvPr/>
        </p:nvSpPr>
        <p:spPr>
          <a:xfrm>
            <a:off x="2322000" y="3107171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2106000" y="6336000"/>
                <a:ext cx="337767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000" y="6336000"/>
                <a:ext cx="337767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ovéPole 50"/>
          <p:cNvSpPr txBox="1"/>
          <p:nvPr/>
        </p:nvSpPr>
        <p:spPr>
          <a:xfrm>
            <a:off x="6840000" y="1260000"/>
            <a:ext cx="336855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The Coefficient of Determination:</a:t>
            </a:r>
            <a:endParaRPr lang="en-GB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3231039" y="1232028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Let: 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3744000" y="946245"/>
                <a:ext cx="1362150" cy="848566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000" y="946245"/>
                <a:ext cx="1362150" cy="84856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ál 57"/>
          <p:cNvSpPr/>
          <p:nvPr/>
        </p:nvSpPr>
        <p:spPr>
          <a:xfrm>
            <a:off x="6444000" y="2304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>
                <a:off x="7292308" y="2771674"/>
                <a:ext cx="3817200" cy="89347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252000" tIns="144000" rIns="180000" bIns="14400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 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  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308" y="2771674"/>
                <a:ext cx="3817200" cy="89347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5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of Determination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):  TSS=RSS+RegSS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 smtClean="0"/>
                  <a:t>Introduce </a:t>
                </a:r>
                <a:r>
                  <a:rPr lang="en-GB" dirty="0"/>
                  <a:t>the </a:t>
                </a:r>
                <a:r>
                  <a:rPr lang="en-GB" b="1" dirty="0"/>
                  <a:t>Total Sum of Squares</a:t>
                </a:r>
                <a:r>
                  <a:rPr lang="en-GB" dirty="0"/>
                  <a:t>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TSS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>
                  <a:spcAft>
                    <a:spcPts val="600"/>
                  </a:spcAft>
                </a:pPr>
                <a:r>
                  <a:rPr lang="en-GB" dirty="0"/>
                  <a:t>Introduce the </a:t>
                </a:r>
                <a:r>
                  <a:rPr lang="en-GB" b="1" dirty="0"/>
                  <a:t>Regression Sum of Squares</a:t>
                </a:r>
                <a:r>
                  <a:rPr lang="en-GB" dirty="0"/>
                  <a:t>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RegSS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  <a:p>
                <a:pPr>
                  <a:spcAft>
                    <a:spcPts val="600"/>
                  </a:spcAft>
                </a:pPr>
                <a:r>
                  <a:rPr lang="en-GB" dirty="0" smtClean="0"/>
                  <a:t>Recall the </a:t>
                </a:r>
                <a:r>
                  <a:rPr lang="en-GB" b="1" dirty="0" smtClean="0"/>
                  <a:t>Residual Sum of Squares</a:t>
                </a:r>
                <a:r>
                  <a:rPr lang="en-GB" dirty="0" smtClean="0"/>
                  <a:t>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 smtClean="0"/>
                  <a:t>  is the sample mean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7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1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/>
          <p:cNvSpPr/>
          <p:nvPr/>
        </p:nvSpPr>
        <p:spPr>
          <a:xfrm>
            <a:off x="720000" y="3809001"/>
            <a:ext cx="10800000" cy="1980000"/>
          </a:xfrm>
          <a:prstGeom prst="parallelogram">
            <a:avLst>
              <a:gd name="adj" fmla="val 19965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of Determination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):  TSS=RSS+RegSS</a:t>
            </a:r>
            <a:endParaRPr lang="en-GB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2160000" y="1440000"/>
            <a:ext cx="0" cy="432000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2160000" y="5400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9251955" y="5126122"/>
                <a:ext cx="1692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955" y="5126122"/>
                <a:ext cx="1692000" cy="281937"/>
              </a:xfrm>
              <a:prstGeom prst="rect">
                <a:avLst/>
              </a:prstGeom>
              <a:blipFill>
                <a:blip r:embed="rId2"/>
                <a:stretch>
                  <a:fillRect t="-2174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>
                <a:off x="273600" y="1440000"/>
                <a:ext cx="1836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00" y="1440000"/>
                <a:ext cx="1836000" cy="281937"/>
              </a:xfrm>
              <a:prstGeom prst="rect">
                <a:avLst/>
              </a:prstGeom>
              <a:blipFill>
                <a:blip r:embed="rId3"/>
                <a:stretch>
                  <a:fillRect t="-2174" r="-1661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6516000" y="2027001"/>
                <a:ext cx="144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00" y="2027001"/>
                <a:ext cx="144000" cy="276999"/>
              </a:xfrm>
              <a:prstGeom prst="rect">
                <a:avLst/>
              </a:prstGeom>
              <a:blipFill>
                <a:blip r:embed="rId4"/>
                <a:stretch>
                  <a:fillRect l="-54167" r="-5833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8261955" y="5486122"/>
                <a:ext cx="369973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dirty="0" smtClean="0"/>
                  <a:t>(the linear hull of the columns of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)</a:t>
                </a:r>
              </a:p>
              <a:p>
                <a:pPr algn="ctr"/>
                <a:r>
                  <a:rPr lang="en-GB" dirty="0" smtClean="0"/>
                  <a:t>subspace of dimension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955" y="5486122"/>
                <a:ext cx="3699731" cy="553998"/>
              </a:xfrm>
              <a:prstGeom prst="rect">
                <a:avLst/>
              </a:prstGeom>
              <a:blipFill>
                <a:blip r:embed="rId5"/>
                <a:stretch>
                  <a:fillRect l="-3295" t="-14286" r="-3460" b="-24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ovéPole 88"/>
          <p:cNvSpPr txBox="1"/>
          <p:nvPr/>
        </p:nvSpPr>
        <p:spPr>
          <a:xfrm>
            <a:off x="326089" y="1836000"/>
            <a:ext cx="1615827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 smtClean="0"/>
              <a:t>(the orthogonal </a:t>
            </a:r>
            <a:br>
              <a:rPr lang="en-GB" dirty="0" smtClean="0"/>
            </a:br>
            <a:r>
              <a:rPr lang="en-GB" dirty="0" smtClean="0"/>
              <a:t>complement =</a:t>
            </a:r>
            <a:br>
              <a:rPr lang="en-GB" dirty="0" smtClean="0"/>
            </a:br>
            <a:r>
              <a:rPr lang="en-GB" dirty="0" smtClean="0"/>
              <a:t>= the space of </a:t>
            </a:r>
            <a:br>
              <a:rPr lang="en-GB" dirty="0" smtClean="0"/>
            </a:br>
            <a:r>
              <a:rPr lang="en-GB" dirty="0" smtClean="0"/>
              <a:t>the residuals)</a:t>
            </a:r>
          </a:p>
          <a:p>
            <a:pPr algn="ctr"/>
            <a:r>
              <a:rPr lang="en-GB" dirty="0" smtClean="0"/>
              <a:t>subspace </a:t>
            </a:r>
            <a:br>
              <a:rPr lang="en-GB" dirty="0" smtClean="0"/>
            </a:br>
            <a:r>
              <a:rPr lang="en-GB" dirty="0" smtClean="0"/>
              <a:t>of dimension</a:t>
            </a:r>
            <a:endParaRPr lang="en-GB" dirty="0"/>
          </a:p>
        </p:txBody>
      </p:sp>
      <p:cxnSp>
        <p:nvCxnSpPr>
          <p:cNvPr id="90" name="Přímá spojnice se šipkou 89"/>
          <p:cNvCxnSpPr/>
          <p:nvPr/>
        </p:nvCxnSpPr>
        <p:spPr>
          <a:xfrm flipV="1">
            <a:off x="2160000" y="2340000"/>
            <a:ext cx="4320000" cy="648000"/>
          </a:xfrm>
          <a:prstGeom prst="straightConnector1">
            <a:avLst/>
          </a:prstGeom>
          <a:ln w="12700"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se šipkou 3"/>
          <p:cNvCxnSpPr/>
          <p:nvPr/>
        </p:nvCxnSpPr>
        <p:spPr>
          <a:xfrm flipV="1">
            <a:off x="1188000" y="3816000"/>
            <a:ext cx="4860000" cy="1980000"/>
          </a:xfrm>
          <a:prstGeom prst="straightConnector1">
            <a:avLst/>
          </a:prstGeom>
          <a:ln w="25400" cap="rnd">
            <a:solidFill>
              <a:schemeClr val="accent1">
                <a:lumMod val="50000"/>
              </a:schemeClr>
            </a:solidFill>
            <a:round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>
            <a:off x="2052000" y="2988000"/>
            <a:ext cx="10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/>
              <p:cNvSpPr txBox="1"/>
              <p:nvPr/>
            </p:nvSpPr>
            <p:spPr>
              <a:xfrm>
                <a:off x="6516000" y="4752000"/>
                <a:ext cx="8223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7" name="TextovéPol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00" y="4752000"/>
                <a:ext cx="822341" cy="276999"/>
              </a:xfrm>
              <a:prstGeom prst="rect">
                <a:avLst/>
              </a:prstGeom>
              <a:blipFill>
                <a:blip r:embed="rId6"/>
                <a:stretch>
                  <a:fillRect l="-6667" t="-24444" r="-8889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Přímá spojnice se šipkou 109"/>
          <p:cNvCxnSpPr/>
          <p:nvPr/>
        </p:nvCxnSpPr>
        <p:spPr>
          <a:xfrm flipV="1">
            <a:off x="2160000" y="2988000"/>
            <a:ext cx="0" cy="2412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ál 64"/>
          <p:cNvSpPr/>
          <p:nvPr/>
        </p:nvSpPr>
        <p:spPr>
          <a:xfrm>
            <a:off x="5472000" y="3996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3" name="Přímá spojnice se šipkou 112"/>
          <p:cNvCxnSpPr/>
          <p:nvPr/>
        </p:nvCxnSpPr>
        <p:spPr>
          <a:xfrm flipH="1" flipV="1">
            <a:off x="5504101" y="4031583"/>
            <a:ext cx="975901" cy="721216"/>
          </a:xfrm>
          <a:prstGeom prst="straightConnector1">
            <a:avLst/>
          </a:prstGeom>
          <a:ln w="38100" cap="flat">
            <a:solidFill>
              <a:schemeClr val="accent1"/>
            </a:solidFill>
            <a:prstDash val="solid"/>
            <a:miter lim="800000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ál 41"/>
          <p:cNvSpPr/>
          <p:nvPr/>
        </p:nvSpPr>
        <p:spPr>
          <a:xfrm>
            <a:off x="6444000" y="4716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blouk 7"/>
          <p:cNvSpPr/>
          <p:nvPr/>
        </p:nvSpPr>
        <p:spPr>
          <a:xfrm>
            <a:off x="4968000" y="3492000"/>
            <a:ext cx="1080000" cy="1080000"/>
          </a:xfrm>
          <a:prstGeom prst="arc">
            <a:avLst>
              <a:gd name="adj1" fmla="val 17966472"/>
              <a:gd name="adj2" fmla="val 21966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5796000" y="3852000"/>
                <a:ext cx="180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000" y="3852000"/>
                <a:ext cx="180000" cy="276999"/>
              </a:xfrm>
              <a:prstGeom prst="rect">
                <a:avLst/>
              </a:prstGeom>
              <a:blipFill>
                <a:blip r:embed="rId7"/>
                <a:stretch>
                  <a:fillRect l="-41379" r="-44828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ál 8"/>
          <p:cNvSpPr/>
          <p:nvPr/>
        </p:nvSpPr>
        <p:spPr>
          <a:xfrm>
            <a:off x="6200036" y="4607201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1" name="Přímá spojnice se šipkou 90"/>
          <p:cNvCxnSpPr/>
          <p:nvPr/>
        </p:nvCxnSpPr>
        <p:spPr>
          <a:xfrm flipV="1">
            <a:off x="6480000" y="2340000"/>
            <a:ext cx="0" cy="2412000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9738393" y="6066000"/>
                <a:ext cx="746853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393" y="6066000"/>
                <a:ext cx="74685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/>
              <p:cNvSpPr txBox="1"/>
              <p:nvPr/>
            </p:nvSpPr>
            <p:spPr>
              <a:xfrm>
                <a:off x="458409" y="3528000"/>
                <a:ext cx="1351185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ovéPol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09" y="3528000"/>
                <a:ext cx="135118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/>
              <p:cNvSpPr txBox="1"/>
              <p:nvPr/>
            </p:nvSpPr>
            <p:spPr>
              <a:xfrm rot="20269842">
                <a:off x="3348000" y="4056691"/>
                <a:ext cx="12960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dirty="0" smtClean="0"/>
                  <a:t>line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69842">
                <a:off x="3348000" y="4056691"/>
                <a:ext cx="1296000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717596" y="5759092"/>
                <a:ext cx="1296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96" y="5759092"/>
                <a:ext cx="1296000" cy="281937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Pole 73"/>
              <p:cNvSpPr txBox="1"/>
              <p:nvPr/>
            </p:nvSpPr>
            <p:spPr>
              <a:xfrm>
                <a:off x="5220000" y="3747600"/>
                <a:ext cx="288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4" name="TextovéPol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3747600"/>
                <a:ext cx="288000" cy="276999"/>
              </a:xfrm>
              <a:prstGeom prst="rect">
                <a:avLst/>
              </a:prstGeom>
              <a:blipFill>
                <a:blip r:embed="rId12"/>
                <a:stretch>
                  <a:fillRect l="-22917" r="-68750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Přímá spojnice se šipkou 75"/>
          <p:cNvCxnSpPr/>
          <p:nvPr/>
        </p:nvCxnSpPr>
        <p:spPr>
          <a:xfrm flipH="1">
            <a:off x="5504101" y="2340000"/>
            <a:ext cx="975900" cy="1691201"/>
          </a:xfrm>
          <a:prstGeom prst="straightConnector1">
            <a:avLst/>
          </a:prstGeom>
          <a:ln w="38100" cap="rnd">
            <a:solidFill>
              <a:srgbClr val="0070C0"/>
            </a:solidFill>
            <a:prstDash val="sysDot"/>
            <a:round/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nice se šipkou 106"/>
          <p:cNvCxnSpPr/>
          <p:nvPr/>
        </p:nvCxnSpPr>
        <p:spPr>
          <a:xfrm flipV="1">
            <a:off x="2160000" y="4752000"/>
            <a:ext cx="4320000" cy="648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/>
          <p:cNvSpPr/>
          <p:nvPr/>
        </p:nvSpPr>
        <p:spPr>
          <a:xfrm>
            <a:off x="2124000" y="5364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blouk 29"/>
          <p:cNvSpPr/>
          <p:nvPr/>
        </p:nvSpPr>
        <p:spPr>
          <a:xfrm>
            <a:off x="6048000" y="4392000"/>
            <a:ext cx="864000" cy="720000"/>
          </a:xfrm>
          <a:prstGeom prst="arc">
            <a:avLst>
              <a:gd name="adj1" fmla="val 10272210"/>
              <a:gd name="adj2" fmla="val 1620989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Ovál 86"/>
          <p:cNvSpPr/>
          <p:nvPr/>
        </p:nvSpPr>
        <p:spPr>
          <a:xfrm>
            <a:off x="6381000" y="4517792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Oblouk 87"/>
          <p:cNvSpPr/>
          <p:nvPr/>
        </p:nvSpPr>
        <p:spPr>
          <a:xfrm>
            <a:off x="6264000" y="4392000"/>
            <a:ext cx="432000" cy="720000"/>
          </a:xfrm>
          <a:prstGeom prst="arc">
            <a:avLst>
              <a:gd name="adj1" fmla="val 12992377"/>
              <a:gd name="adj2" fmla="val 1620989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Oblouk 93"/>
          <p:cNvSpPr/>
          <p:nvPr/>
        </p:nvSpPr>
        <p:spPr>
          <a:xfrm>
            <a:off x="5148000" y="3672000"/>
            <a:ext cx="720000" cy="720000"/>
          </a:xfrm>
          <a:prstGeom prst="arc">
            <a:avLst>
              <a:gd name="adj1" fmla="val 2206317"/>
              <a:gd name="adj2" fmla="val 954305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Ovál 94"/>
          <p:cNvSpPr/>
          <p:nvPr/>
        </p:nvSpPr>
        <p:spPr>
          <a:xfrm>
            <a:off x="5477101" y="42030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TextovéPole 98"/>
          <p:cNvSpPr txBox="1"/>
          <p:nvPr/>
        </p:nvSpPr>
        <p:spPr>
          <a:xfrm>
            <a:off x="224258" y="6048000"/>
            <a:ext cx="228267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 smtClean="0"/>
              <a:t>the line is a subspace </a:t>
            </a:r>
            <a:br>
              <a:rPr lang="en-GB" dirty="0" smtClean="0"/>
            </a:br>
            <a:r>
              <a:rPr lang="en-GB" dirty="0" smtClean="0"/>
              <a:t>of dimension</a:t>
            </a:r>
            <a:endParaRPr lang="en-GB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ovéPole 99"/>
              <p:cNvSpPr txBox="1"/>
              <p:nvPr/>
            </p:nvSpPr>
            <p:spPr>
              <a:xfrm>
                <a:off x="6696000" y="6336000"/>
                <a:ext cx="342896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0" name="TextovéPol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000" y="6336000"/>
                <a:ext cx="34289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ovéPole 69"/>
              <p:cNvSpPr txBox="1"/>
              <p:nvPr/>
            </p:nvSpPr>
            <p:spPr>
              <a:xfrm>
                <a:off x="2735999" y="6048000"/>
                <a:ext cx="41040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dirty="0" smtClean="0"/>
                  <a:t>the dimension of its complement within </a:t>
                </a:r>
                <a:br>
                  <a:rPr lang="en-GB" dirty="0" smtClean="0"/>
                </a:br>
                <a:r>
                  <a:rPr lang="en-GB" dirty="0" smtClean="0"/>
                  <a:t>the subspace of dimension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 smtClean="0"/>
                  <a:t>  is </a:t>
                </a:r>
                <a:endParaRPr lang="en-GB" dirty="0"/>
              </a:p>
            </p:txBody>
          </p:sp>
        </mc:Choice>
        <mc:Fallback xmlns="">
          <p:sp>
            <p:nvSpPr>
              <p:cNvPr id="70" name="TextovéPol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999" y="6048000"/>
                <a:ext cx="4104000" cy="553998"/>
              </a:xfrm>
              <a:prstGeom prst="rect">
                <a:avLst/>
              </a:prstGeom>
              <a:blipFill>
                <a:blip r:embed="rId14"/>
                <a:stretch>
                  <a:fillRect l="-2229" t="-14286" r="-1932" b="-25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 rot="21092720">
                <a:off x="2192907" y="2558393"/>
                <a:ext cx="1368000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92720">
                <a:off x="2192907" y="2558393"/>
                <a:ext cx="1368000" cy="276999"/>
              </a:xfrm>
              <a:prstGeom prst="rect">
                <a:avLst/>
              </a:prstGeom>
              <a:blipFill>
                <a:blip r:embed="rId15"/>
                <a:stretch>
                  <a:fillRect r="-5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Pravá složená závorka 44"/>
          <p:cNvSpPr/>
          <p:nvPr/>
        </p:nvSpPr>
        <p:spPr>
          <a:xfrm rot="15692720">
            <a:off x="2916254" y="2201818"/>
            <a:ext cx="180000" cy="565200"/>
          </a:xfrm>
          <a:prstGeom prst="rightBrace">
            <a:avLst>
              <a:gd name="adj1" fmla="val 33612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 rot="21092720">
                <a:off x="2877934" y="2098504"/>
                <a:ext cx="216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92720">
                <a:off x="2877934" y="2098504"/>
                <a:ext cx="216000" cy="276999"/>
              </a:xfrm>
              <a:prstGeom prst="rect">
                <a:avLst/>
              </a:prstGeom>
              <a:blipFill>
                <a:blip r:embed="rId16"/>
                <a:stretch>
                  <a:fillRect l="-25581" r="-32558"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blouk 46"/>
          <p:cNvSpPr/>
          <p:nvPr/>
        </p:nvSpPr>
        <p:spPr>
          <a:xfrm rot="10800000">
            <a:off x="1728000" y="2628000"/>
            <a:ext cx="864000" cy="720000"/>
          </a:xfrm>
          <a:prstGeom prst="arc">
            <a:avLst>
              <a:gd name="adj1" fmla="val 10287476"/>
              <a:gd name="adj2" fmla="val 1620989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ál 48"/>
          <p:cNvSpPr/>
          <p:nvPr/>
        </p:nvSpPr>
        <p:spPr>
          <a:xfrm>
            <a:off x="2322000" y="3107171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2106000" y="6336000"/>
                <a:ext cx="337767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000" y="6336000"/>
                <a:ext cx="337767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ovéPole 51"/>
          <p:cNvSpPr txBox="1"/>
          <p:nvPr/>
        </p:nvSpPr>
        <p:spPr>
          <a:xfrm>
            <a:off x="3231039" y="1232028"/>
            <a:ext cx="5129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Let: 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ovéPole 52"/>
              <p:cNvSpPr txBox="1"/>
              <p:nvPr/>
            </p:nvSpPr>
            <p:spPr>
              <a:xfrm>
                <a:off x="3744000" y="946245"/>
                <a:ext cx="1362150" cy="848566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lIns="108000" rIns="36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ovéPol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000" y="946245"/>
                <a:ext cx="1362150" cy="84856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ál 57"/>
          <p:cNvSpPr/>
          <p:nvPr/>
        </p:nvSpPr>
        <p:spPr>
          <a:xfrm>
            <a:off x="6444000" y="2304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6804000" y="945694"/>
                <a:ext cx="3672000" cy="134157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lIns="180000" tIns="0" rIns="0" bIns="72000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TSS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RegSS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r>
                  <a:rPr lang="en-GB" i="1" dirty="0"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latin typeface="Cambria Math" panose="02040503050406030204" pitchFamily="18" charset="0"/>
                  </a:rPr>
                </a:br>
                <a:endParaRPr lang="en-GB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000" y="945694"/>
                <a:ext cx="3672000" cy="13415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7472395" y="2904175"/>
                <a:ext cx="2335209" cy="567811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180000" tIns="144000" rIns="180000" bIns="144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RegSS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395" y="2904175"/>
                <a:ext cx="2335209" cy="5678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ovéPole 60"/>
          <p:cNvSpPr txBox="1"/>
          <p:nvPr/>
        </p:nvSpPr>
        <p:spPr>
          <a:xfrm>
            <a:off x="7164000" y="2484000"/>
            <a:ext cx="295200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GB" dirty="0" smtClean="0"/>
              <a:t>By the Pythagoras Theorem: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9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of Determination 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):  Some facts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 smtClean="0"/>
                  <a:t>Proposition:</a:t>
                </a:r>
                <a:r>
                  <a:rPr lang="en-GB" dirty="0"/>
                  <a:t> </a:t>
                </a:r>
                <a:r>
                  <a:rPr lang="en-GB" dirty="0" smtClean="0"/>
                  <a:t> </a:t>
                </a:r>
                <a:r>
                  <a:rPr lang="en-GB" dirty="0"/>
                  <a:t>Under the </a:t>
                </a:r>
                <a:r>
                  <a:rPr lang="en-GB" dirty="0" smtClean="0"/>
                  <a:t>assumption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 smtClean="0"/>
                  <a:t>,  it holds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u="sng" dirty="0" smtClean="0"/>
                  <a:t>In words: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GB" dirty="0" smtClean="0"/>
                  <a:t>All </a:t>
                </a:r>
                <a:r>
                  <a:rPr lang="en-GB" dirty="0"/>
                  <a:t>three </a:t>
                </a:r>
                <a:r>
                  <a:rPr lang="en-GB" dirty="0" smtClean="0"/>
                  <a:t>points 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dirty="0" smtClean="0"/>
                  <a:t>, 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dirty="0" smtClean="0"/>
                  <a:t>,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GB" dirty="0" smtClean="0"/>
                  <a:t>   lie in the hyperplane  </a:t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which is perpendicular to the line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8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of Determination 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):  Some facts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 smtClean="0"/>
                  <a:t>Proposition:</a:t>
                </a:r>
                <a:r>
                  <a:rPr lang="en-GB" dirty="0"/>
                  <a:t> </a:t>
                </a:r>
                <a:r>
                  <a:rPr lang="en-GB" dirty="0" smtClean="0"/>
                  <a:t> </a:t>
                </a:r>
                <a:r>
                  <a:rPr lang="en-GB" dirty="0"/>
                  <a:t>Under the </a:t>
                </a:r>
                <a:r>
                  <a:rPr lang="en-GB" dirty="0" smtClean="0"/>
                  <a:t>assumption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 smtClean="0"/>
                  <a:t>,  it holds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b="1" u="sng" dirty="0" smtClean="0"/>
                  <a:t>Corollary: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6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of Determination 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):  Some facts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 smtClean="0"/>
                  <a:t>Proposition:</a:t>
                </a:r>
                <a:r>
                  <a:rPr lang="en-GB" dirty="0"/>
                  <a:t> </a:t>
                </a:r>
                <a:r>
                  <a:rPr lang="en-GB" dirty="0" smtClean="0"/>
                  <a:t> </a:t>
                </a:r>
                <a:r>
                  <a:rPr lang="en-GB" dirty="0"/>
                  <a:t>Under the </a:t>
                </a:r>
                <a:r>
                  <a:rPr lang="en-GB" dirty="0" smtClean="0"/>
                  <a:t>assumption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 smtClean="0"/>
                  <a:t>,  it holds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Proof: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assumption equivalently says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dirty="0" smtClean="0"/>
                  <a:t>,  where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GB" dirty="0" smtClean="0"/>
                  <a:t>  is the matrix </a:t>
                </a:r>
                <a:br>
                  <a:rPr lang="en-GB" dirty="0" smtClean="0"/>
                </a:br>
                <a:r>
                  <a:rPr lang="en-GB" dirty="0" smtClean="0"/>
                  <a:t>of the orthogonal projection onto the subspace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 smtClean="0"/>
                  <a:t>.  </a:t>
                </a:r>
                <a:br>
                  <a:rPr lang="en-GB" dirty="0" smtClean="0"/>
                </a:br>
                <a:r>
                  <a:rPr lang="en-GB" dirty="0" smtClean="0"/>
                  <a:t>Recall the matrix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GB" dirty="0" smtClean="0"/>
                  <a:t>  is symmetric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GB" dirty="0" smtClean="0"/>
                  <a:t>),  therefore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GB" dirty="0" smtClean="0"/>
                  <a:t>.  Therefore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𝑯𝒚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first equality is obvious: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1×1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algn="r"/>
                <a:r>
                  <a:rPr lang="en-GB" dirty="0" smtClean="0"/>
                  <a:t>q.e.d.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726" r="-856" b="-17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Introduction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That is, we are given a dataset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/>
                  <a:t>  of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statistical </a:t>
                </a:r>
                <a:r>
                  <a:rPr lang="en-GB" dirty="0" smtClean="0"/>
                  <a:t>units (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GB" dirty="0" smtClean="0"/>
                  <a:t>-tuples):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 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 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 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, 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algn="just">
                  <a:lnSpc>
                    <a:spcPct val="425000"/>
                  </a:lnSpc>
                  <a:tabLst>
                    <a:tab pos="5605200" algn="ctr"/>
                    <a:tab pos="11210400" algn="r"/>
                  </a:tabLst>
                </a:pPr>
                <a:r>
                  <a:rPr lang="en-GB" dirty="0" smtClean="0"/>
                  <a:t>where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b="0" dirty="0" smtClean="0"/>
                  <a:t> 	for every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b="0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802" b="-1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7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of Determination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):  TSS=RSS+RegSS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85200" y="1296000"/>
                <a:ext cx="11397600" cy="5040000"/>
              </a:xfrm>
            </p:spPr>
            <p:txBody>
              <a:bodyPr/>
              <a:lstStyle/>
              <a:p>
                <a:r>
                  <a:rPr lang="en-GB" b="1" u="sng" dirty="0" smtClean="0"/>
                  <a:t>Proposition</a:t>
                </a:r>
                <a:r>
                  <a:rPr lang="en-GB" b="1" u="sng" dirty="0"/>
                  <a:t>:</a:t>
                </a:r>
                <a:r>
                  <a:rPr lang="en-GB" dirty="0"/>
                  <a:t>  Under the assumption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it holds</a:t>
                </a:r>
                <a:endParaRPr lang="en-GB" b="1" u="sng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RegSS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      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Proof:</a:t>
                </a:r>
                <a:endParaRPr lang="en-GB" dirty="0"/>
              </a:p>
              <a:p>
                <a:pPr>
                  <a:lnSpc>
                    <a:spcPct val="140000"/>
                  </a:lnSpc>
                </a:pPr>
                <a:r>
                  <a:rPr lang="en-GB" dirty="0" smtClean="0"/>
                  <a:t>The point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GB" dirty="0" smtClean="0"/>
                  <a:t>  is the orthogonal projection of the point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dirty="0" smtClean="0"/>
                  <a:t>  onto 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 smtClean="0"/>
                  <a:t>,  therefore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 smtClean="0"/>
                  <a:t>.  </a:t>
                </a:r>
                <a:br>
                  <a:rPr lang="en-GB" dirty="0" smtClean="0"/>
                </a:br>
                <a:r>
                  <a:rPr lang="en-GB" dirty="0" smtClean="0"/>
                  <a:t>We have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 smtClean="0"/>
                  <a:t>,  and we assume 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>whence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</a:t>
                </a:r>
                <a:br>
                  <a:rPr lang="en-GB" dirty="0" smtClean="0"/>
                </a:br>
                <a:r>
                  <a:rPr lang="en-GB" dirty="0" smtClean="0"/>
                  <a:t>follows, therefore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 smtClean="0"/>
                  <a:t>  and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en-GB" dirty="0" smtClean="0"/>
                  <a:t>.  By using the Pythagoras Theorem, </a:t>
                </a:r>
                <a:br>
                  <a:rPr lang="en-GB" dirty="0" smtClean="0"/>
                </a:br>
                <a:r>
                  <a:rPr lang="en-GB" dirty="0" smtClean="0"/>
                  <a:t>the equation follows.             q.e.d.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5200" y="1296000"/>
                <a:ext cx="11397600" cy="5040000"/>
              </a:xfrm>
              <a:blipFill>
                <a:blip r:embed="rId2"/>
                <a:stretch>
                  <a:fillRect l="-802" t="-726" b="-11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1016000" y="2857063"/>
                <a:ext cx="144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000" y="2857063"/>
                <a:ext cx="144000" cy="276999"/>
              </a:xfrm>
              <a:prstGeom prst="rect">
                <a:avLst/>
              </a:prstGeom>
              <a:blipFill>
                <a:blip r:embed="rId3"/>
                <a:stretch>
                  <a:fillRect l="-54167" r="-5833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1196000" y="6336000"/>
                <a:ext cx="8223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6000" y="6336000"/>
                <a:ext cx="822341" cy="276999"/>
              </a:xfrm>
              <a:prstGeom prst="rect">
                <a:avLst/>
              </a:prstGeom>
              <a:blipFill>
                <a:blip r:embed="rId4"/>
                <a:stretch>
                  <a:fillRect l="-6667" t="-21739" r="-8889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ál 8"/>
          <p:cNvSpPr/>
          <p:nvPr/>
        </p:nvSpPr>
        <p:spPr>
          <a:xfrm>
            <a:off x="11016000" y="61560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8748000" y="6336000"/>
                <a:ext cx="288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000" y="6336000"/>
                <a:ext cx="288000" cy="276999"/>
              </a:xfrm>
              <a:prstGeom prst="rect">
                <a:avLst/>
              </a:prstGeom>
              <a:blipFill>
                <a:blip r:embed="rId5"/>
                <a:stretch>
                  <a:fillRect l="-23404" r="-72340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ál 15"/>
          <p:cNvSpPr/>
          <p:nvPr/>
        </p:nvSpPr>
        <p:spPr>
          <a:xfrm>
            <a:off x="9000000" y="6300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9274665" y="5976000"/>
                <a:ext cx="180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665" y="5976000"/>
                <a:ext cx="180000" cy="276999"/>
              </a:xfrm>
              <a:prstGeom prst="rect">
                <a:avLst/>
              </a:prstGeom>
              <a:blipFill>
                <a:blip r:embed="rId6"/>
                <a:stretch>
                  <a:fillRect l="-40000" r="-40000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8520000" y="1494000"/>
                <a:ext cx="3672000" cy="134157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lIns="180000" tIns="0" rIns="0" bIns="72000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TSS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RegSS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r>
                  <a:rPr lang="en-GB" i="1" dirty="0"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latin typeface="Cambria Math" panose="02040503050406030204" pitchFamily="18" charset="0"/>
                  </a:rPr>
                </a:br>
                <a:endParaRPr lang="en-GB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000" y="1494000"/>
                <a:ext cx="3672000" cy="13415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Přímá spojnice se šipkou 7"/>
          <p:cNvCxnSpPr/>
          <p:nvPr/>
        </p:nvCxnSpPr>
        <p:spPr>
          <a:xfrm flipH="1">
            <a:off x="9036000" y="3096000"/>
            <a:ext cx="2160000" cy="3240000"/>
          </a:xfrm>
          <a:prstGeom prst="straightConnector1">
            <a:avLst/>
          </a:prstGeom>
          <a:ln w="38100" cap="rnd">
            <a:solidFill>
              <a:srgbClr val="0070C0"/>
            </a:solidFill>
            <a:prstDash val="sysDot"/>
            <a:round/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9036000" y="6336000"/>
            <a:ext cx="2160000" cy="0"/>
          </a:xfrm>
          <a:prstGeom prst="straightConnector1">
            <a:avLst/>
          </a:prstGeom>
          <a:ln w="38100" cap="flat">
            <a:solidFill>
              <a:schemeClr val="accent1"/>
            </a:solidFill>
            <a:prstDash val="solid"/>
            <a:miter lim="800000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11160000" y="6300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11196000" y="3096000"/>
            <a:ext cx="0" cy="3240000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11160000" y="3060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blouk 9"/>
          <p:cNvSpPr/>
          <p:nvPr/>
        </p:nvSpPr>
        <p:spPr>
          <a:xfrm>
            <a:off x="10836000" y="5976000"/>
            <a:ext cx="720000" cy="720000"/>
          </a:xfrm>
          <a:prstGeom prst="arc">
            <a:avLst>
              <a:gd name="adj1" fmla="val 10784057"/>
              <a:gd name="adj2" fmla="val 1620989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blouk 17"/>
          <p:cNvSpPr/>
          <p:nvPr/>
        </p:nvSpPr>
        <p:spPr>
          <a:xfrm>
            <a:off x="8496000" y="5796000"/>
            <a:ext cx="1080000" cy="1080000"/>
          </a:xfrm>
          <a:prstGeom prst="arc">
            <a:avLst>
              <a:gd name="adj1" fmla="val 18225563"/>
              <a:gd name="adj2" fmla="val 1055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11268000" y="4453181"/>
                <a:ext cx="624465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8000" y="4453181"/>
                <a:ext cx="624465" cy="309637"/>
              </a:xfrm>
              <a:prstGeom prst="rect">
                <a:avLst/>
              </a:prstGeom>
              <a:blipFill>
                <a:blip r:embed="rId8"/>
                <a:stretch>
                  <a:fillRect r="-1942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9468000" y="4453181"/>
                <a:ext cx="624465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TSS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000" y="4453181"/>
                <a:ext cx="624465" cy="309637"/>
              </a:xfrm>
              <a:prstGeom prst="rect">
                <a:avLst/>
              </a:prstGeom>
              <a:blipFill>
                <a:blip r:embed="rId9"/>
                <a:stretch>
                  <a:fillRect r="-1942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9680817" y="6390000"/>
                <a:ext cx="870366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RegSS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817" y="6390000"/>
                <a:ext cx="870366" cy="335413"/>
              </a:xfrm>
              <a:prstGeom prst="rect">
                <a:avLst/>
              </a:prstGeom>
              <a:blipFill>
                <a:blip r:embed="rId10"/>
                <a:stretch>
                  <a:fillRect r="-489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60322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of Determination 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):  Some facts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85200" y="1296000"/>
                <a:ext cx="11397600" cy="5040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u="sng" dirty="0" smtClean="0"/>
                  <a:t>Proposition</a:t>
                </a:r>
                <a:r>
                  <a:rPr lang="en-GB" b="1" u="sng" dirty="0"/>
                  <a:t>:</a:t>
                </a:r>
                <a:r>
                  <a:rPr lang="en-GB" dirty="0"/>
                  <a:t>  Under the assumption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it holds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       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Proof:</a:t>
                </a:r>
                <a:endParaRPr lang="en-GB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               q.e.d.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5200" y="1296000"/>
                <a:ext cx="11397600" cy="5040000"/>
              </a:xfrm>
              <a:blipFill>
                <a:blip r:embed="rId2"/>
                <a:stretch>
                  <a:fillRect l="-802" b="-2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1016000" y="2857063"/>
                <a:ext cx="144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000" y="2857063"/>
                <a:ext cx="144000" cy="276999"/>
              </a:xfrm>
              <a:prstGeom prst="rect">
                <a:avLst/>
              </a:prstGeom>
              <a:blipFill>
                <a:blip r:embed="rId3"/>
                <a:stretch>
                  <a:fillRect l="-54167" r="-5833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1196000" y="6336000"/>
                <a:ext cx="8223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6000" y="6336000"/>
                <a:ext cx="822341" cy="276999"/>
              </a:xfrm>
              <a:prstGeom prst="rect">
                <a:avLst/>
              </a:prstGeom>
              <a:blipFill>
                <a:blip r:embed="rId4"/>
                <a:stretch>
                  <a:fillRect l="-6667" t="-21739" r="-8889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ál 8"/>
          <p:cNvSpPr/>
          <p:nvPr/>
        </p:nvSpPr>
        <p:spPr>
          <a:xfrm>
            <a:off x="11016000" y="61560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8748000" y="6336000"/>
                <a:ext cx="288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000" y="6336000"/>
                <a:ext cx="288000" cy="276999"/>
              </a:xfrm>
              <a:prstGeom prst="rect">
                <a:avLst/>
              </a:prstGeom>
              <a:blipFill>
                <a:blip r:embed="rId5"/>
                <a:stretch>
                  <a:fillRect l="-23404" r="-72340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ál 15"/>
          <p:cNvSpPr/>
          <p:nvPr/>
        </p:nvSpPr>
        <p:spPr>
          <a:xfrm>
            <a:off x="9000000" y="6300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9274665" y="5976000"/>
                <a:ext cx="180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665" y="5976000"/>
                <a:ext cx="180000" cy="276999"/>
              </a:xfrm>
              <a:prstGeom prst="rect">
                <a:avLst/>
              </a:prstGeom>
              <a:blipFill>
                <a:blip r:embed="rId6"/>
                <a:stretch>
                  <a:fillRect l="-40000" r="-40000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8520000" y="1494000"/>
                <a:ext cx="3672000" cy="134157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lIns="180000" tIns="0" rIns="0" bIns="72000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TSS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RegSS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r>
                  <a:rPr lang="en-GB" i="1" dirty="0"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latin typeface="Cambria Math" panose="02040503050406030204" pitchFamily="18" charset="0"/>
                  </a:rPr>
                </a:br>
                <a:endParaRPr lang="en-GB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000" y="1494000"/>
                <a:ext cx="3672000" cy="13415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Přímá spojnice se šipkou 7"/>
          <p:cNvCxnSpPr/>
          <p:nvPr/>
        </p:nvCxnSpPr>
        <p:spPr>
          <a:xfrm flipH="1">
            <a:off x="9036000" y="3096000"/>
            <a:ext cx="2160000" cy="3240000"/>
          </a:xfrm>
          <a:prstGeom prst="straightConnector1">
            <a:avLst/>
          </a:prstGeom>
          <a:ln w="38100" cap="rnd">
            <a:solidFill>
              <a:srgbClr val="0070C0"/>
            </a:solidFill>
            <a:prstDash val="sysDot"/>
            <a:round/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9036000" y="6336000"/>
            <a:ext cx="2160000" cy="0"/>
          </a:xfrm>
          <a:prstGeom prst="straightConnector1">
            <a:avLst/>
          </a:prstGeom>
          <a:ln w="38100" cap="flat">
            <a:solidFill>
              <a:schemeClr val="accent1"/>
            </a:solidFill>
            <a:prstDash val="solid"/>
            <a:miter lim="800000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11160000" y="6300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11196000" y="3096000"/>
            <a:ext cx="0" cy="3240000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11160000" y="3060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blouk 9"/>
          <p:cNvSpPr/>
          <p:nvPr/>
        </p:nvSpPr>
        <p:spPr>
          <a:xfrm>
            <a:off x="10836000" y="5976000"/>
            <a:ext cx="720000" cy="720000"/>
          </a:xfrm>
          <a:prstGeom prst="arc">
            <a:avLst>
              <a:gd name="adj1" fmla="val 10784057"/>
              <a:gd name="adj2" fmla="val 1620989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blouk 17"/>
          <p:cNvSpPr/>
          <p:nvPr/>
        </p:nvSpPr>
        <p:spPr>
          <a:xfrm>
            <a:off x="8496000" y="5796000"/>
            <a:ext cx="1080000" cy="1080000"/>
          </a:xfrm>
          <a:prstGeom prst="arc">
            <a:avLst>
              <a:gd name="adj1" fmla="val 18225563"/>
              <a:gd name="adj2" fmla="val 1055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11268000" y="4453181"/>
                <a:ext cx="624465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8000" y="4453181"/>
                <a:ext cx="624465" cy="309637"/>
              </a:xfrm>
              <a:prstGeom prst="rect">
                <a:avLst/>
              </a:prstGeom>
              <a:blipFill>
                <a:blip r:embed="rId8"/>
                <a:stretch>
                  <a:fillRect r="-1942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9468000" y="4453181"/>
                <a:ext cx="624465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TSS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000" y="4453181"/>
                <a:ext cx="624465" cy="309637"/>
              </a:xfrm>
              <a:prstGeom prst="rect">
                <a:avLst/>
              </a:prstGeom>
              <a:blipFill>
                <a:blip r:embed="rId9"/>
                <a:stretch>
                  <a:fillRect r="-1942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9680817" y="6390000"/>
                <a:ext cx="870366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RegSS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817" y="6390000"/>
                <a:ext cx="870366" cy="335413"/>
              </a:xfrm>
              <a:prstGeom prst="rect">
                <a:avLst/>
              </a:prstGeom>
              <a:blipFill>
                <a:blip r:embed="rId10"/>
                <a:stretch>
                  <a:fillRect r="-489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67246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of Determination 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85200" y="1296000"/>
                <a:ext cx="11397600" cy="5040000"/>
              </a:xfrm>
            </p:spPr>
            <p:txBody>
              <a:bodyPr/>
              <a:lstStyle/>
              <a:p>
                <a:r>
                  <a:rPr lang="en-GB" dirty="0" smtClean="0"/>
                  <a:t>Assuming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>define the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b="1" dirty="0" smtClean="0"/>
                  <a:t>Coefficient of Determination</a:t>
                </a:r>
                <a:r>
                  <a:rPr lang="en-GB" dirty="0" smtClean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  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acc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b="1" i="1"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</m:acc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acc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 = 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RegSS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TSS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5200" y="1296000"/>
                <a:ext cx="11397600" cy="5040000"/>
              </a:xfrm>
              <a:blipFill>
                <a:blip r:embed="rId2"/>
                <a:stretch>
                  <a:fillRect l="-802" t="-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1016000" y="2857063"/>
                <a:ext cx="144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000" y="2857063"/>
                <a:ext cx="144000" cy="276999"/>
              </a:xfrm>
              <a:prstGeom prst="rect">
                <a:avLst/>
              </a:prstGeom>
              <a:blipFill>
                <a:blip r:embed="rId3"/>
                <a:stretch>
                  <a:fillRect l="-54167" r="-5833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1196000" y="6336000"/>
                <a:ext cx="8223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6000" y="6336000"/>
                <a:ext cx="822341" cy="276999"/>
              </a:xfrm>
              <a:prstGeom prst="rect">
                <a:avLst/>
              </a:prstGeom>
              <a:blipFill>
                <a:blip r:embed="rId4"/>
                <a:stretch>
                  <a:fillRect l="-6667" t="-21739" r="-8889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ál 8"/>
          <p:cNvSpPr/>
          <p:nvPr/>
        </p:nvSpPr>
        <p:spPr>
          <a:xfrm>
            <a:off x="11016000" y="61560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8748000" y="6336000"/>
                <a:ext cx="288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000" y="6336000"/>
                <a:ext cx="288000" cy="276999"/>
              </a:xfrm>
              <a:prstGeom prst="rect">
                <a:avLst/>
              </a:prstGeom>
              <a:blipFill>
                <a:blip r:embed="rId5"/>
                <a:stretch>
                  <a:fillRect l="-23404" r="-72340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ál 15"/>
          <p:cNvSpPr/>
          <p:nvPr/>
        </p:nvSpPr>
        <p:spPr>
          <a:xfrm>
            <a:off x="9000000" y="6300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9274665" y="5976000"/>
                <a:ext cx="180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665" y="5976000"/>
                <a:ext cx="180000" cy="276999"/>
              </a:xfrm>
              <a:prstGeom prst="rect">
                <a:avLst/>
              </a:prstGeom>
              <a:blipFill>
                <a:blip r:embed="rId6"/>
                <a:stretch>
                  <a:fillRect l="-40000" r="-40000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8520000" y="1494000"/>
                <a:ext cx="3672000" cy="134157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lIns="180000" tIns="0" rIns="0" bIns="72000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TSS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RegSS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r>
                  <a:rPr lang="en-GB" i="1" dirty="0"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latin typeface="Cambria Math" panose="02040503050406030204" pitchFamily="18" charset="0"/>
                  </a:rPr>
                </a:br>
                <a:endParaRPr lang="en-GB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000" y="1494000"/>
                <a:ext cx="3672000" cy="13415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Přímá spojnice se šipkou 7"/>
          <p:cNvCxnSpPr/>
          <p:nvPr/>
        </p:nvCxnSpPr>
        <p:spPr>
          <a:xfrm flipH="1">
            <a:off x="9036000" y="3096000"/>
            <a:ext cx="2160000" cy="3240000"/>
          </a:xfrm>
          <a:prstGeom prst="straightConnector1">
            <a:avLst/>
          </a:prstGeom>
          <a:ln w="38100" cap="rnd">
            <a:solidFill>
              <a:srgbClr val="0070C0"/>
            </a:solidFill>
            <a:prstDash val="sysDot"/>
            <a:round/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9036000" y="6336000"/>
            <a:ext cx="2160000" cy="0"/>
          </a:xfrm>
          <a:prstGeom prst="straightConnector1">
            <a:avLst/>
          </a:prstGeom>
          <a:ln w="38100" cap="flat">
            <a:solidFill>
              <a:schemeClr val="accent1"/>
            </a:solidFill>
            <a:prstDash val="solid"/>
            <a:miter lim="800000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11160000" y="6300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11196000" y="3096000"/>
            <a:ext cx="0" cy="3240000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11160000" y="3060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blouk 9"/>
          <p:cNvSpPr/>
          <p:nvPr/>
        </p:nvSpPr>
        <p:spPr>
          <a:xfrm>
            <a:off x="10836000" y="5976000"/>
            <a:ext cx="720000" cy="720000"/>
          </a:xfrm>
          <a:prstGeom prst="arc">
            <a:avLst>
              <a:gd name="adj1" fmla="val 10784057"/>
              <a:gd name="adj2" fmla="val 1620989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blouk 17"/>
          <p:cNvSpPr/>
          <p:nvPr/>
        </p:nvSpPr>
        <p:spPr>
          <a:xfrm>
            <a:off x="8496000" y="5796000"/>
            <a:ext cx="1080000" cy="1080000"/>
          </a:xfrm>
          <a:prstGeom prst="arc">
            <a:avLst>
              <a:gd name="adj1" fmla="val 18225563"/>
              <a:gd name="adj2" fmla="val 1055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11268000" y="4453181"/>
                <a:ext cx="624465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8000" y="4453181"/>
                <a:ext cx="624465" cy="309637"/>
              </a:xfrm>
              <a:prstGeom prst="rect">
                <a:avLst/>
              </a:prstGeom>
              <a:blipFill>
                <a:blip r:embed="rId8"/>
                <a:stretch>
                  <a:fillRect r="-1942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9468000" y="4453181"/>
                <a:ext cx="624465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TSS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000" y="4453181"/>
                <a:ext cx="624465" cy="309637"/>
              </a:xfrm>
              <a:prstGeom prst="rect">
                <a:avLst/>
              </a:prstGeom>
              <a:blipFill>
                <a:blip r:embed="rId9"/>
                <a:stretch>
                  <a:fillRect r="-1942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9680817" y="6390000"/>
                <a:ext cx="870366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RegSS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817" y="6390000"/>
                <a:ext cx="870366" cy="335413"/>
              </a:xfrm>
              <a:prstGeom prst="rect">
                <a:avLst/>
              </a:prstGeom>
              <a:blipFill>
                <a:blip r:embed="rId10"/>
                <a:stretch>
                  <a:fillRect r="-489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74223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of Determination 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85200" y="1296000"/>
                <a:ext cx="11397600" cy="5040000"/>
              </a:xfrm>
            </p:spPr>
            <p:txBody>
              <a:bodyPr/>
              <a:lstStyle/>
              <a:p>
                <a:r>
                  <a:rPr lang="en-GB" dirty="0" smtClean="0"/>
                  <a:t>Assuming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>define the</a:t>
                </a:r>
              </a:p>
              <a:p>
                <a:pPr>
                  <a:lnSpc>
                    <a:spcPct val="250000"/>
                  </a:lnSpc>
                </a:pPr>
                <a:r>
                  <a:rPr lang="en-GB" b="1" dirty="0" smtClean="0"/>
                  <a:t>Coefficient of Determination</a:t>
                </a:r>
                <a:r>
                  <a:rPr lang="en-GB" dirty="0" smtClean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  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RegSS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TSS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TSS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TSS</m:t>
                          </m:r>
                        </m:den>
                      </m:f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  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= 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RegSS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TSS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TSS</m:t>
                          </m:r>
                        </m:den>
                      </m:f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cotan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RegSS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SS</m:t>
                          </m:r>
                        </m:den>
                      </m:f>
                    </m:oMath>
                  </m:oMathPara>
                </a14:m>
                <a:r>
                  <a:rPr lang="en-GB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b="0" i="1" dirty="0" smtClean="0">
                    <a:latin typeface="Cambria Math" panose="02040503050406030204" pitchFamily="18" charset="0"/>
                  </a:rPr>
                </a:br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5200" y="1296000"/>
                <a:ext cx="11397600" cy="5040000"/>
              </a:xfrm>
              <a:blipFill>
                <a:blip r:embed="rId2"/>
                <a:stretch>
                  <a:fillRect l="-802" t="-7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1016000" y="2857063"/>
                <a:ext cx="144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000" y="2857063"/>
                <a:ext cx="144000" cy="276999"/>
              </a:xfrm>
              <a:prstGeom prst="rect">
                <a:avLst/>
              </a:prstGeom>
              <a:blipFill>
                <a:blip r:embed="rId3"/>
                <a:stretch>
                  <a:fillRect l="-54167" r="-5833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1196000" y="6336000"/>
                <a:ext cx="8223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6000" y="6336000"/>
                <a:ext cx="822341" cy="276999"/>
              </a:xfrm>
              <a:prstGeom prst="rect">
                <a:avLst/>
              </a:prstGeom>
              <a:blipFill>
                <a:blip r:embed="rId4"/>
                <a:stretch>
                  <a:fillRect l="-6667" t="-21739" r="-8889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ál 8"/>
          <p:cNvSpPr/>
          <p:nvPr/>
        </p:nvSpPr>
        <p:spPr>
          <a:xfrm>
            <a:off x="11016000" y="6156000"/>
            <a:ext cx="54000" cy="5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8748000" y="6336000"/>
                <a:ext cx="288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000" y="6336000"/>
                <a:ext cx="288000" cy="276999"/>
              </a:xfrm>
              <a:prstGeom prst="rect">
                <a:avLst/>
              </a:prstGeom>
              <a:blipFill>
                <a:blip r:embed="rId5"/>
                <a:stretch>
                  <a:fillRect l="-23404" r="-72340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ál 15"/>
          <p:cNvSpPr/>
          <p:nvPr/>
        </p:nvSpPr>
        <p:spPr>
          <a:xfrm>
            <a:off x="9000000" y="6300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9274665" y="5976000"/>
                <a:ext cx="180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665" y="5976000"/>
                <a:ext cx="180000" cy="276999"/>
              </a:xfrm>
              <a:prstGeom prst="rect">
                <a:avLst/>
              </a:prstGeom>
              <a:blipFill>
                <a:blip r:embed="rId6"/>
                <a:stretch>
                  <a:fillRect l="-40000" r="-40000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8520000" y="1494000"/>
                <a:ext cx="3672000" cy="134157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lIns="180000" tIns="0" rIns="0" bIns="72000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TSS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RegSS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̅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RSS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r>
                  <a:rPr lang="en-GB" i="1" dirty="0"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latin typeface="Cambria Math" panose="02040503050406030204" pitchFamily="18" charset="0"/>
                  </a:rPr>
                </a:br>
                <a:endParaRPr lang="en-GB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000" y="1494000"/>
                <a:ext cx="3672000" cy="13415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Přímá spojnice se šipkou 7"/>
          <p:cNvCxnSpPr/>
          <p:nvPr/>
        </p:nvCxnSpPr>
        <p:spPr>
          <a:xfrm flipH="1">
            <a:off x="9036000" y="3096000"/>
            <a:ext cx="2160000" cy="3240000"/>
          </a:xfrm>
          <a:prstGeom prst="straightConnector1">
            <a:avLst/>
          </a:prstGeom>
          <a:ln w="38100" cap="rnd">
            <a:solidFill>
              <a:srgbClr val="0070C0"/>
            </a:solidFill>
            <a:prstDash val="sysDot"/>
            <a:round/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9036000" y="6336000"/>
            <a:ext cx="2160000" cy="0"/>
          </a:xfrm>
          <a:prstGeom prst="straightConnector1">
            <a:avLst/>
          </a:prstGeom>
          <a:ln w="38100" cap="flat">
            <a:solidFill>
              <a:schemeClr val="accent1"/>
            </a:solidFill>
            <a:prstDash val="solid"/>
            <a:miter lim="800000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11160000" y="6300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11196000" y="3096000"/>
            <a:ext cx="0" cy="3240000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11160000" y="3060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blouk 9"/>
          <p:cNvSpPr/>
          <p:nvPr/>
        </p:nvSpPr>
        <p:spPr>
          <a:xfrm>
            <a:off x="10836000" y="5976000"/>
            <a:ext cx="720000" cy="720000"/>
          </a:xfrm>
          <a:prstGeom prst="arc">
            <a:avLst>
              <a:gd name="adj1" fmla="val 10784057"/>
              <a:gd name="adj2" fmla="val 1620989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blouk 17"/>
          <p:cNvSpPr/>
          <p:nvPr/>
        </p:nvSpPr>
        <p:spPr>
          <a:xfrm>
            <a:off x="8496000" y="5796000"/>
            <a:ext cx="1080000" cy="1080000"/>
          </a:xfrm>
          <a:prstGeom prst="arc">
            <a:avLst>
              <a:gd name="adj1" fmla="val 18225563"/>
              <a:gd name="adj2" fmla="val 1055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11268000" y="4453181"/>
                <a:ext cx="624465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8000" y="4453181"/>
                <a:ext cx="624465" cy="309637"/>
              </a:xfrm>
              <a:prstGeom prst="rect">
                <a:avLst/>
              </a:prstGeom>
              <a:blipFill>
                <a:blip r:embed="rId8"/>
                <a:stretch>
                  <a:fillRect r="-1942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9468000" y="4453181"/>
                <a:ext cx="624465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TSS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000" y="4453181"/>
                <a:ext cx="624465" cy="309637"/>
              </a:xfrm>
              <a:prstGeom prst="rect">
                <a:avLst/>
              </a:prstGeom>
              <a:blipFill>
                <a:blip r:embed="rId9"/>
                <a:stretch>
                  <a:fillRect r="-1942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9680817" y="6390000"/>
                <a:ext cx="870366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RegSS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817" y="6390000"/>
                <a:ext cx="870366" cy="335413"/>
              </a:xfrm>
              <a:prstGeom prst="rect">
                <a:avLst/>
              </a:prstGeom>
              <a:blipFill>
                <a:blip r:embed="rId10"/>
                <a:stretch>
                  <a:fillRect r="-489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délník 20"/>
          <p:cNvSpPr/>
          <p:nvPr/>
        </p:nvSpPr>
        <p:spPr>
          <a:xfrm>
            <a:off x="572757" y="3919173"/>
            <a:ext cx="5978768" cy="1265776"/>
          </a:xfrm>
          <a:prstGeom prst="rect">
            <a:avLst/>
          </a:prstGeom>
          <a:noFill/>
          <a:ln w="38100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29118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of Determination 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):  Th. 8:  Corollary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u="sng" dirty="0" smtClean="0"/>
                  <a:t>Theorem 8:  Corollary:</a:t>
                </a:r>
                <a:r>
                  <a:rPr lang="en-GB" dirty="0"/>
                  <a:t> </a:t>
                </a:r>
                <a:r>
                  <a:rPr lang="en-GB" dirty="0" smtClean="0"/>
                  <a:t> Assume </a:t>
                </a:r>
                <a:r>
                  <a:rPr lang="en-GB" dirty="0"/>
                  <a:t>for simplicity that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and assume that  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 smtClean="0"/>
                  <a:t>.  Under the hypothesis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it holds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cotan</m:t>
                                      </m:r>
                                    </m:fName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 =  </m:t>
                      </m:r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 ∼  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     </m:t>
                      </m:r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22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   </m:t>
                      </m:r>
                      <m:f>
                        <m:fPr>
                          <m:type m:val="li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RegSS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  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     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56365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F-</a:t>
            </a:r>
            <a:r>
              <a:rPr lang="en-GB" dirty="0" smtClean="0"/>
              <a:t>test for the null hypothesis  </a:t>
            </a:r>
            <a:r>
              <a:rPr lang="en-GB" i="1" dirty="0" smtClean="0"/>
              <a:t>H</a:t>
            </a:r>
            <a:r>
              <a:rPr lang="en-GB" baseline="-25000" dirty="0" smtClean="0"/>
              <a:t>0</a:t>
            </a:r>
            <a:r>
              <a:rPr lang="en-GB" dirty="0" smtClean="0"/>
              <a:t>:  </a:t>
            </a:r>
            <a:r>
              <a:rPr lang="en-GB" i="1" dirty="0" smtClean="0"/>
              <a:t>β</a:t>
            </a:r>
            <a:r>
              <a:rPr lang="en-GB" baseline="-25000" dirty="0" smtClean="0"/>
              <a:t>1</a:t>
            </a:r>
            <a:r>
              <a:rPr lang="en-GB" dirty="0" smtClean="0"/>
              <a:t>=…=</a:t>
            </a:r>
            <a:r>
              <a:rPr lang="en-GB" i="1" dirty="0" smtClean="0"/>
              <a:t>β</a:t>
            </a:r>
            <a:r>
              <a:rPr lang="en-GB" i="1" baseline="-25000" dirty="0" smtClean="0"/>
              <a:t>k</a:t>
            </a:r>
            <a:r>
              <a:rPr lang="en-GB" dirty="0" smtClean="0"/>
              <a:t>=0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Choose </a:t>
                </a:r>
                <a:r>
                  <a:rPr lang="en-GB" b="1" dirty="0" smtClean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such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Find the </a:t>
                </a:r>
                <a:r>
                  <a:rPr lang="en-GB" b="1" dirty="0" smtClean="0"/>
                  <a:t>critical value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  so that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 smtClean="0"/>
                  <a:t>,  where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 smtClean="0"/>
                  <a:t>  is the density of the </a:t>
                </a:r>
                <a:r>
                  <a:rPr lang="en-GB" i="1" dirty="0" smtClean="0"/>
                  <a:t>F</a:t>
                </a:r>
                <a:r>
                  <a:rPr lang="en-GB" dirty="0" smtClean="0"/>
                  <a:t>-distribution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dirty="0" smtClean="0"/>
                  <a:t>  degrees of freedom.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Calculate the statistic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RegSS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GB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GB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b="1" dirty="0" smtClean="0"/>
                  <a:t>the critical region</a:t>
                </a:r>
                <a:r>
                  <a:rPr lang="en-GB" dirty="0" smtClean="0"/>
                  <a:t>, then </a:t>
                </a:r>
                <a:r>
                  <a:rPr lang="en-GB" b="1" u="sng" dirty="0" smtClean="0"/>
                  <a:t>reject</a:t>
                </a:r>
                <a:r>
                  <a:rPr lang="en-GB" dirty="0" smtClean="0"/>
                  <a:t> the null hypothesis.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 smtClean="0"/>
                  <a:t>,  then </a:t>
                </a:r>
                <a:r>
                  <a:rPr lang="en-GB" b="1" u="sng" dirty="0" smtClean="0"/>
                  <a:t>do not reject</a:t>
                </a:r>
                <a:r>
                  <a:rPr lang="en-GB" dirty="0" smtClean="0"/>
                  <a:t> (or </a:t>
                </a:r>
                <a:r>
                  <a:rPr lang="en-GB" u="sng" dirty="0" smtClean="0"/>
                  <a:t>fail to reject</a:t>
                </a:r>
                <a:r>
                  <a:rPr lang="en-GB" dirty="0" smtClean="0"/>
                  <a:t>) the null hypothesis.</a:t>
                </a:r>
              </a:p>
              <a:p>
                <a:pPr>
                  <a:lnSpc>
                    <a:spcPct val="250000"/>
                  </a:lnSpc>
                </a:pPr>
                <a:r>
                  <a:rPr lang="en-GB" u="sng" dirty="0" smtClean="0"/>
                  <a:t>Remark:</a:t>
                </a:r>
                <a:r>
                  <a:rPr lang="en-GB" dirty="0" smtClean="0"/>
                  <a:t>  “do not reject” is sometimes  </a:t>
                </a:r>
                <a:r>
                  <a:rPr lang="en-GB" b="1" dirty="0" smtClean="0"/>
                  <a:t>¡</a:t>
                </a:r>
                <a:r>
                  <a:rPr lang="en-GB" b="1" u="sng" dirty="0" smtClean="0"/>
                  <a:t>incorrectly</a:t>
                </a:r>
                <a:r>
                  <a:rPr lang="en-GB" b="1" dirty="0" smtClean="0"/>
                  <a:t>!</a:t>
                </a:r>
                <a:r>
                  <a:rPr lang="en-GB" dirty="0" smtClean="0"/>
                  <a:t>  interpreted as “accept” the </a:t>
                </a:r>
                <a:r>
                  <a:rPr lang="en-GB" i="1" dirty="0" smtClean="0"/>
                  <a:t>H</a:t>
                </a:r>
                <a:r>
                  <a:rPr lang="en-GB" baseline="-25000" dirty="0" smtClean="0"/>
                  <a:t>0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214" b="-12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6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of Determination 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Remark:</a:t>
                </a:r>
                <a:r>
                  <a:rPr lang="en-GB" dirty="0"/>
                  <a:t>  The above </a:t>
                </a:r>
                <a:r>
                  <a:rPr lang="en-GB" i="1" dirty="0"/>
                  <a:t>F</a:t>
                </a:r>
                <a:r>
                  <a:rPr lang="en-GB" dirty="0"/>
                  <a:t>-test is one-factor ANOVA in fact.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coefficient of determination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TSS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RegSS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TSS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GB" dirty="0"/>
                  <a:t>is a </a:t>
                </a:r>
                <a:r>
                  <a:rPr lang="en-GB" dirty="0" smtClean="0"/>
                  <a:t>“measure” (?) “how </a:t>
                </a:r>
                <a:r>
                  <a:rPr lang="en-GB" dirty="0"/>
                  <a:t>well the regression </a:t>
                </a:r>
                <a:r>
                  <a:rPr lang="en-GB" dirty="0" smtClean="0"/>
                  <a:t>hyperplane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fits the observed </a:t>
                </a:r>
                <a:r>
                  <a:rPr lang="en-GB" dirty="0" smtClean="0"/>
                  <a:t>data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”.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It holds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0≤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8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of Determination 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If 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/>
                  <a:t> </a:t>
                </a:r>
                <a:r>
                  <a:rPr lang="en-GB" dirty="0" smtClean="0"/>
                  <a:t> — 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+∞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/>
                  <a:t> </a:t>
                </a:r>
                <a:r>
                  <a:rPr lang="en-GB" dirty="0" smtClean="0"/>
                  <a:t> —  then</a:t>
                </a:r>
              </a:p>
              <a:p>
                <a:r>
                  <a:rPr lang="en-GB" dirty="0"/>
                  <a:t>	</a:t>
                </a:r>
                <a:r>
                  <a:rPr lang="en-GB" dirty="0" smtClean="0"/>
                  <a:t>—   reject the null hypothesis that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=⋯=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)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 </a:t>
                </a:r>
                <a:r>
                  <a:rPr lang="en-GB" dirty="0"/>
                  <a:t>—  then</a:t>
                </a:r>
              </a:p>
              <a:p>
                <a:r>
                  <a:rPr lang="en-GB" dirty="0"/>
                  <a:t>	—   </a:t>
                </a:r>
                <a:r>
                  <a:rPr lang="en-GB" dirty="0" smtClean="0"/>
                  <a:t>say  “</a:t>
                </a:r>
                <a:r>
                  <a:rPr lang="en-GB" u="sng" dirty="0" smtClean="0"/>
                  <a:t>the fit is good</a:t>
                </a:r>
                <a:r>
                  <a:rPr lang="en-GB" dirty="0" smtClean="0"/>
                  <a:t>”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3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Coefficient of Determination 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If 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/>
                  <a:t> </a:t>
                </a:r>
                <a:r>
                  <a:rPr lang="en-GB" dirty="0" smtClean="0"/>
                  <a:t> — 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/>
                  <a:t> </a:t>
                </a:r>
                <a:r>
                  <a:rPr lang="en-GB" dirty="0" smtClean="0"/>
                  <a:t> —  then</a:t>
                </a:r>
              </a:p>
              <a:p>
                <a:r>
                  <a:rPr lang="en-GB" dirty="0"/>
                  <a:t>	</a:t>
                </a:r>
                <a:r>
                  <a:rPr lang="en-GB" dirty="0" smtClean="0"/>
                  <a:t>—   fail to reject the null hypothesis that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=⋯=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	—   it may be the case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	—   the sample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 </a:t>
                </a:r>
                <a:r>
                  <a:rPr lang="en-GB" dirty="0"/>
                  <a:t>may come from </a:t>
                </a:r>
                <a:r>
                  <a:rPr lang="en-GB" dirty="0" smtClean="0"/>
                  <a:t>one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 </a:t>
                </a:r>
                <a:r>
                  <a:rPr lang="en-GB" dirty="0"/>
                  <a:t>—  then</a:t>
                </a:r>
              </a:p>
              <a:p>
                <a:r>
                  <a:rPr lang="en-GB" dirty="0"/>
                  <a:t>	—   </a:t>
                </a:r>
                <a:r>
                  <a:rPr lang="en-GB" dirty="0" smtClean="0"/>
                  <a:t>say  “</a:t>
                </a:r>
                <a:r>
                  <a:rPr lang="en-GB" u="sng" dirty="0" smtClean="0"/>
                  <a:t>the fit is poor</a:t>
                </a:r>
                <a:r>
                  <a:rPr lang="en-GB" dirty="0" smtClean="0"/>
                  <a:t>”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10391498" y="5348850"/>
            <a:ext cx="142346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 smtClean="0"/>
              <a:t>population</a:t>
            </a:r>
            <a:endParaRPr lang="en-GB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163616" y="4869305"/>
            <a:ext cx="165134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 smtClean="0"/>
              <a:t>(cf. ANOVA)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347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Linear Regression:  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Given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 </a:t>
                </a:r>
                <a:r>
                  <a:rPr lang="en-GB" dirty="0" smtClean="0"/>
                  <a:t>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 smtClean="0"/>
                  <a:t>)-tuples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 smtClean="0"/>
                  <a:t>,   such as measurements, </a:t>
                </a:r>
                <a:br>
                  <a:rPr lang="en-GB" dirty="0" smtClean="0"/>
                </a:br>
                <a:r>
                  <a:rPr lang="en-GB" dirty="0" smtClean="0"/>
                  <a:t>we assume the </a:t>
                </a:r>
                <a:r>
                  <a:rPr lang="en-GB" u="sng" dirty="0" smtClean="0"/>
                  <a:t>multiple linear relationship</a:t>
                </a:r>
                <a:r>
                  <a:rPr lang="en-GB" dirty="0" smtClean="0"/>
                  <a:t> between the values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of the form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    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or </a:t>
                </a:r>
                <a:r>
                  <a:rPr lang="en-GB" dirty="0"/>
                  <a:t>rather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5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dirty="0"/>
                  <a:t>  is a random deviation</a:t>
                </a:r>
                <a:r>
                  <a:rPr lang="en-GB" dirty="0" smtClean="0"/>
                  <a:t>.</a:t>
                </a:r>
              </a:p>
              <a:p>
                <a:pPr>
                  <a:lnSpc>
                    <a:spcPct val="180000"/>
                  </a:lnSpc>
                </a:pPr>
                <a:r>
                  <a:rPr lang="en-GB" dirty="0" smtClean="0"/>
                  <a:t>We </a:t>
                </a:r>
                <a:r>
                  <a:rPr lang="en-GB" dirty="0"/>
                  <a:t>do not know 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,  </a:t>
                </a:r>
                <a:r>
                  <a:rPr lang="en-GB" dirty="0"/>
                  <a:t>however…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3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09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Notation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have the dataset of the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/>
                  <a:t>)-tuples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values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 smtClean="0"/>
                  <a:t>  constitute an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-component column vector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dirty="0" smtClean="0"/>
                  <a:t>,  </a:t>
                </a:r>
                <a:br>
                  <a:rPr lang="en-GB" dirty="0" smtClean="0"/>
                </a:br>
                <a:r>
                  <a:rPr lang="en-GB" dirty="0" smtClean="0"/>
                  <a:t>which is 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GB" dirty="0" smtClean="0"/>
                  <a:t>  matrix,  and  the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 smtClean="0"/>
                  <a:t>)-tuples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 smtClean="0"/>
                  <a:t>   </a:t>
                </a:r>
                <a:br>
                  <a:rPr lang="en-GB" dirty="0" smtClean="0"/>
                </a:br>
                <a:r>
                  <a:rPr lang="en-GB" dirty="0" smtClean="0"/>
                  <a:t>constitute 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 smtClean="0"/>
                  <a:t>  matrix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 smtClean="0"/>
              </a:p>
              <a:p>
                <a:pPr>
                  <a:lnSpc>
                    <a:spcPct val="250000"/>
                  </a:lnSpc>
                </a:pPr>
                <a:r>
                  <a:rPr lang="en-GB" dirty="0" smtClean="0"/>
                  <a:t>We often have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 smtClean="0"/>
                  <a:t>  for every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,  </a:t>
                </a:r>
              </a:p>
              <a:p>
                <a:r>
                  <a:rPr lang="en-GB" dirty="0" smtClean="0"/>
                  <a:t>but we may have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in general.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969" b="-11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068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Notation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Assuming </a:t>
                </a:r>
                <a:r>
                  <a:rPr lang="en-GB" dirty="0"/>
                  <a:t>the </a:t>
                </a:r>
                <a:r>
                  <a:rPr lang="en-GB" u="sng" dirty="0"/>
                  <a:t>multiple linear relationship</a:t>
                </a:r>
                <a:r>
                  <a:rPr lang="en-GB" dirty="0"/>
                  <a:t> between the values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of the </a:t>
                </a:r>
                <a:r>
                  <a:rPr lang="en-GB" dirty="0" smtClean="0"/>
                  <a:t>form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50000"/>
                  </a:lnSpc>
                </a:pPr>
                <a:r>
                  <a:rPr lang="en-GB" u="sng" dirty="0" smtClean="0"/>
                  <a:t>the unknown parameters</a:t>
                </a:r>
                <a:r>
                  <a:rPr lang="en-GB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 constitute a </a:t>
                </a:r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 smtClean="0"/>
                  <a:t>)</a:t>
                </a:r>
                <a:r>
                  <a:rPr lang="en-GB" dirty="0" smtClean="0"/>
                  <a:t>-component </a:t>
                </a:r>
                <a:endParaRPr lang="en-GB" dirty="0" smtClean="0"/>
              </a:p>
              <a:p>
                <a:r>
                  <a:rPr lang="en-GB" dirty="0" smtClean="0"/>
                  <a:t>column vector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dirty="0" smtClean="0"/>
                  <a:t>,  which is a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GB" dirty="0" smtClean="0"/>
                  <a:t>  matrix</a:t>
                </a:r>
                <a:r>
                  <a:rPr lang="en-GB" dirty="0" smtClean="0"/>
                  <a:t>:</a:t>
                </a:r>
              </a:p>
              <a:p>
                <a:pPr>
                  <a:lnSpc>
                    <a:spcPct val="50000"/>
                  </a:lnSpc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739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Notation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All in all, we have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equations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    ⋮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dataset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 smtClean="0"/>
                  <a:t>  is given,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are unknown (</a:t>
                </a:r>
                <a:r>
                  <a:rPr lang="en-GB" u="sng" dirty="0" smtClean="0"/>
                  <a:t>to be estimated</a:t>
                </a:r>
                <a:r>
                  <a:rPr lang="en-GB" dirty="0" smtClean="0"/>
                  <a:t>), and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are </a:t>
                </a:r>
                <a:r>
                  <a:rPr lang="en-GB" u="sng" dirty="0" smtClean="0"/>
                  <a:t>random deviations</a:t>
                </a:r>
                <a:r>
                  <a:rPr lang="en-GB" dirty="0" smtClean="0"/>
                  <a:t> (random errors).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9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Introduction:  Simple Linear Regression &amp; Least Squares Method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Multiple Linear Regression:  Introduction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Multiple Linear Regression:  Summary &amp; Background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Classical Assumptions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Coefficient of Determination (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Further Theorems, Tests of Hypotheses and Confidence Intervals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Two-sample </a:t>
            </a:r>
            <a:r>
              <a:rPr lang="en-GB" i="1" dirty="0" smtClean="0"/>
              <a:t>t-</a:t>
            </a:r>
            <a:r>
              <a:rPr lang="en-GB" dirty="0" smtClean="0"/>
              <a:t>test for the difference of the population means // </a:t>
            </a:r>
            <a:r>
              <a:rPr lang="en-GB" i="1" dirty="0" smtClean="0"/>
              <a:t>σ</a:t>
            </a:r>
            <a:r>
              <a:rPr lang="en-GB" i="1" baseline="-25000" dirty="0" smtClean="0"/>
              <a:t>X</a:t>
            </a:r>
            <a:r>
              <a:rPr lang="en-GB" dirty="0" smtClean="0"/>
              <a:t>=</a:t>
            </a:r>
            <a:r>
              <a:rPr lang="en-GB" i="1" dirty="0" smtClean="0"/>
              <a:t>σ</a:t>
            </a:r>
            <a:r>
              <a:rPr lang="en-GB" i="1" baseline="-25000" dirty="0" smtClean="0"/>
              <a:t>Y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Simple linear regression without the intercept term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846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Notation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(unknown) </a:t>
                </a:r>
                <a:r>
                  <a:rPr lang="en-GB" u="sng" dirty="0" smtClean="0"/>
                  <a:t>random deviations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constitute </a:t>
                </a:r>
                <a:r>
                  <a:rPr lang="en-GB" dirty="0"/>
                  <a:t>an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-component column vector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>which </a:t>
                </a:r>
                <a:r>
                  <a:rPr lang="en-GB" dirty="0"/>
                  <a:t>is an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matrix: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Moreover, the values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 are seen as a  (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)-component </a:t>
                </a:r>
                <a:br>
                  <a:rPr lang="en-GB" dirty="0" smtClean="0"/>
                </a:br>
                <a:r>
                  <a:rPr lang="en-GB" dirty="0" smtClean="0"/>
                  <a:t>row vector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,  which is a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1×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 smtClean="0"/>
                  <a:t>  matrix:</a:t>
                </a:r>
              </a:p>
              <a:p>
                <a:pPr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97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Notation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To sum up, assuming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 smtClean="0"/>
                  <a:t>,  we have: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      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582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Notation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equations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+ 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    = 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+ 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   = 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      ⋮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+ 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 = 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can then be written briefly as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GB" b="1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délník 4"/>
          <p:cNvSpPr/>
          <p:nvPr/>
        </p:nvSpPr>
        <p:spPr>
          <a:xfrm>
            <a:off x="5063490" y="4791076"/>
            <a:ext cx="2025015" cy="826770"/>
          </a:xfrm>
          <a:prstGeom prst="rect">
            <a:avLst/>
          </a:prstGeom>
          <a:noFill/>
          <a:ln w="38100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0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vectors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Random variable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Random vector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Mean value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Variance-covariance matrix</a:t>
            </a:r>
          </a:p>
          <a:p>
            <a:pPr>
              <a:lnSpc>
                <a:spcPct val="150000"/>
              </a:lnSpc>
            </a:pPr>
            <a:r>
              <a:rPr lang="en-GB" dirty="0"/>
              <a:t>Uncorrelated random </a:t>
            </a:r>
            <a:r>
              <a:rPr lang="en-GB" dirty="0" smtClean="0"/>
              <a:t>variables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Independent random variables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9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variable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  be </a:t>
                </a:r>
                <a:r>
                  <a:rPr lang="en-GB" dirty="0" smtClean="0"/>
                  <a:t>a </a:t>
                </a:r>
                <a:r>
                  <a:rPr lang="en-GB" b="1" dirty="0" smtClean="0"/>
                  <a:t>probability </a:t>
                </a:r>
                <a:r>
                  <a:rPr lang="en-GB" b="1" dirty="0"/>
                  <a:t>space</a:t>
                </a:r>
                <a:r>
                  <a:rPr lang="en-GB" dirty="0" smtClean="0"/>
                  <a:t>.  That is,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808038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 smtClean="0"/>
                  <a:t>	—  the </a:t>
                </a:r>
                <a:r>
                  <a:rPr lang="en-GB" u="sng" dirty="0" smtClean="0"/>
                  <a:t>sample space</a:t>
                </a:r>
                <a:r>
                  <a:rPr lang="en-GB" dirty="0" smtClean="0"/>
                  <a:t> (a non-empty set),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808038" algn="l"/>
                  </a:tabLst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GB" dirty="0" smtClean="0"/>
                  <a:t>	—  the </a:t>
                </a:r>
                <a:r>
                  <a:rPr lang="en-GB" u="sng" dirty="0" smtClean="0"/>
                  <a:t>event space</a:t>
                </a:r>
                <a:r>
                  <a:rPr lang="en-GB" dirty="0" smtClean="0"/>
                  <a:t> (a σ</a:t>
                </a:r>
                <a:r>
                  <a:rPr lang="en-GB" dirty="0"/>
                  <a:t>-algebra </a:t>
                </a:r>
                <a:r>
                  <a:rPr lang="en-GB" dirty="0" smtClean="0"/>
                  <a:t>on </a:t>
                </a:r>
                <a:r>
                  <a:rPr lang="en-GB" dirty="0"/>
                  <a:t>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 smtClean="0"/>
                  <a:t>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8080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 smtClean="0"/>
                  <a:t>	—  the </a:t>
                </a:r>
                <a:r>
                  <a:rPr lang="en-GB" u="sng" dirty="0" smtClean="0"/>
                  <a:t>probability</a:t>
                </a:r>
                <a:r>
                  <a:rPr lang="en-GB" dirty="0" smtClean="0"/>
                  <a:t> measure on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</m:d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r>
                  <a:rPr lang="en-GB" dirty="0" smtClean="0"/>
                  <a:t>Recall that a </a:t>
                </a:r>
                <a:r>
                  <a:rPr lang="en-GB" b="1" dirty="0" smtClean="0"/>
                  <a:t>random variable</a:t>
                </a:r>
                <a:r>
                  <a:rPr lang="en-GB" dirty="0" smtClean="0"/>
                  <a:t> is a function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 smtClean="0"/>
                  <a:t>which is measurable, i.e. the </a:t>
                </a:r>
                <a:r>
                  <a:rPr lang="en-GB" dirty="0"/>
                  <a:t>preimage of any open interval is an event</a:t>
                </a:r>
              </a:p>
              <a:p>
                <a:r>
                  <a:rPr lang="en-GB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GB" dirty="0"/>
                  <a:t>  for every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such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 smtClean="0"/>
                  <a:t>).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3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4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vector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  be the probability space as </a:t>
                </a:r>
                <a:r>
                  <a:rPr lang="en-GB" dirty="0" smtClean="0"/>
                  <a:t>above, </a:t>
                </a:r>
                <a:r>
                  <a:rPr lang="en-GB" dirty="0"/>
                  <a:t>and let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 be given.  We can then stack the random variables into an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-dimensional </a:t>
                </a:r>
                <a:r>
                  <a:rPr lang="en-GB" b="1" dirty="0" smtClean="0"/>
                  <a:t>random vector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which is a (measurable) mapping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801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vector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Remark:</a:t>
                </a:r>
                <a:r>
                  <a:rPr lang="en-GB" dirty="0" smtClean="0"/>
                  <a:t>  The fact that the mapping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is measurable means that the preimage of any open set is an event: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every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open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b="1" dirty="0" smtClean="0"/>
                  <a:t>We </a:t>
                </a:r>
                <a:r>
                  <a:rPr lang="en-GB" b="1" dirty="0"/>
                  <a:t>assume for simplicity</a:t>
                </a:r>
                <a:r>
                  <a:rPr lang="en-GB" dirty="0"/>
                  <a:t> that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and that the </a:t>
                </a:r>
                <a:r>
                  <a:rPr lang="en-GB" dirty="0" smtClean="0"/>
                  <a:t>mapping is the identity: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(the </a:t>
                </a:r>
                <a:r>
                  <a:rPr lang="en-GB" dirty="0"/>
                  <a:t>event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GB" dirty="0"/>
                  <a:t>  is the collection of all Lebesgue measurable subsets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)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Remark:</a:t>
                </a:r>
                <a:r>
                  <a:rPr lang="en-GB" dirty="0" smtClean="0"/>
                  <a:t>  The mapping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is </a:t>
                </a:r>
                <a:r>
                  <a:rPr lang="en-GB" dirty="0" smtClean="0"/>
                  <a:t>measurable if and only if </a:t>
                </a:r>
                <a:br>
                  <a:rPr lang="en-GB" dirty="0" smtClean="0"/>
                </a:br>
                <a:r>
                  <a:rPr lang="en-GB" dirty="0" smtClean="0"/>
                  <a:t>each of the functions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is measurable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882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vector:  Expected value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Given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,  </a:t>
                </a:r>
                <a:br>
                  <a:rPr lang="en-GB" dirty="0" smtClean="0"/>
                </a:br>
                <a:r>
                  <a:rPr lang="en-GB" dirty="0" smtClean="0"/>
                  <a:t>the </a:t>
                </a:r>
                <a:r>
                  <a:rPr lang="en-GB" b="1" dirty="0" smtClean="0"/>
                  <a:t>expected value</a:t>
                </a:r>
                <a:r>
                  <a:rPr lang="en-GB" dirty="0" smtClean="0"/>
                  <a:t> of the random vector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 is: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129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variables:  Variance and Covariance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Given the probability space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 smtClean="0"/>
                  <a:t>, 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be some two random variables.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</a:t>
                </a:r>
                <a:r>
                  <a:rPr lang="en-GB" b="1" dirty="0" smtClean="0"/>
                  <a:t>variance</a:t>
                </a:r>
                <a:r>
                  <a:rPr lang="en-GB" dirty="0" smtClean="0"/>
                  <a:t>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 smtClean="0"/>
                  <a:t>  is: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</a:t>
                </a:r>
                <a:r>
                  <a:rPr lang="en-GB" b="1" u="sng" dirty="0"/>
                  <a:t>co</a:t>
                </a:r>
                <a:r>
                  <a:rPr lang="en-GB" b="1" dirty="0"/>
                  <a:t>variance</a:t>
                </a:r>
                <a:r>
                  <a:rPr lang="en-GB" dirty="0"/>
                  <a:t> of the random variables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is: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Observation: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82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99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vector:  Variance-covariance matrix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Given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 </a:t>
                </a: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</a:t>
                </a:r>
                <a:r>
                  <a:rPr lang="en-GB" b="1" dirty="0" smtClean="0"/>
                  <a:t>variance-covariance matrix</a:t>
                </a:r>
                <a:r>
                  <a:rPr lang="en-GB" dirty="0" smtClean="0"/>
                  <a:t> of the random vector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 is: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ar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ar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ar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ar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</m:oMath>
                  </m:oMathPara>
                </a14:m>
                <a:r>
                  <a:rPr lang="en-GB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b="0" i="1" dirty="0" smtClean="0">
                    <a:latin typeface="Cambria Math" panose="02040503050406030204" pitchFamily="18" charset="0"/>
                  </a:rPr>
                </a:br>
                <a:endParaRPr lang="en-GB" dirty="0" smtClean="0"/>
              </a:p>
              <a:p>
                <a:r>
                  <a:rPr lang="en-GB" dirty="0" smtClean="0"/>
                  <a:t>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0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Simple Linear Regression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Motivation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Example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Least Squares Method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Generalization</a:t>
            </a:r>
          </a:p>
          <a:p>
            <a:pPr>
              <a:lnSpc>
                <a:spcPct val="150000"/>
              </a:lnSpc>
            </a:pPr>
            <a:r>
              <a:rPr lang="en-GB" dirty="0"/>
              <a:t>Multiple Linear Regression:  </a:t>
            </a:r>
            <a:r>
              <a:rPr lang="en-GB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GB" dirty="0"/>
              <a:t>Multiple Linear Regression</a:t>
            </a:r>
            <a:r>
              <a:rPr lang="en-GB" dirty="0" smtClean="0"/>
              <a:t>:  Notation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33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vector:  Uncorrelated random variables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</a:t>
                </a:r>
                <a:r>
                  <a:rPr lang="en-GB" dirty="0"/>
                  <a:t>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 are (pairwise) </a:t>
                </a:r>
                <a:r>
                  <a:rPr lang="en-GB" b="1" dirty="0" smtClean="0"/>
                  <a:t>uncorrelated</a:t>
                </a:r>
                <a:r>
                  <a:rPr lang="en-GB" dirty="0" smtClean="0"/>
                  <a:t> if and only if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19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vector:  Independent events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  be </a:t>
                </a:r>
                <a:r>
                  <a:rPr lang="en-GB" dirty="0" smtClean="0"/>
                  <a:t>a probability space</a:t>
                </a:r>
                <a:r>
                  <a:rPr lang="en-GB" dirty="0"/>
                  <a:t> </a:t>
                </a:r>
                <a:r>
                  <a:rPr lang="en-GB" dirty="0" smtClean="0"/>
                  <a:t>and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GB" dirty="0" smtClean="0"/>
                  <a:t>  be events.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Recall that the events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are </a:t>
                </a:r>
                <a:r>
                  <a:rPr lang="en-GB" b="1" dirty="0" smtClean="0"/>
                  <a:t>mutually independent</a:t>
                </a:r>
                <a:r>
                  <a:rPr lang="en-GB" dirty="0"/>
                  <a:t> </a:t>
                </a:r>
                <a:r>
                  <a:rPr lang="en-GB" dirty="0" smtClean="0"/>
                  <a:t>if and only if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∩⋯∩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×⋯×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59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vector:  Independent random variables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  be </a:t>
                </a:r>
                <a:r>
                  <a:rPr lang="en-GB" dirty="0" smtClean="0"/>
                  <a:t>the underlying probability space</a:t>
                </a:r>
                <a:r>
                  <a:rPr lang="en-GB" dirty="0"/>
                  <a:t> </a:t>
                </a:r>
                <a:r>
                  <a:rPr lang="en-GB" dirty="0" smtClean="0"/>
                  <a:t>and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be random variables.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are </a:t>
                </a:r>
                <a:r>
                  <a:rPr lang="en-GB" b="1" dirty="0" smtClean="0"/>
                  <a:t>mutually independent</a:t>
                </a:r>
                <a:r>
                  <a:rPr lang="en-GB" dirty="0"/>
                  <a:t> </a:t>
                </a:r>
                <a:r>
                  <a:rPr lang="en-GB" dirty="0" smtClean="0"/>
                  <a:t>if and only if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d>
                              <m:r>
                                <a:rPr lang="en-GB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</m:eqAr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= </m:t>
                      </m:r>
                      <m:eqArr>
                        <m:eqArr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</m: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</m: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⋯</m:t>
                          </m:r>
                        </m: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e>
                      </m:eqAr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  <a:tabLst>
                    <a:tab pos="11207750" algn="r"/>
                  </a:tabLst>
                </a:pPr>
                <a:r>
                  <a:rPr lang="en-GB" dirty="0" smtClean="0"/>
                  <a:t>for every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 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 …, 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−∞,+∞</m:t>
                        </m:r>
                      </m:e>
                    </m:d>
                  </m:oMath>
                </a14:m>
                <a:r>
                  <a:rPr lang="en-GB" dirty="0" smtClean="0"/>
                  <a:t>    such that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	for every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802" b="-11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464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vector:  Independent random variables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u="sng" dirty="0" smtClean="0"/>
                  <a:t>Theorem:</a:t>
                </a:r>
                <a:r>
                  <a:rPr lang="en-GB" dirty="0"/>
                  <a:t>  </a:t>
                </a:r>
                <a:r>
                  <a:rPr lang="en-GB" u="sng" dirty="0"/>
                  <a:t>If</a:t>
                </a:r>
                <a:r>
                  <a:rPr lang="en-GB" dirty="0"/>
                  <a:t> the random variables  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</a:t>
                </a:r>
                <a:r>
                  <a:rPr lang="en-GB" b="1" dirty="0"/>
                  <a:t>mutually independent</a:t>
                </a:r>
                <a:r>
                  <a:rPr lang="en-GB" dirty="0"/>
                  <a:t>, </a:t>
                </a:r>
                <a:r>
                  <a:rPr lang="en-GB" u="sng" dirty="0"/>
                  <a:t>then</a:t>
                </a:r>
                <a:r>
                  <a:rPr lang="en-GB" dirty="0"/>
                  <a:t> they are </a:t>
                </a:r>
                <a:r>
                  <a:rPr lang="en-GB" b="1" dirty="0"/>
                  <a:t>pairwise uncorrelated</a:t>
                </a:r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Remark:</a:t>
                </a:r>
                <a:r>
                  <a:rPr lang="en-GB" dirty="0" smtClean="0"/>
                  <a:t>  ¡ </a:t>
                </a:r>
                <a:r>
                  <a:rPr lang="en-GB" dirty="0"/>
                  <a:t>The converse does not hold true in general</a:t>
                </a:r>
                <a:r>
                  <a:rPr lang="en-GB" dirty="0" smtClean="0"/>
                  <a:t> !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Remark:</a:t>
                </a:r>
                <a:r>
                  <a:rPr lang="en-GB" dirty="0" smtClean="0"/>
                  <a:t>  The proof of the theorem is easy if the sample space is finite  </a:t>
                </a:r>
                <a:br>
                  <a:rPr lang="en-GB" dirty="0" smtClean="0"/>
                </a:br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 2,…,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GB" dirty="0" smtClean="0"/>
                  <a:t>)  or countable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3,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GB" dirty="0" smtClean="0"/>
                  <a:t>).  The proof is somewhat </a:t>
                </a:r>
                <a:br>
                  <a:rPr lang="en-GB" dirty="0" smtClean="0"/>
                </a:br>
                <a:r>
                  <a:rPr lang="en-GB" dirty="0" smtClean="0"/>
                  <a:t>involved in the general case (requires some knowledge of the theory of </a:t>
                </a:r>
                <a:br>
                  <a:rPr lang="en-GB" dirty="0" smtClean="0"/>
                </a:br>
                <a:r>
                  <a:rPr lang="en-GB" dirty="0" smtClean="0"/>
                  <a:t>the Lebesgue integral, uses limiting steps – Levi’s Theorem).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696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Multivariate normal distribution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737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Normal distribution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Consider a probability space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 smtClean="0"/>
                  <a:t>  where 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,  the </a:t>
                </a:r>
                <a:br>
                  <a:rPr lang="en-GB" dirty="0" smtClean="0"/>
                </a:br>
                <a:r>
                  <a:rPr lang="en-GB" dirty="0" smtClean="0"/>
                  <a:t>event space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GB" dirty="0" smtClean="0"/>
                  <a:t>  is the collection of all Lebesgue measurable subsets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,  </a:t>
                </a:r>
                <a:br>
                  <a:rPr lang="en-GB" dirty="0" smtClean="0"/>
                </a:br>
                <a:r>
                  <a:rPr lang="en-GB" dirty="0" smtClean="0"/>
                  <a:t>and </a:t>
                </a:r>
                <a:r>
                  <a:rPr lang="en-GB" dirty="0"/>
                  <a:t>the probability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is given by its probability density function</a:t>
                </a: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for some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 smtClean="0"/>
                  <a:t>,  so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That is, the probability is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any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ℱ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u="sng" dirty="0" smtClean="0"/>
                  <a:t>Remark:</a:t>
                </a:r>
                <a:r>
                  <a:rPr lang="en-GB" dirty="0" smtClean="0"/>
                  <a:t>  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,  then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  iff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 smtClean="0"/>
                  <a:t>,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 smtClean="0"/>
                  <a:t>  iff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 smtClean="0"/>
                  <a:t>,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1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Normal distribution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Given the above probability space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 smtClean="0"/>
                  <a:t>,  the probability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 smtClean="0"/>
                  <a:t>  being given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by its density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then </a:t>
                </a:r>
                <a:r>
                  <a:rPr lang="en-GB" dirty="0"/>
                  <a:t>the identity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75000"/>
                  </a:lnSpc>
                </a:pPr>
                <a:r>
                  <a:rPr lang="en-GB" dirty="0"/>
                  <a:t>follows the </a:t>
                </a:r>
                <a:r>
                  <a:rPr lang="en-GB" dirty="0" smtClean="0"/>
                  <a:t>Gaussian normal distribution</a:t>
                </a:r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then say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a </a:t>
                </a:r>
                <a:r>
                  <a:rPr lang="en-GB" b="1" dirty="0" smtClean="0"/>
                  <a:t>Gaussian normal </a:t>
                </a:r>
                <a:r>
                  <a:rPr lang="en-GB" b="1" dirty="0"/>
                  <a:t>random variable</a:t>
                </a:r>
                <a:r>
                  <a:rPr lang="en-GB" dirty="0"/>
                  <a:t> and write</a:t>
                </a: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2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Normal distribution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u="sng" dirty="0" smtClean="0"/>
                  <a:t>Theorem:</a:t>
                </a:r>
                <a:r>
                  <a:rPr lang="en-GB" dirty="0" smtClean="0"/>
                  <a:t>  Let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 smtClean="0"/>
                  <a:t>  be a probability space.  (Consider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for simplicity.)  If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/>
                  <a:t>, </a:t>
                </a:r>
                <a:r>
                  <a:rPr lang="en-GB" dirty="0" smtClean="0"/>
                  <a:t> …,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are </a:t>
                </a:r>
                <a:r>
                  <a:rPr lang="en-GB" b="1" dirty="0" smtClean="0"/>
                  <a:t>mutually independent</a:t>
                </a:r>
                <a:r>
                  <a:rPr lang="en-GB" dirty="0" smtClean="0"/>
                  <a:t> and normally distributed, then</a:t>
                </a:r>
              </a:p>
              <a:p>
                <a:pPr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 ∼ 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, 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50000"/>
                  </a:lnSpc>
                </a:pPr>
                <a:r>
                  <a:rPr lang="en-GB" dirty="0" smtClean="0"/>
                  <a:t>that is, their sum is also normally distributed.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6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718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Variance-covariance matrix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u="sng" dirty="0" smtClean="0"/>
                  <a:t>Theorem:</a:t>
                </a:r>
                <a:r>
                  <a:rPr lang="en-GB" dirty="0"/>
                  <a:t>  Let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  be a probability </a:t>
                </a:r>
                <a:r>
                  <a:rPr lang="en-GB" dirty="0" smtClean="0"/>
                  <a:t>space  (with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for simplicity) </a:t>
                </a:r>
                <a:br>
                  <a:rPr lang="en-GB" dirty="0" smtClean="0"/>
                </a:br>
                <a:r>
                  <a:rPr lang="en-GB" dirty="0" smtClean="0"/>
                  <a:t>and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be any random variables, which are stacked into </a:t>
                </a:r>
                <a:br>
                  <a:rPr lang="en-GB" dirty="0" smtClean="0"/>
                </a:br>
                <a:r>
                  <a:rPr lang="en-GB" dirty="0" smtClean="0"/>
                  <a:t>a random vector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.  Then its </a:t>
                </a:r>
                <a:r>
                  <a:rPr lang="en-GB" u="sng" dirty="0" smtClean="0"/>
                  <a:t>variance-covariance matrix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𝚺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is </a:t>
                </a:r>
                <a:r>
                  <a:rPr lang="en-GB" u="sng" dirty="0" smtClean="0"/>
                  <a:t>symmetric</a:t>
                </a:r>
                <a:r>
                  <a:rPr lang="en-GB" dirty="0" smtClean="0"/>
                  <a:t> and </a:t>
                </a:r>
                <a:r>
                  <a:rPr lang="en-GB" u="sng" dirty="0" smtClean="0"/>
                  <a:t>positively semi-definite</a:t>
                </a:r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That is, it holds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𝚺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𝚺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≥0  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every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176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Variance-covariance matrix:  A decomposition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 smtClean="0"/>
                  <a:t>Theorem:</a:t>
                </a:r>
                <a:r>
                  <a:rPr lang="en-GB" dirty="0" smtClean="0"/>
                  <a:t>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be any </a:t>
                </a:r>
                <a:r>
                  <a:rPr lang="en-GB" u="sng" dirty="0" smtClean="0"/>
                  <a:t>symmetric</a:t>
                </a:r>
                <a:r>
                  <a:rPr lang="en-GB" dirty="0" smtClean="0"/>
                  <a:t> and </a:t>
                </a:r>
                <a:r>
                  <a:rPr lang="en-GB" u="sng" dirty="0" smtClean="0"/>
                  <a:t>positively semi-definite</a:t>
                </a:r>
                <a:r>
                  <a:rPr lang="en-GB" dirty="0" smtClean="0"/>
                  <a:t> matrix, and let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Then there exists a matrix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  such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𝚺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pPr>
                  <a:lnSpc>
                    <a:spcPct val="120000"/>
                  </a:lnSpc>
                </a:pPr>
                <a:r>
                  <a:rPr lang="en-GB" u="sng" dirty="0" smtClean="0"/>
                  <a:t>Remark:</a:t>
                </a:r>
                <a:r>
                  <a:rPr lang="en-GB" dirty="0" smtClean="0"/>
                  <a:t>  The matrix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 smtClean="0"/>
                  <a:t> can be obtained • either from the spectral decomposition / eigendecomposition of the matrix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en-GB" dirty="0" smtClean="0"/>
                  <a:t>: 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𝜦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GB" dirty="0" smtClean="0"/>
                  <a:t> where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𝜦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is diagonal and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is orthonormal (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𝑸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dirty="0" smtClean="0"/>
                  <a:t>); • or from the Cholesky decomposition: 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𝑳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GB" dirty="0" smtClean="0"/>
                  <a:t>  where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GB" dirty="0" smtClean="0"/>
                  <a:t> is a lower-triangular matrix.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2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40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Linear Regression:  Motivation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Motivation: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Assume a dataset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 smtClean="0"/>
                  <a:t> 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statistical units, i.e. we are given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pairs 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 of quantitative variables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),  such as</a:t>
                </a:r>
              </a:p>
              <a:p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5845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 = investments	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= the resulting revenues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5845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= </a:t>
                </a:r>
                <a:r>
                  <a:rPr lang="en-GB" dirty="0" smtClean="0"/>
                  <a:t>particular times</a:t>
                </a:r>
                <a:r>
                  <a:rPr lang="en-GB" dirty="0"/>
                  <a:t>	and 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= the </a:t>
                </a:r>
                <a:r>
                  <a:rPr lang="en-GB" dirty="0" smtClean="0"/>
                  <a:t>price of a stock at the given time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5845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 = the quantity of some goods supplied to a market</a:t>
                </a:r>
                <a:br>
                  <a:rPr lang="en-GB" dirty="0" smtClean="0"/>
                </a:br>
                <a:r>
                  <a:rPr lang="en-GB" dirty="0" smtClean="0"/>
                  <a:t>	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= the resulting unit price for the goods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584575" algn="l"/>
                  </a:tabLst>
                </a:pPr>
                <a:r>
                  <a:rPr lang="en-GB" dirty="0" smtClean="0"/>
                  <a:t>etc.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35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multivariate normal distribution (of dim. </a:t>
            </a:r>
            <a:r>
              <a:rPr lang="en-GB" i="1" dirty="0" smtClean="0"/>
              <a:t>k</a:t>
            </a:r>
            <a:r>
              <a:rPr lang="en-GB" dirty="0" smtClean="0"/>
              <a:t> ≥ 1)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Consider a probability space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 smtClean="0"/>
                  <a:t>  where 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,  the </a:t>
                </a:r>
                <a:br>
                  <a:rPr lang="en-GB" dirty="0" smtClean="0"/>
                </a:br>
                <a:r>
                  <a:rPr lang="en-GB" dirty="0" smtClean="0"/>
                  <a:t>event space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GB" dirty="0" smtClean="0"/>
                  <a:t>  is the collection of all Lebesgue measurable subsets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,  </a:t>
                </a:r>
                <a:br>
                  <a:rPr lang="en-GB" dirty="0" smtClean="0"/>
                </a:br>
                <a:r>
                  <a:rPr lang="en-GB" dirty="0" smtClean="0"/>
                  <a:t>and </a:t>
                </a:r>
                <a:r>
                  <a:rPr lang="en-GB" dirty="0"/>
                  <a:t>the probability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is given by the standardized normal density function</a:t>
                </a: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That is, the probability is</a:t>
                </a: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any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ℱ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5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multivariate normal distribution (of dim. </a:t>
            </a:r>
            <a:r>
              <a:rPr lang="en-GB" i="1" dirty="0" smtClean="0"/>
              <a:t>k</a:t>
            </a:r>
            <a:r>
              <a:rPr lang="en-GB" dirty="0" smtClean="0"/>
              <a:t> ≥ 1)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Given the above probability space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 smtClean="0"/>
                  <a:t>,  the probability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 smtClean="0"/>
                  <a:t>  being given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by its density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 smtClean="0"/>
                  <a:t>then </a:t>
                </a:r>
                <a:r>
                  <a:rPr lang="en-GB" dirty="0"/>
                  <a:t>the identity random </a:t>
                </a:r>
                <a:r>
                  <a:rPr lang="en-GB" dirty="0" smtClean="0"/>
                  <a:t>vector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𝒁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lnSpc>
                    <a:spcPct val="175000"/>
                  </a:lnSpc>
                </a:pPr>
                <a:r>
                  <a:rPr lang="en-GB" dirty="0"/>
                  <a:t>follows the </a:t>
                </a:r>
                <a:r>
                  <a:rPr lang="en-GB" dirty="0" smtClean="0"/>
                  <a:t>standard Gaussian multivariate normal distribution</a:t>
                </a:r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then say that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dirty="0"/>
                  <a:t>  is a </a:t>
                </a:r>
                <a:r>
                  <a:rPr lang="en-GB" b="1" dirty="0" smtClean="0"/>
                  <a:t>standard multivariate normal </a:t>
                </a:r>
                <a:r>
                  <a:rPr lang="en-GB" b="1" dirty="0"/>
                  <a:t>random </a:t>
                </a:r>
                <a:r>
                  <a:rPr lang="en-GB" b="1" dirty="0" smtClean="0"/>
                  <a:t>vector</a:t>
                </a:r>
                <a:r>
                  <a:rPr lang="en-GB" dirty="0" smtClean="0"/>
                  <a:t> and write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dirty="0" smtClean="0"/>
                  <a:t>  is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-component zero vector and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dirty="0" smtClean="0"/>
                  <a:t>  is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  identity matrix.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2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Multivariate normal distribution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a vector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(mean values)  and a symmetric positively semi-definite matrix 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(variance-covariance matrix)  of rank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 smtClean="0"/>
                  <a:t>  be given.  Moreover, </a:t>
                </a:r>
                <a:br>
                  <a:rPr lang="en-GB" dirty="0" smtClean="0"/>
                </a:b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  be a matrix such that 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GB" dirty="0" smtClean="0"/>
                  <a:t>.  Finally, consider the probability </a:t>
                </a:r>
                <a:r>
                  <a:rPr lang="en-GB" dirty="0"/>
                  <a:t>space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with </a:t>
                </a:r>
                <a:r>
                  <a:rPr lang="en-GB" dirty="0"/>
                  <a:t>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/>
                  <a:t>  and </a:t>
                </a:r>
                <a:r>
                  <a:rPr lang="en-GB" dirty="0" smtClean="0"/>
                  <a:t>the </a:t>
                </a:r>
                <a:r>
                  <a:rPr lang="en-GB" dirty="0"/>
                  <a:t>standard multivariate normal random variable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 the random vector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defined so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𝑨𝒁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75000"/>
                  </a:lnSpc>
                </a:pPr>
                <a:r>
                  <a:rPr lang="en-GB" dirty="0"/>
                  <a:t>follows the standard Gaussian multivariate normal distribution.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then say that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/>
                  <a:t>  is a </a:t>
                </a:r>
                <a:r>
                  <a:rPr lang="en-GB" b="1" dirty="0" smtClean="0"/>
                  <a:t>multivariate </a:t>
                </a:r>
                <a:r>
                  <a:rPr lang="en-GB" b="1" dirty="0"/>
                  <a:t>normal random vector</a:t>
                </a:r>
                <a:r>
                  <a:rPr lang="en-GB" dirty="0"/>
                  <a:t> and write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0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2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Multivariate normal distribution:  Density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If the variance-covariance matrix 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is </a:t>
                </a:r>
                <a:r>
                  <a:rPr lang="en-GB" u="sng" dirty="0" smtClean="0"/>
                  <a:t>non-singular</a:t>
                </a:r>
                <a:r>
                  <a:rPr lang="en-GB" dirty="0" smtClean="0"/>
                  <a:t>, </a:t>
                </a:r>
                <a:br>
                  <a:rPr lang="en-GB" dirty="0" smtClean="0"/>
                </a:br>
                <a:r>
                  <a:rPr lang="en-GB" dirty="0" smtClean="0"/>
                  <a:t>that is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,  then the </a:t>
                </a:r>
                <a:r>
                  <a:rPr lang="en-GB" b="1" dirty="0" smtClean="0"/>
                  <a:t>probability density function</a:t>
                </a:r>
                <a:r>
                  <a:rPr lang="en-GB" dirty="0" smtClean="0"/>
                  <a:t> </a:t>
                </a:r>
                <a:br>
                  <a:rPr lang="en-GB" dirty="0" smtClean="0"/>
                </a:br>
                <a:r>
                  <a:rPr lang="en-GB" dirty="0" smtClean="0"/>
                  <a:t>of the multivariate normal probability distribution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0" smtClean="0">
                                          <a:latin typeface="Cambria Math" panose="02040503050406030204" pitchFamily="18" charset="0"/>
                                        </a:rPr>
                                        <m:t>𝚺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25000"/>
                  </a:lnSpc>
                  <a:spcBef>
                    <a:spcPts val="800"/>
                  </a:spcBef>
                </a:pPr>
                <a:r>
                  <a:rPr lang="en-GB" dirty="0" smtClean="0"/>
                  <a:t>If </a:t>
                </a:r>
                <a:r>
                  <a:rPr lang="en-GB" dirty="0"/>
                  <a:t>the variance-covariance matrix  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is </a:t>
                </a:r>
                <a:r>
                  <a:rPr lang="en-GB" u="sng" dirty="0"/>
                  <a:t>singular</a:t>
                </a:r>
                <a:r>
                  <a:rPr lang="en-GB" dirty="0"/>
                  <a:t>, that is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,  then the </a:t>
                </a:r>
                <a:r>
                  <a:rPr lang="en-GB" b="1" dirty="0"/>
                  <a:t>probability density function</a:t>
                </a:r>
                <a:r>
                  <a:rPr lang="en-GB" dirty="0"/>
                  <a:t> of the multivariate normal probability distribution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u="sng" dirty="0"/>
                  <a:t>does not exist</a:t>
                </a:r>
                <a:r>
                  <a:rPr lang="en-GB" dirty="0" smtClean="0"/>
                  <a:t>.</a:t>
                </a:r>
                <a:endParaRPr lang="en-GB" u="sng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Multivariate normal distribution:  Another definition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be a </a:t>
                </a:r>
                <a:r>
                  <a:rPr lang="en-GB" dirty="0"/>
                  <a:t>probability </a:t>
                </a:r>
                <a:r>
                  <a:rPr lang="en-GB" dirty="0" smtClean="0"/>
                  <a:t>space and let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be a random vector.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 </a:t>
                </a:r>
                <a:r>
                  <a:rPr lang="en-GB" u="sng" dirty="0" smtClean="0"/>
                  <a:t>follows a multivariate normal distribution</a:t>
                </a:r>
                <a:r>
                  <a:rPr lang="en-GB" dirty="0" smtClean="0"/>
                  <a:t>, that is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</m:d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for some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and for some symmetric and positively semi-definite 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</a:t>
                </a:r>
              </a:p>
              <a:p>
                <a:pPr algn="ctr"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GB" dirty="0"/>
                  <a:t>if and only if,  </a:t>
                </a: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for </a:t>
                </a:r>
                <a:r>
                  <a:rPr lang="en-GB" dirty="0"/>
                  <a:t>every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,  the random variable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 is normally distributed; </a:t>
                </a:r>
                <a:br>
                  <a:rPr lang="en-GB" dirty="0" smtClean="0"/>
                </a:br>
                <a:r>
                  <a:rPr lang="en-GB" dirty="0" smtClean="0"/>
                  <a:t>that is, there exist 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and a non-negative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such that</a:t>
                </a:r>
              </a:p>
              <a:p>
                <a:pPr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every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814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Multivariate normal distribution:  Linear transformation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u="sng" dirty="0" smtClean="0"/>
                  <a:t>Theorem:</a:t>
                </a:r>
                <a:r>
                  <a:rPr lang="en-GB" dirty="0" smtClean="0"/>
                  <a:t>  Let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be a </a:t>
                </a:r>
                <a:r>
                  <a:rPr lang="en-GB" dirty="0"/>
                  <a:t>probability </a:t>
                </a:r>
                <a:r>
                  <a:rPr lang="en-GB" dirty="0" smtClean="0"/>
                  <a:t>space and let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be </a:t>
                </a:r>
                <a:br>
                  <a:rPr lang="en-GB" dirty="0" smtClean="0"/>
                </a:br>
                <a:r>
                  <a:rPr lang="en-GB" dirty="0" smtClean="0"/>
                  <a:t>a </a:t>
                </a:r>
                <a:r>
                  <a:rPr lang="en-GB" u="sng" dirty="0"/>
                  <a:t>multivariate </a:t>
                </a:r>
                <a:r>
                  <a:rPr lang="en-GB" u="sng" dirty="0" smtClean="0"/>
                  <a:t>normally </a:t>
                </a:r>
                <a:r>
                  <a:rPr lang="en-GB" u="sng" dirty="0"/>
                  <a:t>distributed random </a:t>
                </a:r>
                <a:r>
                  <a:rPr lang="en-GB" u="sng" dirty="0" smtClean="0"/>
                  <a:t>vector</a:t>
                </a:r>
                <a:r>
                  <a:rPr lang="en-GB" dirty="0" smtClean="0"/>
                  <a:t>, </a:t>
                </a:r>
                <a:r>
                  <a:rPr lang="en-GB" dirty="0"/>
                  <a:t>that </a:t>
                </a:r>
                <a:r>
                  <a:rPr lang="en-GB" dirty="0" smtClean="0"/>
                  <a:t>is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</m:d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for some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and for some symmetric and positively semi-definite 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any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matrix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947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Multivariate normal distribution:  Theorem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u="sng" dirty="0" smtClean="0"/>
                  <a:t>Theorem:</a:t>
                </a:r>
                <a:r>
                  <a:rPr lang="en-GB" dirty="0" smtClean="0"/>
                  <a:t>  Let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 be stacked into a multivariate </a:t>
                </a:r>
                <a:r>
                  <a:rPr lang="en-GB" u="sng" dirty="0" smtClean="0"/>
                  <a:t>normally distributed random vector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,  that is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</m:d>
                  </m:oMath>
                </a14:m>
                <a:r>
                  <a:rPr lang="en-GB" dirty="0" smtClean="0"/>
                  <a:t>  for some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and for some symmetric and positively semi-definite 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.  Then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 are </a:t>
                </a:r>
                <a:r>
                  <a:rPr lang="en-GB" b="1" dirty="0" smtClean="0"/>
                  <a:t>mutually independent</a:t>
                </a:r>
                <a:r>
                  <a:rPr lang="en-GB" dirty="0" smtClean="0"/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GB" u="sng" dirty="0" smtClean="0"/>
                  <a:t>if and only if</a:t>
                </a:r>
                <a:r>
                  <a:rPr lang="en-GB" dirty="0" smtClean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</a:t>
                </a:r>
                <a:r>
                  <a:rPr lang="en-GB" dirty="0"/>
                  <a:t>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</a:t>
                </a:r>
                <a:r>
                  <a:rPr lang="en-GB" b="1" dirty="0" smtClean="0"/>
                  <a:t>pairwise uncorrelated</a:t>
                </a:r>
                <a:r>
                  <a:rPr lang="en-GB" dirty="0"/>
                  <a:t>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(</a:t>
                </a:r>
                <a:r>
                  <a:rPr lang="en-GB" dirty="0"/>
                  <a:t>that is, the variance-covariance matrix  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en-GB" dirty="0"/>
                  <a:t>  is </a:t>
                </a:r>
                <a:r>
                  <a:rPr lang="en-GB" dirty="0" smtClean="0"/>
                  <a:t>diagonal).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u="sng" dirty="0" smtClean="0"/>
                  <a:t>Remark:</a:t>
                </a:r>
                <a:endParaRPr lang="en-GB" u="sng" dirty="0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dirty="0" smtClean="0"/>
                  <a:t> holds true in general, see above</a:t>
                </a:r>
              </a:p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GB" dirty="0" smtClean="0"/>
                  <a:t> holds under the additional assumption of the normal distribution (not in general)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321" b="-10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1517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Summary &amp; Background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Summary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Terminology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Assumptions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Random vectors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classical assumptions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Notation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461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Summary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have got the sample of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 smtClean="0"/>
                  <a:t>)-tuples</a:t>
                </a:r>
              </a:p>
              <a:p>
                <a:pPr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, 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 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 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, 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, 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, 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, …, 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 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50000"/>
                  </a:lnSpc>
                </a:pPr>
                <a:r>
                  <a:rPr lang="en-GB" dirty="0" smtClean="0"/>
                  <a:t>of the observations,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1×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 smtClean="0"/>
                  <a:t>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</a:t>
                </a:r>
              </a:p>
              <a:p>
                <a:r>
                  <a:rPr lang="en-GB" dirty="0" smtClean="0"/>
                  <a:t>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sample could have been obtained in either of the following two ways:</a:t>
                </a:r>
              </a:p>
              <a:p>
                <a:pPr algn="ctr">
                  <a:lnSpc>
                    <a:spcPct val="250000"/>
                  </a:lnSpc>
                </a:pPr>
                <a:r>
                  <a:rPr lang="en-GB" dirty="0" smtClean="0"/>
                  <a:t>(see the next two slides)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7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Summary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30000"/>
                  </a:lnSpc>
                </a:pPr>
                <a:r>
                  <a:rPr lang="en-GB" b="1" dirty="0" smtClean="0"/>
                  <a:t>First:</a:t>
                </a:r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 smtClean="0"/>
                  <a:t>  —	A sample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statistical units was selected from a larger population.</a:t>
                </a:r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/>
                  <a:t> </a:t>
                </a:r>
                <a:r>
                  <a:rPr lang="en-GB" dirty="0" smtClean="0"/>
                  <a:t> —	Each of the statistical units was measured and we have obtained </a:t>
                </a:r>
                <a:br>
                  <a:rPr lang="en-GB" dirty="0" smtClean="0"/>
                </a:br>
                <a:r>
                  <a:rPr lang="en-GB" dirty="0" smtClean="0"/>
                  <a:t>the pairs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thus.</a:t>
                </a:r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/>
                  <a:t> </a:t>
                </a:r>
                <a:r>
                  <a:rPr lang="en-GB" dirty="0" smtClean="0"/>
                  <a:t> —	</a:t>
                </a:r>
                <a:r>
                  <a:rPr lang="en-GB" dirty="0"/>
                  <a:t>¡¡¡ </a:t>
                </a:r>
                <a:r>
                  <a:rPr lang="en-GB" dirty="0" smtClean="0"/>
                  <a:t> The </a:t>
                </a:r>
                <a:r>
                  <a:rPr lang="en-GB" dirty="0"/>
                  <a:t>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1×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/>
                  <a:t>  were measured </a:t>
                </a:r>
                <a:r>
                  <a:rPr lang="en-GB" dirty="0" smtClean="0"/>
                  <a:t>/ are known exactly  !!!</a:t>
                </a:r>
                <a:br>
                  <a:rPr lang="en-GB" dirty="0" smtClean="0"/>
                </a:br>
                <a:r>
                  <a:rPr lang="en-GB" dirty="0" smtClean="0"/>
                  <a:t>(That is, the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are </a:t>
                </a:r>
                <a:r>
                  <a:rPr lang="en-GB" u="sng" dirty="0" smtClean="0"/>
                  <a:t>non-random</a:t>
                </a:r>
                <a:r>
                  <a:rPr lang="en-GB" dirty="0" smtClean="0"/>
                  <a:t>.)</a:t>
                </a:r>
                <a:endParaRPr lang="en-GB" dirty="0"/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/>
                  <a:t> </a:t>
                </a:r>
                <a:r>
                  <a:rPr lang="en-GB" dirty="0" smtClean="0"/>
                  <a:t> —	We assume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dirty="0" smtClean="0"/>
                  <a:t>  and we have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,  </a:t>
                </a:r>
                <a:br>
                  <a:rPr lang="en-GB" dirty="0" smtClean="0"/>
                </a:b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is a </a:t>
                </a:r>
                <a:r>
                  <a:rPr lang="en-GB" u="sng" dirty="0" smtClean="0"/>
                  <a:t>random deviation</a:t>
                </a:r>
                <a:r>
                  <a:rPr lang="en-GB" dirty="0" smtClean="0"/>
                  <a:t> (error).</a:t>
                </a:r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/>
                  <a:t> </a:t>
                </a:r>
                <a:r>
                  <a:rPr lang="en-GB" dirty="0" smtClean="0"/>
                  <a:t> —	The random deviation is caused by the intrinsic properties of the statistical unit (further unknown / “random” / unconsidered factors).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337" b="-1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3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Linear Regression:  Motivation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Given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pairs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 of the measurements, </a:t>
                </a:r>
                <a:br>
                  <a:rPr lang="en-GB" dirty="0" smtClean="0"/>
                </a:br>
                <a:r>
                  <a:rPr lang="en-GB" dirty="0" smtClean="0"/>
                  <a:t>we assume that there is a </a:t>
                </a:r>
                <a:r>
                  <a:rPr lang="en-GB" u="sng" dirty="0" smtClean="0"/>
                  <a:t>simple linear relationship</a:t>
                </a:r>
                <a:r>
                  <a:rPr lang="en-GB" dirty="0" smtClean="0"/>
                  <a:t> between the values </a:t>
                </a:r>
                <a:br>
                  <a:rPr lang="en-GB" dirty="0" smtClean="0"/>
                </a:br>
                <a:r>
                  <a:rPr lang="en-GB" dirty="0" smtClean="0"/>
                  <a:t>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of the form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or rather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dirty="0" smtClean="0"/>
                  <a:t>  is a random deviation.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We do not know 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,  however…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0658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Summary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30000"/>
                  </a:lnSpc>
                </a:pPr>
                <a:r>
                  <a:rPr lang="en-GB" b="1" dirty="0" smtClean="0"/>
                  <a:t>Second:</a:t>
                </a:r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 smtClean="0"/>
                  <a:t>  —	We prepared the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1×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 smtClean="0"/>
                  <a:t>  at the beginning.</a:t>
                </a:r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/>
                  <a:t> </a:t>
                </a:r>
                <a:r>
                  <a:rPr lang="en-GB" dirty="0" smtClean="0"/>
                  <a:t> —	¡¡¡  </a:t>
                </a:r>
                <a:r>
                  <a:rPr lang="en-GB" dirty="0"/>
                  <a:t>These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</a:t>
                </a:r>
                <a:r>
                  <a:rPr lang="en-GB" dirty="0" smtClean="0"/>
                  <a:t>known exactly therefore  !!!</a:t>
                </a:r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 smtClean="0"/>
                  <a:t>  —	When making the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 smtClean="0"/>
                  <a:t>-th measurement, </a:t>
                </a: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>we set up the system (adjust the system’s setting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</a:t>
                </a:r>
                <a:r>
                  <a:rPr lang="en-GB" u="sng" dirty="0" smtClean="0"/>
                  <a:t>exactly</a:t>
                </a:r>
                <a:r>
                  <a:rPr lang="en-GB" dirty="0" smtClean="0"/>
                  <a:t>) </a:t>
                </a:r>
                <a:r>
                  <a:rPr lang="en-GB" dirty="0"/>
                  <a:t>first </a:t>
                </a:r>
                <a:r>
                  <a:rPr lang="en-GB" dirty="0" smtClean="0"/>
                  <a:t>and </a:t>
                </a:r>
                <a:br>
                  <a:rPr lang="en-GB" dirty="0" smtClean="0"/>
                </a:br>
                <a:r>
                  <a:rPr lang="en-GB" dirty="0" smtClean="0"/>
                  <a:t>we measure the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of the dependent variable then.</a:t>
                </a:r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 smtClean="0"/>
                  <a:t>  —	The random deviation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here is caused </a:t>
                </a:r>
                <a:br>
                  <a:rPr lang="en-GB" dirty="0" smtClean="0"/>
                </a:br>
                <a:r>
                  <a:rPr lang="en-GB" u="sng" dirty="0" smtClean="0"/>
                  <a:t>either</a:t>
                </a:r>
                <a:r>
                  <a:rPr lang="en-GB" dirty="0" smtClean="0"/>
                  <a:t> by the intrinsic properties of the system (further unknown / “random” / unconsidered factors), </a:t>
                </a:r>
                <a:br>
                  <a:rPr lang="en-GB" dirty="0" smtClean="0"/>
                </a:br>
                <a:r>
                  <a:rPr lang="en-GB" u="sng" dirty="0" smtClean="0"/>
                  <a:t>or</a:t>
                </a:r>
                <a:r>
                  <a:rPr lang="en-GB" dirty="0" smtClean="0"/>
                  <a:t> by random errors in the measurement itself.  (!)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29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Summary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Remarks: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In practice, the data may be obtained in either </a:t>
                </a:r>
                <a:r>
                  <a:rPr lang="en-GB" dirty="0" smtClean="0"/>
                  <a:t>way (first or second).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In </a:t>
                </a:r>
                <a:r>
                  <a:rPr lang="en-GB" dirty="0"/>
                  <a:t>either </a:t>
                </a:r>
                <a:r>
                  <a:rPr lang="en-GB" dirty="0" smtClean="0"/>
                  <a:t>case (first or second), </a:t>
                </a:r>
                <a:r>
                  <a:rPr lang="en-GB" dirty="0"/>
                  <a:t>the </a:t>
                </a:r>
                <a:r>
                  <a:rPr lang="en-GB" dirty="0" smtClean="0"/>
                  <a:t>independent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are assumed to </a:t>
                </a:r>
                <a:r>
                  <a:rPr lang="en-GB" dirty="0"/>
                  <a:t>be known exactly</a:t>
                </a:r>
                <a:r>
                  <a:rPr lang="en-GB" dirty="0" smtClean="0"/>
                  <a:t>, i.e. without any measurement errors.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Assuming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dirty="0" smtClean="0"/>
                  <a:t>,  even the dependent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 may be measured exactly, i.e. without any measurement error, the random deviation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dirty="0" smtClean="0"/>
                  <a:t>  being caused by the intrinsic properties (other unknown / “random” / unconsidered factors).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For the purpose of the mathematical analysis, we assume the second case only.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1725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Terminology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ε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Čárový bublinový popisek 1 3"/>
          <p:cNvSpPr/>
          <p:nvPr/>
        </p:nvSpPr>
        <p:spPr>
          <a:xfrm>
            <a:off x="2196000" y="2520000"/>
            <a:ext cx="2880000" cy="4247317"/>
          </a:xfrm>
          <a:prstGeom prst="borderCallout1">
            <a:avLst>
              <a:gd name="adj1" fmla="val 44"/>
              <a:gd name="adj2" fmla="val 49968"/>
              <a:gd name="adj3" fmla="val -8448"/>
              <a:gd name="adj4" fmla="val 5922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 smtClean="0">
                <a:solidFill>
                  <a:schemeClr val="tx1"/>
                </a:solidFill>
              </a:rPr>
              <a:t>Regressand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Predicand</a:t>
            </a:r>
            <a:endParaRPr lang="en-GB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Explained variable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Dependent variable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Endogenous </a:t>
            </a:r>
            <a:r>
              <a:rPr lang="en-GB" dirty="0">
                <a:solidFill>
                  <a:schemeClr val="tx1"/>
                </a:solidFill>
              </a:rPr>
              <a:t>variable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Controlled variable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Response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Outcome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Predicted </a:t>
            </a:r>
            <a:r>
              <a:rPr lang="en-GB" dirty="0">
                <a:solidFill>
                  <a:schemeClr val="tx1"/>
                </a:solidFill>
              </a:rPr>
              <a:t>variable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Measured </a:t>
            </a:r>
            <a:r>
              <a:rPr lang="en-GB" dirty="0" smtClean="0">
                <a:solidFill>
                  <a:schemeClr val="tx1"/>
                </a:solidFill>
              </a:rPr>
              <a:t>variable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Čárový bublinový popisek 1 6"/>
          <p:cNvSpPr/>
          <p:nvPr/>
        </p:nvSpPr>
        <p:spPr>
          <a:xfrm>
            <a:off x="5076000" y="2520000"/>
            <a:ext cx="2880000" cy="3416320"/>
          </a:xfrm>
          <a:prstGeom prst="borderCallout1">
            <a:avLst>
              <a:gd name="adj1" fmla="val 34"/>
              <a:gd name="adj2" fmla="val 50048"/>
              <a:gd name="adj3" fmla="val -9370"/>
              <a:gd name="adj4" fmla="val 2153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 smtClean="0">
                <a:solidFill>
                  <a:schemeClr val="tx1"/>
                </a:solidFill>
              </a:rPr>
              <a:t>Regressors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Predictors</a:t>
            </a:r>
            <a:endParaRPr lang="en-GB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Explanatory variables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Independent variables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Exogenous </a:t>
            </a:r>
            <a:r>
              <a:rPr lang="en-GB" dirty="0" smtClean="0">
                <a:solidFill>
                  <a:schemeClr val="tx1"/>
                </a:solidFill>
              </a:rPr>
              <a:t>variables</a:t>
            </a:r>
            <a:endParaRPr lang="en-GB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Control variables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Stimuli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Covariates</a:t>
            </a:r>
          </a:p>
        </p:txBody>
      </p:sp>
      <p:sp>
        <p:nvSpPr>
          <p:cNvPr id="8" name="Čárový bublinový popisek 1 7"/>
          <p:cNvSpPr/>
          <p:nvPr/>
        </p:nvSpPr>
        <p:spPr>
          <a:xfrm>
            <a:off x="7686000" y="961648"/>
            <a:ext cx="2700000" cy="872034"/>
          </a:xfrm>
          <a:prstGeom prst="borderCallout1">
            <a:avLst>
              <a:gd name="adj1" fmla="val 50339"/>
              <a:gd name="adj2" fmla="val -40"/>
              <a:gd name="adj3" fmla="val 110424"/>
              <a:gd name="adj4" fmla="val -6253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 smtClean="0">
                <a:solidFill>
                  <a:schemeClr val="tx1"/>
                </a:solidFill>
              </a:rPr>
              <a:t>Parameters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Regression coefficients</a:t>
            </a:r>
          </a:p>
        </p:txBody>
      </p:sp>
      <p:sp>
        <p:nvSpPr>
          <p:cNvPr id="10" name="Čárový bublinový popisek 1 9"/>
          <p:cNvSpPr/>
          <p:nvPr/>
        </p:nvSpPr>
        <p:spPr>
          <a:xfrm>
            <a:off x="7956000" y="2520000"/>
            <a:ext cx="2160000" cy="1754326"/>
          </a:xfrm>
          <a:prstGeom prst="borderCallout1">
            <a:avLst>
              <a:gd name="adj1" fmla="val -21"/>
              <a:gd name="adj2" fmla="val 50002"/>
              <a:gd name="adj3" fmla="val -22823"/>
              <a:gd name="adj4" fmla="val 1315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 smtClean="0">
                <a:solidFill>
                  <a:schemeClr val="tx1"/>
                </a:solidFill>
              </a:rPr>
              <a:t>Deviation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Error term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Disturbance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Noise</a:t>
            </a:r>
          </a:p>
        </p:txBody>
      </p:sp>
      <p:cxnSp>
        <p:nvCxnSpPr>
          <p:cNvPr id="14" name="Přímá spojnice se šipkou 13"/>
          <p:cNvCxnSpPr>
            <a:stCxn id="8" idx="2"/>
          </p:cNvCxnSpPr>
          <p:nvPr/>
        </p:nvCxnSpPr>
        <p:spPr>
          <a:xfrm flipH="1">
            <a:off x="7545706" y="1397665"/>
            <a:ext cx="140294" cy="461665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7" idx="3"/>
          </p:cNvCxnSpPr>
          <p:nvPr/>
        </p:nvCxnSpPr>
        <p:spPr>
          <a:xfrm flipV="1">
            <a:off x="6516000" y="2141220"/>
            <a:ext cx="532500" cy="378780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7" idx="3"/>
          </p:cNvCxnSpPr>
          <p:nvPr/>
        </p:nvCxnSpPr>
        <p:spPr>
          <a:xfrm flipH="1" flipV="1">
            <a:off x="4701540" y="2200276"/>
            <a:ext cx="1814460" cy="319724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8" idx="2"/>
          </p:cNvCxnSpPr>
          <p:nvPr/>
        </p:nvCxnSpPr>
        <p:spPr>
          <a:xfrm flipH="1">
            <a:off x="5021580" y="1397665"/>
            <a:ext cx="2664420" cy="558135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5368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Terminology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 smtClean="0"/>
                  <a:t> 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ε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Čárový bublinový popisek 1 3"/>
          <p:cNvSpPr/>
          <p:nvPr/>
        </p:nvSpPr>
        <p:spPr>
          <a:xfrm>
            <a:off x="2196000" y="2520000"/>
            <a:ext cx="2880000" cy="4247317"/>
          </a:xfrm>
          <a:prstGeom prst="borderCallout1">
            <a:avLst>
              <a:gd name="adj1" fmla="val 44"/>
              <a:gd name="adj2" fmla="val 49968"/>
              <a:gd name="adj3" fmla="val -8941"/>
              <a:gd name="adj4" fmla="val 6485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 smtClean="0">
                <a:solidFill>
                  <a:schemeClr val="tx1"/>
                </a:solidFill>
              </a:rPr>
              <a:t>Regressand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Predicand</a:t>
            </a:r>
            <a:endParaRPr lang="en-GB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Explained variable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Dependent variable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Endogenous </a:t>
            </a:r>
            <a:r>
              <a:rPr lang="en-GB" dirty="0">
                <a:solidFill>
                  <a:schemeClr val="tx1"/>
                </a:solidFill>
              </a:rPr>
              <a:t>variable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Controlled variable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Response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Outcome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Predicted </a:t>
            </a:r>
            <a:r>
              <a:rPr lang="en-GB" dirty="0">
                <a:solidFill>
                  <a:schemeClr val="tx1"/>
                </a:solidFill>
              </a:rPr>
              <a:t>variable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Measured </a:t>
            </a:r>
            <a:r>
              <a:rPr lang="en-GB" dirty="0" smtClean="0">
                <a:solidFill>
                  <a:schemeClr val="tx1"/>
                </a:solidFill>
              </a:rPr>
              <a:t>variable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Čárový bublinový popisek 1 6"/>
          <p:cNvSpPr/>
          <p:nvPr/>
        </p:nvSpPr>
        <p:spPr>
          <a:xfrm>
            <a:off x="5076000" y="2520000"/>
            <a:ext cx="2880000" cy="3416320"/>
          </a:xfrm>
          <a:prstGeom prst="borderCallout1">
            <a:avLst>
              <a:gd name="adj1" fmla="val 34"/>
              <a:gd name="adj2" fmla="val 50048"/>
              <a:gd name="adj3" fmla="val -9538"/>
              <a:gd name="adj4" fmla="val 1545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 smtClean="0">
                <a:solidFill>
                  <a:schemeClr val="tx1"/>
                </a:solidFill>
              </a:rPr>
              <a:t>Regressors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Predictors</a:t>
            </a:r>
            <a:endParaRPr lang="en-GB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Explanatory variables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Independent variables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Exogenous </a:t>
            </a:r>
            <a:r>
              <a:rPr lang="en-GB" dirty="0" smtClean="0">
                <a:solidFill>
                  <a:schemeClr val="tx1"/>
                </a:solidFill>
              </a:rPr>
              <a:t>variables</a:t>
            </a:r>
            <a:endParaRPr lang="en-GB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Control variables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Stimuli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Covariates</a:t>
            </a:r>
          </a:p>
        </p:txBody>
      </p:sp>
      <p:sp>
        <p:nvSpPr>
          <p:cNvPr id="8" name="Čárový bublinový popisek 1 7"/>
          <p:cNvSpPr/>
          <p:nvPr/>
        </p:nvSpPr>
        <p:spPr>
          <a:xfrm>
            <a:off x="7686000" y="961648"/>
            <a:ext cx="2700000" cy="872034"/>
          </a:xfrm>
          <a:prstGeom prst="borderCallout1">
            <a:avLst>
              <a:gd name="adj1" fmla="val 50339"/>
              <a:gd name="adj2" fmla="val -40"/>
              <a:gd name="adj3" fmla="val 111868"/>
              <a:gd name="adj4" fmla="val -681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 smtClean="0">
                <a:solidFill>
                  <a:schemeClr val="tx1"/>
                </a:solidFill>
              </a:rPr>
              <a:t>Parameters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Regression coefficients</a:t>
            </a:r>
          </a:p>
        </p:txBody>
      </p:sp>
      <p:sp>
        <p:nvSpPr>
          <p:cNvPr id="10" name="Čárový bublinový popisek 1 9"/>
          <p:cNvSpPr/>
          <p:nvPr/>
        </p:nvSpPr>
        <p:spPr>
          <a:xfrm>
            <a:off x="7956000" y="2520000"/>
            <a:ext cx="2160000" cy="1754326"/>
          </a:xfrm>
          <a:prstGeom prst="borderCallout1">
            <a:avLst>
              <a:gd name="adj1" fmla="val -21"/>
              <a:gd name="adj2" fmla="val 50002"/>
              <a:gd name="adj3" fmla="val -23584"/>
              <a:gd name="adj4" fmla="val 609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 smtClean="0">
                <a:solidFill>
                  <a:schemeClr val="tx1"/>
                </a:solidFill>
              </a:rPr>
              <a:t>Deviation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Error term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Disturbance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Noise</a:t>
            </a:r>
          </a:p>
        </p:txBody>
      </p:sp>
      <p:cxnSp>
        <p:nvCxnSpPr>
          <p:cNvPr id="14" name="Přímá spojnice se šipkou 13"/>
          <p:cNvCxnSpPr>
            <a:stCxn id="8" idx="2"/>
          </p:cNvCxnSpPr>
          <p:nvPr/>
        </p:nvCxnSpPr>
        <p:spPr>
          <a:xfrm flipH="1">
            <a:off x="7399020" y="1397665"/>
            <a:ext cx="286980" cy="486865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7" idx="3"/>
          </p:cNvCxnSpPr>
          <p:nvPr/>
        </p:nvCxnSpPr>
        <p:spPr>
          <a:xfrm flipV="1">
            <a:off x="6516000" y="2143126"/>
            <a:ext cx="374385" cy="376874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Čárový bublinový popisek 1 14"/>
          <p:cNvSpPr/>
          <p:nvPr/>
        </p:nvSpPr>
        <p:spPr>
          <a:xfrm>
            <a:off x="3600885" y="936000"/>
            <a:ext cx="2340000" cy="456535"/>
          </a:xfrm>
          <a:prstGeom prst="borderCallout1">
            <a:avLst>
              <a:gd name="adj1" fmla="val 100468"/>
              <a:gd name="adj2" fmla="val 50090"/>
              <a:gd name="adj3" fmla="val 203272"/>
              <a:gd name="adj4" fmla="val 5015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b="1" dirty="0" smtClean="0">
                <a:solidFill>
                  <a:schemeClr val="tx1"/>
                </a:solidFill>
              </a:rPr>
              <a:t>intercept term</a:t>
            </a:r>
          </a:p>
        </p:txBody>
      </p:sp>
    </p:spTree>
    <p:extLst>
      <p:ext uri="{BB962C8B-B14F-4D97-AF65-F5344CB8AC3E}">
        <p14:creationId xmlns:p14="http://schemas.microsoft.com/office/powerpoint/2010/main" val="3237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Assumptions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row vectors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1×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 smtClean="0"/>
                  <a:t>  </a:t>
                </a:r>
                <a:r>
                  <a:rPr lang="en-GB" dirty="0"/>
                  <a:t>are known </a:t>
                </a:r>
                <a:r>
                  <a:rPr lang="en-GB" dirty="0" smtClean="0"/>
                  <a:t>exactly, fixed, </a:t>
                </a: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>given before the measurements.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1541463" algn="r"/>
                    <a:tab pos="1708150" algn="l"/>
                  </a:tabLst>
                </a:pPr>
                <a:r>
                  <a:rPr lang="en-GB" dirty="0" smtClean="0"/>
                  <a:t>We	have	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and	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2540000" algn="r"/>
                    <a:tab pos="2622550" algn="l"/>
                    <a:tab pos="6099175" algn="l"/>
                    <a:tab pos="7265988" algn="l"/>
                  </a:tabLst>
                </a:pPr>
                <a:r>
                  <a:rPr lang="en-GB" dirty="0" smtClean="0"/>
                  <a:t>We assume	that	the random </a:t>
                </a:r>
                <a:r>
                  <a:rPr lang="en-GB" dirty="0"/>
                  <a:t>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	are independent</a:t>
                </a:r>
                <a:br>
                  <a:rPr lang="en-GB" dirty="0" smtClean="0"/>
                </a:br>
                <a:r>
                  <a:rPr lang="en-GB" dirty="0" smtClean="0"/>
                  <a:t>	and	the </a:t>
                </a:r>
                <a:r>
                  <a:rPr lang="en-GB" dirty="0"/>
                  <a:t>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	are independent.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u="sng" dirty="0" smtClean="0"/>
                  <a:t>Remark:</a:t>
                </a:r>
                <a:endParaRPr lang="en-GB" dirty="0"/>
              </a:p>
              <a:p>
                <a:pPr marL="361950">
                  <a:lnSpc>
                    <a:spcPct val="150000"/>
                  </a:lnSpc>
                  <a:tabLst>
                    <a:tab pos="4021138" algn="r"/>
                    <a:tab pos="4105275" algn="l"/>
                    <a:tab pos="8747125" algn="l"/>
                  </a:tabLst>
                </a:pPr>
                <a:r>
                  <a:rPr lang="en-GB" dirty="0" smtClean="0"/>
                  <a:t>It is enough to assume	that	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	are uncorrelated</a:t>
                </a:r>
                <a:br>
                  <a:rPr lang="en-GB" dirty="0" smtClean="0"/>
                </a:br>
                <a:r>
                  <a:rPr lang="en-GB" dirty="0" smtClean="0"/>
                  <a:t>	and	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	are uncorrelated.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0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Assumptions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  be the underlying probability space.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stack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prstClr val="black"/>
                    </a:solidFill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prstClr val="black"/>
                    </a:solidFill>
                  </a:rPr>
                  <a:t>  into </a:t>
                </a:r>
                <a:br>
                  <a:rPr lang="en-GB" dirty="0" smtClean="0">
                    <a:solidFill>
                      <a:prstClr val="black"/>
                    </a:solidFill>
                  </a:rPr>
                </a:br>
                <a:r>
                  <a:rPr lang="en-GB" b="1" dirty="0" smtClean="0">
                    <a:solidFill>
                      <a:prstClr val="black"/>
                    </a:solidFill>
                  </a:rPr>
                  <a:t>random vectors: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355600"/>
                <a:endParaRPr lang="en-GB" dirty="0" smtClean="0"/>
              </a:p>
              <a:p>
                <a:pPr marL="355600">
                  <a:lnSpc>
                    <a:spcPct val="150000"/>
                  </a:lnSpc>
                </a:pPr>
                <a:r>
                  <a:rPr lang="en-GB" dirty="0" smtClean="0"/>
                  <a:t>which are (measurable) mappings</a:t>
                </a:r>
              </a:p>
              <a:p>
                <a:pPr marL="355600"/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9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Random vectors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u="sng" dirty="0" smtClean="0"/>
                  <a:t>We assume for simplicity</a:t>
                </a:r>
                <a:r>
                  <a:rPr lang="en-GB" dirty="0"/>
                  <a:t> that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and that the mappings are identities: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GB" dirty="0"/>
              </a:p>
              <a:p>
                <a:pPr algn="r">
                  <a:lnSpc>
                    <a:spcPct val="150000"/>
                  </a:lnSpc>
                </a:pPr>
                <a:r>
                  <a:rPr lang="en-GB" dirty="0"/>
                  <a:t>(the event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GB" dirty="0"/>
                  <a:t>  is the collection of all Lebesgue measurable subsets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b="1" dirty="0" smtClean="0"/>
                  <a:t>expected values</a:t>
                </a:r>
                <a:r>
                  <a:rPr lang="en-GB" dirty="0" smtClean="0"/>
                  <a:t> of the random vectors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GB" dirty="0" smtClean="0"/>
                  <a:t>  are: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r="-8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7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Random vectors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b="1" dirty="0" smtClean="0"/>
                  <a:t>variance-covariance matrix</a:t>
                </a:r>
                <a:r>
                  <a:rPr lang="en-GB" dirty="0" smtClean="0"/>
                  <a:t> of the random vector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GB" dirty="0" smtClean="0"/>
                  <a:t>  is: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ar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ar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ar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ar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Recall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Random vectors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b="1" dirty="0" smtClean="0"/>
                  <a:t>variance-covariance matrix</a:t>
                </a:r>
                <a:r>
                  <a:rPr lang="en-GB" dirty="0" smtClean="0"/>
                  <a:t> of the random vector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GB" dirty="0" smtClean="0"/>
                  <a:t>  is: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ar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ar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ar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ar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Recall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6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 Classical Assumptions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have the </a:t>
                </a:r>
                <a:r>
                  <a:rPr lang="en-GB" dirty="0"/>
                  <a:t>underlying probability </a:t>
                </a:r>
                <a:r>
                  <a:rPr lang="en-GB" dirty="0" smtClean="0"/>
                  <a:t>space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 smtClean="0"/>
                  <a:t>,  with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for simplicity.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 smtClean="0"/>
                  <a:t>  be </a:t>
                </a:r>
                <a:r>
                  <a:rPr lang="en-GB" dirty="0"/>
                  <a:t>the outcome of the random </a:t>
                </a:r>
                <a:r>
                  <a:rPr lang="en-GB" dirty="0" smtClean="0"/>
                  <a:t>experiment.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Recalling that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 is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 smtClean="0"/>
                  <a:t>  design matrix, we have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𝒀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𝜺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GB" dirty="0" smtClean="0"/>
              </a:p>
              <a:p>
                <a:pPr>
                  <a:spcBef>
                    <a:spcPts val="1200"/>
                  </a:spcBef>
                </a:pPr>
                <a:r>
                  <a:rPr lang="en-GB" u="sng" dirty="0" smtClean="0"/>
                  <a:t>In </a:t>
                </a:r>
                <a:r>
                  <a:rPr lang="en-GB" u="sng" dirty="0"/>
                  <a:t>other words: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</a:t>
                </a:r>
                <a:r>
                  <a:rPr lang="en-GB" dirty="0" smtClean="0"/>
                  <a:t>measured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 are the numerical outcomes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 smtClean="0"/>
                  <a:t>  of the random experiment.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dirty="0"/>
                  <a:t>numerical </a:t>
                </a:r>
                <a:r>
                  <a:rPr lang="en-GB" dirty="0" smtClean="0"/>
                  <a:t>outcomes 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 smtClean="0"/>
                  <a:t>  are </a:t>
                </a:r>
                <a:r>
                  <a:rPr lang="en-GB" dirty="0"/>
                  <a:t>obtained </a:t>
                </a:r>
                <a:r>
                  <a:rPr lang="en-GB" dirty="0" smtClean="0"/>
                  <a:t>so that the numerical outcomes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 smtClean="0"/>
                  <a:t>  of </a:t>
                </a:r>
                <a:r>
                  <a:rPr lang="en-GB" dirty="0"/>
                  <a:t>the </a:t>
                </a:r>
                <a:r>
                  <a:rPr lang="en-GB" dirty="0" smtClean="0"/>
                  <a:t>random </a:t>
                </a:r>
                <a:r>
                  <a:rPr lang="en-GB" dirty="0"/>
                  <a:t>experiment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are </a:t>
                </a:r>
                <a:r>
                  <a:rPr lang="en-GB" dirty="0"/>
                  <a:t>added to the </a:t>
                </a:r>
                <a:r>
                  <a:rPr lang="en-GB" dirty="0" smtClean="0"/>
                  <a:t>given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4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Linear Regression:  Motivation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Based on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pairs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 of the measurements, </a:t>
                </a:r>
                <a:br>
                  <a:rPr lang="en-GB" dirty="0" smtClean="0"/>
                </a:br>
                <a:r>
                  <a:rPr lang="en-GB" dirty="0" smtClean="0"/>
                  <a:t>it is our purpose to find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estimates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of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unknown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estimates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  are also denoted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,  respectively, sometimes, i.e</a:t>
                </a:r>
                <a:r>
                  <a:rPr lang="en-GB" dirty="0" smtClean="0"/>
                  <a:t>. the estimates are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4181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 Classical Assumptions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Recall: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GB" dirty="0" smtClean="0"/>
                  <a:t>¡¡¡ The values of the regressors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 are </a:t>
                </a:r>
                <a:r>
                  <a:rPr lang="en-GB" b="1" u="sng" dirty="0" smtClean="0"/>
                  <a:t>non-random</a:t>
                </a:r>
                <a:r>
                  <a:rPr lang="en-GB" u="sng" dirty="0" smtClean="0"/>
                  <a:t> and known</a:t>
                </a:r>
                <a:r>
                  <a:rPr lang="en-GB" dirty="0" smtClean="0"/>
                  <a:t> !!!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GB" dirty="0" smtClean="0"/>
                  <a:t>¡¡¡ The </a:t>
                </a:r>
                <a:r>
                  <a:rPr lang="en-GB" dirty="0"/>
                  <a:t>values of the </a:t>
                </a:r>
                <a:r>
                  <a:rPr lang="en-GB" dirty="0" smtClean="0"/>
                  <a:t>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  are </a:t>
                </a:r>
                <a:r>
                  <a:rPr lang="en-GB" u="sng" dirty="0" smtClean="0"/>
                  <a:t>non-random but </a:t>
                </a:r>
                <a:r>
                  <a:rPr lang="en-GB" b="1" u="sng" dirty="0" smtClean="0"/>
                  <a:t>unknown</a:t>
                </a:r>
                <a:r>
                  <a:rPr lang="en-GB" dirty="0" smtClean="0"/>
                  <a:t> !!!</a:t>
                </a: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We assume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dirty="0" smtClean="0"/>
                  <a:t>  denotes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identity matrix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</a:t>
                </a:r>
                <a:r>
                  <a:rPr lang="en-GB" dirty="0" smtClean="0"/>
                  <a:t>   and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dirty="0" smtClean="0"/>
                  <a:t>  denotes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GB" dirty="0" smtClean="0"/>
                  <a:t>  zero vector.</a:t>
                </a:r>
                <a:endParaRPr lang="en-GB" u="sng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9288481" y="4162406"/>
                <a:ext cx="2476319" cy="371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 smtClean="0"/>
                  <a:t>for some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481" y="4162406"/>
                <a:ext cx="2476319" cy="371768"/>
              </a:xfrm>
              <a:prstGeom prst="rect">
                <a:avLst/>
              </a:prstGeom>
              <a:blipFill>
                <a:blip r:embed="rId3"/>
                <a:stretch>
                  <a:fillRect l="-7635" t="-24590" r="-1724" b="-491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0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 Classical Assumptions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77248" y="1296000"/>
                <a:ext cx="11397600" cy="5040000"/>
              </a:xfrm>
            </p:spPr>
            <p:txBody>
              <a:bodyPr/>
              <a:lstStyle/>
              <a:p>
                <a:r>
                  <a:rPr lang="en-GB" dirty="0" smtClean="0"/>
                  <a:t>The classical assumptions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en-GB" dirty="0"/>
                  <a:t>  mean that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  <a:p>
                <a:endParaRPr lang="en-GB" dirty="0" smtClean="0"/>
              </a:p>
              <a:p>
                <a:r>
                  <a:rPr lang="en-GB" dirty="0" smtClean="0"/>
                  <a:t>that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That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=0   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7248" y="1296000"/>
                <a:ext cx="11397600" cy="5040000"/>
              </a:xfrm>
              <a:blipFill>
                <a:blip r:embed="rId2"/>
                <a:stretch>
                  <a:fillRect l="-856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 Classical Assumptions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77248" y="1296000"/>
                <a:ext cx="11397600" cy="5040000"/>
              </a:xfrm>
            </p:spPr>
            <p:txBody>
              <a:bodyPr/>
              <a:lstStyle/>
              <a:p>
                <a:r>
                  <a:rPr lang="en-GB" dirty="0" smtClean="0"/>
                  <a:t>The classical assumptions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also mean </a:t>
                </a:r>
                <a:r>
                  <a:rPr lang="en-GB" dirty="0"/>
                  <a:t>that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   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That is,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for some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and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are (pairwise) </a:t>
                </a:r>
                <a:r>
                  <a:rPr lang="en-GB" b="1" u="sng" dirty="0" smtClean="0"/>
                  <a:t>uncorrelated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7248" y="1296000"/>
                <a:ext cx="11397600" cy="5040000"/>
              </a:xfrm>
              <a:blipFill>
                <a:blip r:embed="rId2"/>
                <a:stretch>
                  <a:fillRect l="-856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Čárový bublinový popisek 1 3"/>
          <p:cNvSpPr/>
          <p:nvPr/>
        </p:nvSpPr>
        <p:spPr>
          <a:xfrm>
            <a:off x="9312000" y="4240381"/>
            <a:ext cx="2880000" cy="1217050"/>
          </a:xfrm>
          <a:prstGeom prst="borderCallout1">
            <a:avLst>
              <a:gd name="adj1" fmla="val 50178"/>
              <a:gd name="adj2" fmla="val -11"/>
              <a:gd name="adj3" fmla="val 50094"/>
              <a:gd name="adj4" fmla="val -1631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Ins="0" bIns="54000" rtlCol="0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homoscedasticity</a:t>
            </a:r>
            <a:r>
              <a:rPr lang="en-GB" sz="2400" dirty="0" smtClean="0">
                <a:solidFill>
                  <a:schemeClr val="tx1"/>
                </a:solidFill>
              </a:rPr>
              <a:t>, i.e. the variance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is the same</a:t>
            </a:r>
            <a:endParaRPr lang="en-GB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 Classical Assumptions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classical assumptions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en-GB" dirty="0" smtClean="0"/>
                  <a:t>  finally mean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 smtClean="0"/>
              </a:p>
              <a:p>
                <a:pPr marL="360363">
                  <a:lnSpc>
                    <a:spcPct val="150000"/>
                  </a:lnSpc>
                </a:pP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 smtClean="0"/>
                  <a:t>  denotes the normal (Gaussian) probability distribution </a:t>
                </a:r>
                <a:br>
                  <a:rPr lang="en-GB" dirty="0" smtClean="0"/>
                </a:br>
                <a:r>
                  <a:rPr lang="en-GB" dirty="0" smtClean="0"/>
                  <a:t>with mean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 smtClean="0"/>
                  <a:t>  and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 and that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dirty="0"/>
                  <a:t>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are </a:t>
                </a:r>
                <a:r>
                  <a:rPr lang="en-GB" dirty="0"/>
                  <a:t>(pairwise) </a:t>
                </a:r>
                <a:r>
                  <a:rPr lang="en-GB" b="1" u="sng" dirty="0"/>
                  <a:t>uncorrelated</a:t>
                </a:r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b="1" u="sng" dirty="0" smtClean="0"/>
                  <a:t>Remark:</a:t>
                </a:r>
                <a:r>
                  <a:rPr lang="en-GB" dirty="0" smtClean="0"/>
                  <a:t>  </a:t>
                </a:r>
                <a:r>
                  <a:rPr lang="en-GB" u="sng" dirty="0" smtClean="0"/>
                  <a:t>It always holds:</a:t>
                </a:r>
                <a:r>
                  <a:rPr lang="en-GB" dirty="0" smtClean="0"/>
                  <a:t>  </a:t>
                </a:r>
                <a:r>
                  <a:rPr lang="en-GB" dirty="0"/>
                  <a:t>If the random </a:t>
                </a:r>
                <a:r>
                  <a:rPr lang="en-GB" dirty="0" smtClean="0"/>
                  <a:t>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are mutually independent, then they are (pairwise) uncorrelated.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It also holds:</a:t>
                </a:r>
                <a:r>
                  <a:rPr lang="en-GB" dirty="0" smtClean="0"/>
                  <a:t>  If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en-GB" dirty="0" smtClean="0"/>
                  <a:t>,  then the </a:t>
                </a:r>
                <a:r>
                  <a:rPr lang="en-GB" dirty="0"/>
                  <a:t>random </a:t>
                </a:r>
                <a:r>
                  <a:rPr lang="en-GB" dirty="0" smtClean="0"/>
                  <a:t>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mutually </a:t>
                </a:r>
                <a:r>
                  <a:rPr lang="en-GB" dirty="0" smtClean="0"/>
                  <a:t>independent.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458895" y="1980000"/>
            <a:ext cx="10740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 smtClean="0"/>
              <a:t>•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34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 Classical Assumptions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classical assumption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en-GB" dirty="0" smtClean="0"/>
                  <a:t>  implies that</a:t>
                </a:r>
              </a:p>
              <a:p>
                <a:pPr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that is</a:t>
                </a:r>
                <a:endParaRPr lang="en-GB" dirty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Čárový bublinový popisek 1 3"/>
          <p:cNvSpPr/>
          <p:nvPr/>
        </p:nvSpPr>
        <p:spPr>
          <a:xfrm>
            <a:off x="0" y="2039436"/>
            <a:ext cx="2880000" cy="478387"/>
          </a:xfrm>
          <a:prstGeom prst="borderCallout1">
            <a:avLst>
              <a:gd name="adj1" fmla="val 49915"/>
              <a:gd name="adj2" fmla="val 100093"/>
              <a:gd name="adj3" fmla="val 49558"/>
              <a:gd name="adj4" fmla="val 15689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Ins="0" bIns="54000" rtlCol="0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linearity</a:t>
            </a:r>
            <a:endParaRPr lang="en-GB" sz="2400" b="1" dirty="0">
              <a:solidFill>
                <a:schemeClr val="tx1"/>
              </a:solidFill>
            </a:endParaRPr>
          </a:p>
        </p:txBody>
      </p:sp>
      <p:cxnSp>
        <p:nvCxnSpPr>
          <p:cNvPr id="9" name="Přímá spojnice se šipkou 8"/>
          <p:cNvCxnSpPr>
            <a:stCxn id="4" idx="0"/>
          </p:cNvCxnSpPr>
          <p:nvPr/>
        </p:nvCxnSpPr>
        <p:spPr>
          <a:xfrm>
            <a:off x="2880000" y="2278630"/>
            <a:ext cx="312780" cy="1249430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3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Notation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u="sng" dirty="0" smtClean="0"/>
                  <a:t>unknown quantities</a:t>
                </a:r>
                <a:r>
                  <a:rPr lang="en-GB" dirty="0" smtClean="0"/>
                  <a:t> </a:t>
                </a:r>
                <a:br>
                  <a:rPr lang="en-GB" dirty="0" smtClean="0"/>
                </a:br>
                <a:r>
                  <a:rPr lang="en-GB" dirty="0" smtClean="0"/>
                  <a:t>  —  unknown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  —  unknown (random) deviations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br>
                  <a:rPr lang="en-GB" dirty="0" smtClean="0"/>
                </a:br>
                <a:r>
                  <a:rPr lang="en-GB" dirty="0" smtClean="0"/>
                  <a:t>are denoted by </a:t>
                </a:r>
                <a:r>
                  <a:rPr lang="en-GB" u="sng" dirty="0" smtClean="0"/>
                  <a:t>Greek letters</a:t>
                </a:r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u="sng" dirty="0" smtClean="0"/>
                  <a:t>estimates</a:t>
                </a:r>
                <a:r>
                  <a:rPr lang="en-GB" dirty="0" smtClean="0"/>
                  <a:t> of the </a:t>
                </a:r>
                <a:r>
                  <a:rPr lang="en-GB" dirty="0"/>
                  <a:t>unknown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</a:t>
                </a:r>
                <a:br>
                  <a:rPr lang="en-GB" dirty="0" smtClean="0"/>
                </a:br>
                <a:r>
                  <a:rPr lang="en-GB" dirty="0" smtClean="0"/>
                  <a:t>are denoted by the respective </a:t>
                </a:r>
                <a:r>
                  <a:rPr lang="en-GB" u="sng" dirty="0" smtClean="0"/>
                  <a:t>Latin letters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  </a:t>
                </a:r>
                <a:br>
                  <a:rPr lang="en-GB" dirty="0" smtClean="0"/>
                </a:br>
                <a:r>
                  <a:rPr lang="en-GB" dirty="0" smtClean="0"/>
                  <a:t>or by the  </a:t>
                </a:r>
                <a:r>
                  <a:rPr lang="en-GB" u="sng" dirty="0" smtClean="0"/>
                  <a:t>hat</a:t>
                </a:r>
                <a:r>
                  <a:rPr lang="en-GB" dirty="0" smtClean="0"/>
                  <a:t>  “^”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,  </a:t>
                </a:r>
                <a:br>
                  <a:rPr lang="en-GB" dirty="0" smtClean="0"/>
                </a:br>
                <a:r>
                  <a:rPr lang="en-GB" dirty="0" smtClean="0"/>
                  <a:t>so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,  …,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We shall mainly use the Latin letters</a:t>
                </a:r>
                <a:r>
                  <a:rPr lang="en-GB" dirty="0"/>
                  <a:t>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to denote </a:t>
                </a:r>
                <a:r>
                  <a:rPr lang="en-GB" dirty="0"/>
                  <a:t>the </a:t>
                </a:r>
                <a:r>
                  <a:rPr lang="en-GB" dirty="0" smtClean="0"/>
                  <a:t>estimates.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1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0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Notation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b="1" u="sng" dirty="0"/>
                  <a:t>predicted values</a:t>
                </a:r>
                <a:r>
                  <a:rPr lang="en-GB" dirty="0"/>
                  <a:t> of the dependent variable are denoted by </a:t>
                </a:r>
                <a:r>
                  <a:rPr lang="en-GB" dirty="0" smtClean="0"/>
                  <a:t>the  </a:t>
                </a:r>
                <a:r>
                  <a:rPr lang="en-GB" u="sng" dirty="0"/>
                  <a:t>hat</a:t>
                </a:r>
                <a:r>
                  <a:rPr lang="en-GB" dirty="0"/>
                  <a:t> </a:t>
                </a:r>
                <a:r>
                  <a:rPr lang="en-GB" dirty="0" smtClean="0"/>
                  <a:t> “^”: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The unknown (random) deviations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denoted by Greek letters</a:t>
                </a:r>
                <a:r>
                  <a:rPr lang="en-GB" dirty="0" smtClean="0"/>
                  <a:t>.  </a:t>
                </a:r>
                <a:br>
                  <a:rPr lang="en-GB" dirty="0" smtClean="0"/>
                </a:br>
                <a:r>
                  <a:rPr lang="en-GB" dirty="0" smtClean="0"/>
                  <a:t>The </a:t>
                </a:r>
                <a:r>
                  <a:rPr lang="en-GB" b="1" u="sng" dirty="0" smtClean="0"/>
                  <a:t>residuals</a:t>
                </a:r>
                <a:r>
                  <a:rPr lang="en-GB" dirty="0" smtClean="0"/>
                  <a:t> are denoted by </a:t>
                </a:r>
                <a:r>
                  <a:rPr lang="en-GB" dirty="0"/>
                  <a:t>the respective </a:t>
                </a:r>
                <a:r>
                  <a:rPr lang="en-GB" u="sng" dirty="0"/>
                  <a:t>Latin letters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or by the  </a:t>
                </a:r>
                <a:r>
                  <a:rPr lang="en-GB" u="sng" dirty="0"/>
                  <a:t>hat</a:t>
                </a:r>
                <a:r>
                  <a:rPr lang="en-GB" dirty="0"/>
                  <a:t>  “^”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, </a:t>
                </a: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so </a:t>
                </a:r>
                <a:r>
                  <a:rPr lang="en-GB" dirty="0" smtClean="0"/>
                  <a:t>that</a:t>
                </a:r>
                <a:r>
                  <a:rPr lang="en-GB" dirty="0"/>
                  <a:t/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   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  …  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marL="342900" indent="-342900">
                  <a:spcBef>
                    <a:spcPts val="75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We shall mainly use </a:t>
                </a:r>
                <a:r>
                  <a:rPr lang="en-GB" dirty="0" smtClean="0"/>
                  <a:t>the </a:t>
                </a:r>
                <a:r>
                  <a:rPr lang="en-GB" dirty="0"/>
                  <a:t>Latin letters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to denote </a:t>
                </a:r>
                <a:r>
                  <a:rPr lang="en-GB" dirty="0" smtClean="0"/>
                  <a:t>the residuals.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1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5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Results (Theorems)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normal equation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predicted values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Orthogonal projections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Theorem 1: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dirty="0"/>
                  <a:t>  are </a:t>
                </a:r>
                <a:r>
                  <a:rPr lang="en-GB" dirty="0" smtClean="0"/>
                  <a:t>independent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Theorem 2: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 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Theorem 3: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 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</m:oMath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Theorem 4: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b="-41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0054320" y="6161468"/>
                <a:ext cx="18926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4320" y="6161468"/>
                <a:ext cx="1892698" cy="276999"/>
              </a:xfrm>
              <a:prstGeom prst="rect">
                <a:avLst/>
              </a:prstGeom>
              <a:blipFill>
                <a:blip r:embed="rId3"/>
                <a:stretch>
                  <a:fillRect l="-7395" t="-28889" r="-3537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9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 Normal Equation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Given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pairs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 of the observations, </a:t>
                </a:r>
                <a:br>
                  <a:rPr lang="en-GB" dirty="0" smtClean="0"/>
                </a:br>
                <a:r>
                  <a:rPr lang="en-GB" dirty="0" smtClean="0"/>
                  <a:t>the </a:t>
                </a:r>
                <a:r>
                  <a:rPr lang="en-GB" b="1" dirty="0" smtClean="0"/>
                  <a:t>Residual Sum of Squares</a:t>
                </a:r>
                <a:r>
                  <a:rPr lang="en-GB" dirty="0" smtClean="0"/>
                  <a:t> for the estimates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is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−⋯−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It </a:t>
                </a:r>
                <a:r>
                  <a:rPr lang="en-GB" dirty="0"/>
                  <a:t>is our purpose to find the estimates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so that the Residual Sum </a:t>
                </a:r>
                <a:br>
                  <a:rPr lang="en-GB" dirty="0" smtClean="0"/>
                </a:br>
                <a:r>
                  <a:rPr lang="en-GB" dirty="0" smtClean="0"/>
                  <a:t>of Squares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</a:rPr>
                      <m:t>RSS</m:t>
                    </m:r>
                  </m:oMath>
                </a14:m>
                <a:r>
                  <a:rPr lang="en-GB" dirty="0" smtClean="0"/>
                  <a:t>  is </a:t>
                </a:r>
                <a:r>
                  <a:rPr lang="en-GB" u="sng" dirty="0" smtClean="0"/>
                  <a:t>minimized</a:t>
                </a:r>
                <a:r>
                  <a:rPr lang="en-GB" dirty="0" smtClean="0"/>
                  <a:t>.  To this end, we let</a:t>
                </a:r>
              </a:p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−⋯−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5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 Normal Equation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From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RSS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−⋯−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,  we obtain </a:t>
                </a:r>
              </a:p>
              <a:p>
                <a:endParaRPr lang="en-GB" dirty="0" smtClean="0"/>
              </a:p>
              <a:p>
                <a:r>
                  <a:rPr lang="en-GB" b="1" dirty="0" smtClean="0"/>
                  <a:t>the Normal Equation: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14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4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Linear Regression:  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have got a sample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dirty="0" smtClean="0"/>
                  <a:t>  observations:</a:t>
                </a:r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  <a:tabLst>
                    <a:tab pos="6456363" algn="ctr"/>
                  </a:tabLst>
                </a:pPr>
                <a:r>
                  <a:rPr lang="en-GB" dirty="0" smtClean="0"/>
                  <a:t>E.g.: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 = temperature &amp; 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= the length of a metal rod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1332218"/>
                  </p:ext>
                </p:extLst>
              </p:nvPr>
            </p:nvGraphicFramePr>
            <p:xfrm>
              <a:off x="3906000" y="1944000"/>
              <a:ext cx="4320000" cy="360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75713926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54025188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998485203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noProof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b="0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98532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 1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8.01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7.24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900729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7.81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6.62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679965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 3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4.38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5.53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0969162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3.54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4.47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3590182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 5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6.17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6.35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0874341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6.64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6.56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6534759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 7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7.58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6.68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3271775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8.98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7.46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262153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 9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1.01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3.53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864175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10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5.88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5.56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1924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1332218"/>
                  </p:ext>
                </p:extLst>
              </p:nvPr>
            </p:nvGraphicFramePr>
            <p:xfrm>
              <a:off x="3906000" y="1944000"/>
              <a:ext cx="4320000" cy="360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0000">
                      <a:extLst>
                        <a:ext uri="{9D8B030D-6E8A-4147-A177-3AD203B41FA5}">
                          <a16:colId xmlns:a16="http://schemas.microsoft.com/office/drawing/2014/main" val="75713926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540251886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99848520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200000" b="-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24" r="-100847" b="-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578" r="-422" b="-9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98532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 1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8.01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7.24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900729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7.81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6.62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6799655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 3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4.38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5.53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0969162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3.54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4.47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3590182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 5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6.17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6.35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08743417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6.64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6.56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65347598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 7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7.58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6.68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3271775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8.98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7.46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262153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 9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1.01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3.53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864175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10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5.88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5.56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219240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675330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 Normal Equation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Recall the notation: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and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9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 Normal Equation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So the normal equation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nary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can be written as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dirty="0" smtClean="0"/>
                  <a:t>  or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 are </a:t>
                </a:r>
                <a:r>
                  <a:rPr lang="en-GB" u="sng" dirty="0" smtClean="0"/>
                  <a:t>unknown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2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 Normal Equation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Having the normal equation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</a:rPr>
                      <m:t>𝑿𝒃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dirty="0" smtClean="0"/>
                  <a:t>),  where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 is 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 smtClean="0"/>
                  <a:t>  matrix, 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b="1" dirty="0" smtClean="0"/>
                  <a:t>Assume for simplicity that the matrix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b="1" dirty="0" smtClean="0"/>
                  <a:t>  is of full rank,</a:t>
                </a:r>
                <a:r>
                  <a:rPr lang="en-GB" dirty="0" smtClean="0"/>
                  <a:t> that is,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The matrix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 is then non-singular; let:</a:t>
                </a:r>
              </a:p>
              <a:p>
                <a:pPr>
                  <a:lnSpc>
                    <a:spcPct val="1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Čárový bublinový popisek 1 3"/>
          <p:cNvSpPr/>
          <p:nvPr/>
        </p:nvSpPr>
        <p:spPr>
          <a:xfrm>
            <a:off x="9312000" y="3638724"/>
            <a:ext cx="2880000" cy="1217050"/>
          </a:xfrm>
          <a:prstGeom prst="borderCallout1">
            <a:avLst>
              <a:gd name="adj1" fmla="val 39641"/>
              <a:gd name="adj2" fmla="val -137"/>
              <a:gd name="adj3" fmla="val 39563"/>
              <a:gd name="adj4" fmla="val -2528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  <a:headEnd type="none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Ins="0" bIns="54000" rtlCol="0" anchor="ctr">
            <a:spAutoFit/>
          </a:bodyPr>
          <a:lstStyle/>
          <a:p>
            <a:pPr algn="ctr"/>
            <a:r>
              <a:rPr lang="en-GB" sz="2400" b="1" u="sng" dirty="0" smtClean="0">
                <a:solidFill>
                  <a:schemeClr val="tx1"/>
                </a:solidFill>
              </a:rPr>
              <a:t>NO</a:t>
            </a: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br>
              <a:rPr lang="en-GB" sz="2400" b="1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(perfect)</a:t>
            </a:r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br>
              <a:rPr lang="en-GB" sz="2400" b="1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multicollinearity</a:t>
            </a:r>
          </a:p>
        </p:txBody>
      </p:sp>
    </p:spTree>
    <p:extLst>
      <p:ext uri="{BB962C8B-B14F-4D97-AF65-F5344CB8AC3E}">
        <p14:creationId xmlns:p14="http://schemas.microsoft.com/office/powerpoint/2010/main" val="28461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 Normal Equation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have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The </a:t>
                </a:r>
                <a:r>
                  <a:rPr lang="en-GB" dirty="0"/>
                  <a:t>solution to the normal equation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𝑿𝒃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is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5063490" y="5647174"/>
            <a:ext cx="2030646" cy="688826"/>
          </a:xfrm>
          <a:prstGeom prst="rect">
            <a:avLst/>
          </a:prstGeom>
          <a:noFill/>
          <a:ln w="38100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2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 predicted values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Recall the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equations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    ⋮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dataset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GB" dirty="0" smtClean="0"/>
                  <a:t>  is given,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are unknown (</a:t>
                </a:r>
                <a:r>
                  <a:rPr lang="en-GB" u="sng" dirty="0" smtClean="0"/>
                  <a:t>to be estimated</a:t>
                </a:r>
                <a:r>
                  <a:rPr lang="en-GB" dirty="0" smtClean="0"/>
                  <a:t>), and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are </a:t>
                </a:r>
                <a:r>
                  <a:rPr lang="en-GB" u="sng" dirty="0" smtClean="0"/>
                  <a:t>random deviations</a:t>
                </a:r>
                <a:r>
                  <a:rPr lang="en-GB" dirty="0" smtClean="0"/>
                  <a:t> (random errors).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6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 predicted values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Now the </a:t>
                </a:r>
                <a:r>
                  <a:rPr lang="en-GB" b="1" dirty="0" smtClean="0"/>
                  <a:t>predicted values</a:t>
                </a:r>
                <a:r>
                  <a:rPr lang="en-GB" dirty="0" smtClean="0"/>
                  <a:t> are: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    ⋮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,   …,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   are the estimates </a:t>
                </a:r>
                <a:br>
                  <a:rPr lang="en-GB" dirty="0" smtClean="0"/>
                </a:br>
                <a:r>
                  <a:rPr lang="en-GB" dirty="0" smtClean="0"/>
                  <a:t>of the unknown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b="0" dirty="0" smtClean="0"/>
                  <a:t>,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 are the </a:t>
                </a:r>
                <a:r>
                  <a:rPr lang="en-GB" u="sng" dirty="0" smtClean="0"/>
                  <a:t>predicted values</a:t>
                </a:r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0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 predicted values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Shortly:</a:t>
                </a:r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/>
                  <a:t> </a:t>
                </a:r>
                <a:r>
                  <a:rPr lang="en-GB" dirty="0" smtClean="0"/>
                  <a:t> —	the solution to the normal equation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dirty="0"/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 smtClean="0"/>
                  <a:t>  —	the </a:t>
                </a:r>
                <a:r>
                  <a:rPr lang="en-GB" dirty="0"/>
                  <a:t>predicted</a:t>
                </a:r>
                <a:r>
                  <a:rPr lang="en-GB" dirty="0" smtClean="0"/>
                  <a:t> values are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b="1" dirty="0"/>
                  <a:t>Introduce the notation</a:t>
                </a:r>
                <a:r>
                  <a:rPr lang="en-GB" b="1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𝑿𝑪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𝑿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The letter “</a:t>
                </a:r>
                <a:r>
                  <a:rPr lang="en-GB" i="1" dirty="0" smtClean="0"/>
                  <a:t>H</a:t>
                </a:r>
                <a:r>
                  <a:rPr lang="en-GB" dirty="0"/>
                  <a:t> </a:t>
                </a:r>
                <a:r>
                  <a:rPr lang="en-GB" dirty="0" smtClean="0"/>
                  <a:t>” stands for “hat”: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6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some properties of  </a:t>
            </a:r>
            <a:r>
              <a:rPr lang="en-GB" i="1" dirty="0" smtClean="0"/>
              <a:t>H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u="sng" dirty="0" smtClean="0"/>
                  <a:t>By the construction</a:t>
                </a:r>
                <a:r>
                  <a:rPr lang="en-GB" dirty="0" smtClean="0"/>
                  <a:t> (by the Least Squares Method: the 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GB" dirty="0" smtClean="0"/>
                  <a:t> lies in the linear hull of the columns of the matrix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and is as close to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as </a:t>
                </a:r>
                <a:r>
                  <a:rPr lang="en-GB" dirty="0" smtClean="0"/>
                  <a:t>possible in the Euclidean distance), </a:t>
                </a:r>
                <a:r>
                  <a:rPr lang="en-GB" u="sng" dirty="0" smtClean="0"/>
                  <a:t>the matrix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𝑿𝑪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u="sng" dirty="0" smtClean="0"/>
                  <a:t>is the</a:t>
                </a:r>
                <a:r>
                  <a:rPr lang="en-GB" dirty="0" smtClean="0"/>
                  <a:t> </a:t>
                </a:r>
                <a:r>
                  <a:rPr lang="en-GB" b="1" dirty="0" smtClean="0"/>
                  <a:t>matrix of the orthogonal projection onto the linear subspace</a:t>
                </a: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GB" dirty="0" smtClean="0"/>
                  <a:t>(the linear hull of the columns of the matrix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)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is the matrix of the orthogonal projection onto the orthogonal complement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230" b="-75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367200" y="5292000"/>
            <a:ext cx="130163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 smtClean="0"/>
              <a:t>moreover</a:t>
            </a:r>
            <a:endParaRPr lang="en-GB" sz="2400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360000" y="5292000"/>
            <a:ext cx="114123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9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some properties of  </a:t>
            </a:r>
            <a:r>
              <a:rPr lang="en-GB" i="1" dirty="0" smtClean="0"/>
              <a:t>H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matrix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𝑿𝑪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𝑿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GB" dirty="0" smtClean="0"/>
                  <a:t>  therefore is:</a:t>
                </a:r>
                <a:endParaRPr lang="en-GB" dirty="0"/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 smtClean="0"/>
                  <a:t>  </a:t>
                </a:r>
                <a:r>
                  <a:rPr lang="en-GB" dirty="0"/>
                  <a:t>—	idempotent: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GB" dirty="0"/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/>
                  <a:t>  —	</a:t>
                </a:r>
                <a:r>
                  <a:rPr lang="en-GB" dirty="0" smtClean="0"/>
                  <a:t>symmetric: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/>
                  <a:t> </a:t>
                </a:r>
                <a:r>
                  <a:rPr lang="en-GB" dirty="0" smtClean="0"/>
                  <a:t> —	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residuals 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</a:t>
                </a:r>
                <a:r>
                  <a:rPr lang="en-GB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GB" dirty="0"/>
              </a:p>
              <a:p>
                <a:pPr algn="ctr">
                  <a:lnSpc>
                    <a:spcPct val="150000"/>
                  </a:lnSpc>
                </a:pPr>
                <a:r>
                  <a:rPr lang="en-GB" dirty="0" smtClean="0"/>
                  <a:t>(are orthogonal)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4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some properties of  </a:t>
            </a:r>
            <a:r>
              <a:rPr lang="en-GB" i="1" dirty="0" smtClean="0"/>
              <a:t>H</a:t>
            </a:r>
            <a:endParaRPr lang="en-GB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1440000" y="5400000"/>
            <a:ext cx="9000000" cy="0"/>
          </a:xfrm>
          <a:prstGeom prst="straightConnector1">
            <a:avLst/>
          </a:prstGeom>
          <a:ln w="25400"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 flipH="1" flipV="1">
            <a:off x="2160000" y="1440000"/>
            <a:ext cx="0" cy="4320000"/>
          </a:xfrm>
          <a:prstGeom prst="straightConnector1">
            <a:avLst/>
          </a:prstGeom>
          <a:ln w="25400"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1944000" y="5400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0</a:t>
            </a:r>
          </a:p>
        </p:txBody>
      </p:sp>
      <p:sp>
        <p:nvSpPr>
          <p:cNvPr id="58" name="Ovál 57"/>
          <p:cNvSpPr/>
          <p:nvPr/>
        </p:nvSpPr>
        <p:spPr>
          <a:xfrm>
            <a:off x="4716000" y="3816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8748000" y="5472000"/>
                <a:ext cx="1692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000" y="5472000"/>
                <a:ext cx="1692000" cy="281937"/>
              </a:xfrm>
              <a:prstGeom prst="rect">
                <a:avLst/>
              </a:prstGeom>
              <a:blipFill>
                <a:blip r:embed="rId2"/>
                <a:stretch>
                  <a:fillRect t="-4348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>
                <a:off x="273600" y="1440000"/>
                <a:ext cx="1836000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00" y="1440000"/>
                <a:ext cx="1836000" cy="281937"/>
              </a:xfrm>
              <a:prstGeom prst="rect">
                <a:avLst/>
              </a:prstGeom>
              <a:blipFill>
                <a:blip r:embed="rId3"/>
                <a:stretch>
                  <a:fillRect t="-2174" r="-1661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4788000" y="3539001"/>
                <a:ext cx="144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00" y="3539001"/>
                <a:ext cx="144000" cy="276999"/>
              </a:xfrm>
              <a:prstGeom prst="rect">
                <a:avLst/>
              </a:prstGeom>
              <a:blipFill>
                <a:blip r:embed="rId4"/>
                <a:stretch>
                  <a:fillRect l="-54167" r="-58333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7758000" y="5832000"/>
                <a:ext cx="36720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dirty="0" smtClean="0"/>
                  <a:t>(the linear hull of the columns of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)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000" y="5832000"/>
                <a:ext cx="3672000" cy="276999"/>
              </a:xfrm>
              <a:prstGeom prst="rect">
                <a:avLst/>
              </a:prstGeom>
              <a:blipFill>
                <a:blip r:embed="rId5"/>
                <a:stretch>
                  <a:fillRect l="-3987" t="-28889" r="-3654" b="-5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ovéPole 88"/>
          <p:cNvSpPr txBox="1"/>
          <p:nvPr/>
        </p:nvSpPr>
        <p:spPr>
          <a:xfrm>
            <a:off x="326089" y="1836000"/>
            <a:ext cx="161582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 smtClean="0"/>
              <a:t>(the orthogonal </a:t>
            </a:r>
            <a:br>
              <a:rPr lang="en-GB" dirty="0" smtClean="0"/>
            </a:br>
            <a:r>
              <a:rPr lang="en-GB" dirty="0" smtClean="0"/>
              <a:t>complement =</a:t>
            </a:r>
            <a:br>
              <a:rPr lang="en-GB" dirty="0" smtClean="0"/>
            </a:br>
            <a:r>
              <a:rPr lang="en-GB" dirty="0" smtClean="0"/>
              <a:t>= the space of </a:t>
            </a:r>
            <a:br>
              <a:rPr lang="en-GB" dirty="0" smtClean="0"/>
            </a:br>
            <a:r>
              <a:rPr lang="en-GB" dirty="0" smtClean="0"/>
              <a:t>the residuals)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4932000" y="2985003"/>
                <a:ext cx="346248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dirty="0" smtClean="0"/>
                  <a:t>vector of the numerical outcomes </a:t>
                </a:r>
                <a:br>
                  <a:rPr lang="en-GB" dirty="0" smtClean="0"/>
                </a:br>
                <a:r>
                  <a:rPr lang="en-GB" dirty="0" smtClean="0"/>
                  <a:t>of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random experiments</a:t>
                </a:r>
                <a:endParaRPr lang="en-GB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00" y="2985003"/>
                <a:ext cx="3462486" cy="553998"/>
              </a:xfrm>
              <a:prstGeom prst="rect">
                <a:avLst/>
              </a:prstGeom>
              <a:blipFill>
                <a:blip r:embed="rId6"/>
                <a:stretch>
                  <a:fillRect l="-3521" t="-14286" r="-3697" b="-24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Přímá spojnice se šipkou 89"/>
          <p:cNvCxnSpPr/>
          <p:nvPr/>
        </p:nvCxnSpPr>
        <p:spPr>
          <a:xfrm flipV="1">
            <a:off x="2160000" y="3852000"/>
            <a:ext cx="2556000" cy="0"/>
          </a:xfrm>
          <a:prstGeom prst="straightConnector1">
            <a:avLst/>
          </a:prstGeom>
          <a:ln w="12700"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se šipkou 90"/>
          <p:cNvCxnSpPr/>
          <p:nvPr/>
        </p:nvCxnSpPr>
        <p:spPr>
          <a:xfrm flipV="1">
            <a:off x="4752000" y="3888000"/>
            <a:ext cx="0" cy="1512000"/>
          </a:xfrm>
          <a:prstGeom prst="straightConnector1">
            <a:avLst/>
          </a:prstGeom>
          <a:ln w="12700"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/>
          <p:cNvCxnSpPr/>
          <p:nvPr/>
        </p:nvCxnSpPr>
        <p:spPr>
          <a:xfrm>
            <a:off x="4752000" y="5400000"/>
            <a:ext cx="0" cy="108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>
            <a:off x="2052000" y="3852000"/>
            <a:ext cx="10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ovéPole 95"/>
              <p:cNvSpPr txBox="1"/>
              <p:nvPr/>
            </p:nvSpPr>
            <p:spPr>
              <a:xfrm>
                <a:off x="4584081" y="1225545"/>
                <a:ext cx="4230325" cy="1292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GB" sz="2400" dirty="0" smtClean="0"/>
                  <a:t>The orthogonal decomposition </a:t>
                </a:r>
                <a:br>
                  <a:rPr lang="en-GB" sz="2400" dirty="0" smtClean="0"/>
                </a:br>
                <a:r>
                  <a:rPr lang="en-GB" sz="2400" dirty="0" smtClean="0"/>
                  <a:t>of the vector 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400" dirty="0" smtClean="0"/>
                  <a:t> 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̂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6" name="TextovéPole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081" y="1225545"/>
                <a:ext cx="4230325" cy="1292662"/>
              </a:xfrm>
              <a:prstGeom prst="rect">
                <a:avLst/>
              </a:prstGeom>
              <a:blipFill>
                <a:blip r:embed="rId7"/>
                <a:stretch>
                  <a:fillRect l="-4035" t="-6604" r="-37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ovéPole 96"/>
              <p:cNvSpPr txBox="1"/>
              <p:nvPr/>
            </p:nvSpPr>
            <p:spPr>
              <a:xfrm>
                <a:off x="4661999" y="5512455"/>
                <a:ext cx="8223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𝑯𝒚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7" name="TextovéPol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999" y="5512455"/>
                <a:ext cx="822341" cy="276999"/>
              </a:xfrm>
              <a:prstGeom prst="rect">
                <a:avLst/>
              </a:prstGeom>
              <a:blipFill>
                <a:blip r:embed="rId8"/>
                <a:stretch>
                  <a:fillRect l="-6667" t="-21739" r="-8889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ovéPole 97"/>
              <p:cNvSpPr txBox="1"/>
              <p:nvPr/>
            </p:nvSpPr>
            <p:spPr>
              <a:xfrm>
                <a:off x="648000" y="3695909"/>
                <a:ext cx="1332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8" name="TextovéPole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3695909"/>
                <a:ext cx="1332000" cy="276999"/>
              </a:xfrm>
              <a:prstGeom prst="rect">
                <a:avLst/>
              </a:prstGeom>
              <a:blipFill>
                <a:blip r:embed="rId9"/>
                <a:stretch>
                  <a:fillRect r="-3653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Přímá spojnice se šipkou 112"/>
          <p:cNvCxnSpPr/>
          <p:nvPr/>
        </p:nvCxnSpPr>
        <p:spPr>
          <a:xfrm flipV="1">
            <a:off x="2160000" y="3852000"/>
            <a:ext cx="2592000" cy="1548000"/>
          </a:xfrm>
          <a:prstGeom prst="straightConnector1">
            <a:avLst/>
          </a:prstGeom>
          <a:ln w="12700" cap="rnd">
            <a:solidFill>
              <a:schemeClr val="accent1"/>
            </a:solidFill>
            <a:prstDash val="sysDot"/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nice se šipkou 106"/>
          <p:cNvCxnSpPr/>
          <p:nvPr/>
        </p:nvCxnSpPr>
        <p:spPr>
          <a:xfrm flipV="1">
            <a:off x="2159999" y="5400000"/>
            <a:ext cx="2592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Přímá spojnice se šipkou 109"/>
          <p:cNvCxnSpPr/>
          <p:nvPr/>
        </p:nvCxnSpPr>
        <p:spPr>
          <a:xfrm flipH="1" flipV="1">
            <a:off x="2160000" y="3852000"/>
            <a:ext cx="0" cy="154800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ovéPole 116"/>
              <p:cNvSpPr txBox="1"/>
              <p:nvPr/>
            </p:nvSpPr>
            <p:spPr>
              <a:xfrm>
                <a:off x="252000" y="6329135"/>
                <a:ext cx="9206366" cy="390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2400" dirty="0" smtClean="0"/>
                  <a:t>Residual Sum of Squares: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RSS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17" name="TextovéPole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6329135"/>
                <a:ext cx="9206366" cy="390363"/>
              </a:xfrm>
              <a:prstGeom prst="rect">
                <a:avLst/>
              </a:prstGeom>
              <a:blipFill>
                <a:blip r:embed="rId10"/>
                <a:stretch>
                  <a:fillRect l="-1985" t="-18750" b="-46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ovéPole 117"/>
              <p:cNvSpPr txBox="1"/>
              <p:nvPr/>
            </p:nvSpPr>
            <p:spPr>
              <a:xfrm>
                <a:off x="8748000" y="3708000"/>
                <a:ext cx="3117200" cy="1200329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By the Pythagoras Theorem: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8" name="TextovéPole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000" y="3708000"/>
                <a:ext cx="3117200" cy="1200329"/>
              </a:xfrm>
              <a:prstGeom prst="rect">
                <a:avLst/>
              </a:prstGeom>
              <a:blipFill>
                <a:blip r:embed="rId11"/>
                <a:stretch>
                  <a:fillRect l="-1365" t="-2010" r="-975"/>
                </a:stretch>
              </a:blipFill>
              <a:ln w="95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Pravá složená závorka 24"/>
          <p:cNvSpPr/>
          <p:nvPr/>
        </p:nvSpPr>
        <p:spPr>
          <a:xfrm rot="5400000">
            <a:off x="941400" y="3784444"/>
            <a:ext cx="180000" cy="565200"/>
          </a:xfrm>
          <a:prstGeom prst="rightBrace">
            <a:avLst>
              <a:gd name="adj1" fmla="val 33612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923400" y="4206379"/>
                <a:ext cx="216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00" y="4206379"/>
                <a:ext cx="216000" cy="276999"/>
              </a:xfrm>
              <a:prstGeom prst="rect">
                <a:avLst/>
              </a:prstGeom>
              <a:blipFill>
                <a:blip r:embed="rId12"/>
                <a:stretch>
                  <a:fillRect l="-33333" r="-38889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8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Linear Regression:  Example</a:t>
            </a:r>
            <a:endParaRPr lang="en-GB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1440000" y="5400000"/>
            <a:ext cx="9000000" cy="0"/>
          </a:xfrm>
          <a:prstGeom prst="straightConnector1">
            <a:avLst/>
          </a:prstGeom>
          <a:ln w="127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 flipH="1" flipV="1">
            <a:off x="2160000" y="1440000"/>
            <a:ext cx="0" cy="4320000"/>
          </a:xfrm>
          <a:prstGeom prst="straightConnector1">
            <a:avLst/>
          </a:prstGeom>
          <a:ln w="127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288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60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32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04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576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48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20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792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864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9360000" y="5292000"/>
            <a:ext cx="0" cy="216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77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1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49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2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21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3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93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4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65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5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37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6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09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7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781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8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8532000" y="5544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9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9216000" y="5544000"/>
            <a:ext cx="288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10</a:t>
            </a:r>
          </a:p>
        </p:txBody>
      </p:sp>
      <p:cxnSp>
        <p:nvCxnSpPr>
          <p:cNvPr id="27" name="Přímá spojnice 26"/>
          <p:cNvCxnSpPr/>
          <p:nvPr/>
        </p:nvCxnSpPr>
        <p:spPr>
          <a:xfrm>
            <a:off x="2052000" y="504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2052000" y="468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2052000" y="432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2052000" y="396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2052000" y="360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2052000" y="324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2052000" y="288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2052000" y="252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2052000" y="216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2052000" y="1800000"/>
            <a:ext cx="21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1944000" y="54000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0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1800000" y="490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1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1800000" y="454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2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1800000" y="418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3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1800000" y="382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4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1800000" y="346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5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1800000" y="310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6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1800000" y="274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7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1800000" y="238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8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1800000" y="2026800"/>
            <a:ext cx="21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9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1728000" y="1666800"/>
            <a:ext cx="288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10</a:t>
            </a:r>
          </a:p>
        </p:txBody>
      </p:sp>
      <p:sp>
        <p:nvSpPr>
          <p:cNvPr id="55" name="Ovál 54"/>
          <p:cNvSpPr/>
          <p:nvPr/>
        </p:nvSpPr>
        <p:spPr>
          <a:xfrm>
            <a:off x="7891200" y="27576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ál 55"/>
          <p:cNvSpPr/>
          <p:nvPr/>
        </p:nvSpPr>
        <p:spPr>
          <a:xfrm>
            <a:off x="7747200" y="29808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Ovál 56"/>
          <p:cNvSpPr/>
          <p:nvPr/>
        </p:nvSpPr>
        <p:spPr>
          <a:xfrm>
            <a:off x="5277600" y="33732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Ovál 57"/>
          <p:cNvSpPr/>
          <p:nvPr/>
        </p:nvSpPr>
        <p:spPr>
          <a:xfrm>
            <a:off x="4672800" y="37548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Ovál 58"/>
          <p:cNvSpPr/>
          <p:nvPr/>
        </p:nvSpPr>
        <p:spPr>
          <a:xfrm>
            <a:off x="6566400" y="30780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Ovál 59"/>
          <p:cNvSpPr/>
          <p:nvPr/>
        </p:nvSpPr>
        <p:spPr>
          <a:xfrm>
            <a:off x="6904800" y="30024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Ovál 60"/>
          <p:cNvSpPr/>
          <p:nvPr/>
        </p:nvSpPr>
        <p:spPr>
          <a:xfrm>
            <a:off x="7581600" y="29592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Ovál 61"/>
          <p:cNvSpPr/>
          <p:nvPr/>
        </p:nvSpPr>
        <p:spPr>
          <a:xfrm>
            <a:off x="8589600" y="26784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Ovál 62"/>
          <p:cNvSpPr/>
          <p:nvPr/>
        </p:nvSpPr>
        <p:spPr>
          <a:xfrm>
            <a:off x="2851200" y="40932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Ovál 63"/>
          <p:cNvSpPr/>
          <p:nvPr/>
        </p:nvSpPr>
        <p:spPr>
          <a:xfrm>
            <a:off x="6357600" y="3362400"/>
            <a:ext cx="72000" cy="72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6" name="Přímá spojnice 65"/>
          <p:cNvCxnSpPr/>
          <p:nvPr/>
        </p:nvCxnSpPr>
        <p:spPr>
          <a:xfrm flipV="1">
            <a:off x="2160000" y="2520000"/>
            <a:ext cx="7200000" cy="1800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10440000" y="5400000"/>
                <a:ext cx="180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000" y="5400000"/>
                <a:ext cx="180000" cy="276999"/>
              </a:xfrm>
              <a:prstGeom prst="rect">
                <a:avLst/>
              </a:prstGeom>
              <a:blipFill>
                <a:blip r:embed="rId2"/>
                <a:stretch>
                  <a:fillRect l="-48276" r="-6206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>
                <a:off x="1980000" y="1162800"/>
                <a:ext cx="180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000" y="1162800"/>
                <a:ext cx="180000" cy="276999"/>
              </a:xfrm>
              <a:prstGeom prst="rect">
                <a:avLst/>
              </a:prstGeom>
              <a:blipFill>
                <a:blip r:embed="rId3"/>
                <a:stretch>
                  <a:fillRect l="-48276" r="-20690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Pole 73"/>
              <p:cNvSpPr txBox="1"/>
              <p:nvPr/>
            </p:nvSpPr>
            <p:spPr>
              <a:xfrm>
                <a:off x="9360000" y="2520000"/>
                <a:ext cx="1242007" cy="322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=3+</m:t>
                      </m:r>
                      <m:box>
                        <m:box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TextovéPol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000" y="2520000"/>
                <a:ext cx="1242007" cy="322717"/>
              </a:xfrm>
              <a:prstGeom prst="rect">
                <a:avLst/>
              </a:prstGeom>
              <a:blipFill>
                <a:blip r:embed="rId4"/>
                <a:stretch>
                  <a:fillRect l="-3922" r="-980" b="-18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9617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Recalling that the regressors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1×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GB" dirty="0" smtClean="0"/>
                  <a:t>  are given, that we assume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with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or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n-GB" dirty="0" smtClean="0"/>
                  <a:t>where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,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:r>
                  <a:rPr lang="en-GB" dirty="0" smtClean="0"/>
                  <a:t> respectively, are independent (or </a:t>
                </a:r>
                <a:r>
                  <a:rPr lang="en-GB" u="sng" dirty="0" smtClean="0"/>
                  <a:t>uncorrelated</a:t>
                </a:r>
                <a:r>
                  <a:rPr lang="en-GB" dirty="0" smtClean="0"/>
                  <a:t>), and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  are some observations </a:t>
                </a:r>
                <a:br>
                  <a:rPr lang="en-GB" dirty="0" smtClean="0"/>
                </a:br>
                <a:r>
                  <a:rPr lang="en-GB" dirty="0" smtClean="0"/>
                  <a:t>of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:r>
                  <a:rPr lang="en-GB" dirty="0" smtClean="0"/>
                  <a:t> </a:t>
                </a:r>
                <a:r>
                  <a:rPr lang="en-GB" b="1" dirty="0" smtClean="0"/>
                  <a:t>it follows that all the estimates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etc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GB" b="1" dirty="0" smtClean="0"/>
                  <a:t>are random variables</a:t>
                </a:r>
                <a:r>
                  <a:rPr lang="en-GB" dirty="0" smtClean="0"/>
                  <a:t> because they depend on the random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363" b="-12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5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Theorem 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u="sng" dirty="0" smtClean="0"/>
                  <a:t>Theorem 1:</a:t>
                </a:r>
                <a:r>
                  <a:rPr lang="en-GB" dirty="0" smtClean="0"/>
                  <a:t>  The </a:t>
                </a:r>
                <a:r>
                  <a:rPr lang="en-GB" u="sng" dirty="0" smtClean="0"/>
                  <a:t>random vectors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dirty="0" smtClean="0"/>
                  <a:t>  are </a:t>
                </a:r>
                <a:r>
                  <a:rPr lang="en-GB" u="sng" dirty="0" smtClean="0"/>
                  <a:t>independent</a:t>
                </a:r>
                <a:r>
                  <a:rPr lang="en-GB" dirty="0" smtClean="0"/>
                  <a:t>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pPr>
                  <a:lnSpc>
                    <a:spcPct val="108000"/>
                  </a:lnSpc>
                </a:pPr>
                <a:endParaRPr lang="en-GB" dirty="0"/>
              </a:p>
              <a:p>
                <a:r>
                  <a:rPr lang="en-GB" dirty="0"/>
                  <a:t>That is,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̂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1" i="1" smtClean="0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acc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d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</m:eqAr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eqArr>
                        <m:eqArr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×</m:t>
                          </m:r>
                        </m: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  <m: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e>
                      </m:eqAr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80000"/>
                  </a:lnSpc>
                </a:pPr>
                <a:r>
                  <a:rPr lang="en-GB" dirty="0" smtClean="0"/>
                  <a:t>for every open 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  and for every open 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2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9462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Theorem 1:  Corollary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u="sng" dirty="0" smtClean="0"/>
                  <a:t>Corollary:</a:t>
                </a:r>
                <a:r>
                  <a:rPr lang="en-GB" dirty="0" smtClean="0"/>
                  <a:t>  The </a:t>
                </a:r>
                <a:r>
                  <a:rPr lang="en-GB" u="sng" dirty="0" smtClean="0"/>
                  <a:t>random vector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GB" dirty="0" smtClean="0"/>
                  <a:t>  and the </a:t>
                </a:r>
                <a:r>
                  <a:rPr lang="en-GB" u="sng" dirty="0" smtClean="0"/>
                  <a:t>random </a:t>
                </a:r>
                <a:r>
                  <a:rPr lang="en-GB" u="sng" dirty="0"/>
                  <a:t>variable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RSS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are </a:t>
                </a:r>
                <a:r>
                  <a:rPr lang="en-GB" u="sng" dirty="0" smtClean="0"/>
                  <a:t>independent</a:t>
                </a:r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Recall </a:t>
                </a:r>
                <a:r>
                  <a:rPr lang="en-GB" dirty="0"/>
                  <a:t>the </a:t>
                </a:r>
                <a:r>
                  <a:rPr lang="en-GB" b="1" dirty="0"/>
                  <a:t>Residual Sum of Squares</a:t>
                </a:r>
                <a:r>
                  <a:rPr lang="en-GB" dirty="0"/>
                  <a:t> is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RSS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GB" dirty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dirty="0"/>
                  <a:t>That is,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̂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1" i="1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acc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  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GB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RSS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RSS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d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</m:eqAr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eqArr>
                        <m:eqArr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  </m:t>
                          </m:r>
                        </m: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RSS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e>
                      </m:eqArr>
                    </m:oMath>
                  </m:oMathPara>
                </a14:m>
                <a:endParaRPr lang="en-GB" dirty="0"/>
              </a:p>
              <a:p>
                <a:pPr>
                  <a:lnSpc>
                    <a:spcPct val="180000"/>
                  </a:lnSpc>
                </a:pPr>
                <a:r>
                  <a:rPr lang="en-GB" dirty="0"/>
                  <a:t>for every open 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and for every open 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RSS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2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6795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Theorem 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 smtClean="0"/>
                  <a:t>Theorem 2:</a:t>
                </a:r>
                <a:r>
                  <a:rPr lang="en-GB" dirty="0" smtClean="0"/>
                  <a:t>  It hold</a:t>
                </a:r>
                <a:r>
                  <a:rPr lang="en-GB" dirty="0"/>
                  <a:t>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It holds in particular hence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    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and</a:t>
                </a: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𝑿𝑪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      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ov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𝑿𝑪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     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5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Theorem 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 smtClean="0"/>
                  <a:t>Theorem 3:</a:t>
                </a:r>
                <a:r>
                  <a:rPr lang="en-GB" dirty="0" smtClean="0"/>
                  <a:t>  It hold</a:t>
                </a:r>
                <a:r>
                  <a:rPr lang="en-GB" dirty="0"/>
                  <a:t>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𝑿𝑪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It holds in particular hence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  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        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   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and</a:t>
                </a: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  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ov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         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       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8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7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Theorem 4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 smtClean="0"/>
                  <a:t>Theorem 4:</a:t>
                </a:r>
                <a:r>
                  <a:rPr lang="en-GB" dirty="0" smtClean="0"/>
                  <a:t>  If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 smtClean="0"/>
                  <a:t>,  then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It holds in particular hence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  </m:t>
                      </m:r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   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</a:t>
                </a: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ov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   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9691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Residual Sum </a:t>
            </a:r>
            <a:br>
              <a:rPr lang="en-GB" dirty="0" smtClean="0"/>
            </a:br>
            <a:r>
              <a:rPr lang="en-GB" dirty="0" smtClean="0"/>
              <a:t>of Squares, </a:t>
            </a:r>
            <a:br>
              <a:rPr lang="en-GB" dirty="0" smtClean="0"/>
            </a:br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for the variance  </a:t>
            </a:r>
            <a:r>
              <a:rPr lang="en-GB" i="1" dirty="0" smtClean="0"/>
              <a:t>σ</a:t>
            </a:r>
            <a:r>
              <a:rPr lang="en-GB" baseline="30000" dirty="0" smtClean="0"/>
              <a:t>2</a:t>
            </a:r>
            <a:r>
              <a:rPr lang="en-GB" dirty="0" smtClean="0"/>
              <a:t>,  </a:t>
            </a:r>
            <a:br>
              <a:rPr lang="en-GB" dirty="0" smtClean="0"/>
            </a:br>
            <a:r>
              <a:rPr lang="en-GB" dirty="0" smtClean="0"/>
              <a:t>and </a:t>
            </a:r>
            <a:br>
              <a:rPr lang="en-GB" dirty="0" smtClean="0"/>
            </a:br>
            <a:r>
              <a:rPr lang="en-GB" dirty="0" smtClean="0"/>
              <a:t>confidence intervals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Residual Sum of Squares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</a:rPr>
                      <m:t>RSS</m:t>
                    </m:r>
                  </m:oMath>
                </a14:m>
                <a:r>
                  <a:rPr lang="en-GB" dirty="0" smtClean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Theorem 5: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RSS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for the variance  </a:t>
                </a:r>
                <a:r>
                  <a:rPr lang="en-GB" i="1" dirty="0"/>
                  <a:t>σ</a:t>
                </a:r>
                <a:r>
                  <a:rPr lang="en-GB" baseline="30000" dirty="0" smtClean="0"/>
                  <a:t>2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Confidence intervals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6599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Residual Sum of Squares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Recall </a:t>
                </a:r>
                <a:r>
                  <a:rPr lang="en-GB" dirty="0"/>
                  <a:t>the </a:t>
                </a:r>
                <a:r>
                  <a:rPr lang="en-GB" b="1" dirty="0" smtClean="0"/>
                  <a:t>Residual Sum of Squares</a:t>
                </a:r>
                <a:r>
                  <a:rPr lang="en-GB" dirty="0"/>
                  <a:t> </a:t>
                </a:r>
                <a:r>
                  <a:rPr lang="en-GB" dirty="0" smtClean="0"/>
                  <a:t>is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𝑿𝒃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𝑿𝒃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know that the matrix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GB" dirty="0" smtClean="0"/>
                  <a:t> is symmetric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GB" dirty="0" smtClean="0"/>
                  <a:t>)  and idempotent  (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𝑯𝑯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GB" dirty="0" smtClean="0"/>
                  <a:t>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Moreover, we know </a:t>
                </a:r>
                <a:r>
                  <a:rPr lang="en-GB" u="sng" dirty="0" smtClean="0"/>
                  <a:t>by the Pythagoras Theorem</a:t>
                </a:r>
                <a:r>
                  <a:rPr lang="en-GB" dirty="0" smtClean="0"/>
                  <a:t> (see above) that</a:t>
                </a:r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𝑯𝒚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𝑿𝒃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29000"/>
                  </a:lnSpc>
                </a:pPr>
                <a:r>
                  <a:rPr lang="en-GB" dirty="0"/>
                  <a:t>Recall </a:t>
                </a:r>
                <a:r>
                  <a:rPr lang="en-GB" dirty="0" smtClean="0"/>
                  <a:t>that: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𝑯𝒚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𝑿𝒃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7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Mean Square Error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Put together, the </a:t>
                </a:r>
                <a:r>
                  <a:rPr lang="en-GB" b="1" dirty="0" smtClean="0"/>
                  <a:t>Residual Sum of Squares</a:t>
                </a:r>
                <a:r>
                  <a:rPr lang="en-GB" dirty="0"/>
                  <a:t> </a:t>
                </a:r>
                <a:r>
                  <a:rPr lang="en-GB" dirty="0" smtClean="0"/>
                  <a:t>is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= 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𝑿𝒃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𝑿𝒃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𝑿𝒃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dirty="0"/>
                  <a:t>Define the </a:t>
                </a:r>
                <a:r>
                  <a:rPr lang="en-GB" b="1" u="sng" dirty="0"/>
                  <a:t>residual variance</a:t>
                </a:r>
                <a:r>
                  <a:rPr lang="en-GB" dirty="0"/>
                  <a:t> or the </a:t>
                </a:r>
                <a:r>
                  <a:rPr lang="en-GB" b="1" dirty="0"/>
                  <a:t>Mean Square Error</a:t>
                </a:r>
                <a:r>
                  <a:rPr lang="en-GB" dirty="0"/>
                  <a:t> as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1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Theorem 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 smtClean="0"/>
                  <a:t>Theorem 5:</a:t>
                </a:r>
                <a:r>
                  <a:rPr lang="en-GB" dirty="0" smtClean="0"/>
                  <a:t>  </a:t>
                </a:r>
                <a:r>
                  <a:rPr lang="en-GB" dirty="0"/>
                  <a:t>It </a:t>
                </a:r>
                <a:r>
                  <a:rPr lang="en-GB" dirty="0" smtClean="0"/>
                  <a:t>holds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𝑿𝒃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Recall that, 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,  then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spcBef>
                    <a:spcPts val="800"/>
                  </a:spcBef>
                </a:pPr>
                <a:r>
                  <a:rPr lang="en-GB" dirty="0" smtClean="0"/>
                  <a:t>Therefore: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          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That is, the statistic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 is an unbiased estimate of the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4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5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Linear Regression:  Least Squares Method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have got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pairs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 …,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 of the observations.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For  any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,  </a:t>
                </a:r>
                <a:r>
                  <a:rPr lang="en-GB" b="1" dirty="0" smtClean="0"/>
                  <a:t>the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 smtClean="0"/>
                  <a:t>-th </a:t>
                </a:r>
                <a:r>
                  <a:rPr lang="en-GB" b="1" dirty="0" smtClean="0"/>
                  <a:t>estimated value</a:t>
                </a:r>
                <a:r>
                  <a:rPr lang="en-GB" dirty="0" smtClean="0"/>
                  <a:t>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b="1" dirty="0"/>
                  <a:t>The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-th </a:t>
                </a:r>
                <a:r>
                  <a:rPr lang="en-GB" b="1" dirty="0" smtClean="0"/>
                  <a:t>residual</a:t>
                </a:r>
                <a:r>
                  <a:rPr lang="en-GB" dirty="0" smtClean="0"/>
                  <a:t> </a:t>
                </a:r>
                <a:r>
                  <a:rPr lang="en-GB" dirty="0"/>
                  <a:t>is the difference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spcAft>
                    <a:spcPts val="1200"/>
                  </a:spcAft>
                </a:pPr>
                <a:r>
                  <a:rPr lang="en-GB" dirty="0"/>
                  <a:t>The </a:t>
                </a:r>
                <a:r>
                  <a:rPr lang="en-GB" b="1" dirty="0"/>
                  <a:t>residual sum of squares</a:t>
                </a:r>
                <a:r>
                  <a:rPr lang="en-GB" dirty="0"/>
                  <a:t>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RSS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41518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Linear Regression:  Theorem 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b="1" u="sng" dirty="0" smtClean="0"/>
                  <a:t>Remark:</a:t>
                </a:r>
                <a:r>
                  <a:rPr lang="en-GB" dirty="0" smtClean="0"/>
                  <a:t>  Use Theorem 5 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RSS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)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 </a:t>
                </a:r>
                <a:r>
                  <a:rPr lang="en-GB" dirty="0" smtClean="0"/>
                  <a:t> —  to obtain an unbiased estimate of the variance: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 </a:t>
                </a:r>
                <a:r>
                  <a:rPr lang="en-GB" dirty="0" smtClean="0"/>
                  <a:t> —  for a </a:t>
                </a:r>
                <a:r>
                  <a:rPr lang="en-GB" i="1" dirty="0" smtClean="0"/>
                  <a:t>χ</a:t>
                </a:r>
                <a:r>
                  <a:rPr lang="en-GB" baseline="30000" dirty="0" smtClean="0"/>
                  <a:t>2</a:t>
                </a:r>
                <a:r>
                  <a:rPr lang="en-GB" dirty="0" smtClean="0"/>
                  <a:t>-test about the variance: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 </a:t>
                </a:r>
                <a:r>
                  <a:rPr lang="en-GB" dirty="0" smtClean="0"/>
                  <a:t> —  or to establish the confidence intervals for the variance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3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4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of hypothesis about the variance  </a:t>
            </a:r>
            <a:r>
              <a:rPr lang="en-GB" i="1" dirty="0" smtClean="0"/>
              <a:t>σ</a:t>
            </a:r>
            <a:r>
              <a:rPr lang="en-GB" baseline="30000" dirty="0" smtClean="0"/>
              <a:t>2</a:t>
            </a:r>
            <a:endParaRPr lang="en-GB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 smtClean="0"/>
                  <a:t>Remark: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Theorem 5 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RSS</m:t>
                        </m:r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)  can be used to conduct the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for the </a:t>
                </a:r>
                <a:r>
                  <a:rPr lang="en-GB" dirty="0" smtClean="0"/>
                  <a:t>variance.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GB" dirty="0" smtClean="0"/>
                  <a:t>  be a prescribed number.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Formulate the null hypothesis: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054350" algn="l"/>
                  </a:tabLst>
                </a:pPr>
                <a:r>
                  <a:rPr lang="en-GB" dirty="0" smtClean="0"/>
                  <a:t>Formulate the alternative hypothesis</a:t>
                </a:r>
                <a:br>
                  <a:rPr lang="en-GB" dirty="0" smtClean="0"/>
                </a:br>
                <a:r>
                  <a:rPr lang="en-GB" dirty="0" smtClean="0"/>
                  <a:t>  —  two-sided: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: 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 </a:t>
                </a:r>
                <a:r>
                  <a:rPr lang="en-GB" dirty="0" smtClean="0"/>
                  <a:t> —  one-sided:</a:t>
                </a:r>
                <a:r>
                  <a:rPr lang="en-GB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 </a:t>
                </a:r>
                <a:r>
                  <a:rPr lang="en-GB" dirty="0" smtClean="0"/>
                  <a:t> —  one-sided:</a:t>
                </a:r>
                <a:r>
                  <a:rPr lang="en-GB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: 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10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81048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for the variance  </a:t>
            </a:r>
            <a:r>
              <a:rPr lang="en-GB" i="1" dirty="0" smtClean="0"/>
              <a:t>σ</a:t>
            </a:r>
            <a:r>
              <a:rPr lang="en-GB" baseline="30000" dirty="0" smtClean="0"/>
              <a:t>2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Notation:</a:t>
                </a:r>
                <a:r>
                  <a:rPr lang="en-GB" dirty="0"/>
                  <a:t>  </a:t>
                </a:r>
                <a:r>
                  <a:rPr lang="en-GB" dirty="0" smtClean="0"/>
                  <a:t>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denote </a:t>
                </a:r>
                <a:r>
                  <a:rPr lang="en-GB" dirty="0"/>
                  <a:t>the </a:t>
                </a:r>
                <a:r>
                  <a:rPr lang="en-GB" b="1" dirty="0" smtClean="0"/>
                  <a:t>quantile function of Pearson’s </a:t>
                </a:r>
                <a:r>
                  <a:rPr lang="en-GB" b="1" i="1" dirty="0" smtClean="0"/>
                  <a:t>χ</a:t>
                </a:r>
                <a:r>
                  <a:rPr lang="en-GB" b="1" baseline="30000" dirty="0" smtClean="0"/>
                  <a:t>2</a:t>
                </a:r>
                <a:r>
                  <a:rPr lang="en-GB" b="1" dirty="0" smtClean="0"/>
                  <a:t>-distribution</a:t>
                </a:r>
                <a:r>
                  <a:rPr lang="en-GB" dirty="0" smtClean="0"/>
                  <a:t>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 smtClean="0"/>
                  <a:t>  d.f.,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quantile function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/>
                  <a:t>  is </a:t>
                </a:r>
                <a:r>
                  <a:rPr lang="en-GB" dirty="0" smtClean="0"/>
                  <a:t>the function inverse to the </a:t>
                </a:r>
                <a:r>
                  <a:rPr lang="en-GB" dirty="0"/>
                  <a:t>cumulative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distribution </a:t>
                </a:r>
                <a:r>
                  <a:rPr lang="en-GB" dirty="0"/>
                  <a:t>function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of </a:t>
                </a:r>
                <a:r>
                  <a:rPr lang="en-GB" b="1" dirty="0"/>
                  <a:t>Pearson’s </a:t>
                </a:r>
                <a:r>
                  <a:rPr lang="en-GB" b="1" i="1" dirty="0"/>
                  <a:t>χ</a:t>
                </a:r>
                <a:r>
                  <a:rPr lang="en-GB" b="1" baseline="30000" dirty="0"/>
                  <a:t>2</a:t>
                </a:r>
                <a:r>
                  <a:rPr lang="en-GB" b="1" dirty="0"/>
                  <a:t>-distribution</a:t>
                </a:r>
                <a:r>
                  <a:rPr lang="en-GB" dirty="0"/>
                  <a:t> </a:t>
                </a:r>
                <a:r>
                  <a:rPr lang="en-GB" dirty="0" smtClean="0"/>
                  <a:t>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 degrees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of </a:t>
                </a:r>
                <a:r>
                  <a:rPr lang="en-GB" dirty="0"/>
                  <a:t>freedom</a:t>
                </a:r>
                <a:r>
                  <a:rPr lang="en-GB" dirty="0" smtClean="0"/>
                  <a:t>, i.e.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9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for the variance  </a:t>
            </a:r>
            <a:r>
              <a:rPr lang="en-GB" i="1" dirty="0" smtClean="0"/>
              <a:t>σ</a:t>
            </a:r>
            <a:r>
              <a:rPr lang="en-GB" baseline="30000" dirty="0" smtClean="0"/>
              <a:t>2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u="sng" dirty="0" smtClean="0"/>
                  <a:t>Notation:</a:t>
                </a:r>
                <a:r>
                  <a:rPr lang="en-GB" dirty="0"/>
                  <a:t>  </a:t>
                </a:r>
                <a:r>
                  <a:rPr lang="en-GB" dirty="0" smtClean="0"/>
                  <a:t>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denote </a:t>
                </a:r>
                <a:r>
                  <a:rPr lang="en-GB" dirty="0"/>
                  <a:t>the </a:t>
                </a:r>
                <a:r>
                  <a:rPr lang="en-GB" b="1" dirty="0" smtClean="0"/>
                  <a:t>quantile function of Pearson’s </a:t>
                </a:r>
                <a:r>
                  <a:rPr lang="en-GB" b="1" i="1" dirty="0" smtClean="0"/>
                  <a:t>χ</a:t>
                </a:r>
                <a:r>
                  <a:rPr lang="en-GB" b="1" baseline="30000" dirty="0" smtClean="0"/>
                  <a:t>2</a:t>
                </a:r>
                <a:r>
                  <a:rPr lang="en-GB" b="1" dirty="0" smtClean="0"/>
                  <a:t>-distribution</a:t>
                </a:r>
                <a:r>
                  <a:rPr lang="en-GB" dirty="0" smtClean="0"/>
                  <a:t>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 smtClean="0"/>
                  <a:t>  d.f.</a:t>
                </a:r>
                <a:r>
                  <a:rPr lang="en-GB" dirty="0"/>
                  <a:t> ,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In other words, </a:t>
                </a:r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dirty="0"/>
                  <a:t>,  then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/>
                  <a:t>  is the unique value such that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40000"/>
                  </a:lnSpc>
                </a:pP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dirty="0"/>
                  <a:t>  is the density of </a:t>
                </a:r>
                <a:r>
                  <a:rPr lang="en-GB" dirty="0" smtClean="0"/>
                  <a:t>Pearson’s </a:t>
                </a:r>
                <a:r>
                  <a:rPr lang="en-GB" i="1" dirty="0" smtClean="0"/>
                  <a:t>χ</a:t>
                </a:r>
                <a:r>
                  <a:rPr lang="en-GB" baseline="30000" dirty="0" smtClean="0"/>
                  <a:t>2</a:t>
                </a:r>
                <a:r>
                  <a:rPr lang="en-GB" dirty="0" smtClean="0"/>
                  <a:t>-distribution </a:t>
                </a:r>
                <a:r>
                  <a:rPr lang="en-GB" dirty="0"/>
                  <a:t>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 d.f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3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3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for the variance  </a:t>
            </a:r>
            <a:r>
              <a:rPr lang="en-GB" i="1" dirty="0" smtClean="0"/>
              <a:t>σ</a:t>
            </a:r>
            <a:r>
              <a:rPr lang="en-GB" baseline="30000" dirty="0" smtClean="0"/>
              <a:t>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Having chosen the value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GB" dirty="0" smtClean="0"/>
                  <a:t>  and </a:t>
                </a:r>
                <a:r>
                  <a:rPr lang="en-GB" dirty="0"/>
                  <a:t>assuming </a:t>
                </a:r>
                <a:r>
                  <a:rPr lang="en-GB" dirty="0" smtClean="0"/>
                  <a:t>the </a:t>
                </a:r>
                <a:r>
                  <a:rPr lang="en-GB" dirty="0"/>
                  <a:t>null hypothesis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  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  is true, calculate the </a:t>
                </a:r>
                <a:r>
                  <a:rPr lang="en-GB" dirty="0" smtClean="0"/>
                  <a:t>statistic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9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for the variance  </a:t>
            </a:r>
            <a:r>
              <a:rPr lang="en-GB" i="1" dirty="0" smtClean="0"/>
              <a:t>σ</a:t>
            </a:r>
            <a:r>
              <a:rPr lang="en-GB" baseline="30000" dirty="0" smtClean="0"/>
              <a:t>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</a:t>
                </a:r>
                <a:r>
                  <a:rPr lang="en-GB" i="1" dirty="0" smtClean="0"/>
                  <a:t>χ</a:t>
                </a:r>
                <a:r>
                  <a:rPr lang="en-GB" baseline="30000" dirty="0"/>
                  <a:t>2</a:t>
                </a:r>
                <a:r>
                  <a:rPr lang="en-GB" dirty="0" smtClean="0"/>
                  <a:t>-test for  </a:t>
                </a:r>
                <a:r>
                  <a:rPr lang="en-GB" i="1" dirty="0"/>
                  <a:t>σ</a:t>
                </a:r>
                <a:r>
                  <a:rPr lang="en-GB" baseline="30000" dirty="0"/>
                  <a:t>2</a:t>
                </a:r>
                <a:r>
                  <a:rPr lang="en-GB" dirty="0" smtClean="0"/>
                  <a:t>  with </a:t>
                </a:r>
                <a:r>
                  <a:rPr lang="en-GB" dirty="0"/>
                  <a:t>two-sided alternative hypothesis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/>
                  <a:t>):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>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etc</a:t>
                </a:r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b="1" dirty="0"/>
                  <a:t>critical </a:t>
                </a:r>
                <a:r>
                  <a:rPr lang="en-GB" b="1" dirty="0" smtClean="0"/>
                  <a:t>values</a:t>
                </a:r>
                <a:r>
                  <a:rPr lang="en-GB" dirty="0"/>
                  <a:t> are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 smtClean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</a:t>
                </a:r>
                <a:r>
                  <a:rPr lang="en-GB" dirty="0" smtClean="0"/>
                  <a:t>hypothesis</a:t>
                </a:r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Remark:</a:t>
                </a:r>
                <a:r>
                  <a:rPr lang="en-GB" dirty="0"/>
                  <a:t>  “do not reject” is sometimes  </a:t>
                </a:r>
                <a:r>
                  <a:rPr lang="en-GB" b="1" dirty="0"/>
                  <a:t>¡</a:t>
                </a:r>
                <a:r>
                  <a:rPr lang="en-GB" b="1" u="sng" dirty="0"/>
                  <a:t>incorrectly</a:t>
                </a:r>
                <a:r>
                  <a:rPr lang="en-GB" b="1" dirty="0"/>
                  <a:t>!</a:t>
                </a:r>
                <a:r>
                  <a:rPr lang="en-GB" dirty="0"/>
                  <a:t>  interpreted as “accept” </a:t>
                </a:r>
                <a:r>
                  <a:rPr lang="en-GB" dirty="0" smtClean="0"/>
                  <a:t>the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726" b="-11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1212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for the variance  </a:t>
            </a:r>
            <a:r>
              <a:rPr lang="en-GB" i="1" dirty="0" smtClean="0"/>
              <a:t>σ</a:t>
            </a:r>
            <a:r>
              <a:rPr lang="en-GB" baseline="30000" dirty="0" smtClean="0"/>
              <a:t>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for  </a:t>
                </a:r>
                <a:r>
                  <a:rPr lang="en-GB" i="1" dirty="0"/>
                  <a:t>σ</a:t>
                </a:r>
                <a:r>
                  <a:rPr lang="en-GB" baseline="30000" dirty="0"/>
                  <a:t>2</a:t>
                </a:r>
                <a:r>
                  <a:rPr lang="en-GB" dirty="0"/>
                  <a:t>  with </a:t>
                </a:r>
                <a:r>
                  <a:rPr lang="en-GB" dirty="0" smtClean="0"/>
                  <a:t>one-sided </a:t>
                </a:r>
                <a:r>
                  <a:rPr lang="en-GB" dirty="0"/>
                  <a:t>alternative hypothesis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>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etc</a:t>
                </a:r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b="1" dirty="0"/>
                  <a:t>critical value</a:t>
                </a:r>
                <a:r>
                  <a:rPr lang="en-GB" dirty="0"/>
                  <a:t> </a:t>
                </a:r>
                <a:r>
                  <a:rPr lang="en-GB" dirty="0" smtClean="0"/>
                  <a:t>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/>
                  <a:t>,  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</a:t>
                </a:r>
                <a:r>
                  <a:rPr lang="en-GB" dirty="0" smtClean="0"/>
                  <a:t>hypothesis</a:t>
                </a:r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Remark:</a:t>
                </a:r>
                <a:r>
                  <a:rPr lang="en-GB" dirty="0"/>
                  <a:t>  “do not reject” is sometimes  </a:t>
                </a:r>
                <a:r>
                  <a:rPr lang="en-GB" b="1" dirty="0"/>
                  <a:t>¡</a:t>
                </a:r>
                <a:r>
                  <a:rPr lang="en-GB" b="1" u="sng" dirty="0"/>
                  <a:t>incorrectly</a:t>
                </a:r>
                <a:r>
                  <a:rPr lang="en-GB" b="1" dirty="0"/>
                  <a:t>!</a:t>
                </a:r>
                <a:r>
                  <a:rPr lang="en-GB" dirty="0"/>
                  <a:t>  interpreted as “accept” the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726" b="-1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42970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χ</a:t>
            </a:r>
            <a:r>
              <a:rPr lang="en-GB" baseline="30000" dirty="0" smtClean="0"/>
              <a:t>2</a:t>
            </a:r>
            <a:r>
              <a:rPr lang="en-GB" dirty="0" smtClean="0"/>
              <a:t>-test for the variance  </a:t>
            </a:r>
            <a:r>
              <a:rPr lang="en-GB" i="1" dirty="0" smtClean="0"/>
              <a:t>σ</a:t>
            </a:r>
            <a:r>
              <a:rPr lang="en-GB" baseline="30000" dirty="0" smtClean="0"/>
              <a:t>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 for  </a:t>
                </a:r>
                <a:r>
                  <a:rPr lang="en-GB" i="1" dirty="0"/>
                  <a:t>σ</a:t>
                </a:r>
                <a:r>
                  <a:rPr lang="en-GB" baseline="30000" dirty="0"/>
                  <a:t>2</a:t>
                </a:r>
                <a:r>
                  <a:rPr lang="en-GB" dirty="0"/>
                  <a:t>  with </a:t>
                </a:r>
                <a:r>
                  <a:rPr lang="en-GB" dirty="0" smtClean="0"/>
                  <a:t>one-sided </a:t>
                </a:r>
                <a:r>
                  <a:rPr lang="en-GB" dirty="0"/>
                  <a:t>alternative hypothesis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):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choose </a:t>
                </a:r>
                <a:r>
                  <a:rPr lang="en-GB" b="1" dirty="0"/>
                  <a:t>the level of significance</a:t>
                </a:r>
                <a:r>
                  <a:rPr lang="en-GB" dirty="0"/>
                  <a:t>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>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/>
                  <a:t>,  other popular values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=10 %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=1 %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=0.1 %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etc</a:t>
                </a:r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</a:t>
                </a:r>
                <a:r>
                  <a:rPr lang="en-GB" b="1" dirty="0"/>
                  <a:t>critical value</a:t>
                </a:r>
                <a:r>
                  <a:rPr lang="en-GB" dirty="0"/>
                  <a:t> </a:t>
                </a:r>
                <a:r>
                  <a:rPr lang="en-GB" dirty="0" smtClean="0"/>
                  <a:t>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,+∞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b="1" dirty="0"/>
                  <a:t>the critical region</a:t>
                </a:r>
                <a:r>
                  <a:rPr lang="en-GB" dirty="0"/>
                  <a:t>, then </a:t>
                </a:r>
                <a:r>
                  <a:rPr lang="en-GB" b="1" u="sng" dirty="0"/>
                  <a:t>reject</a:t>
                </a:r>
                <a:r>
                  <a:rPr lang="en-GB" dirty="0"/>
                  <a:t> the null hypothesis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dirty="0"/>
                  <a:t>then </a:t>
                </a:r>
                <a:r>
                  <a:rPr lang="en-GB" b="1" u="sng" dirty="0"/>
                  <a:t>do not reject</a:t>
                </a:r>
                <a:r>
                  <a:rPr lang="en-GB" dirty="0"/>
                  <a:t> (or </a:t>
                </a:r>
                <a:r>
                  <a:rPr lang="en-GB" u="sng" dirty="0"/>
                  <a:t>fail to reject</a:t>
                </a:r>
                <a:r>
                  <a:rPr lang="en-GB" dirty="0"/>
                  <a:t>) the null </a:t>
                </a:r>
                <a:r>
                  <a:rPr lang="en-GB" dirty="0" smtClean="0"/>
                  <a:t>hypothesis</a:t>
                </a:r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spcBef>
                    <a:spcPts val="1200"/>
                  </a:spcBef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Remark:</a:t>
                </a:r>
                <a:r>
                  <a:rPr lang="en-GB" dirty="0"/>
                  <a:t>  “do not reject” is sometimes  </a:t>
                </a:r>
                <a:r>
                  <a:rPr lang="en-GB" b="1" dirty="0"/>
                  <a:t>¡</a:t>
                </a:r>
                <a:r>
                  <a:rPr lang="en-GB" b="1" u="sng" dirty="0"/>
                  <a:t>incorrectly</a:t>
                </a:r>
                <a:r>
                  <a:rPr lang="en-GB" b="1" dirty="0"/>
                  <a:t>!</a:t>
                </a:r>
                <a:r>
                  <a:rPr lang="en-GB" dirty="0"/>
                  <a:t>  interpreted as “accept” the </a:t>
                </a:r>
                <a:r>
                  <a:rPr lang="en-GB" i="1" dirty="0"/>
                  <a:t>H</a:t>
                </a:r>
                <a:r>
                  <a:rPr lang="en-GB" baseline="-25000" dirty="0"/>
                  <a:t>0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726" b="-1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248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Confidence interval for the variance  </a:t>
            </a:r>
            <a:r>
              <a:rPr lang="en-GB" i="1" dirty="0" smtClean="0"/>
              <a:t>σ</a:t>
            </a:r>
            <a:r>
              <a:rPr lang="en-GB" baseline="30000" dirty="0" smtClean="0"/>
              <a:t>2</a:t>
            </a:r>
            <a:endParaRPr lang="en-GB" i="1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 smtClean="0"/>
                  <a:t>  be any numbers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 smtClean="0"/>
                  <a:t>  and let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 smtClean="0"/>
                  <a:t>  be the cumulative distribution function of Pearson’s </a:t>
                </a:r>
                <a:r>
                  <a:rPr lang="en-GB" i="1" dirty="0" smtClean="0"/>
                  <a:t>χ</a:t>
                </a:r>
                <a:r>
                  <a:rPr lang="en-GB" baseline="30000" dirty="0" smtClean="0"/>
                  <a:t>2</a:t>
                </a:r>
                <a:r>
                  <a:rPr lang="en-GB" dirty="0" smtClean="0"/>
                  <a:t>-distribution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 smtClean="0"/>
                  <a:t>  degrees of freedom.  Then, by the definition of the cumulative distribution function and by Theorem 5, the probability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Therefore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30066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Confidence interval for the variance  </a:t>
            </a:r>
            <a:r>
              <a:rPr lang="en-GB" i="1" dirty="0" smtClean="0"/>
              <a:t>σ</a:t>
            </a:r>
            <a:r>
              <a:rPr lang="en-GB" baseline="30000" dirty="0" smtClean="0"/>
              <a:t>2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Choose </a:t>
                </a:r>
                <a:r>
                  <a:rPr lang="en-GB" dirty="0"/>
                  <a:t>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10000"/>
                  </a:lnSpc>
                </a:pPr>
                <a:r>
                  <a:rPr lang="en-GB" dirty="0" smtClean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 smtClean="0"/>
                  <a:t>  and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 smtClean="0"/>
                  <a:t>.  Recall that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Then, by the continuity of the cumulative distribution function, </a:t>
                </a:r>
                <a:r>
                  <a:rPr lang="en-GB" b="1" dirty="0" smtClean="0"/>
                  <a:t>the probability</a:t>
                </a:r>
                <a:r>
                  <a:rPr lang="en-GB" dirty="0" smtClean="0"/>
                  <a:t>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unknown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 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, 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RSS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b="1" dirty="0" smtClean="0"/>
                  <a:t>is about</a:t>
                </a:r>
                <a:r>
                  <a:rPr lang="en-GB" dirty="0" smtClean="0"/>
                  <a:t>  1−</a:t>
                </a:r>
                <a:r>
                  <a:rPr lang="en-GB" i="1" dirty="0" smtClean="0"/>
                  <a:t>α</a:t>
                </a:r>
                <a:r>
                  <a:rPr lang="en-GB" dirty="0"/>
                  <a:t> </a:t>
                </a:r>
                <a:r>
                  <a:rPr lang="en-GB" dirty="0" smtClean="0"/>
                  <a:t>= 95 %.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3583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.potx" id="{03D10032-7B47-4BC7-8D74-6E131F1ED24C}" vid="{FD6A47A2-2BEE-4AE2-8DFB-5A4C359AB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</Template>
  <TotalTime>10104</TotalTime>
  <Words>28624</Words>
  <Application>Microsoft Office PowerPoint</Application>
  <PresentationFormat>Širokoúhlá obrazovka</PresentationFormat>
  <Paragraphs>1483</Paragraphs>
  <Slides>158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158</vt:i4>
      </vt:variant>
    </vt:vector>
  </HeadingPairs>
  <TitlesOfParts>
    <vt:vector size="161" baseType="lpstr">
      <vt:lpstr>Arial</vt:lpstr>
      <vt:lpstr>Cambria Math</vt:lpstr>
      <vt:lpstr>Motiv Office</vt:lpstr>
      <vt:lpstr>Statistical Methods  for Economists  Lecture 4</vt:lpstr>
      <vt:lpstr>Prezentace aplikace PowerPoint</vt:lpstr>
      <vt:lpstr>Introduction</vt:lpstr>
      <vt:lpstr>Simple Linear Regression:  Motivation</vt:lpstr>
      <vt:lpstr>Simple Linear Regression:  Motivation</vt:lpstr>
      <vt:lpstr>Simple Linear Regression:  Motivation</vt:lpstr>
      <vt:lpstr>Simple Linear Regression:  Example</vt:lpstr>
      <vt:lpstr>Simple Linear Regression:  Example</vt:lpstr>
      <vt:lpstr>Simple Linear Regression:  Least Squares Method</vt:lpstr>
      <vt:lpstr>Simple Linear Regression:  Least Squares Method</vt:lpstr>
      <vt:lpstr>Simple Linear Regression:  Least Squares Method</vt:lpstr>
      <vt:lpstr>Simple Linear Regression:  Least Squares Method</vt:lpstr>
      <vt:lpstr>Simple Linear Regression:  Generalization</vt:lpstr>
      <vt:lpstr>Simple Linear Regression:  Generalization</vt:lpstr>
      <vt:lpstr>Multiple Linear Regression:  Introduction</vt:lpstr>
      <vt:lpstr>Multiple Linear Regression:  Introduction</vt:lpstr>
      <vt:lpstr>Multiple Linear Regression:  Notation</vt:lpstr>
      <vt:lpstr>Multiple Linear Regression:  Notation</vt:lpstr>
      <vt:lpstr>Multiple Linear Regression:  Notation</vt:lpstr>
      <vt:lpstr>Multiple Linear Regression:  Notation</vt:lpstr>
      <vt:lpstr>Multiple Linear Regression:  Notation</vt:lpstr>
      <vt:lpstr>Multiple Linear Regression:  Notation</vt:lpstr>
      <vt:lpstr>Random vectors</vt:lpstr>
      <vt:lpstr>Random variable</vt:lpstr>
      <vt:lpstr>Random vector</vt:lpstr>
      <vt:lpstr>Random vector</vt:lpstr>
      <vt:lpstr>Random vector:  Expected value</vt:lpstr>
      <vt:lpstr>Random variables:  Variance and Covariance</vt:lpstr>
      <vt:lpstr>Random vector:  Variance-covariance matrix</vt:lpstr>
      <vt:lpstr>Random vector:  Uncorrelated random variables</vt:lpstr>
      <vt:lpstr>Random vector:  Independent events</vt:lpstr>
      <vt:lpstr>Random vector:  Independent random variables</vt:lpstr>
      <vt:lpstr>Random vector:  Independent random variables</vt:lpstr>
      <vt:lpstr>Multivariate normal distribution</vt:lpstr>
      <vt:lpstr>Normal distribution</vt:lpstr>
      <vt:lpstr>Normal distribution</vt:lpstr>
      <vt:lpstr>Normal distribution</vt:lpstr>
      <vt:lpstr>Variance-covariance matrix</vt:lpstr>
      <vt:lpstr>Variance-covariance matrix:  A decomposition</vt:lpstr>
      <vt:lpstr>Standard multivariate normal distribution (of dim. k ≥ 1)</vt:lpstr>
      <vt:lpstr>Standard multivariate normal distribution (of dim. k ≥ 1)</vt:lpstr>
      <vt:lpstr>Multivariate normal distribution</vt:lpstr>
      <vt:lpstr>Multivariate normal distribution:  Density</vt:lpstr>
      <vt:lpstr>Multivariate normal distribution:  Another definition</vt:lpstr>
      <vt:lpstr>Multivariate normal distribution:  Linear transformation</vt:lpstr>
      <vt:lpstr>Multivariate normal distribution:  Theorem</vt:lpstr>
      <vt:lpstr>Multiple Linear Regression:  Summary &amp; Background</vt:lpstr>
      <vt:lpstr>Multiple Linear Regression:  Summary</vt:lpstr>
      <vt:lpstr>Multiple Linear Regression:  Summary</vt:lpstr>
      <vt:lpstr>Multiple Linear Regression:  Summary</vt:lpstr>
      <vt:lpstr>Multiple Linear Regression:  Summary</vt:lpstr>
      <vt:lpstr>Multiple Linear Regression:  Terminology</vt:lpstr>
      <vt:lpstr>Multiple Linear Regression:  Terminology</vt:lpstr>
      <vt:lpstr>Multiple Linear Regression:  Assumptions</vt:lpstr>
      <vt:lpstr>Multiple Linear Regression:  Assumptions</vt:lpstr>
      <vt:lpstr>Multiple Linear Regression:  Random vectors</vt:lpstr>
      <vt:lpstr>Multiple Linear Regression:  Random vectors</vt:lpstr>
      <vt:lpstr>Multiple Linear Regression:  Random vectors</vt:lpstr>
      <vt:lpstr>Multiple Linear Regression:  The Classical Assumptions</vt:lpstr>
      <vt:lpstr>Multiple Linear Regression:  The Classical Assumptions</vt:lpstr>
      <vt:lpstr>Multiple Linear Regression:  The Classical Assumptions</vt:lpstr>
      <vt:lpstr>Multiple Linear Regression:  The Classical Assumptions</vt:lpstr>
      <vt:lpstr>Multiple Linear Regression:  The Classical Assumptions</vt:lpstr>
      <vt:lpstr>Multiple Linear Regression:  The Classical Assumptions</vt:lpstr>
      <vt:lpstr>Multiple Linear Regression:  Notation</vt:lpstr>
      <vt:lpstr>Multiple Linear Regression:  Notation</vt:lpstr>
      <vt:lpstr>Basic Results (Theorems)</vt:lpstr>
      <vt:lpstr>Multiple Linear Regression:  The Normal Equation</vt:lpstr>
      <vt:lpstr>Multiple Linear Regression:  The Normal Equation</vt:lpstr>
      <vt:lpstr>Multiple Linear Regression:  The Normal Equation</vt:lpstr>
      <vt:lpstr>Multiple Linear Regression:  The Normal Equation</vt:lpstr>
      <vt:lpstr>Multiple Linear Regression:  The Normal Equation</vt:lpstr>
      <vt:lpstr>Multiple Linear Regression:  The Normal Equation</vt:lpstr>
      <vt:lpstr>Multiple Linear Regression:  the predicted values</vt:lpstr>
      <vt:lpstr>Multiple Linear Regression:  the predicted values</vt:lpstr>
      <vt:lpstr>Multiple Linear Regression:  the predicted values</vt:lpstr>
      <vt:lpstr>Multiple Linear Regression:  some properties of  H</vt:lpstr>
      <vt:lpstr>Multiple Linear Regression:  some properties of  H</vt:lpstr>
      <vt:lpstr>Multiple Linear Regression:  some properties of  H</vt:lpstr>
      <vt:lpstr>Multiple Linear Regression</vt:lpstr>
      <vt:lpstr>Multiple Linear Regression:  Theorem 1</vt:lpstr>
      <vt:lpstr>Multiple Linear Regression:  Theorem 1:  Corollary</vt:lpstr>
      <vt:lpstr>Multiple Linear Regression:  Theorem 2</vt:lpstr>
      <vt:lpstr>Multiple Linear Regression:  Theorem 3</vt:lpstr>
      <vt:lpstr>Multiple Linear Regression:  Theorem 4</vt:lpstr>
      <vt:lpstr>Residual Sum  of Squares,  χ2-test for the variance  σ2,   and  confidence intervals</vt:lpstr>
      <vt:lpstr>Multiple Linear Regression:  Residual Sum of Squares</vt:lpstr>
      <vt:lpstr>Multiple Linear Regression:  Mean Square Error</vt:lpstr>
      <vt:lpstr>Multiple Linear Regression:  Theorem 5</vt:lpstr>
      <vt:lpstr>Multiple Linear Regression:  Theorem 5</vt:lpstr>
      <vt:lpstr>Test of hypothesis about the variance  σ2</vt:lpstr>
      <vt:lpstr>χ2-test for the variance  σ2</vt:lpstr>
      <vt:lpstr>χ2-test for the variance  σ2</vt:lpstr>
      <vt:lpstr>χ2-test for the variance  σ2</vt:lpstr>
      <vt:lpstr>χ2-test for the variance  σ2</vt:lpstr>
      <vt:lpstr>χ2-test for the variance  σ2</vt:lpstr>
      <vt:lpstr>χ2-test for the variance  σ2</vt:lpstr>
      <vt:lpstr>Confidence interval for the variance  σ2</vt:lpstr>
      <vt:lpstr>Confidence interval for the variance  σ2</vt:lpstr>
      <vt:lpstr>Confidence interval for the variance  σ2</vt:lpstr>
      <vt:lpstr>Confidence interval for the variance  σ2</vt:lpstr>
      <vt:lpstr>t-test for a single linear combination of the parameters  β0,β1,…,βk  —   e.g. an individual parameter  βj  —  and  confidence  interval</vt:lpstr>
      <vt:lpstr>Multiple Linear Regression:  Theorem 6</vt:lpstr>
      <vt:lpstr>Multiple Linear Regression:  Prediction (Extrapolation)</vt:lpstr>
      <vt:lpstr>Multiple Linear Regression:  Prediction (Extrapolation)</vt:lpstr>
      <vt:lpstr>Multiple Linear Regression:  Prediction (Extrapolation)</vt:lpstr>
      <vt:lpstr>Multiple Linear Regression:  Prediction (Extrapolation)</vt:lpstr>
      <vt:lpstr>Multiple Linear Regression:  Prediction (Extrapolation)</vt:lpstr>
      <vt:lpstr>Multiple Linear Regression:  Theorem 6:  Corollary</vt:lpstr>
      <vt:lpstr>Tests of hypotheses about the individual parameters  βj</vt:lpstr>
      <vt:lpstr>t-test for the parameter  βj  // rank(X)=k+1</vt:lpstr>
      <vt:lpstr>t-test for the parameter  βj  // rank(X)=k+1</vt:lpstr>
      <vt:lpstr>t-test for the parameter  βj  // rank(X)=k+1</vt:lpstr>
      <vt:lpstr>t-test for the parameter  βj  // rank(X)=k+1</vt:lpstr>
      <vt:lpstr>t-test for the parameter  βj  // rank(X)=k+1</vt:lpstr>
      <vt:lpstr>t-test for the parameter  βj  // rank(X)=k+1</vt:lpstr>
      <vt:lpstr>t-test for the parameter  βj  // rank(X)=k+1</vt:lpstr>
      <vt:lpstr>t-test for the parameter  βj  // rank(X)=k+1</vt:lpstr>
      <vt:lpstr>Confidence interval for the parameter  βj  // rank(X)=k+1</vt:lpstr>
      <vt:lpstr>Confidence interval for the parameter  βj  // rank(X)=k+1</vt:lpstr>
      <vt:lpstr>Confidence interval for the parameter  βj  // rank(X)=k+1</vt:lpstr>
      <vt:lpstr>Confidence interval for the parameter  βj  // rank(X)=k+1</vt:lpstr>
      <vt:lpstr>Confidence interval for the parameter  βj  // rank(X)=k+1</vt:lpstr>
      <vt:lpstr>F-test for the significance  of the model and confidence region &amp;  F-test for  a system of linear combinations  of the parameters  β0,β1,…,βk </vt:lpstr>
      <vt:lpstr>Multiple Linear Regression:  Theorem 7</vt:lpstr>
      <vt:lpstr>Multiple Linear Regression:  Theorem 7*</vt:lpstr>
      <vt:lpstr>Multiple Linear Regression:  Theorem 7*:  Corollary</vt:lpstr>
      <vt:lpstr>Multiple Linear Regression:  Theorem 7*:  Corollary</vt:lpstr>
      <vt:lpstr>Multiple Linear Regression:  Theorem 7*:  Corollary</vt:lpstr>
      <vt:lpstr>F-test for the significance of the model // rank(X)=k+1</vt:lpstr>
      <vt:lpstr>F-test for the significance of the model // rank(X)=k+1</vt:lpstr>
      <vt:lpstr>F-test for the significance of the model // rank(X)=k+1</vt:lpstr>
      <vt:lpstr>F-test for the significance of the model // rank(X)=k+1</vt:lpstr>
      <vt:lpstr>Confidence region for the parameters // rank(X)=k+1</vt:lpstr>
      <vt:lpstr>Confidence region for the parameters // rank(X)=k+1</vt:lpstr>
      <vt:lpstr>Multiple Linear Regression:  Theorem 8</vt:lpstr>
      <vt:lpstr>Multiple Linear Regression:  Theorem 8:  Illustration</vt:lpstr>
      <vt:lpstr>Multiple Linear Regression:  Theorem 8:  Remark</vt:lpstr>
      <vt:lpstr>The Coefficient  of Determination  (R2)</vt:lpstr>
      <vt:lpstr>The Coefficient of Determination  (R2):  Assumption</vt:lpstr>
      <vt:lpstr>The Coefficient of Determination  (R2):  Th. 8:  Corollary</vt:lpstr>
      <vt:lpstr>The Coefficient of Determination  (R2):  Th. 8:  Corollary</vt:lpstr>
      <vt:lpstr>The Coefficient of Determination  (R2):  Th. 8:  Corollary</vt:lpstr>
      <vt:lpstr>The Coefficient of Determination  (R2):  Th. 8:  Corollary</vt:lpstr>
      <vt:lpstr>The Coefficient of Determination (R2):  TSS=RSS+RegSS</vt:lpstr>
      <vt:lpstr>The Coefficient of Determination (R2):  TSS=RSS+RegSS</vt:lpstr>
      <vt:lpstr>The Coefficient of Determination  (R2):  Some facts</vt:lpstr>
      <vt:lpstr>The Coefficient of Determination  (R2):  Some facts</vt:lpstr>
      <vt:lpstr>The Coefficient of Determination  (R2):  Some facts</vt:lpstr>
      <vt:lpstr>The Coefficient of Determination (R2):  TSS=RSS+RegSS</vt:lpstr>
      <vt:lpstr>The Coefficient of Determination  (R2):  Some facts</vt:lpstr>
      <vt:lpstr>The Coefficient of Determination  (R2)</vt:lpstr>
      <vt:lpstr>The Coefficient of Determination  (R2)</vt:lpstr>
      <vt:lpstr>The Coefficient of Determination  (R2):  Th. 8:  Corollary</vt:lpstr>
      <vt:lpstr>F-test for the null hypothesis  H0:  β1=…=βk=0</vt:lpstr>
      <vt:lpstr>The Coefficient of Determination  (R2)</vt:lpstr>
      <vt:lpstr>The Coefficient of Determination  (R2)</vt:lpstr>
      <vt:lpstr>The Coefficient of Determination  (R2)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Methods  for Economists  Lecture 12</dc:title>
  <dc:creator>bar0245</dc:creator>
  <cp:lastModifiedBy>bar0245</cp:lastModifiedBy>
  <cp:revision>626</cp:revision>
  <dcterms:created xsi:type="dcterms:W3CDTF">2019-12-07T18:58:24Z</dcterms:created>
  <dcterms:modified xsi:type="dcterms:W3CDTF">2020-11-02T19:05:50Z</dcterms:modified>
</cp:coreProperties>
</file>