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87" r:id="rId3"/>
    <p:sldId id="342" r:id="rId4"/>
    <p:sldId id="362" r:id="rId5"/>
    <p:sldId id="363" r:id="rId6"/>
    <p:sldId id="354" r:id="rId7"/>
    <p:sldId id="351" r:id="rId8"/>
    <p:sldId id="347" r:id="rId9"/>
    <p:sldId id="359" r:id="rId10"/>
    <p:sldId id="357" r:id="rId11"/>
    <p:sldId id="361" r:id="rId12"/>
    <p:sldId id="360" r:id="rId13"/>
    <p:sldId id="364" r:id="rId14"/>
    <p:sldId id="365" r:id="rId15"/>
    <p:sldId id="366" r:id="rId16"/>
    <p:sldId id="346" r:id="rId17"/>
    <p:sldId id="350" r:id="rId18"/>
    <p:sldId id="355" r:id="rId19"/>
    <p:sldId id="344" r:id="rId20"/>
    <p:sldId id="343" r:id="rId21"/>
    <p:sldId id="349" r:id="rId22"/>
    <p:sldId id="345" r:id="rId23"/>
    <p:sldId id="353" r:id="rId24"/>
    <p:sldId id="266" r:id="rId2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258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5236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76191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62769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3980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72006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46158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57042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2926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34726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240834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09782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415220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21424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55154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18928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3933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3281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70617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0216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69555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26432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2189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hyperlink" Target="https://creativecommons.org/licenses/by-sa/4.0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statistikaamy.csu.gov.cz/role-csu-v-problematice-udrzitelneho-rozvoje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zp.cz/cz/udrzitelny_rozvoj_statni_sprava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vlada.gov.cz/cz/urad-vlady/strukturalni-fondy/ukoncene_projekty/system-dlouhodobych-priorit-udrzitelneho-rozvoje-ve-statni-sprave-166278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r2030.cz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r2030.cz/rvur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8GLE_M-xp4&amp;t=7s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r2030.cz/magazin/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r2030.cz/zavazky/priklady-dobre-praxe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dravamesta.cz/cz/chrudim/rozvojove-zamery/strategie/strategicky-plan-udrzitelneho-rozvoje-mesta-chrudimi-2015-2030?typ=tematicky&amp;v=be238c62dc7d744506f689cc7738578e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estodobris.cz/strategicky-plan-udrzitelneho-rozvoje-spur-2008-2028/d-36504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VE VEŘEJNÉ SPRÁVĚ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51520" y="2571750"/>
            <a:ext cx="5400600" cy="165618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pl-PL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Znalosti principů udržitelného rozvoje ve státní správě </a:t>
            </a:r>
          </a:p>
          <a:p>
            <a:pPr marL="0" indent="0" algn="r">
              <a:buNone/>
            </a:pPr>
            <a:r>
              <a:rPr lang="pl-PL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Role IT a ICT v udržitelnosti</a:t>
            </a:r>
          </a:p>
          <a:p>
            <a:pPr marL="0" indent="0" algn="r">
              <a:buNone/>
            </a:pPr>
            <a:r>
              <a:rPr lang="pl-PL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o historických a aktuálních projektech a informačních zdrojích.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61C48DA-7B75-4EEE-BD5C-DDA9D5DBD4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1520" y="3565763"/>
            <a:ext cx="5616624" cy="1309575"/>
          </a:xfrm>
          <a:prstGeom prst="rect">
            <a:avLst/>
          </a:prstGeom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2B8D5AC5-56B8-4769-B4B9-EF6E38FF9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10">
            <a:hlinkClick r:id="rId4"/>
            <a:extLst>
              <a:ext uri="{FF2B5EF4-FFF2-40B4-BE49-F238E27FC236}">
                <a16:creationId xmlns:a16="http://schemas.microsoft.com/office/drawing/2014/main" id="{7267DA14-DD4A-437A-9F0F-2AE3E3E54D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3546" y="4447381"/>
            <a:ext cx="1228725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Role IT v udržitelnosti - změna prostřednictvím inovací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Inovativní technologie umožňují analyzovat a predikovat dopad podnikatelských aktivit na naše životní prostředí.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Větší transparentnost umožňuje efektivnější procesy a umožňuje optimalizaci, což následně snižuje množství zbytečného odpadu a šetří energii.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Šetření energie v domácnosti začíná s domácími spotřebiči.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pl-PL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Role IT v problematice udržitelného rozvoje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687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Role ČSÚ v problematice udržitelného rozvoje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Státní statistická služba má nezastupitelnou roli v monitorování udržitelného rozvoje.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Český statistický úřad proto spolupracuje se všemi poskytovateli dat nezbytnými pro hodnocení, zda ČR dosahuje stanovených cílů.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Posuzuje dostupnost údajů za ČR nejen ke globální sadě indikátorů Agendy 2030, ale také k evropské a tuzemské sadě indikátorů udržitelného rozvoje.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Agenda 2030, jak se celosvětový plán zkráceně označuje, obsahuje 17 cílů udržitelného rozvoje, členěných na dalších 169 podcílů. Na tvorbě Agendy 2030 spolupracovalo 193 států OSN včetně České republiky.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https://statistikaamy.csu.gov.cz/role-csu-v-problematice-udrzitelneho-rozvoje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pl-PL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Role dat v problematice udržitelného rozvoje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9808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Spolu s indikátory Agendy 2030 se ČSÚ zabývá evropskými indikátory, tzv. EU-SDG indikátory.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 byly přijaty na jaře 2017 a v listopadu 2017 k nim vyšla první publikace EU-SDG monitoring report.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Indikátory jsou přiřazeny k 17 cílům udržitelného rozvoje Agendy 2030. Měření cílů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Eurostat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monitoruje celkem stovkou dostupných indikátorů, které se v některých případech liší od indikátorů Agendy 2030.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Výše uvedené dvě sady indikátorů byly na tuzemské úrovni dále doplněny o indikátory ke Strategickému rámci Česká republika 2030.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Tento rámec byl v roce 2017 schválen vládou ČR a zahrnuje 192 indikátorů. ČSÚ je poskytovatelem dat zhruba k jedné třetině z nich.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pl-PL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Role dat v problematice udržitelného rozvoje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7125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Role státní statistické služby, resp. ČSÚ je jasně vymezená a spočívá v dodávání dat k jednotlivým indikátorům.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 slouží k měření stanovených cílů udržitelného rozvoje, avšak realizace opatření, která vedou k vyšší udržitelnosti, je již na vládách jednotlivých států a na mezinárodních organizacích.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pl-PL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Role dat v problematice udržitelného rozvoje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9177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Zástupný symbol pro obsah 1">
            <a:extLst>
              <a:ext uri="{FF2B5EF4-FFF2-40B4-BE49-F238E27FC236}">
                <a16:creationId xmlns:a16="http://schemas.microsoft.com/office/drawing/2014/main" id="{C0DCD3E0-4D58-4C14-BF2D-3BE74EDBBCAB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3"/>
          <a:stretch>
            <a:fillRect/>
          </a:stretch>
        </p:blipFill>
        <p:spPr>
          <a:xfrm>
            <a:off x="566732" y="771525"/>
            <a:ext cx="6454643" cy="3744441"/>
          </a:xfrm>
          <a:prstGeom prst="rect">
            <a:avLst/>
          </a:prstGeom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pl-PL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Role dat v problematice udržitelného rozvoje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F35D011-CA91-4895-8A81-9D9EBDC495F1}"/>
              </a:ext>
            </a:extLst>
          </p:cNvPr>
          <p:cNvSpPr/>
          <p:nvPr/>
        </p:nvSpPr>
        <p:spPr>
          <a:xfrm>
            <a:off x="550162" y="4728424"/>
            <a:ext cx="47991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Statistiky - Životní prostředí-Odpady. Zdroj: ČSÚ</a:t>
            </a:r>
          </a:p>
        </p:txBody>
      </p:sp>
    </p:spTree>
    <p:extLst>
      <p:ext uri="{BB962C8B-B14F-4D97-AF65-F5344CB8AC3E}">
        <p14:creationId xmlns:p14="http://schemas.microsoft.com/office/powerpoint/2010/main" val="40453605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pl-PL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Role dat v problematice udržitelného rozvoje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F35D011-CA91-4895-8A81-9D9EBDC495F1}"/>
              </a:ext>
            </a:extLst>
          </p:cNvPr>
          <p:cNvSpPr/>
          <p:nvPr/>
        </p:nvSpPr>
        <p:spPr>
          <a:xfrm>
            <a:off x="550162" y="4728424"/>
            <a:ext cx="47756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Statistiky - Životní prostředí - Emise. Zdroj: ČSÚ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3091CC9-FD2C-4BF5-BDBB-2D37820A32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5" y="894256"/>
            <a:ext cx="6577929" cy="3765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5438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Rada vlády pro udržitelný rozvoj byla zřízena usnesením vlády č. 778 ze dne 30. července 2003 jako stálý poradní, iniciační a koordinační orgán vlády České republiky pro oblast udržitelného rozvoje a strategického řízení. Jednalo se o reakci na mezinárodní aktivity v oblasti udržitelného rozvoje.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roce 2006 byla Rada převedena do gesce Ministerstva životního prostředí ČR (dále jen „MŽP“), kde působila do roku 2014.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Dne 9. června 2014 schválila vláda změny v organizaci a zabezpečení činnosti této Rady a přesunula její působiště z MŽP na Úřad vlády ČR. Do agendy Rady byla rovněž včleněna věcná agenda Národní ekonomické rady vlády.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 algn="just"/>
            <a:r>
              <a:rPr lang="pl-PL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Historické informace o podporě udržitelného rozvoje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9286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Dne 14. března 2018 vláda rozhodla o přesunu výkonu a koordinace agendy udržitelného rozvoje z Úřadu vlády na Ministerstvo životního prostředí.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Zároveň schválila nový statut Rady, podle kterého je předsedou Rady ministr životního prostředí  a místopředsedou ministr pro místní rozvoj.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Předsedou Rady je nyní ministr životního prostředí Petr Hladík a místopředsedou je ministr pro místní rozvoj Ivan Bartoš.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 algn="just"/>
            <a:r>
              <a:rPr lang="pl-PL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Historické informace o podporě udržitelného rozvoje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9592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MŽP probíhal od 1. 7. 2019 projekt s názvem „Mechanismy prosazování principů udržitelného rozvoje ve státní správě (PUDR)“, spolufinancovaný z EU.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rámci projektu dojde k nastavení procesů sledování vývoje udržitelného rozvoje a vytvoření návrhu zlepšení systému odhadu dopadů a zajišťování koherence politik.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zajistí i aktualizaci a evaluaci strategických dokumentů udržitelného rozvoje ČR. Zároveň dojde ke zvýšení informovanosti a zapojení veřejnosti do celého procesu implementace a hodnocení naplňování strategických dokumentů udržitelného rozvoje.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Termín projektu: 1. 7. 2019 – 30. 6. 2023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https://www.mzp.cz/cz/udrzitelny_rozvoj_statni_sprava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 algn="just"/>
            <a:r>
              <a:rPr lang="pl-PL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Historické informace o podporě udržitelného rozvoje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2243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zdroje: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https://vlada.gov.cz/cz/urad-vlady/strukturalni-fondy/ukoncene_projekty/system-dlouhodobych-priorit-udrzitelneho-rozvoje-ve-statni-sprave-166278/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 algn="just"/>
            <a:r>
              <a:rPr lang="pl-PL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Historické informace o podporě udržitelného rozvoje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284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00800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Definovat </a:t>
            </a:r>
            <a:r>
              <a:rPr lang="pl-PL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principy udržitelného rozvoje na obecné úrovni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Definovat </a:t>
            </a:r>
            <a:r>
              <a:rPr lang="pl-PL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principy udržitelného rozvoje ve státní správě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Role IT a dat v problematice udržitelného rozvoje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Vyhledat historické informace o podporě udržitelného rozvoje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Informovat o aktuálních projektech a informačních zdrojích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pl-PL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/>
              <a:t>Cíle přednášky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1564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https://www.cr2030.cz/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pl-PL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Aktuální projekty a informační zdroje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46C33A66-0DF0-4645-89BB-F3B25CCEC5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44" y="915566"/>
            <a:ext cx="5688633" cy="3068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907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Rada vlády pro udržitelný rozvoj: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https://www.cr2030.cz/rvur/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Hlavními úkoly Rady je nalézat shodu nad dlouhodobými prioritami a vyhodnocovat klíčové trendy v udržitelném rozvoji na národní i globální úrovni. Je také garantem tvorby klíčových strategických dokumentů udržitelného rozvoje pro Českou republiku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Činnost Rady se zaměřuje především na: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implementaci Strategického rámce Česká republika 2030 a Agendy 2030 OSN pro udržitelný rozvoj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projednání Zprávy o kvalitě života a její udržitelnosti a Zprávy o naplňování Agendy 2030 pro udržitelný rozvoj, které vyhodnocují naplňování opatření a indikátorové sady,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metodickou koordinaci koncepčních dokumentů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pl-PL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Aktuální projekty a informační zdroje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8130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Strategický rámec Česká republika 2030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https://www.youtube.com/watch?v=z8GLE_M-xp4&amp;t=7s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Magazín zaměřený na udržitelnost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https://www.cr2030.cz/magazin/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pl-PL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Aktuální projekty a informační zdroje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8368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Příklady dobré praxe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tipů pro menší spotřebu auta a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jízdu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Bezobalu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minimalizuje vznik odpadů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Šetření energie v domácnosti začíná s domácími spotřebiči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Udržitelná doprava pro zaměstnance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Zachraň jídlo: Jak chutná křivá zelenina?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https://www.cr2030.cz/zavazky/priklady-dobre-praxe/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pl-PL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Příklady dobré praxe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AAFF3F1D-E825-4E51-A249-B4048C207E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44" y="2846482"/>
            <a:ext cx="5059017" cy="1383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2068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43558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800" b="1" dirty="0"/>
              <a:t>DĚKUJI ZA POZORNOST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578381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Udržitelnost je definovaná v kontextu lidské civilizace jako praktická schopnost uspokojit základní potřeby dneška bez kompromitování schopnosti budoucích generací uspokojit jejich základní potřeby a udržet jejich životní úroveň.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Udržitelná společnost musí být vystavena tak, aby její životní styl a podnikání nebyly v rozporu s neoddělitelnou schopností přírody udržet život.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Kritickou roli v udržitelnosti hraje záležitost lidského přelidnění. Populace Země, v roce 2018 už 7,6 miliard, by dle odhadů měla v roce 2055 překročit hranici 10 miliard.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Skeptici trvale udržitelného rozvoje uvádějí, že nekonečný ekonomický růst není možný na konečné planetě, že kapacitní omezení Země předurčuje limit jakékoliv aktivity.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pl-PL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Principy udržitelného rozvoje obecně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431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pl-PL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Principy udržitelného rozvoje obecně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050" name="Picture 2" descr="Pilíře udržitelného rozvoje">
            <a:extLst>
              <a:ext uri="{FF2B5EF4-FFF2-40B4-BE49-F238E27FC236}">
                <a16:creationId xmlns:a16="http://schemas.microsoft.com/office/drawing/2014/main" id="{95F66AFF-FB0B-4BC1-8CC8-2F33CA668EDB}"/>
              </a:ext>
            </a:extLst>
          </p:cNvPr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734547"/>
            <a:ext cx="4320480" cy="3862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E749A23-40DC-4B5D-80CC-76AA99959C67}"/>
              </a:ext>
            </a:extLst>
          </p:cNvPr>
          <p:cNvSpPr txBox="1"/>
          <p:nvPr/>
        </p:nvSpPr>
        <p:spPr>
          <a:xfrm>
            <a:off x="300339" y="4763348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Pilíře udržitelného rozvoje. Zdroj: OSN</a:t>
            </a:r>
          </a:p>
        </p:txBody>
      </p:sp>
    </p:spTree>
    <p:extLst>
      <p:ext uri="{BB962C8B-B14F-4D97-AF65-F5344CB8AC3E}">
        <p14:creationId xmlns:p14="http://schemas.microsoft.com/office/powerpoint/2010/main" val="1518354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pl-PL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Principy udržitelného rozvoje obecně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7E749A23-40DC-4B5D-80CC-76AA99959C67}"/>
              </a:ext>
            </a:extLst>
          </p:cNvPr>
          <p:cNvSpPr txBox="1"/>
          <p:nvPr/>
        </p:nvSpPr>
        <p:spPr>
          <a:xfrm>
            <a:off x="300339" y="4763348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Cíle udržitelného rozvoje. Zdroj: OSN</a:t>
            </a:r>
          </a:p>
        </p:txBody>
      </p:sp>
      <p:pic>
        <p:nvPicPr>
          <p:cNvPr id="3074" name="Picture 2" descr="https://statistikaamy.csu.gov.cz/soubory/statistika-a-my/2018/09/Poster_UN.png">
            <a:extLst>
              <a:ext uri="{FF2B5EF4-FFF2-40B4-BE49-F238E27FC236}">
                <a16:creationId xmlns:a16="http://schemas.microsoft.com/office/drawing/2014/main" id="{15B67D76-1264-468D-B25D-CB6F9817F9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703188"/>
            <a:ext cx="5695033" cy="4028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8090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Udržitelný rozvoj není jen záležitostí státu, ale každého z nás. Může jej prosazovat velká firma, stejně jako rodinný podnik, neziskovka nebo jakýkoli občan.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 díky dobrovolným závazkům, jejichž myšlenka je přímočaře jednoduchá.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Důležité je hledat konkrétní aktivity pro udržitelný rozvoj, u kterých se dá měřit jejich naplňování.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pl-PL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Principy udržitelného rozvoje obecně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596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Podstatou udržitelnosti je naplnění tří základních cílů: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sociální rozvoj, který respektuje potřeby všech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účinná ochrana životního prostředí a šetrné využívání přírodních zdrojů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udržení vysoké a stabilní úrovně ekonomického růstu a zaměstnanosti.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Udržitelnost měst je možno podporovat omezením, jak dálkové importace energie, vody a potravin, atp., tak i odpadů (tepla, znečištěného vzduchu a vody).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Zatím je udržitelné město jen papírový koncept, ale je nutno dodat, že i velkoměsta jako Paříž a New York byla na přelomu 20. století zásobována z nedalekých rozlehlých zahrad, a Havana se navrátila k modelu městských farem po ztrátě laciné sovětské ropy.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pl-PL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Principy udržitelného rozvoje ve státní správě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846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Udržitelná architektura se snaží minimalizovat negativní následky budov zvyšováním jejich efektivnosti a moderací v použití materiálů, energie, a prostoru.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Důraz se klade na umístění budov a jejich orientaci vůči slunci, použití obnovitelných materiálů a materiálů z likvidovaných budov, a místní využití odpadků.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pl-PL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Principy udržitelného rozvoje ve státní správě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599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Strategický plán rozvoje města je klíčovým nástrojem strategického plánování, jež bude využit v následujících letech při řízení a rozvoji města. Stanovuje vizi města a vytyčuje hlavní směry jeho rozvoje.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zdroje: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Strategický plán udržitelného rozvoje města Chrudimi 2015-2030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Strategický plán udržitelného rozvoje města Dobříše 2008–2028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pl-PL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Principy udržitelného rozvoje ve státní správě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618779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3078</TotalTime>
  <Words>1451</Words>
  <Application>Microsoft Office PowerPoint</Application>
  <PresentationFormat>Předvádění na obrazovce (16:9)</PresentationFormat>
  <Paragraphs>252</Paragraphs>
  <Slides>24</Slides>
  <Notes>22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0" baseType="lpstr">
      <vt:lpstr>Arial</vt:lpstr>
      <vt:lpstr>Calibri</vt:lpstr>
      <vt:lpstr>Enriqueta</vt:lpstr>
      <vt:lpstr>Times New Roman</vt:lpstr>
      <vt:lpstr>Wingdings</vt:lpstr>
      <vt:lpstr>SLU</vt:lpstr>
      <vt:lpstr>INFORMAČNÍ SYSTÉMY VE VEŘEJNÉ SPRÁVĚ</vt:lpstr>
      <vt:lpstr>Cíle přednášky</vt:lpstr>
      <vt:lpstr>Principy udržitelného rozvoje obecně</vt:lpstr>
      <vt:lpstr>Principy udržitelného rozvoje obecně</vt:lpstr>
      <vt:lpstr>Principy udržitelného rozvoje obecně</vt:lpstr>
      <vt:lpstr>Principy udržitelného rozvoje obecně</vt:lpstr>
      <vt:lpstr>Principy udržitelného rozvoje ve státní správě</vt:lpstr>
      <vt:lpstr>Principy udržitelného rozvoje ve státní správě</vt:lpstr>
      <vt:lpstr>Principy udržitelného rozvoje ve státní správě</vt:lpstr>
      <vt:lpstr>Role IT v problematice udržitelného rozvoje</vt:lpstr>
      <vt:lpstr>Role dat v problematice udržitelného rozvoje</vt:lpstr>
      <vt:lpstr>Role dat v problematice udržitelného rozvoje</vt:lpstr>
      <vt:lpstr>Role dat v problematice udržitelného rozvoje</vt:lpstr>
      <vt:lpstr>Role dat v problematice udržitelného rozvoje</vt:lpstr>
      <vt:lpstr>Role dat v problematice udržitelného rozvoje</vt:lpstr>
      <vt:lpstr>Historické informace o podporě udržitelného rozvoje</vt:lpstr>
      <vt:lpstr>Historické informace o podporě udržitelného rozvoje</vt:lpstr>
      <vt:lpstr>Historické informace o podporě udržitelného rozvoje</vt:lpstr>
      <vt:lpstr>Historické informace o podporě udržitelného rozvoje</vt:lpstr>
      <vt:lpstr>Aktuální projekty a informační zdroje</vt:lpstr>
      <vt:lpstr>Aktuální projekty a informační zdroje</vt:lpstr>
      <vt:lpstr>Aktuální projekty a informační zdroje</vt:lpstr>
      <vt:lpstr>Příklady dobré praxe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Radim Dolák</cp:lastModifiedBy>
  <cp:revision>266</cp:revision>
  <dcterms:created xsi:type="dcterms:W3CDTF">2016-07-06T15:42:34Z</dcterms:created>
  <dcterms:modified xsi:type="dcterms:W3CDTF">2024-12-11T08:39:17Z</dcterms:modified>
</cp:coreProperties>
</file>