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2" r:id="rId2"/>
    <p:sldId id="264" r:id="rId3"/>
    <p:sldId id="275" r:id="rId4"/>
    <p:sldId id="273" r:id="rId5"/>
    <p:sldId id="269" r:id="rId6"/>
    <p:sldId id="276" r:id="rId7"/>
    <p:sldId id="277" r:id="rId8"/>
    <p:sldId id="272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258" y="10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rslab.cz/cz/blog/co-je-webscrapi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396552" y="0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08823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6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WEB SCRAPING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3464719" y="3867894"/>
            <a:ext cx="3843585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Radim Dolák</a:t>
            </a:r>
          </a:p>
          <a:p>
            <a:pPr algn="r"/>
            <a:r>
              <a:rPr lang="cs-CZ" altLang="cs-CZ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Workshop na téma Web </a:t>
            </a:r>
            <a:r>
              <a:rPr lang="cs-CZ" altLang="cs-CZ" sz="18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scraping</a:t>
            </a:r>
            <a:endParaRPr lang="cs-CZ" altLang="cs-CZ" sz="18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algn="r"/>
            <a:r>
              <a:rPr lang="cs-CZ" altLang="cs-CZ" sz="18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18.02.2025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000" b="1" dirty="0">
                <a:latin typeface="+mj-lt"/>
                <a:cs typeface="Times New Roman" panose="02020603050405020304" pitchFamily="18" charset="0"/>
              </a:rPr>
              <a:t>Efektivní extrakce dat z webu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Web </a:t>
            </a:r>
            <a:r>
              <a:rPr lang="cs-CZ" sz="3200" b="1" cap="all" dirty="0" err="1">
                <a:solidFill>
                  <a:srgbClr val="307871"/>
                </a:solidFill>
              </a:rPr>
              <a:t>scraping</a:t>
            </a:r>
            <a:r>
              <a:rPr lang="cs-CZ" sz="3200" b="1" cap="all" dirty="0">
                <a:solidFill>
                  <a:srgbClr val="307871"/>
                </a:solidFill>
              </a:rPr>
              <a:t> – definice pojmu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8427738" cy="3269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cs-CZ" sz="1800" b="1" dirty="0">
                <a:latin typeface="+mj-lt"/>
              </a:rPr>
              <a:t>Web </a:t>
            </a:r>
            <a:r>
              <a:rPr lang="cs-CZ" sz="1800" b="1" dirty="0" err="1">
                <a:latin typeface="+mj-lt"/>
              </a:rPr>
              <a:t>scraping</a:t>
            </a:r>
            <a:r>
              <a:rPr lang="cs-CZ" sz="1800" b="1" dirty="0">
                <a:latin typeface="+mj-lt"/>
              </a:rPr>
              <a:t> (čti jako „web </a:t>
            </a:r>
            <a:r>
              <a:rPr lang="cs-CZ" sz="1800" b="1" dirty="0" err="1">
                <a:latin typeface="+mj-lt"/>
              </a:rPr>
              <a:t>skrejping</a:t>
            </a:r>
            <a:r>
              <a:rPr lang="cs-CZ" sz="1800" b="1" dirty="0">
                <a:latin typeface="+mj-lt"/>
              </a:rPr>
              <a:t>“) je technika automatického získávání, třídění a využívání dat z webových stránek pomocí specializovaných nástrojů.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800" b="1" dirty="0">
                <a:latin typeface="+mj-lt"/>
              </a:rPr>
              <a:t>Tato data se následně ukládají do souborů ve formátech jako XLS, </a:t>
            </a:r>
            <a:r>
              <a:rPr lang="cs-CZ" sz="1800" b="1">
                <a:latin typeface="+mj-lt"/>
              </a:rPr>
              <a:t>CSV nebo JSON.</a:t>
            </a:r>
            <a:endParaRPr lang="cs-CZ" sz="1800" b="1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800" b="1" dirty="0">
                <a:latin typeface="+mj-lt"/>
              </a:rPr>
              <a:t>Cílem web </a:t>
            </a:r>
            <a:r>
              <a:rPr lang="cs-CZ" sz="1800" b="1" dirty="0" err="1">
                <a:latin typeface="+mj-lt"/>
              </a:rPr>
              <a:t>scrapingu</a:t>
            </a:r>
            <a:r>
              <a:rPr lang="cs-CZ" sz="1800" b="1" dirty="0">
                <a:latin typeface="+mj-lt"/>
              </a:rPr>
              <a:t> je především úspora času a rychlé získávaní informací.</a:t>
            </a: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140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Web </a:t>
            </a:r>
            <a:r>
              <a:rPr lang="cs-CZ" sz="3200" b="1" cap="all" dirty="0" err="1">
                <a:solidFill>
                  <a:srgbClr val="307871"/>
                </a:solidFill>
              </a:rPr>
              <a:t>scraping</a:t>
            </a:r>
            <a:r>
              <a:rPr lang="cs-CZ" sz="3200" b="1" cap="all" dirty="0">
                <a:solidFill>
                  <a:srgbClr val="307871"/>
                </a:solidFill>
              </a:rPr>
              <a:t> – výhody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8413777" cy="3269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cs-CZ" sz="1800" b="1" dirty="0">
                <a:latin typeface="+mj-lt"/>
              </a:rPr>
              <a:t>Rychlost a efektivita – sběr velkého množství dat z různých webů vyžaduje trpělivost a spoustu práce, ale díky automatizaci se tento proces mnohonásobně zjednodušil.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800" b="1" dirty="0">
                <a:latin typeface="+mj-lt"/>
              </a:rPr>
              <a:t>Všestrannost – web </a:t>
            </a:r>
            <a:r>
              <a:rPr lang="cs-CZ" sz="1800" b="1" dirty="0" err="1">
                <a:latin typeface="+mj-lt"/>
              </a:rPr>
              <a:t>scraping</a:t>
            </a:r>
            <a:r>
              <a:rPr lang="cs-CZ" sz="1800" b="1" dirty="0">
                <a:latin typeface="+mj-lt"/>
              </a:rPr>
              <a:t> lze využít v různých odvětvích a pro různé účely. Například e-</a:t>
            </a:r>
            <a:r>
              <a:rPr lang="cs-CZ" sz="1800" b="1" dirty="0" err="1">
                <a:latin typeface="+mj-lt"/>
              </a:rPr>
              <a:t>shopy</a:t>
            </a:r>
            <a:r>
              <a:rPr lang="cs-CZ" sz="1800" b="1" dirty="0">
                <a:latin typeface="+mj-lt"/>
              </a:rPr>
              <a:t> jej zužitkují k porovnávání cen a sledování dostupnosti produktů. Marketingové firmy pak mohou snadno shromažďovat a studovat data o chování uživatelů.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800" b="1" dirty="0">
                <a:latin typeface="+mj-lt"/>
              </a:rPr>
              <a:t>Web </a:t>
            </a:r>
            <a:r>
              <a:rPr lang="cs-CZ" sz="1800" b="1" dirty="0" err="1">
                <a:latin typeface="+mj-lt"/>
              </a:rPr>
              <a:t>scraping</a:t>
            </a:r>
            <a:r>
              <a:rPr lang="cs-CZ" sz="1800" b="1" dirty="0">
                <a:latin typeface="+mj-lt"/>
              </a:rPr>
              <a:t> je legální – musí se však provádět s respektem k soukromí uživatelů i autorským právům. Lidé pracující na web </a:t>
            </a:r>
            <a:r>
              <a:rPr lang="cs-CZ" sz="1800" b="1" dirty="0" err="1">
                <a:latin typeface="+mj-lt"/>
              </a:rPr>
              <a:t>scrapingu</a:t>
            </a:r>
            <a:r>
              <a:rPr lang="cs-CZ" sz="1800" b="1" dirty="0">
                <a:latin typeface="+mj-lt"/>
              </a:rPr>
              <a:t> by tak měli ideálně dodržovat veškeré i etické zásady.</a:t>
            </a: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614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Web </a:t>
            </a:r>
            <a:r>
              <a:rPr lang="cs-CZ" sz="3200" b="1" cap="all" dirty="0" err="1">
                <a:solidFill>
                  <a:srgbClr val="307871"/>
                </a:solidFill>
              </a:rPr>
              <a:t>scraping</a:t>
            </a:r>
            <a:r>
              <a:rPr lang="cs-CZ" sz="3200" b="1" cap="all" dirty="0">
                <a:solidFill>
                  <a:srgbClr val="307871"/>
                </a:solidFill>
              </a:rPr>
              <a:t> – NÁSTROJE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8427738" cy="3269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cs-CZ" sz="1800" b="1" dirty="0">
                <a:latin typeface="+mj-lt"/>
              </a:rPr>
              <a:t>APIFY (apify.com)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 dirty="0">
                <a:latin typeface="+mj-lt"/>
                <a:cs typeface="Times New Roman" panose="02020603050405020304" pitchFamily="18" charset="0"/>
              </a:rPr>
              <a:t>BROWSE.AI (https://www.browse.ai)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800" b="1">
                <a:latin typeface="+mj-lt"/>
                <a:cs typeface="Times New Roman" panose="02020603050405020304" pitchFamily="18" charset="0"/>
              </a:rPr>
              <a:t>OUTSCRAPER (https://outscraper.com)</a:t>
            </a: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353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687CD72-FB8D-44E7-AA63-20A5C27BD945}"/>
              </a:ext>
            </a:extLst>
          </p:cNvPr>
          <p:cNvSpPr txBox="1">
            <a:spLocks/>
          </p:cNvSpPr>
          <p:nvPr/>
        </p:nvSpPr>
        <p:spPr>
          <a:xfrm>
            <a:off x="6876256" y="4309713"/>
            <a:ext cx="2088232" cy="566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000" dirty="0"/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2102F8D5-272B-5459-9FB4-C506F71D5A4D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AEA4728C-5345-DA01-EF9A-69A8309B7E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D6A79C96-E9EC-180B-0832-8CE9A52D49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12213AE6-D965-4DB4-A24E-68636001A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01" y="14117"/>
            <a:ext cx="8571533" cy="461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2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687CD72-FB8D-44E7-AA63-20A5C27BD945}"/>
              </a:ext>
            </a:extLst>
          </p:cNvPr>
          <p:cNvSpPr txBox="1">
            <a:spLocks/>
          </p:cNvSpPr>
          <p:nvPr/>
        </p:nvSpPr>
        <p:spPr>
          <a:xfrm>
            <a:off x="6876256" y="4309713"/>
            <a:ext cx="2088232" cy="566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000" dirty="0"/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2102F8D5-272B-5459-9FB4-C506F71D5A4D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AEA4728C-5345-DA01-EF9A-69A8309B7E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D6A79C96-E9EC-180B-0832-8CE9A52D49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BC3DDDD5-AEE9-4E53-A5EE-5EA1A83FF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518" y="34901"/>
            <a:ext cx="7360333" cy="458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6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687CD72-FB8D-44E7-AA63-20A5C27BD945}"/>
              </a:ext>
            </a:extLst>
          </p:cNvPr>
          <p:cNvSpPr txBox="1">
            <a:spLocks/>
          </p:cNvSpPr>
          <p:nvPr/>
        </p:nvSpPr>
        <p:spPr>
          <a:xfrm>
            <a:off x="6876256" y="4309713"/>
            <a:ext cx="2088232" cy="566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000" dirty="0"/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2102F8D5-272B-5459-9FB4-C506F71D5A4D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AEA4728C-5345-DA01-EF9A-69A8309B7E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D6A79C96-E9EC-180B-0832-8CE9A52D49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D2E75683-8B1C-41A3-9890-991D87873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78" y="23593"/>
            <a:ext cx="8285441" cy="459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02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Web </a:t>
            </a:r>
            <a:r>
              <a:rPr lang="cs-CZ" sz="3200" b="1" cap="all" dirty="0" err="1">
                <a:solidFill>
                  <a:srgbClr val="307871"/>
                </a:solidFill>
              </a:rPr>
              <a:t>scraping</a:t>
            </a:r>
            <a:r>
              <a:rPr lang="cs-CZ" sz="3200" b="1" cap="all" dirty="0">
                <a:solidFill>
                  <a:srgbClr val="307871"/>
                </a:solidFill>
              </a:rPr>
              <a:t> – POUŽITÉ ZDROJE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611560" y="1347613"/>
            <a:ext cx="8427738" cy="3269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800" b="1" dirty="0">
                <a:latin typeface="+mj-lt"/>
                <a:cs typeface="Times New Roman" panose="02020603050405020304" pitchFamily="18" charset="0"/>
                <a:hlinkClick r:id="rId2"/>
              </a:rPr>
              <a:t>https://coderslab.cz/cz/blog/co-je-webscraping</a:t>
            </a:r>
            <a:endParaRPr lang="cs-CZ" altLang="cs-CZ" sz="18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354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08823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6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3769282" y="4083918"/>
            <a:ext cx="478105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248</Words>
  <Application>Microsoft Office PowerPoint</Application>
  <PresentationFormat>Předvádění na obrazovce (16:9)</PresentationFormat>
  <Paragraphs>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Radim Dolák</cp:lastModifiedBy>
  <cp:revision>78</cp:revision>
  <dcterms:created xsi:type="dcterms:W3CDTF">2016-07-06T15:42:34Z</dcterms:created>
  <dcterms:modified xsi:type="dcterms:W3CDTF">2025-02-19T07:51:06Z</dcterms:modified>
</cp:coreProperties>
</file>