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63" r:id="rId2"/>
    <p:sldId id="287" r:id="rId3"/>
    <p:sldId id="338" r:id="rId4"/>
    <p:sldId id="340" r:id="rId5"/>
    <p:sldId id="342" r:id="rId6"/>
    <p:sldId id="339" r:id="rId7"/>
    <p:sldId id="344" r:id="rId8"/>
    <p:sldId id="343" r:id="rId9"/>
    <p:sldId id="341" r:id="rId10"/>
    <p:sldId id="348" r:id="rId11"/>
    <p:sldId id="346" r:id="rId12"/>
    <p:sldId id="347" r:id="rId13"/>
    <p:sldId id="349" r:id="rId14"/>
    <p:sldId id="350" r:id="rId15"/>
    <p:sldId id="351" r:id="rId16"/>
    <p:sldId id="266" r:id="rId17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44" d="100"/>
          <a:sy n="144" d="100"/>
        </p:scale>
        <p:origin x="654" y="12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01.03.2024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6552363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9089536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3982904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7591554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2020660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251292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8463765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1961239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1145571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5460712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272227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6738318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1874152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339620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251520" y="699542"/>
            <a:ext cx="5616624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31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SYSTÉMY VE VEŘEJNÉ SPRÁVĚ</a:t>
            </a: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323528" y="2931790"/>
            <a:ext cx="5544616" cy="1656184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l-PL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pl-PL" sz="24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Základní registry</a:t>
            </a:r>
            <a:endParaRPr lang="cs-CZ" sz="2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228184" y="3723878"/>
            <a:ext cx="2744087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Radim Dolák, Ph.D</a:t>
            </a:r>
            <a:r>
              <a:rPr lang="cs-CZ" altLang="cs-CZ" sz="9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50485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Základním principem, podle něhož je možné daný subjekt považovat za osobu, která bude k nalezení v tomto registru, je registrace či evidence osoby před tím, než zahájí svoji činnost u některého správního subjektu či jiného úřadu. 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Správcem registru je Ministerstvo spravedlnosti, spolupracují ČSÚ a MPSV. </a:t>
            </a:r>
          </a:p>
          <a:p>
            <a:pPr algn="just">
              <a:buFont typeface="Wingdings" panose="05000000000000000000" pitchFamily="2" charset="2"/>
              <a:buChar char="q"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Hlavní zdroje dat: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obchodní rejstřík,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rejstřík živnostenského podnikání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systémy nebo evidence vybraných ministerstev </a:t>
            </a:r>
            <a:b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ústředních orgány státní správy, profesní komory, obce, kraje nebo veterinární správa.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Registr osob 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71374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 územní identifikaci patří uzemní a správní členění státu, ulice, domy a adresní body. 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Změny mohou vzniknou buď změnou správního členění, nebo na základě rozhodnutí orgánů veřejné moci (změny adresy, výstavba domu apod.) 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 všech ostatních registrech je uvedená adresa odkazem do registru nemovitostí a územní identifikace. 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Jedná se o základní registr, který bude obsahovat nejčastěji užívané údaje ve veřejné správě. 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Jedná se zejména o údaje o adresách, které při své činnosti potřebuje většina orgánů veřejné správy.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pt-BR" b="1" dirty="0"/>
              <a:t>Registr územní identifikace, adres a nemovitostí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89235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 numCol="2" spcCol="180000">
            <a:noAutofit/>
          </a:bodyPr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území státu; 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region soudržnosti, 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vyšší územní samosprávní celek, 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kraj; 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okres; 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správní obvod obce s rozšířenou působností a obce s pověřeným obecním úřadem; 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území obce; 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vojenský újezd; 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správní obvod v hlavním městě Praze; 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městský obvod a městská část </a:t>
            </a:r>
            <a:b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 statutárních městech </a:t>
            </a:r>
            <a:b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v hlavním městě Praze; 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základní sídelní jednotka; 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katastrální území; 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stavební objekt; 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adresní místo 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pozemek v podobě parcely. 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pt-BR" b="1" dirty="0"/>
              <a:t>Registr územní identifikace, adres a nemovitostí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079640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Nahlížet a získávat data základního registru RÚIAN a také některá data editačních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agendových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informačních systémů ISÚI (Informační systém územní identifikace) a ISKN (Informační systém katastru nemovitostí) umožňuje aplikace Veřejný dálkový přístup . </a:t>
            </a:r>
          </a:p>
          <a:p>
            <a:pPr algn="just">
              <a:buFont typeface="Wingdings" panose="05000000000000000000" pitchFamily="2" charset="2"/>
              <a:buChar char="q"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Správcem registru je Český úřad zeměměřický a katastrální, spolupracují MV, MŽP,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MZe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MMR, orgány samosprávy.</a:t>
            </a:r>
          </a:p>
          <a:p>
            <a:pPr algn="just">
              <a:buFont typeface="Wingdings" panose="05000000000000000000" pitchFamily="2" charset="2"/>
              <a:buChar char="q"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pt-BR" b="1" dirty="0"/>
              <a:t>Registr územní identifikace, adres a nemovitostí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326815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Jedná se o registr, jehož pomocí je realizována bezpečnost sdílených dat. 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Registr práva povinností mimo jiné sleduje, jakou roli a jaké oprávnění má úřad při konkrétní agendě. Sleduje tedy působnost orgánů veřejné moci. 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Působnost úřadů se vždy vztahuje ke konkrétním agendám, které úřady vykonávají, a pro výkon každé agendy potřebují přístup k některým údajům v základních registrech a informačních systémech (tzv.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agendových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informačních systémech). Za tímto účelem jsou úřadům přiděleny role, které vymezuje právě v registru práv a povinností. 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/>
              <a:t>Registr práv a povinností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721337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Registr práv a povinností vytváří propojení mezi informací o typu oprávnění a danou rolí, čili jak může pracovat s údaji v daném základním registru nebo informačním systému (např. číst, zapisovat apod.). 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Registr obsahuje přehled agend vykonávaných orgány veřejné správy, informaci o tom, který úřad konkrétní agendu vykonává, a definuje role, které jsou pro výkon agend potřebné. Rovněž obsahuje oblast práv a povinností fyzických a právnických osob</a:t>
            </a:r>
            <a:r>
              <a:rPr lang="cs-CZ" altLang="cs-CZ" sz="1800" b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>
              <a:buFont typeface="Wingdings" panose="05000000000000000000" pitchFamily="2" charset="2"/>
              <a:buChar char="q"/>
            </a:pPr>
            <a:endParaRPr lang="cs-CZ" altLang="cs-CZ" sz="1800" b="1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Správcem registru je Ministerstvo vnitra ČR, spolupracují všechny ústřední správní úřady i orgány samosprávy.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/>
              <a:t>Registr práv a povinností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018696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827584" y="843558"/>
            <a:ext cx="770485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4800" b="1" dirty="0"/>
              <a:t>DĚKUJI ZA POZORNOST</a:t>
            </a:r>
            <a:endParaRPr lang="cs-CZ" sz="4800" dirty="0"/>
          </a:p>
        </p:txBody>
      </p:sp>
    </p:spTree>
    <p:extLst>
      <p:ext uri="{BB962C8B-B14F-4D97-AF65-F5344CB8AC3E}">
        <p14:creationId xmlns:p14="http://schemas.microsoft.com/office/powerpoint/2010/main" val="15783819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200800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>
              <a:buFont typeface="Wingdings" panose="05000000000000000000" pitchFamily="2" charset="2"/>
              <a:buChar char="ü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Znát problematiku základních registrů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Orientovat se v základních předpisech a dokumentech v souvislosti s ISVS</a:t>
            </a:r>
          </a:p>
          <a:p>
            <a:pPr algn="just">
              <a:buFont typeface="Wingdings" panose="05000000000000000000" pitchFamily="2" charset="2"/>
              <a:buChar char="ü"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ü"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ü"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ü"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b="1"/>
              <a:t>Cíle přednášky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21564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Základní registry jsou informační systémy veřejné správy. 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Jsou to bezpečné databáze, sjednocující data vedená úřady o občanech a státních i nestátních subjektech. 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Sdílení dat mezi jednotlivými základními registry navzájem, základními registry a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agendovými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informačními </a:t>
            </a:r>
            <a:r>
              <a:rPr lang="cs-CZ" altLang="cs-CZ" sz="1800" b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systémy </a:t>
            </a:r>
            <a:br>
              <a:rPr lang="cs-CZ" altLang="cs-CZ" sz="1800" b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altLang="cs-CZ" sz="1800" b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agendovými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informačními systémy navzájem a správa oprávnění přístupu k datům, popř. další činnosti jsou zajišťovány informačním systémem základních registrů, což je také informační systém veřejné správy.</a:t>
            </a:r>
          </a:p>
          <a:p>
            <a:pPr algn="just">
              <a:buFont typeface="Wingdings" panose="05000000000000000000" pitchFamily="2" charset="2"/>
              <a:buChar char="q"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/>
              <a:t>Základní registry - definice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1971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Obsah základních registrů, informačního systému základních registrů a informačního systému územní identifikace vymezuje Zákon 111/2009 Sb., o základních registrech. Ten také a stanovuje práva a povinnosti, které souvisejí s jejich vytvářením, užíváním a provozem. 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Registry můžeme chápat jako centrální databáze, které by měly sdružovat všechny podstatné informace o všech subjektech (občané, organizace) a objektech (pozemky, dopravní prostředky atd.), kterých se dotýká státní a veřejná správa. Jsou to nástroje, umožňující nabízet relevantní a nezpochybnitelná data, tzv. referenční údaje. 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Obsah registru tvoří údaje o objektech, které jsou v něm vedeny a jsou v něm vedeny referenční a ostatní údaje.</a:t>
            </a:r>
          </a:p>
          <a:p>
            <a:pPr algn="just">
              <a:buFont typeface="Wingdings" panose="05000000000000000000" pitchFamily="2" charset="2"/>
              <a:buChar char="q"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/>
              <a:t>Základní registry - obsah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40564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Registr musí být veden tak, aby zachycoval stav údajů k jakémukoliv datu a času od založení registru, popř. zachycuje stanovené údaje </a:t>
            </a:r>
            <a:b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 datu dřívějšímu, pokud to stanovuje zvláštní právní předpis. 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Úkolem registrů je zabezpečit dostupnost zdrojů dat v soustavě informačních systémů ve veřejné správě. 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Registrem veřejné správy je databáze spravovaná v rámci informačního systému, kterou za registr veřejné správy označuje zvláštní zákon. </a:t>
            </a:r>
          </a:p>
          <a:p>
            <a:pPr algn="just">
              <a:buFont typeface="Wingdings" panose="05000000000000000000" pitchFamily="2" charset="2"/>
              <a:buChar char="q"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/>
              <a:t>Základní registry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66412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Referenční údaj je jedinečný a důvěryhodný údaj, vedený </a:t>
            </a:r>
            <a:b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příslušném základním registru veřejné správy, který je určen ke sdílení všemi relevantními ISVS podle jednoznačně stanovených pravidel.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Referenční údaje jsou povinně využívány dalšími informačními systémy veřejné správy. </a:t>
            </a:r>
          </a:p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/>
              <a:t>Základní registry – referenční údaje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07461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/>
              <a:t>Základní a další registry - struktura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>
            <a:extLst>
              <a:ext uri="{FF2B5EF4-FFF2-40B4-BE49-F238E27FC236}">
                <a16:creationId xmlns:a16="http://schemas.microsoft.com/office/drawing/2014/main" id="{8B5A7FB7-E76C-4BE2-B04B-27A007CA0A1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91680" y="798833"/>
            <a:ext cx="3907794" cy="38480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32767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Registr obyvatel je určen pro fyzické osoby, jeho správcem je Ministerstvo vnitra, a konkrétně obsahuje údaje o: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všech občanech ČR;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cizincích s povolením k pobytu v ČR;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občanech jiných států, vedených v základních registrech;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jiných fyzických osobách, o nichž jiný právní předpis stanoví, že budou vedeny v Registru obyvatel. </a:t>
            </a:r>
          </a:p>
          <a:p>
            <a:pPr algn="just">
              <a:buFont typeface="Wingdings" panose="05000000000000000000" pitchFamily="2" charset="2"/>
              <a:buChar char="q"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 Registru obyvatel budou automatizovaně přebírány také veškeré údaje, týkající se změn adres, např. změna názvu ulice či přečíslování domu atd. Základem je Informační systém evidence obyvatel, který je v působnosti Ministerstva vnitra (gestor), spolupracují MPSV a ČSÚ.</a:t>
            </a:r>
          </a:p>
          <a:p>
            <a:pPr algn="just">
              <a:buFont typeface="Wingdings" panose="05000000000000000000" pitchFamily="2" charset="2"/>
              <a:buChar char="q"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Registr obyvatel 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91044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registru osob jsou zapsány všechny právnické (tuzemské, zahraniční i mezinárodní) osoby a jejich organizační složky a podnikající fyzické osoby. 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Tuzemské právnické osoby jsou rozděleny na obchodně-právní (za účelem výdělku), veřejnoprávní (veřejné instituce) a občanskoprávní (vycházejí s práva na sdružování). 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Registr obsahuje údaje o všech osobách, tedy ekonomických jednotkách či subjektech podnikatelského i nepodnikatelského charakteru, a dále integrační propojení jednotlivých evidencí osob (struktura, klasifikace, místo a způsob evidence, komunikační rozhraní, ověřování a kontrola dat, aktualizace a využívání dat).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Obsahuje základní identifikační údaje o osobách, jejich provozovnách a statutárních zástupcích. </a:t>
            </a:r>
          </a:p>
          <a:p>
            <a:pPr algn="just">
              <a:buFont typeface="Wingdings" panose="05000000000000000000" pitchFamily="2" charset="2"/>
              <a:buChar char="q"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Správcem registru je Ministerstvo spravedlnosti, spolupracují ČSÚ a MPSV. 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Hlavní zdroje dat: obchodní rejstřík, rejstřík živnostenského podnikání a dále informační systémy nebo evidence vybraných ministerstev a ústředních orgány státní správy, profesní komory, obce, kraje nebo veterinární správa.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Registr osob 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9780696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3042</TotalTime>
  <Words>1002</Words>
  <Application>Microsoft Office PowerPoint</Application>
  <PresentationFormat>Předvádění na obrazovce (16:9)</PresentationFormat>
  <Paragraphs>142</Paragraphs>
  <Slides>16</Slides>
  <Notes>14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2" baseType="lpstr">
      <vt:lpstr>Arial</vt:lpstr>
      <vt:lpstr>Calibri</vt:lpstr>
      <vt:lpstr>Enriqueta</vt:lpstr>
      <vt:lpstr>Times New Roman</vt:lpstr>
      <vt:lpstr>Wingdings</vt:lpstr>
      <vt:lpstr>SLU</vt:lpstr>
      <vt:lpstr>INFORMAČNÍ SYSTÉMY VE VEŘEJNÉ SPRÁVĚ</vt:lpstr>
      <vt:lpstr>Cíle přednášky</vt:lpstr>
      <vt:lpstr>Základní registry - definice</vt:lpstr>
      <vt:lpstr>Základní registry - obsah</vt:lpstr>
      <vt:lpstr>Základní registry</vt:lpstr>
      <vt:lpstr>Základní registry – referenční údaje</vt:lpstr>
      <vt:lpstr>Základní a další registry - struktura</vt:lpstr>
      <vt:lpstr>Registr obyvatel </vt:lpstr>
      <vt:lpstr>Registr osob </vt:lpstr>
      <vt:lpstr>Registr osob </vt:lpstr>
      <vt:lpstr>Registr územní identifikace, adres a nemovitostí</vt:lpstr>
      <vt:lpstr>Registr územní identifikace, adres a nemovitostí</vt:lpstr>
      <vt:lpstr>Registr územní identifikace, adres a nemovitostí</vt:lpstr>
      <vt:lpstr>Registr práv a povinností</vt:lpstr>
      <vt:lpstr>Registr práv a povinností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dol0001</cp:lastModifiedBy>
  <cp:revision>242</cp:revision>
  <dcterms:created xsi:type="dcterms:W3CDTF">2016-07-06T15:42:34Z</dcterms:created>
  <dcterms:modified xsi:type="dcterms:W3CDTF">2024-03-01T12:19:00Z</dcterms:modified>
</cp:coreProperties>
</file>