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24" r:id="rId2"/>
    <p:sldId id="289" r:id="rId3"/>
    <p:sldId id="295" r:id="rId4"/>
    <p:sldId id="296" r:id="rId5"/>
    <p:sldId id="297" r:id="rId6"/>
    <p:sldId id="305" r:id="rId7"/>
    <p:sldId id="306" r:id="rId8"/>
    <p:sldId id="298" r:id="rId9"/>
    <p:sldId id="299" r:id="rId10"/>
    <p:sldId id="307" r:id="rId11"/>
    <p:sldId id="308" r:id="rId12"/>
    <p:sldId id="300" r:id="rId13"/>
    <p:sldId id="309" r:id="rId14"/>
    <p:sldId id="310" r:id="rId15"/>
    <p:sldId id="301" r:id="rId16"/>
    <p:sldId id="302" r:id="rId17"/>
    <p:sldId id="303" r:id="rId18"/>
    <p:sldId id="311" r:id="rId19"/>
    <p:sldId id="312" r:id="rId20"/>
    <p:sldId id="313" r:id="rId21"/>
    <p:sldId id="304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286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94660"/>
  </p:normalViewPr>
  <p:slideViewPr>
    <p:cSldViewPr>
      <p:cViewPr varScale="1">
        <p:scale>
          <a:sx n="105" d="100"/>
          <a:sy n="105" d="100"/>
        </p:scale>
        <p:origin x="509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5. 4. 2018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926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54852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823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0579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0162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6940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8467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8329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0815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9466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170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1455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03128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6989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527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7366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5046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1498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5429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4272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546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032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81147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535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417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440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734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145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8039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015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dvorak@fme.vutbr.cz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Expertní systémy</a:t>
            </a: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Neurčitost 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Bayesovské sítě</a:t>
            </a:r>
            <a:endParaRPr lang="cs-CZ" sz="2000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 Górecki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9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altLang="cs-CZ" sz="2000" dirty="0" smtClean="0">
                <a:sym typeface="Symbol" panose="05050102010706020507" pitchFamily="18" charset="2"/>
              </a:rPr>
              <a:t>Řekneme</a:t>
            </a:r>
            <a:r>
              <a:rPr lang="cs-CZ" altLang="cs-CZ" sz="2000" dirty="0">
                <a:sym typeface="Symbol" panose="05050102010706020507" pitchFamily="18" charset="2"/>
              </a:rPr>
              <a:t>, že (</a:t>
            </a:r>
            <a:r>
              <a:rPr lang="cs-CZ" altLang="cs-CZ" sz="2000" i="1" dirty="0">
                <a:sym typeface="Symbol" panose="05050102010706020507" pitchFamily="18" charset="2"/>
              </a:rPr>
              <a:t>V</a:t>
            </a:r>
            <a:r>
              <a:rPr lang="cs-CZ" altLang="cs-CZ" sz="2000" dirty="0">
                <a:sym typeface="Symbol" panose="05050102010706020507" pitchFamily="18" charset="2"/>
              </a:rPr>
              <a:t>, </a:t>
            </a:r>
            <a:r>
              <a:rPr lang="cs-CZ" altLang="cs-CZ" sz="2000" i="1" dirty="0">
                <a:sym typeface="Symbol" panose="05050102010706020507" pitchFamily="18" charset="2"/>
              </a:rPr>
              <a:t>E</a:t>
            </a:r>
            <a:r>
              <a:rPr lang="cs-CZ" altLang="cs-CZ" sz="2000" dirty="0">
                <a:sym typeface="Symbol" panose="05050102010706020507" pitchFamily="18" charset="2"/>
              </a:rPr>
              <a:t>, </a:t>
            </a:r>
            <a:r>
              <a:rPr lang="cs-CZ" altLang="cs-CZ" sz="2000" i="1" dirty="0">
                <a:sym typeface="Symbol" panose="05050102010706020507" pitchFamily="18" charset="2"/>
              </a:rPr>
              <a:t>P</a:t>
            </a:r>
            <a:r>
              <a:rPr lang="cs-CZ" altLang="cs-CZ" sz="2000" dirty="0">
                <a:sym typeface="Symbol" panose="05050102010706020507" pitchFamily="18" charset="2"/>
              </a:rPr>
              <a:t>) je </a:t>
            </a:r>
            <a:r>
              <a:rPr lang="cs-CZ" altLang="cs-CZ" sz="2000" b="1" i="1" dirty="0" err="1">
                <a:solidFill>
                  <a:schemeClr val="accent2"/>
                </a:solidFill>
                <a:sym typeface="Symbol" panose="05050102010706020507" pitchFamily="18" charset="2"/>
              </a:rPr>
              <a:t>bayesovská</a:t>
            </a:r>
            <a:r>
              <a:rPr lang="cs-CZ" altLang="cs-CZ" sz="2000" b="1" i="1" dirty="0">
                <a:solidFill>
                  <a:schemeClr val="accent2"/>
                </a:solidFill>
                <a:sym typeface="Symbol" panose="05050102010706020507" pitchFamily="18" charset="2"/>
              </a:rPr>
              <a:t> síť</a:t>
            </a:r>
            <a:r>
              <a:rPr lang="cs-CZ" altLang="cs-CZ" sz="2000" dirty="0">
                <a:sym typeface="Symbol" panose="05050102010706020507" pitchFamily="18" charset="2"/>
              </a:rPr>
              <a:t>, jestliže pro všechna 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i="1" baseline="-25000" dirty="0">
                <a:sym typeface="Symbol" panose="05050102010706020507" pitchFamily="18" charset="2"/>
              </a:rPr>
              <a:t> </a:t>
            </a:r>
            <a:r>
              <a:rPr lang="cs-CZ" altLang="cs-CZ" sz="2000" dirty="0">
                <a:sym typeface="Symbol" panose="05050102010706020507" pitchFamily="18" charset="2"/>
              </a:rPr>
              <a:t> </a:t>
            </a:r>
            <a:r>
              <a:rPr lang="cs-CZ" altLang="cs-CZ" sz="2000" i="1" dirty="0">
                <a:sym typeface="Symbol" panose="05050102010706020507" pitchFamily="18" charset="2"/>
              </a:rPr>
              <a:t>V</a:t>
            </a:r>
            <a:r>
              <a:rPr lang="cs-CZ" altLang="cs-CZ" sz="2000" dirty="0">
                <a:sym typeface="Symbol" panose="05050102010706020507" pitchFamily="18" charset="2"/>
              </a:rPr>
              <a:t> a všechna </a:t>
            </a:r>
            <a:r>
              <a:rPr lang="cs-CZ" altLang="cs-CZ" sz="2000" i="1" dirty="0">
                <a:sym typeface="Symbol" panose="05050102010706020507" pitchFamily="18" charset="2"/>
              </a:rPr>
              <a:t>W</a:t>
            </a:r>
            <a:r>
              <a:rPr lang="cs-CZ" altLang="cs-CZ" sz="2000" i="1" baseline="-25000" dirty="0">
                <a:sym typeface="Symbol" panose="05050102010706020507" pitchFamily="18" charset="2"/>
              </a:rPr>
              <a:t> </a:t>
            </a:r>
            <a:r>
              <a:rPr lang="cs-CZ" altLang="cs-CZ" sz="2000" dirty="0">
                <a:sym typeface="Symbol" panose="05050102010706020507" pitchFamily="18" charset="2"/>
              </a:rPr>
              <a:t> </a:t>
            </a:r>
            <a:r>
              <a:rPr lang="cs-CZ" altLang="cs-CZ" sz="2000" i="1" dirty="0">
                <a:sym typeface="Symbol" panose="05050102010706020507" pitchFamily="18" charset="2"/>
              </a:rPr>
              <a:t>A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dirty="0">
                <a:sym typeface="Symbol" panose="05050102010706020507" pitchFamily="18" charset="2"/>
              </a:rPr>
              <a:t>) jsou 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dirty="0">
                <a:sym typeface="Symbol" panose="05050102010706020507" pitchFamily="18" charset="2"/>
              </a:rPr>
              <a:t> a </a:t>
            </a:r>
            <a:r>
              <a:rPr lang="cs-CZ" altLang="cs-CZ" sz="2000" i="1" dirty="0">
                <a:sym typeface="Symbol" panose="05050102010706020507" pitchFamily="18" charset="2"/>
              </a:rPr>
              <a:t>W</a:t>
            </a:r>
            <a:r>
              <a:rPr lang="cs-CZ" altLang="cs-CZ" sz="2000" dirty="0">
                <a:sym typeface="Symbol" panose="05050102010706020507" pitchFamily="18" charset="2"/>
              </a:rPr>
              <a:t> podmíněně nezávislé při daném </a:t>
            </a:r>
            <a:r>
              <a:rPr lang="cs-CZ" altLang="cs-CZ" sz="2000" i="1" dirty="0">
                <a:sym typeface="Symbol" panose="05050102010706020507" pitchFamily="18" charset="2"/>
              </a:rPr>
              <a:t>C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dirty="0">
                <a:sym typeface="Symbol" panose="05050102010706020507" pitchFamily="18" charset="2"/>
              </a:rPr>
              <a:t>). To znamená, že když </a:t>
            </a:r>
            <a:r>
              <a:rPr lang="cs-CZ" altLang="cs-CZ" sz="2000" i="1" dirty="0">
                <a:sym typeface="Symbol" panose="05050102010706020507" pitchFamily="18" charset="2"/>
              </a:rPr>
              <a:t>W</a:t>
            </a:r>
            <a:r>
              <a:rPr lang="cs-CZ" altLang="cs-CZ" sz="2000" dirty="0">
                <a:sym typeface="Symbol" panose="05050102010706020507" pitchFamily="18" charset="2"/>
              </a:rPr>
              <a:t> = {</a:t>
            </a:r>
            <a:r>
              <a:rPr lang="cs-CZ" altLang="cs-CZ" sz="2000" i="1" dirty="0">
                <a:sym typeface="Symbol" panose="05050102010706020507" pitchFamily="18" charset="2"/>
              </a:rPr>
              <a:t>Y</a:t>
            </a:r>
            <a:r>
              <a:rPr lang="cs-CZ" altLang="cs-CZ" sz="2000" baseline="-25000" dirty="0">
                <a:sym typeface="Symbol" panose="05050102010706020507" pitchFamily="18" charset="2"/>
              </a:rPr>
              <a:t>1</a:t>
            </a:r>
            <a:r>
              <a:rPr lang="cs-CZ" altLang="cs-CZ" sz="2000" dirty="0">
                <a:sym typeface="Symbol" panose="05050102010706020507" pitchFamily="18" charset="2"/>
              </a:rPr>
              <a:t>, …, </a:t>
            </a:r>
            <a:r>
              <a:rPr lang="cs-CZ" altLang="cs-CZ" sz="2000" i="1" dirty="0" err="1">
                <a:sym typeface="Symbol" panose="05050102010706020507" pitchFamily="18" charset="2"/>
              </a:rPr>
              <a:t>Y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k</a:t>
            </a:r>
            <a:r>
              <a:rPr lang="cs-CZ" altLang="cs-CZ" sz="2000" dirty="0">
                <a:sym typeface="Symbol" panose="05050102010706020507" pitchFamily="18" charset="2"/>
              </a:rPr>
              <a:t>}, </a:t>
            </a:r>
            <a:r>
              <a:rPr lang="cs-CZ" altLang="cs-CZ" sz="2000" i="1" dirty="0">
                <a:sym typeface="Symbol" panose="05050102010706020507" pitchFamily="18" charset="2"/>
              </a:rPr>
              <a:t>C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dirty="0">
                <a:sym typeface="Symbol" panose="05050102010706020507" pitchFamily="18" charset="2"/>
              </a:rPr>
              <a:t>) = {</a:t>
            </a:r>
            <a:r>
              <a:rPr lang="cs-CZ" altLang="cs-CZ" sz="2000" i="1" dirty="0">
                <a:sym typeface="Symbol" panose="05050102010706020507" pitchFamily="18" charset="2"/>
              </a:rPr>
              <a:t>Z</a:t>
            </a:r>
            <a:r>
              <a:rPr lang="cs-CZ" altLang="cs-CZ" sz="2000" baseline="-25000" dirty="0">
                <a:sym typeface="Symbol" panose="05050102010706020507" pitchFamily="18" charset="2"/>
              </a:rPr>
              <a:t>1</a:t>
            </a:r>
            <a:r>
              <a:rPr lang="cs-CZ" altLang="cs-CZ" sz="2000" dirty="0">
                <a:sym typeface="Symbol" panose="05050102010706020507" pitchFamily="18" charset="2"/>
              </a:rPr>
              <a:t>, …, </a:t>
            </a:r>
            <a:r>
              <a:rPr lang="cs-CZ" altLang="cs-CZ" sz="2000" i="1" dirty="0" err="1">
                <a:sym typeface="Symbol" panose="05050102010706020507" pitchFamily="18" charset="2"/>
              </a:rPr>
              <a:t>Z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m</a:t>
            </a:r>
            <a:r>
              <a:rPr lang="cs-CZ" altLang="cs-CZ" sz="2000" dirty="0">
                <a:sym typeface="Symbol" panose="05050102010706020507" pitchFamily="18" charset="2"/>
              </a:rPr>
              <a:t>}, 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2000" dirty="0">
                <a:sym typeface="Symbol" panose="05050102010706020507" pitchFamily="18" charset="2"/>
              </a:rPr>
              <a:t>	</a:t>
            </a:r>
            <a:r>
              <a:rPr lang="cs-CZ" altLang="cs-CZ" sz="2000" i="1" dirty="0">
                <a:sym typeface="Symbol" panose="05050102010706020507" pitchFamily="18" charset="2"/>
              </a:rPr>
              <a:t>P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>
                <a:sym typeface="Symbol" panose="05050102010706020507" pitchFamily="18" charset="2"/>
              </a:rPr>
              <a:t>Y</a:t>
            </a:r>
            <a:r>
              <a:rPr lang="cs-CZ" altLang="cs-CZ" sz="2000" baseline="-25000" dirty="0">
                <a:sym typeface="Symbol" panose="05050102010706020507" pitchFamily="18" charset="2"/>
              </a:rPr>
              <a:t>1</a:t>
            </a:r>
            <a:r>
              <a:rPr lang="cs-CZ" altLang="cs-CZ" sz="2000" dirty="0">
                <a:sym typeface="Symbol" panose="05050102010706020507" pitchFamily="18" charset="2"/>
              </a:rPr>
              <a:t>  …  </a:t>
            </a:r>
            <a:r>
              <a:rPr lang="cs-CZ" altLang="cs-CZ" sz="2000" i="1" dirty="0" err="1">
                <a:sym typeface="Symbol" panose="05050102010706020507" pitchFamily="18" charset="2"/>
              </a:rPr>
              <a:t>Y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k</a:t>
            </a:r>
            <a:r>
              <a:rPr lang="cs-CZ" altLang="cs-CZ" sz="2000" dirty="0">
                <a:sym typeface="Symbol" panose="05050102010706020507" pitchFamily="18" charset="2"/>
              </a:rPr>
              <a:t>  </a:t>
            </a:r>
            <a:r>
              <a:rPr lang="cs-CZ" altLang="cs-CZ" sz="2000" i="1" dirty="0">
                <a:sym typeface="Symbol" panose="05050102010706020507" pitchFamily="18" charset="2"/>
              </a:rPr>
              <a:t>Z</a:t>
            </a:r>
            <a:r>
              <a:rPr lang="cs-CZ" altLang="cs-CZ" sz="2000" baseline="-25000" dirty="0">
                <a:sym typeface="Symbol" panose="05050102010706020507" pitchFamily="18" charset="2"/>
              </a:rPr>
              <a:t>1</a:t>
            </a:r>
            <a:r>
              <a:rPr lang="cs-CZ" altLang="cs-CZ" sz="2000" dirty="0">
                <a:sym typeface="Symbol" panose="05050102010706020507" pitchFamily="18" charset="2"/>
              </a:rPr>
              <a:t>  …  </a:t>
            </a:r>
            <a:r>
              <a:rPr lang="cs-CZ" altLang="cs-CZ" sz="2000" i="1" dirty="0" err="1">
                <a:sym typeface="Symbol" panose="05050102010706020507" pitchFamily="18" charset="2"/>
              </a:rPr>
              <a:t>Z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m</a:t>
            </a:r>
            <a:r>
              <a:rPr lang="cs-CZ" altLang="cs-CZ" sz="2000" dirty="0">
                <a:sym typeface="Symbol" panose="05050102010706020507" pitchFamily="18" charset="2"/>
              </a:rPr>
              <a:t>)  0, pak </a:t>
            </a:r>
          </a:p>
          <a:p>
            <a:pPr marL="0" indent="0" algn="ctr">
              <a:lnSpc>
                <a:spcPct val="100000"/>
              </a:lnSpc>
              <a:spcBef>
                <a:spcPct val="40000"/>
              </a:spcBef>
              <a:buNone/>
            </a:pPr>
            <a:r>
              <a:rPr lang="cs-CZ" altLang="cs-CZ" sz="2000" i="1" dirty="0">
                <a:sym typeface="Symbol" panose="05050102010706020507" pitchFamily="18" charset="2"/>
              </a:rPr>
              <a:t>P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i="1" baseline="-25000" dirty="0">
                <a:sym typeface="Symbol" panose="05050102010706020507" pitchFamily="18" charset="2"/>
              </a:rPr>
              <a:t> </a:t>
            </a:r>
            <a:r>
              <a:rPr lang="en-US" altLang="cs-CZ" sz="2000" dirty="0">
                <a:sym typeface="Symbol" panose="05050102010706020507" pitchFamily="18" charset="2"/>
              </a:rPr>
              <a:t>|</a:t>
            </a:r>
            <a:r>
              <a:rPr lang="cs-CZ" altLang="cs-CZ" sz="2000" dirty="0">
                <a:sym typeface="Symbol" panose="05050102010706020507" pitchFamily="18" charset="2"/>
              </a:rPr>
              <a:t> </a:t>
            </a:r>
            <a:r>
              <a:rPr lang="cs-CZ" altLang="cs-CZ" sz="2000" i="1" dirty="0">
                <a:sym typeface="Symbol" panose="05050102010706020507" pitchFamily="18" charset="2"/>
              </a:rPr>
              <a:t>Y</a:t>
            </a:r>
            <a:r>
              <a:rPr lang="cs-CZ" altLang="cs-CZ" sz="2000" baseline="-25000" dirty="0">
                <a:sym typeface="Symbol" panose="05050102010706020507" pitchFamily="18" charset="2"/>
              </a:rPr>
              <a:t>1</a:t>
            </a:r>
            <a:r>
              <a:rPr lang="cs-CZ" altLang="cs-CZ" sz="2000" dirty="0">
                <a:sym typeface="Symbol" panose="05050102010706020507" pitchFamily="18" charset="2"/>
              </a:rPr>
              <a:t>  …  </a:t>
            </a:r>
            <a:r>
              <a:rPr lang="cs-CZ" altLang="cs-CZ" sz="2000" i="1" dirty="0" err="1">
                <a:sym typeface="Symbol" panose="05050102010706020507" pitchFamily="18" charset="2"/>
              </a:rPr>
              <a:t>Y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k</a:t>
            </a:r>
            <a:r>
              <a:rPr lang="cs-CZ" altLang="cs-CZ" sz="2000" dirty="0">
                <a:sym typeface="Symbol" panose="05050102010706020507" pitchFamily="18" charset="2"/>
              </a:rPr>
              <a:t>  </a:t>
            </a:r>
            <a:r>
              <a:rPr lang="cs-CZ" altLang="cs-CZ" sz="2000" i="1" dirty="0">
                <a:sym typeface="Symbol" panose="05050102010706020507" pitchFamily="18" charset="2"/>
              </a:rPr>
              <a:t>Z</a:t>
            </a:r>
            <a:r>
              <a:rPr lang="cs-CZ" altLang="cs-CZ" sz="2000" baseline="-25000" dirty="0">
                <a:sym typeface="Symbol" panose="05050102010706020507" pitchFamily="18" charset="2"/>
              </a:rPr>
              <a:t>1</a:t>
            </a:r>
            <a:r>
              <a:rPr lang="cs-CZ" altLang="cs-CZ" sz="2000" dirty="0">
                <a:sym typeface="Symbol" panose="05050102010706020507" pitchFamily="18" charset="2"/>
              </a:rPr>
              <a:t>  …  </a:t>
            </a:r>
            <a:r>
              <a:rPr lang="cs-CZ" altLang="cs-CZ" sz="2000" i="1" dirty="0" err="1">
                <a:sym typeface="Symbol" panose="05050102010706020507" pitchFamily="18" charset="2"/>
              </a:rPr>
              <a:t>Z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m</a:t>
            </a:r>
            <a:r>
              <a:rPr lang="cs-CZ" altLang="cs-CZ" sz="2000" dirty="0">
                <a:sym typeface="Symbol" panose="05050102010706020507" pitchFamily="18" charset="2"/>
              </a:rPr>
              <a:t>) = </a:t>
            </a:r>
            <a:r>
              <a:rPr lang="cs-CZ" altLang="cs-CZ" sz="2000" i="1" dirty="0">
                <a:sym typeface="Symbol" panose="05050102010706020507" pitchFamily="18" charset="2"/>
              </a:rPr>
              <a:t>P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i="1" baseline="-25000" dirty="0">
                <a:sym typeface="Symbol" panose="05050102010706020507" pitchFamily="18" charset="2"/>
              </a:rPr>
              <a:t> </a:t>
            </a:r>
            <a:r>
              <a:rPr lang="en-US" altLang="cs-CZ" sz="2000" dirty="0">
                <a:sym typeface="Symbol" panose="05050102010706020507" pitchFamily="18" charset="2"/>
              </a:rPr>
              <a:t>|</a:t>
            </a:r>
            <a:r>
              <a:rPr lang="cs-CZ" altLang="cs-CZ" sz="2000" dirty="0">
                <a:sym typeface="Symbol" panose="05050102010706020507" pitchFamily="18" charset="2"/>
              </a:rPr>
              <a:t> </a:t>
            </a:r>
            <a:r>
              <a:rPr lang="cs-CZ" altLang="cs-CZ" sz="2000" i="1" dirty="0">
                <a:sym typeface="Symbol" panose="05050102010706020507" pitchFamily="18" charset="2"/>
              </a:rPr>
              <a:t>Z</a:t>
            </a:r>
            <a:r>
              <a:rPr lang="cs-CZ" altLang="cs-CZ" sz="2000" baseline="-25000" dirty="0">
                <a:sym typeface="Symbol" panose="05050102010706020507" pitchFamily="18" charset="2"/>
              </a:rPr>
              <a:t>1</a:t>
            </a:r>
            <a:r>
              <a:rPr lang="cs-CZ" altLang="cs-CZ" sz="2000" dirty="0">
                <a:sym typeface="Symbol" panose="05050102010706020507" pitchFamily="18" charset="2"/>
              </a:rPr>
              <a:t>  …  </a:t>
            </a:r>
            <a:r>
              <a:rPr lang="cs-CZ" altLang="cs-CZ" sz="2000" i="1" dirty="0" err="1">
                <a:sym typeface="Symbol" panose="05050102010706020507" pitchFamily="18" charset="2"/>
              </a:rPr>
              <a:t>Z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m</a:t>
            </a:r>
            <a:r>
              <a:rPr lang="cs-CZ" altLang="cs-CZ" sz="2000" dirty="0" smtClean="0">
                <a:sym typeface="Symbol" panose="05050102010706020507" pitchFamily="18" charset="2"/>
              </a:rPr>
              <a:t>).</a:t>
            </a:r>
            <a:endParaRPr lang="cs-CZ" altLang="cs-CZ" sz="2000" dirty="0">
              <a:sym typeface="Symbol" panose="05050102010706020507" pitchFamily="18" charset="2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bayesovské sítě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94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lnSpc>
                <a:spcPct val="100000"/>
              </a:lnSpc>
              <a:spcBef>
                <a:spcPct val="40000"/>
              </a:spcBef>
              <a:buNone/>
            </a:pPr>
            <a:r>
              <a:rPr lang="cs-CZ" altLang="cs-CZ" sz="2000" dirty="0" smtClean="0"/>
              <a:t>Zjednodušeně </a:t>
            </a:r>
            <a:r>
              <a:rPr lang="cs-CZ" altLang="cs-CZ" sz="2000" dirty="0"/>
              <a:t>řečeno, když známe příčiny 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i="1" baseline="-25000" dirty="0">
                <a:sym typeface="Symbol" panose="05050102010706020507" pitchFamily="18" charset="2"/>
              </a:rPr>
              <a:t> </a:t>
            </a:r>
            <a:r>
              <a:rPr lang="cs-CZ" altLang="cs-CZ" sz="2000" dirty="0"/>
              <a:t>, nic jiného než 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dirty="0"/>
              <a:t> samotné nebo jeho následníci nám nemůže dát nějaké další informace o 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i="1" baseline="-25000" dirty="0">
                <a:sym typeface="Symbol" panose="05050102010706020507" pitchFamily="18" charset="2"/>
              </a:rPr>
              <a:t> </a:t>
            </a:r>
            <a:r>
              <a:rPr lang="cs-CZ" altLang="cs-CZ" sz="2000" dirty="0"/>
              <a:t>. Místo pojmu </a:t>
            </a:r>
            <a:r>
              <a:rPr lang="cs-CZ" altLang="cs-CZ" sz="2000" dirty="0" err="1"/>
              <a:t>bayesovská</a:t>
            </a:r>
            <a:r>
              <a:rPr lang="cs-CZ" altLang="cs-CZ" sz="2000" dirty="0"/>
              <a:t> síť se někdy užívají pojmy </a:t>
            </a:r>
            <a:r>
              <a:rPr lang="cs-CZ" altLang="cs-CZ" sz="2000" i="1" dirty="0"/>
              <a:t>kauzální síť</a:t>
            </a:r>
            <a:r>
              <a:rPr lang="cs-CZ" altLang="cs-CZ" sz="2000" dirty="0"/>
              <a:t> či </a:t>
            </a:r>
            <a:r>
              <a:rPr lang="cs-CZ" altLang="cs-CZ" sz="2000" i="1" dirty="0"/>
              <a:t>influenční diagram</a:t>
            </a:r>
            <a:r>
              <a:rPr lang="cs-CZ" altLang="cs-CZ" sz="2000" dirty="0"/>
              <a:t>.</a:t>
            </a:r>
          </a:p>
          <a:p>
            <a:pPr marL="457200" lvl="1" indent="0">
              <a:buNone/>
            </a:pPr>
            <a:endParaRPr lang="cs-CZ" sz="1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bayesovské sítě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68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/>
              <a:t>Nechť </a:t>
            </a:r>
            <a:r>
              <a:rPr lang="cs-CZ" altLang="cs-CZ" sz="2000" i="1" dirty="0"/>
              <a:t>X</a:t>
            </a:r>
            <a:r>
              <a:rPr lang="cs-CZ" altLang="cs-CZ" sz="2000" dirty="0"/>
              <a:t> je náhodná proměnná s oborem hodnot </a:t>
            </a:r>
            <a:r>
              <a:rPr lang="cs-CZ" altLang="cs-CZ" sz="2000" i="1" dirty="0"/>
              <a:t>O</a:t>
            </a:r>
            <a:r>
              <a:rPr lang="cs-CZ" altLang="cs-CZ" sz="2000" dirty="0"/>
              <a:t>(</a:t>
            </a:r>
            <a:r>
              <a:rPr lang="cs-CZ" altLang="cs-CZ" sz="2000" i="1" dirty="0"/>
              <a:t>X</a:t>
            </a:r>
            <a:r>
              <a:rPr lang="cs-CZ" altLang="cs-CZ" sz="2000" dirty="0"/>
              <a:t>) a </a:t>
            </a:r>
            <a:r>
              <a:rPr lang="cs-CZ" altLang="cs-CZ" sz="2000" i="1" dirty="0"/>
              <a:t>P</a:t>
            </a:r>
            <a:r>
              <a:rPr lang="cs-CZ" altLang="cs-CZ" sz="2000" dirty="0"/>
              <a:t> je pravděpodobnost.  Symbolem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X</a:t>
            </a:r>
            <a:r>
              <a:rPr lang="cs-CZ" altLang="cs-CZ" sz="2000" dirty="0"/>
              <a:t>) rozumíme funkci definovanou na </a:t>
            </a:r>
            <a:r>
              <a:rPr lang="cs-CZ" altLang="cs-CZ" sz="2000" i="1" dirty="0"/>
              <a:t>O</a:t>
            </a:r>
            <a:r>
              <a:rPr lang="cs-CZ" altLang="cs-CZ" sz="2000" dirty="0"/>
              <a:t>(</a:t>
            </a:r>
            <a:r>
              <a:rPr lang="cs-CZ" altLang="cs-CZ" sz="2000" i="1" dirty="0"/>
              <a:t>X</a:t>
            </a:r>
            <a:r>
              <a:rPr lang="cs-CZ" altLang="cs-CZ" sz="2000" dirty="0"/>
              <a:t>) tak, že pro x </a:t>
            </a:r>
            <a:r>
              <a:rPr lang="cs-CZ" altLang="cs-CZ" sz="2000" dirty="0">
                <a:sym typeface="Symbol" panose="05050102010706020507" pitchFamily="18" charset="2"/>
              </a:rPr>
              <a:t> </a:t>
            </a:r>
            <a:r>
              <a:rPr lang="cs-CZ" altLang="cs-CZ" sz="2000" i="1" dirty="0"/>
              <a:t>O</a:t>
            </a:r>
            <a:r>
              <a:rPr lang="cs-CZ" altLang="cs-CZ" sz="2000" dirty="0"/>
              <a:t>(</a:t>
            </a:r>
            <a:r>
              <a:rPr lang="cs-CZ" altLang="cs-CZ" sz="2000" i="1" dirty="0"/>
              <a:t>X</a:t>
            </a:r>
            <a:r>
              <a:rPr lang="cs-CZ" altLang="cs-CZ" sz="2000" dirty="0"/>
              <a:t>) je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x</a:t>
            </a:r>
            <a:r>
              <a:rPr lang="cs-CZ" altLang="cs-CZ" sz="2000" dirty="0"/>
              <a:t>) =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X = x</a:t>
            </a:r>
            <a:r>
              <a:rPr lang="cs-CZ" altLang="cs-CZ" sz="2000" dirty="0"/>
              <a:t>) .</a:t>
            </a:r>
          </a:p>
          <a:p>
            <a:pPr marL="457200" lvl="1" indent="0">
              <a:buNone/>
            </a:pPr>
            <a:endParaRPr lang="cs-CZ" sz="1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Poznámky k symbolice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53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cs-CZ" altLang="cs-CZ" sz="2000" dirty="0" smtClean="0"/>
              <a:t>Zápisy </a:t>
            </a:r>
            <a:r>
              <a:rPr lang="cs-CZ" altLang="cs-CZ" sz="2000" dirty="0"/>
              <a:t>pravděpodobností můžeme dále zjednodušit následujícím způsobem. Nechť </a:t>
            </a:r>
            <a:r>
              <a:rPr lang="cs-CZ" altLang="cs-CZ" sz="2000" i="1" dirty="0">
                <a:sym typeface="Symbol" panose="05050102010706020507" pitchFamily="18" charset="2"/>
              </a:rPr>
              <a:t>V</a:t>
            </a:r>
            <a:r>
              <a:rPr lang="cs-CZ" altLang="cs-CZ" sz="2000" dirty="0">
                <a:sym typeface="Symbol" panose="05050102010706020507" pitchFamily="18" charset="2"/>
              </a:rPr>
              <a:t> = {</a:t>
            </a:r>
            <a:r>
              <a:rPr lang="cs-CZ" altLang="cs-CZ" sz="2000" i="1" dirty="0">
                <a:sym typeface="Symbol" panose="05050102010706020507" pitchFamily="18" charset="2"/>
              </a:rPr>
              <a:t>X</a:t>
            </a:r>
            <a:r>
              <a:rPr lang="cs-CZ" altLang="cs-CZ" sz="2000" baseline="-25000" dirty="0">
                <a:sym typeface="Symbol" panose="05050102010706020507" pitchFamily="18" charset="2"/>
              </a:rPr>
              <a:t>1</a:t>
            </a:r>
            <a:r>
              <a:rPr lang="cs-CZ" altLang="cs-CZ" sz="2000" dirty="0">
                <a:sym typeface="Symbol" panose="05050102010706020507" pitchFamily="18" charset="2"/>
              </a:rPr>
              <a:t>, … , 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n</a:t>
            </a:r>
            <a:r>
              <a:rPr lang="cs-CZ" altLang="cs-CZ" sz="2000" dirty="0">
                <a:sym typeface="Symbol" panose="05050102010706020507" pitchFamily="18" charset="2"/>
              </a:rPr>
              <a:t>}, </a:t>
            </a:r>
            <a:r>
              <a:rPr lang="cs-CZ" altLang="cs-CZ" sz="2000" i="1" dirty="0">
                <a:sym typeface="Symbol" panose="05050102010706020507" pitchFamily="18" charset="2"/>
              </a:rPr>
              <a:t>C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dirty="0">
                <a:sym typeface="Symbol" panose="05050102010706020507" pitchFamily="18" charset="2"/>
              </a:rPr>
              <a:t>) = {</a:t>
            </a:r>
            <a:r>
              <a:rPr lang="cs-CZ" altLang="cs-CZ" sz="2000" i="1" dirty="0">
                <a:sym typeface="Symbol" panose="05050102010706020507" pitchFamily="18" charset="2"/>
              </a:rPr>
              <a:t>Z</a:t>
            </a:r>
            <a:r>
              <a:rPr lang="cs-CZ" altLang="cs-CZ" sz="2000" baseline="-25000" dirty="0">
                <a:sym typeface="Symbol" panose="05050102010706020507" pitchFamily="18" charset="2"/>
              </a:rPr>
              <a:t>1</a:t>
            </a:r>
            <a:r>
              <a:rPr lang="cs-CZ" altLang="cs-CZ" sz="2000" dirty="0">
                <a:sym typeface="Symbol" panose="05050102010706020507" pitchFamily="18" charset="2"/>
              </a:rPr>
              <a:t>, … , </a:t>
            </a:r>
            <a:r>
              <a:rPr lang="cs-CZ" altLang="cs-CZ" sz="2000" i="1" dirty="0" err="1">
                <a:sym typeface="Symbol" panose="05050102010706020507" pitchFamily="18" charset="2"/>
              </a:rPr>
              <a:t>Z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m</a:t>
            </a:r>
            <a:r>
              <a:rPr lang="cs-CZ" altLang="cs-CZ" sz="2000" dirty="0">
                <a:sym typeface="Symbol" panose="05050102010706020507" pitchFamily="18" charset="2"/>
              </a:rPr>
              <a:t>}. Pak definujeme</a:t>
            </a:r>
          </a:p>
          <a:p>
            <a:pPr marL="0" indent="0" algn="ctr">
              <a:buNone/>
            </a:pPr>
            <a:r>
              <a:rPr lang="cs-CZ" altLang="cs-CZ" sz="2000" i="1" dirty="0">
                <a:sym typeface="Symbol" panose="05050102010706020507" pitchFamily="18" charset="2"/>
              </a:rPr>
              <a:t>P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>
                <a:sym typeface="Symbol" panose="05050102010706020507" pitchFamily="18" charset="2"/>
              </a:rPr>
              <a:t>V</a:t>
            </a:r>
            <a:r>
              <a:rPr lang="cs-CZ" altLang="cs-CZ" sz="2000" dirty="0">
                <a:sym typeface="Symbol" panose="05050102010706020507" pitchFamily="18" charset="2"/>
              </a:rPr>
              <a:t>) = </a:t>
            </a:r>
            <a:r>
              <a:rPr lang="cs-CZ" altLang="cs-CZ" sz="2000" i="1" dirty="0">
                <a:sym typeface="Symbol" panose="05050102010706020507" pitchFamily="18" charset="2"/>
              </a:rPr>
              <a:t>P</a:t>
            </a:r>
            <a:r>
              <a:rPr lang="cs-CZ" altLang="cs-CZ" sz="2000" dirty="0">
                <a:sym typeface="Symbol" panose="05050102010706020507" pitchFamily="18" charset="2"/>
              </a:rPr>
              <a:t>({</a:t>
            </a:r>
            <a:r>
              <a:rPr lang="cs-CZ" altLang="cs-CZ" sz="2000" i="1" dirty="0">
                <a:sym typeface="Symbol" panose="05050102010706020507" pitchFamily="18" charset="2"/>
              </a:rPr>
              <a:t>X</a:t>
            </a:r>
            <a:r>
              <a:rPr lang="cs-CZ" altLang="cs-CZ" sz="2000" baseline="-25000" dirty="0">
                <a:sym typeface="Symbol" panose="05050102010706020507" pitchFamily="18" charset="2"/>
              </a:rPr>
              <a:t>1</a:t>
            </a:r>
            <a:r>
              <a:rPr lang="cs-CZ" altLang="cs-CZ" sz="2000" dirty="0">
                <a:sym typeface="Symbol" panose="05050102010706020507" pitchFamily="18" charset="2"/>
              </a:rPr>
              <a:t>}</a:t>
            </a:r>
            <a:r>
              <a:rPr lang="en-US" altLang="cs-CZ" sz="2000" dirty="0">
                <a:sym typeface="Symbol" panose="05050102010706020507" pitchFamily="18" charset="2"/>
              </a:rPr>
              <a:t> </a:t>
            </a:r>
            <a:r>
              <a:rPr lang="cs-CZ" altLang="cs-CZ" sz="2000" dirty="0">
                <a:sym typeface="Symbol" panose="05050102010706020507" pitchFamily="18" charset="2"/>
              </a:rPr>
              <a:t> …</a:t>
            </a:r>
            <a:r>
              <a:rPr lang="en-US" altLang="cs-CZ" sz="2000" dirty="0">
                <a:sym typeface="Symbol" panose="05050102010706020507" pitchFamily="18" charset="2"/>
              </a:rPr>
              <a:t> </a:t>
            </a:r>
            <a:r>
              <a:rPr lang="cs-CZ" altLang="cs-CZ" sz="2000" dirty="0">
                <a:sym typeface="Symbol" panose="05050102010706020507" pitchFamily="18" charset="2"/>
              </a:rPr>
              <a:t> {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n</a:t>
            </a:r>
            <a:r>
              <a:rPr lang="cs-CZ" altLang="cs-CZ" sz="2000" dirty="0">
                <a:sym typeface="Symbol" panose="05050102010706020507" pitchFamily="18" charset="2"/>
              </a:rPr>
              <a:t>}) = </a:t>
            </a:r>
            <a:r>
              <a:rPr lang="cs-CZ" altLang="cs-CZ" sz="2000" i="1" dirty="0">
                <a:sym typeface="Symbol" panose="05050102010706020507" pitchFamily="18" charset="2"/>
              </a:rPr>
              <a:t>P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>
                <a:sym typeface="Symbol" panose="05050102010706020507" pitchFamily="18" charset="2"/>
              </a:rPr>
              <a:t>X</a:t>
            </a:r>
            <a:r>
              <a:rPr lang="cs-CZ" altLang="cs-CZ" sz="2000" baseline="-25000" dirty="0">
                <a:sym typeface="Symbol" panose="05050102010706020507" pitchFamily="18" charset="2"/>
              </a:rPr>
              <a:t>1</a:t>
            </a:r>
            <a:r>
              <a:rPr lang="cs-CZ" altLang="cs-CZ" sz="2000" dirty="0">
                <a:sym typeface="Symbol" panose="05050102010706020507" pitchFamily="18" charset="2"/>
              </a:rPr>
              <a:t>, … , 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n</a:t>
            </a:r>
            <a:r>
              <a:rPr lang="cs-CZ" altLang="cs-CZ" sz="2000" dirty="0">
                <a:sym typeface="Symbol" panose="05050102010706020507" pitchFamily="18" charset="2"/>
              </a:rPr>
              <a:t>) = </a:t>
            </a:r>
            <a:r>
              <a:rPr lang="cs-CZ" altLang="cs-CZ" sz="2000" i="1" dirty="0">
                <a:sym typeface="Symbol" panose="05050102010706020507" pitchFamily="18" charset="2"/>
              </a:rPr>
              <a:t>P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>
                <a:sym typeface="Symbol" panose="05050102010706020507" pitchFamily="18" charset="2"/>
              </a:rPr>
              <a:t>X</a:t>
            </a:r>
            <a:r>
              <a:rPr lang="cs-CZ" altLang="cs-CZ" sz="2000" baseline="-25000" dirty="0">
                <a:sym typeface="Symbol" panose="05050102010706020507" pitchFamily="18" charset="2"/>
              </a:rPr>
              <a:t>1</a:t>
            </a:r>
            <a:r>
              <a:rPr lang="cs-CZ" altLang="cs-CZ" sz="2000" dirty="0">
                <a:sym typeface="Symbol" panose="05050102010706020507" pitchFamily="18" charset="2"/>
              </a:rPr>
              <a:t>  …  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n</a:t>
            </a:r>
            <a:r>
              <a:rPr lang="cs-CZ" altLang="cs-CZ" sz="2000" dirty="0">
                <a:sym typeface="Symbol" panose="05050102010706020507" pitchFamily="18" charset="2"/>
              </a:rPr>
              <a:t>),</a:t>
            </a:r>
          </a:p>
          <a:p>
            <a:pPr marL="0" indent="0" algn="ctr">
              <a:buNone/>
            </a:pPr>
            <a:r>
              <a:rPr lang="cs-CZ" altLang="cs-CZ" sz="2000" i="1" dirty="0">
                <a:sym typeface="Symbol" panose="05050102010706020507" pitchFamily="18" charset="2"/>
              </a:rPr>
              <a:t>P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i="1" baseline="-25000" dirty="0">
                <a:sym typeface="Symbol" panose="05050102010706020507" pitchFamily="18" charset="2"/>
              </a:rPr>
              <a:t> </a:t>
            </a:r>
            <a:r>
              <a:rPr lang="en-US" altLang="cs-CZ" sz="2000" dirty="0">
                <a:sym typeface="Symbol" panose="05050102010706020507" pitchFamily="18" charset="2"/>
              </a:rPr>
              <a:t>| </a:t>
            </a:r>
            <a:r>
              <a:rPr lang="cs-CZ" altLang="cs-CZ" sz="2000" i="1" dirty="0">
                <a:sym typeface="Symbol" panose="05050102010706020507" pitchFamily="18" charset="2"/>
              </a:rPr>
              <a:t>C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dirty="0">
                <a:sym typeface="Symbol" panose="05050102010706020507" pitchFamily="18" charset="2"/>
              </a:rPr>
              <a:t>)) = </a:t>
            </a:r>
            <a:r>
              <a:rPr lang="cs-CZ" altLang="cs-CZ" sz="2000" i="1" dirty="0">
                <a:sym typeface="Symbol" panose="05050102010706020507" pitchFamily="18" charset="2"/>
              </a:rPr>
              <a:t>P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i="1" baseline="-25000" dirty="0">
                <a:sym typeface="Symbol" panose="05050102010706020507" pitchFamily="18" charset="2"/>
              </a:rPr>
              <a:t> </a:t>
            </a:r>
            <a:r>
              <a:rPr lang="en-US" altLang="cs-CZ" sz="2000" dirty="0">
                <a:sym typeface="Symbol" panose="05050102010706020507" pitchFamily="18" charset="2"/>
              </a:rPr>
              <a:t>| </a:t>
            </a:r>
            <a:r>
              <a:rPr lang="cs-CZ" altLang="cs-CZ" sz="2000" i="1" dirty="0">
                <a:sym typeface="Symbol" panose="05050102010706020507" pitchFamily="18" charset="2"/>
              </a:rPr>
              <a:t>Z</a:t>
            </a:r>
            <a:r>
              <a:rPr lang="cs-CZ" altLang="cs-CZ" sz="2000" baseline="-25000" dirty="0">
                <a:sym typeface="Symbol" panose="05050102010706020507" pitchFamily="18" charset="2"/>
              </a:rPr>
              <a:t>1</a:t>
            </a:r>
            <a:r>
              <a:rPr lang="cs-CZ" altLang="cs-CZ" sz="2000" dirty="0">
                <a:sym typeface="Symbol" panose="05050102010706020507" pitchFamily="18" charset="2"/>
              </a:rPr>
              <a:t>, … , </a:t>
            </a:r>
            <a:r>
              <a:rPr lang="cs-CZ" altLang="cs-CZ" sz="2000" i="1" dirty="0" err="1">
                <a:sym typeface="Symbol" panose="05050102010706020507" pitchFamily="18" charset="2"/>
              </a:rPr>
              <a:t>Z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m</a:t>
            </a:r>
            <a:r>
              <a:rPr lang="cs-CZ" altLang="cs-CZ" sz="2000" dirty="0">
                <a:sym typeface="Symbol" panose="05050102010706020507" pitchFamily="18" charset="2"/>
              </a:rPr>
              <a:t>)</a:t>
            </a:r>
            <a:r>
              <a:rPr lang="cs-CZ" altLang="cs-CZ" sz="2000" i="1" baseline="-25000" dirty="0">
                <a:sym typeface="Symbol" panose="05050102010706020507" pitchFamily="18" charset="2"/>
              </a:rPr>
              <a:t> </a:t>
            </a:r>
            <a:r>
              <a:rPr lang="cs-CZ" altLang="cs-CZ" sz="2000" dirty="0">
                <a:sym typeface="Symbol" panose="05050102010706020507" pitchFamily="18" charset="2"/>
              </a:rPr>
              <a:t> = </a:t>
            </a:r>
            <a:r>
              <a:rPr lang="cs-CZ" altLang="cs-CZ" sz="2000" i="1" dirty="0">
                <a:sym typeface="Symbol" panose="05050102010706020507" pitchFamily="18" charset="2"/>
              </a:rPr>
              <a:t>P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i="1" baseline="-25000" dirty="0">
                <a:sym typeface="Symbol" panose="05050102010706020507" pitchFamily="18" charset="2"/>
              </a:rPr>
              <a:t> </a:t>
            </a:r>
            <a:r>
              <a:rPr lang="en-US" altLang="cs-CZ" sz="2000" dirty="0">
                <a:sym typeface="Symbol" panose="05050102010706020507" pitchFamily="18" charset="2"/>
              </a:rPr>
              <a:t>| </a:t>
            </a:r>
            <a:r>
              <a:rPr lang="cs-CZ" altLang="cs-CZ" sz="2000" i="1" dirty="0">
                <a:sym typeface="Symbol" panose="05050102010706020507" pitchFamily="18" charset="2"/>
              </a:rPr>
              <a:t>Z</a:t>
            </a:r>
            <a:r>
              <a:rPr lang="cs-CZ" altLang="cs-CZ" sz="2000" baseline="-25000" dirty="0">
                <a:sym typeface="Symbol" panose="05050102010706020507" pitchFamily="18" charset="2"/>
              </a:rPr>
              <a:t>1</a:t>
            </a:r>
            <a:r>
              <a:rPr lang="cs-CZ" altLang="cs-CZ" sz="2000" dirty="0">
                <a:sym typeface="Symbol" panose="05050102010706020507" pitchFamily="18" charset="2"/>
              </a:rPr>
              <a:t>  …  </a:t>
            </a:r>
            <a:r>
              <a:rPr lang="cs-CZ" altLang="cs-CZ" sz="2000" i="1" dirty="0" err="1">
                <a:sym typeface="Symbol" panose="05050102010706020507" pitchFamily="18" charset="2"/>
              </a:rPr>
              <a:t>Z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m</a:t>
            </a:r>
            <a:r>
              <a:rPr lang="cs-CZ" altLang="cs-CZ" sz="2000" dirty="0" smtClean="0">
                <a:sym typeface="Symbol" panose="05050102010706020507" pitchFamily="18" charset="2"/>
              </a:rPr>
              <a:t>).</a:t>
            </a:r>
            <a:endParaRPr lang="cs-CZ" altLang="cs-CZ" sz="2000" dirty="0">
              <a:sym typeface="Symbol" panose="05050102010706020507" pitchFamily="18" charset="2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Poznámky k symbolice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05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cs-CZ" altLang="cs-CZ" sz="2000" dirty="0" smtClean="0">
                <a:sym typeface="Symbol" panose="05050102010706020507" pitchFamily="18" charset="2"/>
              </a:rPr>
              <a:t>Pomocí </a:t>
            </a:r>
            <a:r>
              <a:rPr lang="cs-CZ" altLang="cs-CZ" sz="2000" dirty="0">
                <a:sym typeface="Symbol" panose="05050102010706020507" pitchFamily="18" charset="2"/>
              </a:rPr>
              <a:t>uvedené symboliky můžeme definici bayesovské sítě přepsat takto: Řekneme, že (</a:t>
            </a:r>
            <a:r>
              <a:rPr lang="cs-CZ" altLang="cs-CZ" sz="2000" i="1" dirty="0">
                <a:sym typeface="Symbol" panose="05050102010706020507" pitchFamily="18" charset="2"/>
              </a:rPr>
              <a:t>V</a:t>
            </a:r>
            <a:r>
              <a:rPr lang="cs-CZ" altLang="cs-CZ" sz="2000" dirty="0">
                <a:sym typeface="Symbol" panose="05050102010706020507" pitchFamily="18" charset="2"/>
              </a:rPr>
              <a:t>, </a:t>
            </a:r>
            <a:r>
              <a:rPr lang="cs-CZ" altLang="cs-CZ" sz="2000" i="1" dirty="0">
                <a:sym typeface="Symbol" panose="05050102010706020507" pitchFamily="18" charset="2"/>
              </a:rPr>
              <a:t>E</a:t>
            </a:r>
            <a:r>
              <a:rPr lang="cs-CZ" altLang="cs-CZ" sz="2000" dirty="0">
                <a:sym typeface="Symbol" panose="05050102010706020507" pitchFamily="18" charset="2"/>
              </a:rPr>
              <a:t>, </a:t>
            </a:r>
            <a:r>
              <a:rPr lang="cs-CZ" altLang="cs-CZ" sz="2000" i="1" dirty="0">
                <a:sym typeface="Symbol" panose="05050102010706020507" pitchFamily="18" charset="2"/>
              </a:rPr>
              <a:t>P</a:t>
            </a:r>
            <a:r>
              <a:rPr lang="cs-CZ" altLang="cs-CZ" sz="2000" dirty="0">
                <a:sym typeface="Symbol" panose="05050102010706020507" pitchFamily="18" charset="2"/>
              </a:rPr>
              <a:t>) je </a:t>
            </a:r>
            <a:r>
              <a:rPr lang="cs-CZ" altLang="cs-CZ" sz="2000" dirty="0" err="1">
                <a:sym typeface="Symbol" panose="05050102010706020507" pitchFamily="18" charset="2"/>
              </a:rPr>
              <a:t>bayesovská</a:t>
            </a:r>
            <a:r>
              <a:rPr lang="cs-CZ" altLang="cs-CZ" sz="2000" dirty="0">
                <a:sym typeface="Symbol" panose="05050102010706020507" pitchFamily="18" charset="2"/>
              </a:rPr>
              <a:t> síť, jestliže pro všechna 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2000" dirty="0">
                <a:sym typeface="Symbol" panose="05050102010706020507" pitchFamily="18" charset="2"/>
              </a:rPr>
              <a:t>	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i="1" baseline="-25000" dirty="0">
                <a:sym typeface="Symbol" panose="05050102010706020507" pitchFamily="18" charset="2"/>
              </a:rPr>
              <a:t> </a:t>
            </a:r>
            <a:r>
              <a:rPr lang="cs-CZ" altLang="cs-CZ" sz="2000" dirty="0">
                <a:sym typeface="Symbol" panose="05050102010706020507" pitchFamily="18" charset="2"/>
              </a:rPr>
              <a:t> </a:t>
            </a:r>
            <a:r>
              <a:rPr lang="cs-CZ" altLang="cs-CZ" sz="2000" i="1" dirty="0">
                <a:sym typeface="Symbol" panose="05050102010706020507" pitchFamily="18" charset="2"/>
              </a:rPr>
              <a:t>V</a:t>
            </a:r>
            <a:r>
              <a:rPr lang="cs-CZ" altLang="cs-CZ" sz="2000" dirty="0">
                <a:sym typeface="Symbol" panose="05050102010706020507" pitchFamily="18" charset="2"/>
              </a:rPr>
              <a:t> a všechna </a:t>
            </a:r>
            <a:r>
              <a:rPr lang="cs-CZ" altLang="cs-CZ" sz="2000" i="1" dirty="0">
                <a:sym typeface="Symbol" panose="05050102010706020507" pitchFamily="18" charset="2"/>
              </a:rPr>
              <a:t>W</a:t>
            </a:r>
            <a:r>
              <a:rPr lang="cs-CZ" altLang="cs-CZ" sz="2000" i="1" baseline="-25000" dirty="0">
                <a:sym typeface="Symbol" panose="05050102010706020507" pitchFamily="18" charset="2"/>
              </a:rPr>
              <a:t> </a:t>
            </a:r>
            <a:r>
              <a:rPr lang="cs-CZ" altLang="cs-CZ" sz="2000" dirty="0">
                <a:sym typeface="Symbol" panose="05050102010706020507" pitchFamily="18" charset="2"/>
              </a:rPr>
              <a:t> </a:t>
            </a:r>
            <a:r>
              <a:rPr lang="cs-CZ" altLang="cs-CZ" sz="2000" i="1" dirty="0">
                <a:sym typeface="Symbol" panose="05050102010706020507" pitchFamily="18" charset="2"/>
              </a:rPr>
              <a:t>A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dirty="0">
                <a:sym typeface="Symbol" panose="05050102010706020507" pitchFamily="18" charset="2"/>
              </a:rPr>
              <a:t>), </a:t>
            </a:r>
            <a:r>
              <a:rPr lang="cs-CZ" altLang="cs-CZ" sz="2000" i="1" dirty="0">
                <a:sym typeface="Symbol" panose="05050102010706020507" pitchFamily="18" charset="2"/>
              </a:rPr>
              <a:t>P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en-US" altLang="cs-CZ" sz="2000" i="1" dirty="0">
                <a:sym typeface="Symbol" panose="05050102010706020507" pitchFamily="18" charset="2"/>
              </a:rPr>
              <a:t>W</a:t>
            </a:r>
            <a:r>
              <a:rPr lang="en-US" altLang="cs-CZ" sz="2000" dirty="0">
                <a:sym typeface="Symbol" panose="05050102010706020507" pitchFamily="18" charset="2"/>
              </a:rPr>
              <a:t>  </a:t>
            </a:r>
            <a:r>
              <a:rPr lang="cs-CZ" altLang="cs-CZ" sz="2000" i="1" dirty="0">
                <a:sym typeface="Symbol" panose="05050102010706020507" pitchFamily="18" charset="2"/>
              </a:rPr>
              <a:t>C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dirty="0">
                <a:sym typeface="Symbol" panose="05050102010706020507" pitchFamily="18" charset="2"/>
              </a:rPr>
              <a:t>))  0, platí, že</a:t>
            </a:r>
          </a:p>
          <a:p>
            <a:pPr marL="0" indent="0">
              <a:buNone/>
            </a:pPr>
            <a:r>
              <a:rPr lang="cs-CZ" altLang="cs-CZ" sz="2000" dirty="0">
                <a:sym typeface="Symbol" panose="05050102010706020507" pitchFamily="18" charset="2"/>
              </a:rPr>
              <a:t>	</a:t>
            </a:r>
            <a:r>
              <a:rPr lang="cs-CZ" altLang="cs-CZ" sz="2000" i="1" dirty="0">
                <a:sym typeface="Symbol" panose="05050102010706020507" pitchFamily="18" charset="2"/>
              </a:rPr>
              <a:t>P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i="1" baseline="-25000" dirty="0">
                <a:sym typeface="Symbol" panose="05050102010706020507" pitchFamily="18" charset="2"/>
              </a:rPr>
              <a:t> </a:t>
            </a:r>
            <a:r>
              <a:rPr lang="en-US" altLang="cs-CZ" sz="2000" dirty="0">
                <a:sym typeface="Symbol" panose="05050102010706020507" pitchFamily="18" charset="2"/>
              </a:rPr>
              <a:t>| </a:t>
            </a:r>
            <a:r>
              <a:rPr lang="en-US" altLang="cs-CZ" sz="2000" i="1" dirty="0">
                <a:sym typeface="Symbol" panose="05050102010706020507" pitchFamily="18" charset="2"/>
              </a:rPr>
              <a:t>W</a:t>
            </a:r>
            <a:r>
              <a:rPr lang="en-US" altLang="cs-CZ" sz="2000" dirty="0">
                <a:sym typeface="Symbol" panose="05050102010706020507" pitchFamily="18" charset="2"/>
              </a:rPr>
              <a:t>  </a:t>
            </a:r>
            <a:r>
              <a:rPr lang="cs-CZ" altLang="cs-CZ" sz="2000" i="1" dirty="0">
                <a:sym typeface="Symbol" panose="05050102010706020507" pitchFamily="18" charset="2"/>
              </a:rPr>
              <a:t>C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dirty="0">
                <a:sym typeface="Symbol" panose="05050102010706020507" pitchFamily="18" charset="2"/>
              </a:rPr>
              <a:t>)) = </a:t>
            </a:r>
            <a:r>
              <a:rPr lang="cs-CZ" altLang="cs-CZ" sz="2000" i="1" dirty="0">
                <a:sym typeface="Symbol" panose="05050102010706020507" pitchFamily="18" charset="2"/>
              </a:rPr>
              <a:t>P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i="1" baseline="-25000" dirty="0">
                <a:sym typeface="Symbol" panose="05050102010706020507" pitchFamily="18" charset="2"/>
              </a:rPr>
              <a:t> </a:t>
            </a:r>
            <a:r>
              <a:rPr lang="en-US" altLang="cs-CZ" sz="2000" dirty="0">
                <a:sym typeface="Symbol" panose="05050102010706020507" pitchFamily="18" charset="2"/>
              </a:rPr>
              <a:t>| </a:t>
            </a:r>
            <a:r>
              <a:rPr lang="cs-CZ" altLang="cs-CZ" sz="2000" i="1" dirty="0">
                <a:sym typeface="Symbol" panose="05050102010706020507" pitchFamily="18" charset="2"/>
              </a:rPr>
              <a:t>C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dirty="0">
                <a:sym typeface="Symbol" panose="05050102010706020507" pitchFamily="18" charset="2"/>
              </a:rPr>
              <a:t>)).</a:t>
            </a:r>
          </a:p>
          <a:p>
            <a:pPr marL="457200" lvl="1" indent="0">
              <a:buNone/>
            </a:pPr>
            <a:endParaRPr lang="cs-CZ" sz="1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Poznámky k symbolice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14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57200" lvl="1" indent="0">
              <a:buNone/>
            </a:pPr>
            <a:r>
              <a:rPr lang="cs-CZ" altLang="cs-CZ" sz="2400" dirty="0"/>
              <a:t>Nechť </a:t>
            </a:r>
            <a:r>
              <a:rPr lang="cs-CZ" altLang="cs-CZ" sz="2400" dirty="0">
                <a:sym typeface="Symbol" panose="05050102010706020507" pitchFamily="18" charset="2"/>
              </a:rPr>
              <a:t>(</a:t>
            </a:r>
            <a:r>
              <a:rPr lang="cs-CZ" altLang="cs-CZ" sz="2400" i="1" dirty="0">
                <a:sym typeface="Symbol" panose="05050102010706020507" pitchFamily="18" charset="2"/>
              </a:rPr>
              <a:t>V</a:t>
            </a:r>
            <a:r>
              <a:rPr lang="cs-CZ" altLang="cs-CZ" sz="2400" dirty="0">
                <a:sym typeface="Symbol" panose="05050102010706020507" pitchFamily="18" charset="2"/>
              </a:rPr>
              <a:t>, </a:t>
            </a:r>
            <a:r>
              <a:rPr lang="cs-CZ" altLang="cs-CZ" sz="2400" i="1" dirty="0">
                <a:sym typeface="Symbol" panose="05050102010706020507" pitchFamily="18" charset="2"/>
              </a:rPr>
              <a:t>E</a:t>
            </a:r>
            <a:r>
              <a:rPr lang="cs-CZ" altLang="cs-CZ" sz="2400" dirty="0">
                <a:sym typeface="Symbol" panose="05050102010706020507" pitchFamily="18" charset="2"/>
              </a:rPr>
              <a:t>, </a:t>
            </a:r>
            <a:r>
              <a:rPr lang="cs-CZ" altLang="cs-CZ" sz="2400" i="1" dirty="0">
                <a:sym typeface="Symbol" panose="05050102010706020507" pitchFamily="18" charset="2"/>
              </a:rPr>
              <a:t>P</a:t>
            </a:r>
            <a:r>
              <a:rPr lang="cs-CZ" altLang="cs-CZ" sz="2400" dirty="0">
                <a:sym typeface="Symbol" panose="05050102010706020507" pitchFamily="18" charset="2"/>
              </a:rPr>
              <a:t>) je </a:t>
            </a:r>
            <a:r>
              <a:rPr lang="cs-CZ" altLang="cs-CZ" sz="2400" dirty="0" err="1">
                <a:sym typeface="Symbol" panose="05050102010706020507" pitchFamily="18" charset="2"/>
              </a:rPr>
              <a:t>bayesovská</a:t>
            </a:r>
            <a:r>
              <a:rPr lang="cs-CZ" altLang="cs-CZ" sz="2400" dirty="0">
                <a:sym typeface="Symbol" panose="05050102010706020507" pitchFamily="18" charset="2"/>
              </a:rPr>
              <a:t> síť. Pak platí</a:t>
            </a:r>
            <a:r>
              <a:rPr lang="cs-CZ" altLang="cs-CZ" sz="2400" dirty="0" smtClean="0"/>
              <a:t>:</a:t>
            </a:r>
          </a:p>
          <a:p>
            <a:pPr marL="457200" lvl="1" indent="0">
              <a:buNone/>
            </a:pPr>
            <a:endParaRPr lang="cs-CZ" altLang="cs-CZ" sz="2400" dirty="0"/>
          </a:p>
          <a:p>
            <a:pPr marL="457200" lvl="1" indent="0">
              <a:buNone/>
            </a:pPr>
            <a:endParaRPr lang="cs-CZ" altLang="cs-CZ" sz="2400" dirty="0"/>
          </a:p>
          <a:p>
            <a:pPr marL="457200" lvl="1" indent="0">
              <a:buNone/>
            </a:pP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Vlastnosti bayesovské sítě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5058812"/>
              </p:ext>
            </p:extLst>
          </p:nvPr>
        </p:nvGraphicFramePr>
        <p:xfrm>
          <a:off x="2069604" y="2679762"/>
          <a:ext cx="3276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Rovnice" r:id="rId4" imgW="3276600" imgH="965200" progId="Equation.3">
                  <p:embed/>
                </p:oleObj>
              </mc:Choice>
              <mc:Fallback>
                <p:oleObj name="Rovnice" r:id="rId4" imgW="3276600" imgH="965200" progId="Equation.3">
                  <p:embed/>
                  <p:pic>
                    <p:nvPicPr>
                      <p:cNvPr id="1331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9604" y="2679762"/>
                        <a:ext cx="3276600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445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lnSpc>
                <a:spcPct val="100000"/>
              </a:lnSpc>
              <a:spcBef>
                <a:spcPct val="50000"/>
              </a:spcBef>
              <a:buNone/>
            </a:pPr>
            <a:r>
              <a:rPr lang="cs-CZ" altLang="cs-CZ" sz="2000" dirty="0">
                <a:sym typeface="Symbol" panose="05050102010706020507" pitchFamily="18" charset="2"/>
              </a:rPr>
              <a:t>Nechť (</a:t>
            </a:r>
            <a:r>
              <a:rPr lang="cs-CZ" altLang="cs-CZ" sz="2000" i="1" dirty="0">
                <a:sym typeface="Symbol" panose="05050102010706020507" pitchFamily="18" charset="2"/>
              </a:rPr>
              <a:t>V</a:t>
            </a:r>
            <a:r>
              <a:rPr lang="cs-CZ" altLang="cs-CZ" sz="2000" dirty="0">
                <a:sym typeface="Symbol" panose="05050102010706020507" pitchFamily="18" charset="2"/>
              </a:rPr>
              <a:t>, </a:t>
            </a:r>
            <a:r>
              <a:rPr lang="cs-CZ" altLang="cs-CZ" sz="2000" i="1" dirty="0">
                <a:sym typeface="Symbol" panose="05050102010706020507" pitchFamily="18" charset="2"/>
              </a:rPr>
              <a:t>E</a:t>
            </a:r>
            <a:r>
              <a:rPr lang="cs-CZ" altLang="cs-CZ" sz="2000" dirty="0">
                <a:sym typeface="Symbol" panose="05050102010706020507" pitchFamily="18" charset="2"/>
              </a:rPr>
              <a:t>) je orientovaný acyklický graf, kde </a:t>
            </a:r>
            <a:r>
              <a:rPr lang="cs-CZ" altLang="cs-CZ" sz="2000" i="1" dirty="0">
                <a:sym typeface="Symbol" panose="05050102010706020507" pitchFamily="18" charset="2"/>
              </a:rPr>
              <a:t>V</a:t>
            </a:r>
            <a:r>
              <a:rPr lang="cs-CZ" altLang="cs-CZ" sz="2000" dirty="0">
                <a:sym typeface="Symbol" panose="05050102010706020507" pitchFamily="18" charset="2"/>
              </a:rPr>
              <a:t> = {</a:t>
            </a:r>
            <a:r>
              <a:rPr lang="cs-CZ" altLang="cs-CZ" sz="2000" i="1" dirty="0">
                <a:sym typeface="Symbol" panose="05050102010706020507" pitchFamily="18" charset="2"/>
              </a:rPr>
              <a:t>X</a:t>
            </a:r>
            <a:r>
              <a:rPr lang="cs-CZ" altLang="cs-CZ" sz="2000" baseline="-25000" dirty="0">
                <a:sym typeface="Symbol" panose="05050102010706020507" pitchFamily="18" charset="2"/>
              </a:rPr>
              <a:t>1</a:t>
            </a:r>
            <a:r>
              <a:rPr lang="cs-CZ" altLang="cs-CZ" sz="2000" dirty="0">
                <a:sym typeface="Symbol" panose="05050102010706020507" pitchFamily="18" charset="2"/>
              </a:rPr>
              <a:t>, … , 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n</a:t>
            </a:r>
            <a:r>
              <a:rPr lang="cs-CZ" altLang="cs-CZ" sz="2000" i="1" baseline="-25000" dirty="0">
                <a:sym typeface="Symbol" panose="05050102010706020507" pitchFamily="18" charset="2"/>
              </a:rPr>
              <a:t> </a:t>
            </a:r>
            <a:r>
              <a:rPr lang="cs-CZ" altLang="cs-CZ" sz="2000" dirty="0">
                <a:sym typeface="Symbol" panose="05050102010706020507" pitchFamily="18" charset="2"/>
              </a:rPr>
              <a:t>}, přičemž </a:t>
            </a:r>
            <a:r>
              <a:rPr lang="cs-CZ" altLang="cs-CZ" sz="2000" i="1" dirty="0" err="1"/>
              <a:t>X</a:t>
            </a:r>
            <a:r>
              <a:rPr lang="cs-CZ" altLang="cs-CZ" sz="2000" i="1" baseline="-25000" dirty="0" err="1"/>
              <a:t>i</a:t>
            </a:r>
            <a:r>
              <a:rPr lang="cs-CZ" altLang="cs-CZ" sz="2000" dirty="0"/>
              <a:t> jsou proměnné s obory hodnot </a:t>
            </a:r>
            <a:r>
              <a:rPr lang="cs-CZ" altLang="cs-CZ" sz="2000" i="1" dirty="0"/>
              <a:t>O</a:t>
            </a:r>
            <a:r>
              <a:rPr lang="cs-CZ" altLang="cs-CZ" sz="2000" dirty="0"/>
              <a:t>(</a:t>
            </a:r>
            <a:r>
              <a:rPr lang="cs-CZ" altLang="cs-CZ" sz="2000" i="1" dirty="0" err="1"/>
              <a:t>X</a:t>
            </a:r>
            <a:r>
              <a:rPr lang="cs-CZ" altLang="cs-CZ" sz="2000" i="1" baseline="-25000" dirty="0" err="1"/>
              <a:t>i</a:t>
            </a:r>
            <a:r>
              <a:rPr lang="cs-CZ" altLang="cs-CZ" sz="2000" dirty="0"/>
              <a:t>). Nechť </a:t>
            </a:r>
            <a:r>
              <a:rPr lang="cs-CZ" altLang="cs-CZ" sz="2000" i="1" dirty="0">
                <a:sym typeface="Symbol" panose="05050102010706020507" pitchFamily="18" charset="2"/>
              </a:rPr>
              <a:t>f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>
                <a:sym typeface="Symbol" panose="05050102010706020507" pitchFamily="18" charset="2"/>
              </a:rPr>
              <a:t> </a:t>
            </a:r>
            <a:r>
              <a:rPr lang="en-US" altLang="cs-CZ" sz="2000" dirty="0">
                <a:sym typeface="Symbol" panose="05050102010706020507" pitchFamily="18" charset="2"/>
              </a:rPr>
              <a:t>| </a:t>
            </a:r>
            <a:r>
              <a:rPr lang="cs-CZ" altLang="cs-CZ" sz="2000" i="1" dirty="0">
                <a:sym typeface="Symbol" panose="05050102010706020507" pitchFamily="18" charset="2"/>
              </a:rPr>
              <a:t>C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>
                <a:sym typeface="Symbol" panose="05050102010706020507" pitchFamily="18" charset="2"/>
              </a:rPr>
              <a:t>X</a:t>
            </a:r>
            <a:r>
              <a:rPr lang="cs-CZ" altLang="cs-CZ" sz="2000" dirty="0">
                <a:sym typeface="Symbol" panose="05050102010706020507" pitchFamily="18" charset="2"/>
              </a:rPr>
              <a:t>))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sz="2000" dirty="0">
                <a:sym typeface="Symbol" panose="05050102010706020507" pitchFamily="18" charset="2"/>
              </a:rPr>
              <a:t>	je nezáporná reálná funkce taková, že</a:t>
            </a:r>
          </a:p>
          <a:p>
            <a:pPr marL="0" indent="0">
              <a:lnSpc>
                <a:spcPct val="100000"/>
              </a:lnSpc>
              <a:spcBef>
                <a:spcPct val="30000"/>
              </a:spcBef>
              <a:buNone/>
            </a:pPr>
            <a:r>
              <a:rPr lang="cs-CZ" altLang="cs-CZ" sz="2000" dirty="0">
                <a:sym typeface="Symbol" panose="05050102010706020507" pitchFamily="18" charset="2"/>
              </a:rPr>
              <a:t>	pro všechny kombinace hodnot proměnných z  </a:t>
            </a:r>
            <a:r>
              <a:rPr lang="cs-CZ" altLang="cs-CZ" sz="2000" i="1" dirty="0"/>
              <a:t>C</a:t>
            </a:r>
            <a:r>
              <a:rPr lang="cs-CZ" altLang="cs-CZ" sz="2000" dirty="0"/>
              <a:t>(</a:t>
            </a:r>
            <a:r>
              <a:rPr lang="cs-CZ" altLang="cs-CZ" sz="2000" i="1" dirty="0"/>
              <a:t>X</a:t>
            </a:r>
            <a:r>
              <a:rPr lang="cs-CZ" altLang="cs-CZ" sz="2000" dirty="0"/>
              <a:t>). Pak </a:t>
            </a:r>
          </a:p>
          <a:p>
            <a:pPr marL="0" indent="0">
              <a:lnSpc>
                <a:spcPct val="100000"/>
              </a:lnSpc>
              <a:spcBef>
                <a:spcPct val="50000"/>
              </a:spcBef>
              <a:buNone/>
            </a:pPr>
            <a:r>
              <a:rPr lang="cs-CZ" altLang="cs-CZ" sz="2000" dirty="0"/>
              <a:t>	</a:t>
            </a:r>
            <a:r>
              <a:rPr lang="cs-CZ" altLang="cs-CZ" sz="2000" i="1" dirty="0">
                <a:sym typeface="Symbol" panose="05050102010706020507" pitchFamily="18" charset="2"/>
              </a:rPr>
              <a:t></a:t>
            </a:r>
            <a:r>
              <a:rPr lang="cs-CZ" altLang="cs-CZ" sz="2000" dirty="0">
                <a:sym typeface="Symbol" panose="05050102010706020507" pitchFamily="18" charset="2"/>
              </a:rPr>
              <a:t> = </a:t>
            </a:r>
            <a:r>
              <a:rPr lang="cs-CZ" altLang="cs-CZ" sz="2000" i="1" dirty="0"/>
              <a:t>O</a:t>
            </a:r>
            <a:r>
              <a:rPr lang="cs-CZ" altLang="cs-CZ" sz="2000" dirty="0"/>
              <a:t>(</a:t>
            </a:r>
            <a:r>
              <a:rPr lang="cs-CZ" altLang="cs-CZ" sz="2000" i="1" dirty="0"/>
              <a:t>X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)</a:t>
            </a:r>
            <a:r>
              <a:rPr lang="cs-CZ" altLang="cs-CZ" sz="2000" dirty="0">
                <a:sym typeface="Symbol" panose="05050102010706020507" pitchFamily="18" charset="2"/>
              </a:rPr>
              <a:t>  …  </a:t>
            </a:r>
            <a:r>
              <a:rPr lang="cs-CZ" altLang="cs-CZ" sz="2000" i="1" dirty="0"/>
              <a:t>O</a:t>
            </a:r>
            <a:r>
              <a:rPr lang="cs-CZ" altLang="cs-CZ" sz="2000" dirty="0"/>
              <a:t>(</a:t>
            </a:r>
            <a:r>
              <a:rPr lang="cs-CZ" altLang="cs-CZ" sz="2000" i="1" dirty="0" err="1"/>
              <a:t>X</a:t>
            </a:r>
            <a:r>
              <a:rPr lang="cs-CZ" altLang="cs-CZ" sz="2000" i="1" baseline="-25000" dirty="0" err="1"/>
              <a:t>n</a:t>
            </a:r>
            <a:r>
              <a:rPr lang="cs-CZ" altLang="cs-CZ" sz="2000" dirty="0"/>
              <a:t>)	a 				       </a:t>
            </a:r>
          </a:p>
          <a:p>
            <a:pPr marL="0" indent="0">
              <a:lnSpc>
                <a:spcPct val="100000"/>
              </a:lnSpc>
              <a:spcBef>
                <a:spcPct val="70000"/>
              </a:spcBef>
              <a:buNone/>
            </a:pPr>
            <a:r>
              <a:rPr lang="cs-CZ" altLang="cs-CZ" sz="2000" dirty="0"/>
              <a:t>	definují pravděpodobnostní prostor, pro nějž 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>
                <a:sym typeface="Symbol" panose="05050102010706020507" pitchFamily="18" charset="2"/>
              </a:rPr>
              <a:t>V</a:t>
            </a:r>
            <a:r>
              <a:rPr lang="cs-CZ" altLang="cs-CZ" sz="2000" dirty="0">
                <a:sym typeface="Symbol" panose="05050102010706020507" pitchFamily="18" charset="2"/>
              </a:rPr>
              <a:t>, </a:t>
            </a:r>
            <a:r>
              <a:rPr lang="cs-CZ" altLang="cs-CZ" sz="2000" i="1" dirty="0">
                <a:sym typeface="Symbol" panose="05050102010706020507" pitchFamily="18" charset="2"/>
              </a:rPr>
              <a:t>E</a:t>
            </a:r>
            <a:r>
              <a:rPr lang="cs-CZ" altLang="cs-CZ" sz="2000" dirty="0">
                <a:sym typeface="Symbol" panose="05050102010706020507" pitchFamily="18" charset="2"/>
              </a:rPr>
              <a:t>, </a:t>
            </a:r>
            <a:r>
              <a:rPr lang="cs-CZ" altLang="cs-CZ" sz="2000" i="1" dirty="0">
                <a:sym typeface="Symbol" panose="05050102010706020507" pitchFamily="18" charset="2"/>
              </a:rPr>
              <a:t>P</a:t>
            </a:r>
            <a:r>
              <a:rPr lang="cs-CZ" altLang="cs-CZ" sz="2000" dirty="0">
                <a:sym typeface="Symbol" panose="05050102010706020507" pitchFamily="18" charset="2"/>
              </a:rPr>
              <a:t>) je </a:t>
            </a:r>
            <a:r>
              <a:rPr lang="cs-CZ" altLang="cs-CZ" sz="2000" dirty="0" err="1">
                <a:sym typeface="Symbol" panose="05050102010706020507" pitchFamily="18" charset="2"/>
              </a:rPr>
              <a:t>bayesovská</a:t>
            </a:r>
            <a:r>
              <a:rPr lang="cs-CZ" altLang="cs-CZ" sz="2000" dirty="0">
                <a:sym typeface="Symbol" panose="05050102010706020507" pitchFamily="18" charset="2"/>
              </a:rPr>
              <a:t> síť. Přitom </a:t>
            </a:r>
            <a:r>
              <a:rPr lang="cs-CZ" altLang="cs-CZ" sz="2000" i="1" dirty="0">
                <a:sym typeface="Symbol" panose="05050102010706020507" pitchFamily="18" charset="2"/>
              </a:rPr>
              <a:t>P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>
                <a:sym typeface="Symbol" panose="05050102010706020507" pitchFamily="18" charset="2"/>
              </a:rPr>
              <a:t> </a:t>
            </a:r>
            <a:r>
              <a:rPr lang="en-US" altLang="cs-CZ" sz="2000" dirty="0">
                <a:sym typeface="Symbol" panose="05050102010706020507" pitchFamily="18" charset="2"/>
              </a:rPr>
              <a:t>| </a:t>
            </a:r>
            <a:r>
              <a:rPr lang="cs-CZ" altLang="cs-CZ" sz="2000" i="1" dirty="0">
                <a:sym typeface="Symbol" panose="05050102010706020507" pitchFamily="18" charset="2"/>
              </a:rPr>
              <a:t>C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>
                <a:sym typeface="Symbol" panose="05050102010706020507" pitchFamily="18" charset="2"/>
              </a:rPr>
              <a:t>X</a:t>
            </a:r>
            <a:r>
              <a:rPr lang="cs-CZ" altLang="cs-CZ" sz="2000" dirty="0">
                <a:sym typeface="Symbol" panose="05050102010706020507" pitchFamily="18" charset="2"/>
              </a:rPr>
              <a:t>)) je buď 0 nebo </a:t>
            </a:r>
            <a:r>
              <a:rPr lang="cs-CZ" altLang="cs-CZ" sz="2000" i="1" dirty="0">
                <a:sym typeface="Symbol" panose="05050102010706020507" pitchFamily="18" charset="2"/>
              </a:rPr>
              <a:t>f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| </a:t>
            </a:r>
            <a:r>
              <a:rPr lang="cs-CZ" altLang="cs-CZ" sz="2000" i="1" dirty="0">
                <a:sym typeface="Symbol" panose="05050102010706020507" pitchFamily="18" charset="2"/>
              </a:rPr>
              <a:t>C</a:t>
            </a:r>
            <a:r>
              <a:rPr lang="cs-CZ" altLang="cs-CZ" sz="2000" dirty="0">
                <a:sym typeface="Symbol" panose="05050102010706020507" pitchFamily="18" charset="2"/>
              </a:rPr>
              <a:t>(</a:t>
            </a:r>
            <a:r>
              <a:rPr lang="cs-CZ" altLang="cs-CZ" sz="2000" i="1" dirty="0">
                <a:sym typeface="Symbol" panose="05050102010706020507" pitchFamily="18" charset="2"/>
              </a:rPr>
              <a:t>X</a:t>
            </a:r>
            <a:r>
              <a:rPr lang="cs-CZ" altLang="cs-CZ" sz="2000" dirty="0">
                <a:sym typeface="Symbol" panose="05050102010706020507" pitchFamily="18" charset="2"/>
              </a:rPr>
              <a:t>)).</a:t>
            </a:r>
          </a:p>
          <a:p>
            <a:pPr marL="457200" lvl="1" indent="0">
              <a:buNone/>
            </a:pPr>
            <a:endParaRPr lang="cs-CZ" sz="1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Vlastnosti bayesovské sítě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5423518"/>
              </p:ext>
            </p:extLst>
          </p:nvPr>
        </p:nvGraphicFramePr>
        <p:xfrm>
          <a:off x="5364088" y="1923678"/>
          <a:ext cx="2376264" cy="399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Rovnice" r:id="rId4" imgW="3022600" imgH="508000" progId="Equation.3">
                  <p:embed/>
                </p:oleObj>
              </mc:Choice>
              <mc:Fallback>
                <p:oleObj name="Rovnice" r:id="rId4" imgW="3022600" imgH="508000" progId="Equation.3">
                  <p:embed/>
                  <p:pic>
                    <p:nvPicPr>
                      <p:cNvPr id="1331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1923678"/>
                        <a:ext cx="2376264" cy="3993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32157"/>
              </p:ext>
            </p:extLst>
          </p:nvPr>
        </p:nvGraphicFramePr>
        <p:xfrm>
          <a:off x="4535996" y="2787774"/>
          <a:ext cx="2316832" cy="536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Rovnice" r:id="rId6" imgW="2959100" imgH="685800" progId="Equation.3">
                  <p:embed/>
                </p:oleObj>
              </mc:Choice>
              <mc:Fallback>
                <p:oleObj name="Rovnice" r:id="rId6" imgW="2959100" imgH="685800" progId="Equation.3">
                  <p:embed/>
                  <p:pic>
                    <p:nvPicPr>
                      <p:cNvPr id="1331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5996" y="2787774"/>
                        <a:ext cx="2316832" cy="5369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023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57200" lvl="1" indent="0">
              <a:buNone/>
            </a:pPr>
            <a:r>
              <a:rPr lang="cs-CZ" altLang="cs-CZ" sz="2400" dirty="0"/>
              <a:t>1.	Specifikujeme veličiny </a:t>
            </a:r>
            <a:r>
              <a:rPr lang="cs-CZ" altLang="cs-CZ" sz="2400" i="1" dirty="0">
                <a:sym typeface="Symbol" panose="05050102010706020507" pitchFamily="18" charset="2"/>
              </a:rPr>
              <a:t>X</a:t>
            </a:r>
            <a:r>
              <a:rPr lang="cs-CZ" altLang="cs-CZ" sz="2400" baseline="-25000" dirty="0">
                <a:sym typeface="Symbol" panose="05050102010706020507" pitchFamily="18" charset="2"/>
              </a:rPr>
              <a:t>1</a:t>
            </a:r>
            <a:r>
              <a:rPr lang="cs-CZ" altLang="cs-CZ" sz="2400" dirty="0">
                <a:sym typeface="Symbol" panose="05050102010706020507" pitchFamily="18" charset="2"/>
              </a:rPr>
              <a:t>, … , </a:t>
            </a:r>
            <a:r>
              <a:rPr lang="cs-CZ" altLang="cs-CZ" sz="2400" i="1" dirty="0" err="1">
                <a:sym typeface="Symbol" panose="05050102010706020507" pitchFamily="18" charset="2"/>
              </a:rPr>
              <a:t>X</a:t>
            </a:r>
            <a:r>
              <a:rPr lang="cs-CZ" altLang="cs-CZ" sz="2400" i="1" baseline="-25000" dirty="0" err="1">
                <a:sym typeface="Symbol" panose="05050102010706020507" pitchFamily="18" charset="2"/>
              </a:rPr>
              <a:t>n</a:t>
            </a:r>
            <a:r>
              <a:rPr lang="cs-CZ" altLang="cs-CZ" sz="2400" dirty="0">
                <a:sym typeface="Symbol" panose="05050102010706020507" pitchFamily="18" charset="2"/>
              </a:rPr>
              <a:t> a jejich obory hodnot </a:t>
            </a:r>
            <a:r>
              <a:rPr lang="cs-CZ" altLang="cs-CZ" sz="2400" i="1" dirty="0"/>
              <a:t>O</a:t>
            </a:r>
            <a:r>
              <a:rPr lang="cs-CZ" altLang="cs-CZ" sz="2400" dirty="0"/>
              <a:t>(</a:t>
            </a:r>
            <a:r>
              <a:rPr lang="cs-CZ" altLang="cs-CZ" sz="2400" i="1" dirty="0" err="1"/>
              <a:t>X</a:t>
            </a:r>
            <a:r>
              <a:rPr lang="cs-CZ" altLang="cs-CZ" sz="2400" i="1" baseline="-25000" dirty="0" err="1"/>
              <a:t>i</a:t>
            </a:r>
            <a:r>
              <a:rPr lang="cs-CZ" altLang="cs-CZ" sz="2400" dirty="0"/>
              <a:t>).</a:t>
            </a:r>
            <a:r>
              <a:rPr lang="cs-CZ" altLang="cs-CZ" sz="2400" dirty="0">
                <a:sym typeface="Symbol" panose="05050102010706020507" pitchFamily="18" charset="2"/>
              </a:rPr>
              <a:t> </a:t>
            </a: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Konstrukce bayesovské sítě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85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57200" lvl="1" indent="0">
              <a:buNone/>
            </a:pPr>
            <a:r>
              <a:rPr lang="cs-CZ" altLang="cs-CZ" sz="2400" dirty="0"/>
              <a:t>1.	Specifikujeme veličiny </a:t>
            </a:r>
            <a:r>
              <a:rPr lang="cs-CZ" altLang="cs-CZ" sz="2400" i="1" dirty="0">
                <a:sym typeface="Symbol" panose="05050102010706020507" pitchFamily="18" charset="2"/>
              </a:rPr>
              <a:t>X</a:t>
            </a:r>
            <a:r>
              <a:rPr lang="cs-CZ" altLang="cs-CZ" sz="2400" baseline="-25000" dirty="0">
                <a:sym typeface="Symbol" panose="05050102010706020507" pitchFamily="18" charset="2"/>
              </a:rPr>
              <a:t>1</a:t>
            </a:r>
            <a:r>
              <a:rPr lang="cs-CZ" altLang="cs-CZ" sz="2400" dirty="0">
                <a:sym typeface="Symbol" panose="05050102010706020507" pitchFamily="18" charset="2"/>
              </a:rPr>
              <a:t>, … , </a:t>
            </a:r>
            <a:r>
              <a:rPr lang="cs-CZ" altLang="cs-CZ" sz="2400" i="1" dirty="0" err="1">
                <a:sym typeface="Symbol" panose="05050102010706020507" pitchFamily="18" charset="2"/>
              </a:rPr>
              <a:t>X</a:t>
            </a:r>
            <a:r>
              <a:rPr lang="cs-CZ" altLang="cs-CZ" sz="2400" i="1" baseline="-25000" dirty="0" err="1">
                <a:sym typeface="Symbol" panose="05050102010706020507" pitchFamily="18" charset="2"/>
              </a:rPr>
              <a:t>n</a:t>
            </a:r>
            <a:r>
              <a:rPr lang="cs-CZ" altLang="cs-CZ" sz="2400" dirty="0">
                <a:sym typeface="Symbol" panose="05050102010706020507" pitchFamily="18" charset="2"/>
              </a:rPr>
              <a:t> a jejich obory hodnot </a:t>
            </a:r>
            <a:r>
              <a:rPr lang="cs-CZ" altLang="cs-CZ" sz="2400" i="1" dirty="0"/>
              <a:t>O</a:t>
            </a:r>
            <a:r>
              <a:rPr lang="cs-CZ" altLang="cs-CZ" sz="2400" dirty="0"/>
              <a:t>(</a:t>
            </a:r>
            <a:r>
              <a:rPr lang="cs-CZ" altLang="cs-CZ" sz="2400" i="1" dirty="0" err="1"/>
              <a:t>X</a:t>
            </a:r>
            <a:r>
              <a:rPr lang="cs-CZ" altLang="cs-CZ" sz="2400" i="1" baseline="-25000" dirty="0" err="1"/>
              <a:t>i</a:t>
            </a:r>
            <a:r>
              <a:rPr lang="cs-CZ" altLang="cs-CZ" sz="2400" dirty="0"/>
              <a:t>).</a:t>
            </a:r>
            <a:r>
              <a:rPr lang="cs-CZ" altLang="cs-CZ" sz="2400" dirty="0">
                <a:sym typeface="Symbol" panose="05050102010706020507" pitchFamily="18" charset="2"/>
              </a:rPr>
              <a:t> </a:t>
            </a: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Konstrukce bayesovské sítě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55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spcAft>
                <a:spcPct val="30000"/>
              </a:spcAft>
              <a:buNone/>
            </a:pPr>
            <a:r>
              <a:rPr lang="cs-CZ" altLang="cs-CZ" sz="2400" dirty="0">
                <a:sym typeface="Symbol" panose="05050102010706020507" pitchFamily="18" charset="2"/>
              </a:rPr>
              <a:t>2.	Zkonstruujeme </a:t>
            </a:r>
            <a:r>
              <a:rPr lang="cs-CZ" altLang="cs-CZ" sz="2400" dirty="0"/>
              <a:t>orientovaný acyklický graf </a:t>
            </a:r>
            <a:r>
              <a:rPr lang="cs-CZ" altLang="cs-CZ" sz="2400" dirty="0">
                <a:sym typeface="Symbol" panose="05050102010706020507" pitchFamily="18" charset="2"/>
              </a:rPr>
              <a:t>(</a:t>
            </a:r>
            <a:r>
              <a:rPr lang="cs-CZ" altLang="cs-CZ" sz="2400" i="1" dirty="0">
                <a:sym typeface="Symbol" panose="05050102010706020507" pitchFamily="18" charset="2"/>
              </a:rPr>
              <a:t>V</a:t>
            </a:r>
            <a:r>
              <a:rPr lang="cs-CZ" altLang="cs-CZ" sz="2400" dirty="0">
                <a:sym typeface="Symbol" panose="05050102010706020507" pitchFamily="18" charset="2"/>
              </a:rPr>
              <a:t>, </a:t>
            </a:r>
            <a:r>
              <a:rPr lang="cs-CZ" altLang="cs-CZ" sz="2400" i="1" dirty="0">
                <a:sym typeface="Symbol" panose="05050102010706020507" pitchFamily="18" charset="2"/>
              </a:rPr>
              <a:t>E</a:t>
            </a:r>
            <a:r>
              <a:rPr lang="cs-CZ" altLang="cs-CZ" sz="2400" dirty="0">
                <a:sym typeface="Symbol" panose="05050102010706020507" pitchFamily="18" charset="2"/>
              </a:rPr>
              <a:t>), kde </a:t>
            </a:r>
          </a:p>
          <a:p>
            <a:pPr marL="0" indent="0">
              <a:spcAft>
                <a:spcPct val="30000"/>
              </a:spcAft>
              <a:buNone/>
            </a:pPr>
            <a:r>
              <a:rPr lang="cs-CZ" altLang="cs-CZ" sz="2400" dirty="0">
                <a:sym typeface="Symbol" panose="05050102010706020507" pitchFamily="18" charset="2"/>
              </a:rPr>
              <a:t>	</a:t>
            </a:r>
            <a:r>
              <a:rPr lang="cs-CZ" altLang="cs-CZ" sz="2400" i="1" dirty="0">
                <a:sym typeface="Symbol" panose="05050102010706020507" pitchFamily="18" charset="2"/>
              </a:rPr>
              <a:t>V</a:t>
            </a:r>
            <a:r>
              <a:rPr lang="cs-CZ" altLang="cs-CZ" sz="2400" dirty="0">
                <a:sym typeface="Symbol" panose="05050102010706020507" pitchFamily="18" charset="2"/>
              </a:rPr>
              <a:t> = {</a:t>
            </a:r>
            <a:r>
              <a:rPr lang="cs-CZ" altLang="cs-CZ" sz="2400" i="1" dirty="0">
                <a:sym typeface="Symbol" panose="05050102010706020507" pitchFamily="18" charset="2"/>
              </a:rPr>
              <a:t>X</a:t>
            </a:r>
            <a:r>
              <a:rPr lang="cs-CZ" altLang="cs-CZ" sz="2400" baseline="-25000" dirty="0">
                <a:sym typeface="Symbol" panose="05050102010706020507" pitchFamily="18" charset="2"/>
              </a:rPr>
              <a:t>1</a:t>
            </a:r>
            <a:r>
              <a:rPr lang="cs-CZ" altLang="cs-CZ" sz="2400" dirty="0">
                <a:sym typeface="Symbol" panose="05050102010706020507" pitchFamily="18" charset="2"/>
              </a:rPr>
              <a:t>, … , </a:t>
            </a:r>
            <a:r>
              <a:rPr lang="cs-CZ" altLang="cs-CZ" sz="2400" i="1" dirty="0" err="1">
                <a:sym typeface="Symbol" panose="05050102010706020507" pitchFamily="18" charset="2"/>
              </a:rPr>
              <a:t>X</a:t>
            </a:r>
            <a:r>
              <a:rPr lang="cs-CZ" altLang="cs-CZ" sz="2400" i="1" baseline="-25000" dirty="0" err="1">
                <a:sym typeface="Symbol" panose="05050102010706020507" pitchFamily="18" charset="2"/>
              </a:rPr>
              <a:t>n</a:t>
            </a:r>
            <a:r>
              <a:rPr lang="cs-CZ" altLang="cs-CZ" sz="2400" dirty="0">
                <a:sym typeface="Symbol" panose="05050102010706020507" pitchFamily="18" charset="2"/>
              </a:rPr>
              <a:t>}, vyjadřující kauzální závislosti mezi veličinami.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Konstrukce bayesovské sítě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87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spcAft>
                <a:spcPts val="300"/>
              </a:spcAft>
            </a:pPr>
            <a:r>
              <a:rPr lang="cs-CZ" altLang="cs-CZ" sz="2600" dirty="0"/>
              <a:t>Neurčitost je charakteristickým rysem složitých systémů.  Vlastní povaha reality způsobuje, že poznatky, které z ní získáváme, jsou neurčité či vágní.</a:t>
            </a:r>
            <a:endParaRPr lang="cs-CZ" altLang="cs-CZ" sz="2600" dirty="0">
              <a:solidFill>
                <a:schemeClr val="accent2"/>
              </a:solidFill>
            </a:endParaRPr>
          </a:p>
          <a:p>
            <a:pPr marL="400050" lvl="1" indent="0">
              <a:buNone/>
              <a:defRPr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Neurčitost (opakování)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38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57200" indent="-457200">
              <a:spcAft>
                <a:spcPct val="30000"/>
              </a:spcAft>
              <a:buAutoNum type="arabicPeriod" startAt="3"/>
            </a:pPr>
            <a:r>
              <a:rPr lang="cs-CZ" altLang="cs-CZ" sz="2400" dirty="0" smtClean="0">
                <a:sym typeface="Symbol" panose="05050102010706020507" pitchFamily="18" charset="2"/>
              </a:rPr>
              <a:t>Odhadneme </a:t>
            </a:r>
            <a:r>
              <a:rPr lang="cs-CZ" altLang="cs-CZ" sz="2400" dirty="0">
                <a:sym typeface="Symbol" panose="05050102010706020507" pitchFamily="18" charset="2"/>
              </a:rPr>
              <a:t>pravděpodobnost </a:t>
            </a:r>
            <a:r>
              <a:rPr lang="cs-CZ" altLang="cs-CZ" sz="2400" i="1" dirty="0">
                <a:sym typeface="Symbol" panose="05050102010706020507" pitchFamily="18" charset="2"/>
              </a:rPr>
              <a:t>P</a:t>
            </a:r>
            <a:r>
              <a:rPr lang="cs-CZ" altLang="cs-CZ" sz="2400" dirty="0">
                <a:sym typeface="Symbol" panose="05050102010706020507" pitchFamily="18" charset="2"/>
              </a:rPr>
              <a:t> tak, že odhadneme </a:t>
            </a:r>
            <a:r>
              <a:rPr lang="cs-CZ" altLang="cs-CZ" sz="2400" i="1" dirty="0">
                <a:sym typeface="Symbol" panose="05050102010706020507" pitchFamily="18" charset="2"/>
              </a:rPr>
              <a:t>P</a:t>
            </a:r>
            <a:r>
              <a:rPr lang="cs-CZ" altLang="cs-CZ" sz="2400" dirty="0">
                <a:sym typeface="Symbol" panose="05050102010706020507" pitchFamily="18" charset="2"/>
              </a:rPr>
              <a:t>(</a:t>
            </a:r>
            <a:r>
              <a:rPr lang="cs-CZ" altLang="cs-CZ" sz="2400" i="1" dirty="0">
                <a:sym typeface="Symbol" panose="05050102010706020507" pitchFamily="18" charset="2"/>
              </a:rPr>
              <a:t>X</a:t>
            </a:r>
            <a:r>
              <a:rPr lang="cs-CZ" altLang="cs-CZ" sz="2400" i="1" baseline="-25000" dirty="0">
                <a:sym typeface="Symbol" panose="05050102010706020507" pitchFamily="18" charset="2"/>
              </a:rPr>
              <a:t> </a:t>
            </a:r>
            <a:r>
              <a:rPr lang="en-US" altLang="cs-CZ" sz="2400" dirty="0">
                <a:sym typeface="Symbol" panose="05050102010706020507" pitchFamily="18" charset="2"/>
              </a:rPr>
              <a:t>| </a:t>
            </a:r>
            <a:r>
              <a:rPr lang="cs-CZ" altLang="cs-CZ" sz="2400" i="1" dirty="0">
                <a:sym typeface="Symbol" panose="05050102010706020507" pitchFamily="18" charset="2"/>
              </a:rPr>
              <a:t>C</a:t>
            </a:r>
            <a:r>
              <a:rPr lang="cs-CZ" altLang="cs-CZ" sz="2400" dirty="0">
                <a:sym typeface="Symbol" panose="05050102010706020507" pitchFamily="18" charset="2"/>
              </a:rPr>
              <a:t>(</a:t>
            </a:r>
            <a:r>
              <a:rPr lang="cs-CZ" altLang="cs-CZ" sz="2400" i="1" dirty="0">
                <a:sym typeface="Symbol" panose="05050102010706020507" pitchFamily="18" charset="2"/>
              </a:rPr>
              <a:t>X</a:t>
            </a:r>
            <a:r>
              <a:rPr lang="cs-CZ" altLang="cs-CZ" sz="2400" dirty="0">
                <a:sym typeface="Symbol" panose="05050102010706020507" pitchFamily="18" charset="2"/>
              </a:rPr>
              <a:t>)) pro </a:t>
            </a:r>
            <a:r>
              <a:rPr lang="cs-CZ" altLang="cs-CZ" sz="2400" dirty="0" smtClean="0">
                <a:sym typeface="Symbol" panose="05050102010706020507" pitchFamily="18" charset="2"/>
              </a:rPr>
              <a:t>všechna </a:t>
            </a:r>
            <a:r>
              <a:rPr lang="cs-CZ" altLang="cs-CZ" sz="2400" i="1" dirty="0">
                <a:sym typeface="Symbol" panose="05050102010706020507" pitchFamily="18" charset="2"/>
              </a:rPr>
              <a:t>X</a:t>
            </a:r>
            <a:r>
              <a:rPr lang="cs-CZ" altLang="cs-CZ" sz="2400" dirty="0">
                <a:sym typeface="Symbol" panose="05050102010706020507" pitchFamily="18" charset="2"/>
              </a:rPr>
              <a:t>, všechny hodnoty </a:t>
            </a:r>
            <a:r>
              <a:rPr lang="cs-CZ" altLang="cs-CZ" sz="2400" i="1" dirty="0">
                <a:sym typeface="Symbol" panose="05050102010706020507" pitchFamily="18" charset="2"/>
              </a:rPr>
              <a:t>X</a:t>
            </a:r>
            <a:r>
              <a:rPr lang="cs-CZ" altLang="cs-CZ" sz="2400" dirty="0">
                <a:sym typeface="Symbol" panose="05050102010706020507" pitchFamily="18" charset="2"/>
              </a:rPr>
              <a:t> a všechny kombinace hodnot proměnných z  </a:t>
            </a:r>
            <a:r>
              <a:rPr lang="cs-CZ" altLang="cs-CZ" sz="2400" i="1" dirty="0"/>
              <a:t>C</a:t>
            </a:r>
            <a:r>
              <a:rPr lang="cs-CZ" altLang="cs-CZ" sz="2400" dirty="0"/>
              <a:t>(</a:t>
            </a:r>
            <a:r>
              <a:rPr lang="cs-CZ" altLang="cs-CZ" sz="2400" i="1" dirty="0"/>
              <a:t>X</a:t>
            </a:r>
            <a:r>
              <a:rPr lang="cs-CZ" altLang="cs-CZ" sz="2400" dirty="0"/>
              <a:t>)</a:t>
            </a:r>
            <a:r>
              <a:rPr lang="cs-CZ" altLang="cs-CZ" sz="2400" dirty="0">
                <a:sym typeface="Symbol" panose="05050102010706020507" pitchFamily="18" charset="2"/>
              </a:rPr>
              <a:t>. Podle předchozí věty je nezbytné splnění pouze těchto podmínek</a:t>
            </a:r>
            <a:r>
              <a:rPr lang="cs-CZ" altLang="cs-CZ" sz="2400" dirty="0" smtClean="0">
                <a:sym typeface="Symbol" panose="05050102010706020507" pitchFamily="18" charset="2"/>
              </a:rPr>
              <a:t>:</a:t>
            </a:r>
          </a:p>
          <a:p>
            <a:pPr marL="457200" indent="-457200">
              <a:spcAft>
                <a:spcPct val="30000"/>
              </a:spcAft>
              <a:buAutoNum type="arabicPeriod" startAt="3"/>
            </a:pPr>
            <a:endParaRPr lang="cs-CZ" altLang="cs-CZ" sz="2400" dirty="0">
              <a:sym typeface="Symbol" panose="05050102010706020507" pitchFamily="18" charset="2"/>
            </a:endParaRPr>
          </a:p>
          <a:p>
            <a:pPr marL="457200" indent="-457200">
              <a:spcAft>
                <a:spcPct val="30000"/>
              </a:spcAft>
              <a:buAutoNum type="arabicPeriod" startAt="3"/>
            </a:pPr>
            <a:endParaRPr lang="cs-CZ" altLang="cs-CZ" sz="2400" dirty="0">
              <a:sym typeface="Symbol" panose="05050102010706020507" pitchFamily="18" charset="2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Konstrukce bayesovské sítě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25752"/>
              </p:ext>
            </p:extLst>
          </p:nvPr>
        </p:nvGraphicFramePr>
        <p:xfrm>
          <a:off x="3203848" y="3061805"/>
          <a:ext cx="24003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Rovnice" r:id="rId4" imgW="2400300" imgH="368300" progId="Equation.3">
                  <p:embed/>
                </p:oleObj>
              </mc:Choice>
              <mc:Fallback>
                <p:oleObj name="Rovnice" r:id="rId4" imgW="2400300" imgH="368300" progId="Equation.3">
                  <p:embed/>
                  <p:pic>
                    <p:nvPicPr>
                      <p:cNvPr id="143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3061805"/>
                        <a:ext cx="24003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036351"/>
              </p:ext>
            </p:extLst>
          </p:nvPr>
        </p:nvGraphicFramePr>
        <p:xfrm>
          <a:off x="3178448" y="3900005"/>
          <a:ext cx="24511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Rovnice" r:id="rId6" imgW="2451100" imgH="711200" progId="Equation.3">
                  <p:embed/>
                </p:oleObj>
              </mc:Choice>
              <mc:Fallback>
                <p:oleObj name="Rovnice" r:id="rId6" imgW="2451100" imgH="711200" progId="Equation.3">
                  <p:embed/>
                  <p:pic>
                    <p:nvPicPr>
                      <p:cNvPr id="143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8448" y="3900005"/>
                        <a:ext cx="24511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23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/>
              <a:t>Problém řešený pomocí bayesovské sítě je možno zjednodušeně formulovat takto: </a:t>
            </a:r>
          </a:p>
          <a:p>
            <a:pPr marL="0" indent="0">
              <a:buNone/>
            </a:pPr>
            <a:r>
              <a:rPr lang="cs-CZ" altLang="cs-CZ" sz="2000" dirty="0"/>
              <a:t>	</a:t>
            </a:r>
            <a:endParaRPr lang="cs-CZ" sz="1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 pro bayesovskou síť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86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/>
              <a:t>	</a:t>
            </a:r>
            <a:r>
              <a:rPr lang="cs-CZ" altLang="cs-CZ" sz="2000" dirty="0" smtClean="0"/>
              <a:t>Nechť je dána </a:t>
            </a:r>
            <a:r>
              <a:rPr lang="cs-CZ" altLang="cs-CZ" sz="2000" dirty="0" err="1" smtClean="0"/>
              <a:t>bayesovská</a:t>
            </a:r>
            <a:r>
              <a:rPr lang="cs-CZ" altLang="cs-CZ" sz="2000" dirty="0" smtClean="0"/>
              <a:t> síť </a:t>
            </a:r>
            <a:r>
              <a:rPr lang="cs-CZ" altLang="cs-CZ" sz="2000" dirty="0" smtClean="0">
                <a:sym typeface="Symbol" panose="05050102010706020507" pitchFamily="18" charset="2"/>
              </a:rPr>
              <a:t>(</a:t>
            </a:r>
            <a:r>
              <a:rPr lang="cs-CZ" altLang="cs-CZ" sz="2000" i="1" dirty="0" smtClean="0">
                <a:sym typeface="Symbol" panose="05050102010706020507" pitchFamily="18" charset="2"/>
              </a:rPr>
              <a:t>V</a:t>
            </a:r>
            <a:r>
              <a:rPr lang="cs-CZ" altLang="cs-CZ" sz="2000" dirty="0" smtClean="0">
                <a:sym typeface="Symbol" panose="05050102010706020507" pitchFamily="18" charset="2"/>
              </a:rPr>
              <a:t>, </a:t>
            </a:r>
            <a:r>
              <a:rPr lang="cs-CZ" altLang="cs-CZ" sz="2000" i="1" dirty="0" smtClean="0">
                <a:sym typeface="Symbol" panose="05050102010706020507" pitchFamily="18" charset="2"/>
              </a:rPr>
              <a:t>E</a:t>
            </a:r>
            <a:r>
              <a:rPr lang="cs-CZ" altLang="cs-CZ" sz="2000" dirty="0" smtClean="0">
                <a:sym typeface="Symbol" panose="05050102010706020507" pitchFamily="18" charset="2"/>
              </a:rPr>
              <a:t>, </a:t>
            </a:r>
            <a:r>
              <a:rPr lang="cs-CZ" altLang="cs-CZ" sz="2000" i="1" dirty="0" smtClean="0">
                <a:sym typeface="Symbol" panose="05050102010706020507" pitchFamily="18" charset="2"/>
              </a:rPr>
              <a:t>P</a:t>
            </a:r>
            <a:r>
              <a:rPr lang="cs-CZ" altLang="cs-CZ" sz="2000" dirty="0" smtClean="0">
                <a:sym typeface="Symbol" panose="05050102010706020507" pitchFamily="18" charset="2"/>
              </a:rPr>
              <a:t>) a množiny </a:t>
            </a:r>
            <a:r>
              <a:rPr lang="cs-CZ" altLang="cs-CZ" sz="2000" i="1" dirty="0" smtClean="0"/>
              <a:t>U</a:t>
            </a:r>
            <a:r>
              <a:rPr lang="cs-CZ" altLang="cs-CZ" sz="2000" dirty="0" smtClean="0"/>
              <a:t> </a:t>
            </a:r>
            <a:r>
              <a:rPr lang="cs-CZ" altLang="cs-CZ" sz="2000" dirty="0" smtClean="0">
                <a:sym typeface="Symbol" panose="05050102010706020507" pitchFamily="18" charset="2"/>
              </a:rPr>
              <a:t> </a:t>
            </a:r>
            <a:r>
              <a:rPr lang="cs-CZ" altLang="cs-CZ" sz="2000" i="1" dirty="0" smtClean="0">
                <a:sym typeface="Symbol" panose="05050102010706020507" pitchFamily="18" charset="2"/>
              </a:rPr>
              <a:t>V</a:t>
            </a:r>
            <a:r>
              <a:rPr lang="cs-CZ" altLang="cs-CZ" sz="2000" dirty="0" smtClean="0">
                <a:sym typeface="Symbol" panose="05050102010706020507" pitchFamily="18" charset="2"/>
              </a:rPr>
              <a:t>, </a:t>
            </a:r>
            <a:r>
              <a:rPr lang="cs-CZ" altLang="cs-CZ" sz="2000" i="1" dirty="0" smtClean="0"/>
              <a:t>W</a:t>
            </a:r>
            <a:r>
              <a:rPr lang="cs-CZ" altLang="cs-CZ" sz="2000" dirty="0" smtClean="0"/>
              <a:t> </a:t>
            </a:r>
            <a:r>
              <a:rPr lang="cs-CZ" altLang="cs-CZ" sz="2000" dirty="0" smtClean="0">
                <a:sym typeface="Symbol" panose="05050102010706020507" pitchFamily="18" charset="2"/>
              </a:rPr>
              <a:t> </a:t>
            </a:r>
            <a:r>
              <a:rPr lang="cs-CZ" altLang="cs-CZ" sz="2000" i="1" dirty="0" smtClean="0">
                <a:sym typeface="Symbol" panose="05050102010706020507" pitchFamily="18" charset="2"/>
              </a:rPr>
              <a:t>V</a:t>
            </a:r>
            <a:r>
              <a:rPr lang="cs-CZ" altLang="cs-CZ" sz="2000" dirty="0" smtClean="0">
                <a:sym typeface="Symbol" panose="05050102010706020507" pitchFamily="18" charset="2"/>
              </a:rPr>
              <a:t>, </a:t>
            </a:r>
            <a:r>
              <a:rPr lang="cs-CZ" altLang="cs-CZ" sz="2000" i="1" dirty="0" smtClean="0"/>
              <a:t>U</a:t>
            </a:r>
            <a:r>
              <a:rPr lang="cs-CZ" altLang="cs-CZ" sz="2000" dirty="0" smtClean="0"/>
              <a:t> </a:t>
            </a:r>
            <a:r>
              <a:rPr lang="cs-CZ" altLang="cs-CZ" sz="2000" dirty="0" smtClean="0">
                <a:sym typeface="Symbol" panose="05050102010706020507" pitchFamily="18" charset="2"/>
              </a:rPr>
              <a:t> </a:t>
            </a:r>
            <a:r>
              <a:rPr lang="cs-CZ" altLang="cs-CZ" sz="2000" i="1" dirty="0" smtClean="0">
                <a:sym typeface="Symbol" panose="05050102010706020507" pitchFamily="18" charset="2"/>
              </a:rPr>
              <a:t>W </a:t>
            </a:r>
            <a:r>
              <a:rPr lang="cs-CZ" altLang="cs-CZ" sz="2000" dirty="0" smtClean="0">
                <a:sym typeface="Symbol" panose="05050102010706020507" pitchFamily="18" charset="2"/>
              </a:rPr>
              <a:t>= . Jsou-li zadány hodnoty proměnných z množiny </a:t>
            </a:r>
            <a:r>
              <a:rPr lang="cs-CZ" altLang="cs-CZ" sz="2000" i="1" dirty="0" smtClean="0">
                <a:sym typeface="Symbol" panose="05050102010706020507" pitchFamily="18" charset="2"/>
              </a:rPr>
              <a:t>U</a:t>
            </a:r>
            <a:r>
              <a:rPr lang="cs-CZ" altLang="cs-CZ" sz="2000" dirty="0" smtClean="0">
                <a:sym typeface="Symbol" panose="05050102010706020507" pitchFamily="18" charset="2"/>
              </a:rPr>
              <a:t>, je třeba zjistit </a:t>
            </a:r>
            <a:r>
              <a:rPr lang="cs-CZ" altLang="cs-CZ" sz="2000" i="1" dirty="0" smtClean="0">
                <a:sym typeface="Symbol" panose="05050102010706020507" pitchFamily="18" charset="2"/>
              </a:rPr>
              <a:t>P</a:t>
            </a:r>
            <a:r>
              <a:rPr lang="cs-CZ" altLang="cs-CZ" sz="2000" dirty="0" smtClean="0">
                <a:sym typeface="Symbol" panose="05050102010706020507" pitchFamily="18" charset="2"/>
              </a:rPr>
              <a:t>(</a:t>
            </a:r>
            <a:r>
              <a:rPr lang="cs-CZ" altLang="cs-CZ" sz="2000" i="1" dirty="0" smtClean="0">
                <a:sym typeface="Symbol" panose="05050102010706020507" pitchFamily="18" charset="2"/>
              </a:rPr>
              <a:t>W</a:t>
            </a:r>
            <a:r>
              <a:rPr lang="cs-CZ" altLang="cs-CZ" sz="2000" i="1" baseline="-25000" dirty="0" smtClean="0">
                <a:sym typeface="Symbol" panose="05050102010706020507" pitchFamily="18" charset="2"/>
              </a:rPr>
              <a:t> </a:t>
            </a:r>
            <a:r>
              <a:rPr lang="en-US" altLang="cs-CZ" sz="2000" dirty="0" smtClean="0">
                <a:sym typeface="Symbol" panose="05050102010706020507" pitchFamily="18" charset="2"/>
              </a:rPr>
              <a:t>| </a:t>
            </a:r>
            <a:r>
              <a:rPr lang="cs-CZ" altLang="cs-CZ" sz="2000" i="1" dirty="0" smtClean="0">
                <a:sym typeface="Symbol" panose="05050102010706020507" pitchFamily="18" charset="2"/>
              </a:rPr>
              <a:t>U</a:t>
            </a:r>
            <a:r>
              <a:rPr lang="cs-CZ" altLang="cs-CZ" sz="2000" dirty="0" smtClean="0">
                <a:sym typeface="Symbol" panose="05050102010706020507" pitchFamily="18" charset="2"/>
              </a:rPr>
              <a:t>). </a:t>
            </a:r>
            <a:endParaRPr lang="cs-CZ" altLang="cs-CZ" sz="2000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 pro bayesovskou síť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18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 smtClean="0"/>
              <a:t>Po zadání hodnot některých proměnných se provádí </a:t>
            </a:r>
            <a:r>
              <a:rPr lang="cs-CZ" altLang="cs-CZ" sz="2000" i="1" dirty="0" smtClean="0"/>
              <a:t>inference</a:t>
            </a:r>
            <a:r>
              <a:rPr lang="cs-CZ" altLang="cs-CZ" sz="2000" dirty="0" smtClean="0"/>
              <a:t>, což znamená přepočet podmíněných pravděpodobností pro ostatní proměnné. Inference v bayesovské síti je založena na </a:t>
            </a:r>
            <a:r>
              <a:rPr lang="cs-CZ" altLang="cs-CZ" sz="2000" dirty="0" err="1" smtClean="0"/>
              <a:t>Bayesových</a:t>
            </a:r>
            <a:r>
              <a:rPr lang="cs-CZ" altLang="cs-CZ" sz="2000" dirty="0" smtClean="0"/>
              <a:t> vzorcích.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 pro bayesovskou síť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62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 smtClean="0"/>
              <a:t>Obecně je výše zmíněný problém NP-těžký, což znamená, že pro něj neexistují algoritmy s polynomiální časovou složitostí. Pokud </a:t>
            </a:r>
            <a:r>
              <a:rPr lang="cs-CZ" altLang="cs-CZ" sz="2000" dirty="0" err="1" smtClean="0"/>
              <a:t>bayesovská</a:t>
            </a:r>
            <a:r>
              <a:rPr lang="cs-CZ" altLang="cs-CZ" sz="2000" dirty="0" smtClean="0"/>
              <a:t> síť nemá speciální strukturu, je nutné použít aproximační techniky, které jsou obvykle založeny na nějakých transformacích bayesovské sítě na jednodušší tvar.</a:t>
            </a:r>
          </a:p>
          <a:p>
            <a:pPr marL="457200" lvl="1" indent="0">
              <a:buNone/>
            </a:pPr>
            <a:endParaRPr lang="cs-CZ" sz="1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 pro bayesovskou síť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24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400" dirty="0"/>
              <a:t>Řekneme, že </a:t>
            </a:r>
            <a:r>
              <a:rPr lang="cs-CZ" altLang="cs-CZ" sz="2400" dirty="0" err="1"/>
              <a:t>bayesovská</a:t>
            </a:r>
            <a:r>
              <a:rPr lang="cs-CZ" altLang="cs-CZ" sz="2400" dirty="0"/>
              <a:t> síť je </a:t>
            </a:r>
            <a:r>
              <a:rPr lang="cs-CZ" altLang="cs-CZ" sz="2400" b="1" i="1" dirty="0">
                <a:solidFill>
                  <a:schemeClr val="accent2"/>
                </a:solidFill>
              </a:rPr>
              <a:t>jednoduše souvislá</a:t>
            </a:r>
            <a:r>
              <a:rPr lang="cs-CZ" altLang="cs-CZ" sz="2400" dirty="0"/>
              <a:t>, jestliže mezi každými dvěma uzly existuje právě jedna neorientovaná cesta.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Jednoduše souvislá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bayesovská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síť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96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400" dirty="0" smtClean="0"/>
              <a:t>Jednoduše </a:t>
            </a:r>
            <a:r>
              <a:rPr lang="cs-CZ" altLang="cs-CZ" sz="2400" dirty="0"/>
              <a:t>souvislá síť se také nazývá </a:t>
            </a:r>
            <a:r>
              <a:rPr lang="cs-CZ" altLang="cs-CZ" sz="2400" i="1" dirty="0" err="1"/>
              <a:t>polystrom</a:t>
            </a:r>
            <a:r>
              <a:rPr lang="cs-CZ" altLang="cs-CZ" sz="2400" dirty="0"/>
              <a:t> nebo </a:t>
            </a:r>
            <a:r>
              <a:rPr lang="cs-CZ" altLang="cs-CZ" sz="2400" i="1" dirty="0"/>
              <a:t>les</a:t>
            </a:r>
            <a:r>
              <a:rPr lang="cs-CZ" altLang="cs-CZ" sz="2400" dirty="0"/>
              <a:t>. Zvláštním případem </a:t>
            </a:r>
            <a:r>
              <a:rPr lang="cs-CZ" altLang="cs-CZ" sz="2400" dirty="0" err="1"/>
              <a:t>polystromu</a:t>
            </a:r>
            <a:r>
              <a:rPr lang="cs-CZ" altLang="cs-CZ" sz="2400" dirty="0"/>
              <a:t> je </a:t>
            </a:r>
            <a:r>
              <a:rPr lang="cs-CZ" altLang="cs-CZ" sz="2400" i="1" dirty="0"/>
              <a:t>strom</a:t>
            </a:r>
            <a:r>
              <a:rPr lang="cs-CZ" altLang="cs-CZ" sz="2400" dirty="0"/>
              <a:t>, což je graf, kde každý uzel má nejvýše jednoho rodiče. </a:t>
            </a:r>
          </a:p>
          <a:p>
            <a:pPr marL="457200" lvl="1" indent="0">
              <a:buNone/>
            </a:pPr>
            <a:endParaRPr lang="cs-CZ" sz="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Jednoduše souvislá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bayesovská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síť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03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400" dirty="0" smtClean="0"/>
              <a:t>Pro </a:t>
            </a:r>
            <a:r>
              <a:rPr lang="cs-CZ" altLang="cs-CZ" sz="2400" dirty="0" err="1"/>
              <a:t>polystromovou</a:t>
            </a:r>
            <a:r>
              <a:rPr lang="cs-CZ" altLang="cs-CZ" sz="2400" dirty="0"/>
              <a:t> bayesovskou síť existují algoritmy pro inferenci, které mají polynomiální časovou složitost. </a:t>
            </a:r>
          </a:p>
          <a:p>
            <a:pPr marL="457200" lvl="1" indent="0">
              <a:buNone/>
            </a:pPr>
            <a:endParaRPr lang="cs-CZ" sz="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Jednoduše souvislá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bayesovská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síť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6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sz="2800" dirty="0" smtClean="0"/>
              <a:t>pro modelování a vysvětlení chování problémů v různých oblastech např. model chování vody v krajině</a:t>
            </a:r>
            <a:endParaRPr lang="cs-CZ" sz="2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dirty="0" smtClean="0"/>
              <a:t>Typick</a:t>
            </a:r>
            <a:r>
              <a:rPr lang="cs-CZ" dirty="0"/>
              <a:t>é</a:t>
            </a:r>
            <a:r>
              <a:rPr lang="cs-CZ" dirty="0" smtClean="0"/>
              <a:t> použití Bayesovských sítí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51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dirty="0"/>
              <a:t>pro </a:t>
            </a:r>
            <a:r>
              <a:rPr lang="cs-CZ" dirty="0" smtClean="0"/>
              <a:t>nalezení nejpravděpodobnějších konfigurací proměnných – např. při automatickém rozpoznávání řeči nebo při dekódování zakódovaných zpráv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dirty="0" smtClean="0"/>
              <a:t>Typick</a:t>
            </a:r>
            <a:r>
              <a:rPr lang="cs-CZ" dirty="0"/>
              <a:t>é</a:t>
            </a:r>
            <a:r>
              <a:rPr lang="cs-CZ" dirty="0" smtClean="0"/>
              <a:t> použití Bayesovských sítí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25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lvl="1"/>
            <a:r>
              <a:rPr lang="cs-CZ" altLang="cs-CZ" sz="2400" dirty="0" smtClean="0"/>
              <a:t>problémy </a:t>
            </a:r>
            <a:r>
              <a:rPr lang="cs-CZ" altLang="cs-CZ" sz="2400" dirty="0"/>
              <a:t>s daty; např.:</a:t>
            </a:r>
          </a:p>
          <a:p>
            <a:pPr lvl="2"/>
            <a:r>
              <a:rPr lang="cs-CZ" altLang="cs-CZ" dirty="0"/>
              <a:t>chybějící nebo nedostupná data</a:t>
            </a:r>
          </a:p>
          <a:p>
            <a:pPr lvl="2"/>
            <a:r>
              <a:rPr lang="cs-CZ" altLang="cs-CZ" dirty="0"/>
              <a:t>nespolehlivá data  (např. z důvodu chyb měření)</a:t>
            </a:r>
          </a:p>
          <a:p>
            <a:pPr lvl="2"/>
            <a:r>
              <a:rPr lang="cs-CZ" altLang="cs-CZ" dirty="0"/>
              <a:t>nepřesná nebo nekonzistentní reprezentace </a:t>
            </a:r>
            <a:r>
              <a:rPr lang="cs-CZ" altLang="cs-CZ" dirty="0" smtClean="0"/>
              <a:t>dat</a:t>
            </a:r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Příčiny neurčitosti (opakování)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79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dirty="0"/>
              <a:t>pro podporu </a:t>
            </a:r>
            <a:r>
              <a:rPr lang="cs-CZ" dirty="0" smtClean="0"/>
              <a:t>rozhodování při nejisté informaci </a:t>
            </a:r>
            <a:r>
              <a:rPr lang="cs-CZ" dirty="0"/>
              <a:t>- </a:t>
            </a:r>
            <a:r>
              <a:rPr lang="cs-CZ" dirty="0" smtClean="0"/>
              <a:t>použití teorie maximalizace očekávaného užitku</a:t>
            </a:r>
            <a:endParaRPr lang="cs-CZ" sz="2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dirty="0" smtClean="0"/>
              <a:t>Typick</a:t>
            </a:r>
            <a:r>
              <a:rPr lang="cs-CZ" dirty="0"/>
              <a:t>é</a:t>
            </a:r>
            <a:r>
              <a:rPr lang="cs-CZ" dirty="0" smtClean="0"/>
              <a:t> použití Bayesovských sítí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68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dirty="0"/>
              <a:t>pro </a:t>
            </a:r>
            <a:r>
              <a:rPr lang="cs-CZ" dirty="0" smtClean="0"/>
              <a:t>nalezení dobrých strategií </a:t>
            </a:r>
            <a:r>
              <a:rPr lang="cs-CZ" dirty="0"/>
              <a:t>pro </a:t>
            </a:r>
            <a:r>
              <a:rPr lang="cs-CZ" dirty="0" smtClean="0"/>
              <a:t>řešení problémů v </a:t>
            </a:r>
            <a:r>
              <a:rPr lang="cs-CZ" dirty="0"/>
              <a:t>oblastech </a:t>
            </a:r>
            <a:r>
              <a:rPr lang="cs-CZ" dirty="0" smtClean="0"/>
              <a:t>s nejistotou </a:t>
            </a:r>
            <a:r>
              <a:rPr lang="cs-CZ" dirty="0"/>
              <a:t>- </a:t>
            </a:r>
            <a:r>
              <a:rPr lang="cs-CZ" dirty="0" smtClean="0"/>
              <a:t>např. technická </a:t>
            </a:r>
            <a:r>
              <a:rPr lang="cs-CZ" dirty="0"/>
              <a:t>diagnostika </a:t>
            </a:r>
            <a:r>
              <a:rPr lang="cs-CZ" dirty="0" smtClean="0"/>
              <a:t>laserových tiskáren</a:t>
            </a:r>
            <a:r>
              <a:rPr lang="cs-CZ" dirty="0"/>
              <a:t>, </a:t>
            </a:r>
            <a:r>
              <a:rPr lang="cs-CZ" dirty="0" smtClean="0"/>
              <a:t>nebo návrh adaptivních testů.</a:t>
            </a:r>
            <a:endParaRPr lang="cs-CZ" dirty="0"/>
          </a:p>
          <a:p>
            <a:endParaRPr lang="cs-CZ" sz="2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dirty="0" smtClean="0"/>
              <a:t>Typick</a:t>
            </a:r>
            <a:r>
              <a:rPr lang="cs-CZ" dirty="0"/>
              <a:t>é</a:t>
            </a:r>
            <a:r>
              <a:rPr lang="cs-CZ" dirty="0" smtClean="0"/>
              <a:t> použití Bayesovských sítí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03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5"/>
          <p:cNvSpPr txBox="1">
            <a:spLocks/>
          </p:cNvSpPr>
          <p:nvPr/>
        </p:nvSpPr>
        <p:spPr>
          <a:xfrm>
            <a:off x="971600" y="1995686"/>
            <a:ext cx="7056784" cy="5077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267744" y="372387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altLang="cs-CZ" sz="1200" dirty="0" smtClean="0"/>
              <a:t>Některé snímky převzaty od:</a:t>
            </a:r>
          </a:p>
          <a:p>
            <a:pPr algn="ctr">
              <a:lnSpc>
                <a:spcPct val="150000"/>
              </a:lnSpc>
            </a:pPr>
            <a:r>
              <a:rPr lang="cs-CZ" altLang="cs-CZ" sz="1200" dirty="0" smtClean="0"/>
              <a:t>RNDr</a:t>
            </a:r>
            <a:r>
              <a:rPr lang="cs-CZ" altLang="cs-CZ" sz="1200" dirty="0"/>
              <a:t>. Jiří Dvořák, </a:t>
            </a:r>
            <a:r>
              <a:rPr lang="cs-CZ" altLang="cs-CZ" sz="1200" dirty="0" smtClean="0"/>
              <a:t>CSc. </a:t>
            </a:r>
            <a:r>
              <a:rPr lang="cs-CZ" altLang="cs-CZ" sz="1200" dirty="0" smtClean="0">
                <a:hlinkClick r:id="rId2"/>
              </a:rPr>
              <a:t>dvorak@fme.vutbr.cz</a:t>
            </a:r>
          </a:p>
        </p:txBody>
      </p:sp>
    </p:spTree>
    <p:extLst>
      <p:ext uri="{BB962C8B-B14F-4D97-AF65-F5344CB8AC3E}">
        <p14:creationId xmlns:p14="http://schemas.microsoft.com/office/powerpoint/2010/main" val="151156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lvl="1"/>
            <a:r>
              <a:rPr lang="cs-CZ" altLang="cs-CZ" sz="2400" dirty="0" smtClean="0"/>
              <a:t>nejisté </a:t>
            </a:r>
            <a:r>
              <a:rPr lang="cs-CZ" altLang="cs-CZ" sz="2400" dirty="0"/>
              <a:t>znalosti; např.:</a:t>
            </a:r>
          </a:p>
          <a:p>
            <a:pPr lvl="2"/>
            <a:r>
              <a:rPr lang="cs-CZ" altLang="cs-CZ" dirty="0"/>
              <a:t>znalost nemusí být platná ve všech případech</a:t>
            </a:r>
          </a:p>
          <a:p>
            <a:pPr lvl="2"/>
            <a:r>
              <a:rPr lang="cs-CZ" altLang="cs-CZ" dirty="0"/>
              <a:t>znalost může obsahovat vágní pojmy.</a:t>
            </a:r>
          </a:p>
          <a:p>
            <a:pPr marL="400050" lvl="1" indent="0">
              <a:buNone/>
              <a:defRPr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Příčiny neurčitosti (opakování)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19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sz="2400" b="1" i="1" dirty="0">
                <a:solidFill>
                  <a:schemeClr val="accent2"/>
                </a:solidFill>
              </a:rPr>
              <a:t>Bayesovská síť</a:t>
            </a:r>
            <a:r>
              <a:rPr lang="cs-CZ" altLang="cs-CZ" sz="2400" dirty="0"/>
              <a:t> (</a:t>
            </a:r>
            <a:r>
              <a:rPr lang="cs-CZ" altLang="cs-CZ" sz="2400" i="1" dirty="0" err="1"/>
              <a:t>Bayesian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belief</a:t>
            </a:r>
            <a:r>
              <a:rPr lang="cs-CZ" altLang="cs-CZ" sz="2400" i="1" dirty="0"/>
              <a:t> network</a:t>
            </a:r>
            <a:r>
              <a:rPr lang="cs-CZ" altLang="cs-CZ" sz="2400" dirty="0"/>
              <a:t>) je orientovaný acyklický graf, jehož uzlům odpovídají náhodné proměnné a vazby reprezentují kauzální závislosti mezi těmito proměnnými.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Bayesovské sítě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52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sz="2400" dirty="0" smtClean="0"/>
              <a:t>Hrana </a:t>
            </a:r>
            <a:r>
              <a:rPr lang="cs-CZ" altLang="cs-CZ" sz="2400" i="1" dirty="0"/>
              <a:t>X</a:t>
            </a:r>
            <a:r>
              <a:rPr lang="cs-CZ" altLang="cs-CZ" sz="2400" dirty="0"/>
              <a:t> </a:t>
            </a:r>
            <a:r>
              <a:rPr lang="cs-CZ" altLang="cs-CZ" sz="2400" dirty="0">
                <a:sym typeface="Symbol" panose="05050102010706020507" pitchFamily="18" charset="2"/>
              </a:rPr>
              <a:t> </a:t>
            </a:r>
            <a:r>
              <a:rPr lang="cs-CZ" altLang="cs-CZ" sz="2400" i="1" dirty="0">
                <a:sym typeface="Symbol" panose="05050102010706020507" pitchFamily="18" charset="2"/>
              </a:rPr>
              <a:t>Y</a:t>
            </a:r>
            <a:r>
              <a:rPr lang="cs-CZ" altLang="cs-CZ" sz="2400" dirty="0">
                <a:sym typeface="Symbol" panose="05050102010706020507" pitchFamily="18" charset="2"/>
              </a:rPr>
              <a:t> znamená, že </a:t>
            </a:r>
            <a:r>
              <a:rPr lang="cs-CZ" altLang="cs-CZ" sz="2400" i="1" dirty="0">
                <a:sym typeface="Symbol" panose="05050102010706020507" pitchFamily="18" charset="2"/>
              </a:rPr>
              <a:t>X</a:t>
            </a:r>
            <a:r>
              <a:rPr lang="cs-CZ" altLang="cs-CZ" sz="2400" dirty="0">
                <a:sym typeface="Symbol" panose="05050102010706020507" pitchFamily="18" charset="2"/>
              </a:rPr>
              <a:t> kauzálně ovlivňuje </a:t>
            </a:r>
            <a:r>
              <a:rPr lang="cs-CZ" altLang="cs-CZ" sz="2400" i="1" dirty="0">
                <a:sym typeface="Symbol" panose="05050102010706020507" pitchFamily="18" charset="2"/>
              </a:rPr>
              <a:t>Y</a:t>
            </a:r>
            <a:r>
              <a:rPr lang="cs-CZ" altLang="cs-CZ" sz="2400" dirty="0">
                <a:sym typeface="Symbol" panose="05050102010706020507" pitchFamily="18" charset="2"/>
              </a:rPr>
              <a:t> (pozorování </a:t>
            </a:r>
            <a:r>
              <a:rPr lang="cs-CZ" altLang="cs-CZ" sz="2400" i="1" dirty="0">
                <a:sym typeface="Symbol" panose="05050102010706020507" pitchFamily="18" charset="2"/>
              </a:rPr>
              <a:t>X</a:t>
            </a:r>
            <a:r>
              <a:rPr lang="cs-CZ" altLang="cs-CZ" sz="2400" dirty="0">
                <a:sym typeface="Symbol" panose="05050102010706020507" pitchFamily="18" charset="2"/>
              </a:rPr>
              <a:t> poskytuje kauzální podporu </a:t>
            </a:r>
            <a:r>
              <a:rPr lang="cs-CZ" altLang="cs-CZ" sz="2400" i="1" dirty="0">
                <a:sym typeface="Symbol" panose="05050102010706020507" pitchFamily="18" charset="2"/>
              </a:rPr>
              <a:t>Y</a:t>
            </a:r>
            <a:r>
              <a:rPr lang="cs-CZ" altLang="cs-CZ" sz="2400" dirty="0">
                <a:sym typeface="Symbol" panose="05050102010706020507" pitchFamily="18" charset="2"/>
              </a:rPr>
              <a:t>, pozorování </a:t>
            </a:r>
            <a:r>
              <a:rPr lang="cs-CZ" altLang="cs-CZ" sz="2400" i="1" dirty="0">
                <a:sym typeface="Symbol" panose="05050102010706020507" pitchFamily="18" charset="2"/>
              </a:rPr>
              <a:t>Y</a:t>
            </a:r>
            <a:r>
              <a:rPr lang="cs-CZ" altLang="cs-CZ" sz="2400" dirty="0">
                <a:sym typeface="Symbol" panose="05050102010706020507" pitchFamily="18" charset="2"/>
              </a:rPr>
              <a:t> poskytuje diagnostickou podporu pro </a:t>
            </a:r>
            <a:r>
              <a:rPr lang="cs-CZ" altLang="cs-CZ" sz="2400" i="1" dirty="0">
                <a:sym typeface="Symbol" panose="05050102010706020507" pitchFamily="18" charset="2"/>
              </a:rPr>
              <a:t>X</a:t>
            </a:r>
            <a:r>
              <a:rPr lang="cs-CZ" altLang="cs-CZ" sz="2400" dirty="0">
                <a:sym typeface="Symbol" panose="05050102010706020507" pitchFamily="18" charset="2"/>
              </a:rPr>
              <a:t>). Bayesovská síť umožňuje provádět prediktivní i diagnostické inference</a:t>
            </a:r>
            <a:r>
              <a:rPr lang="cs-CZ" altLang="cs-CZ" sz="2400" dirty="0" smtClean="0">
                <a:sym typeface="Symbol" panose="05050102010706020507" pitchFamily="18" charset="2"/>
              </a:rPr>
              <a:t>.</a:t>
            </a:r>
            <a:endParaRPr lang="cs-CZ" altLang="cs-CZ" sz="2400" dirty="0">
              <a:sym typeface="Symbol" panose="05050102010706020507" pitchFamily="18" charset="2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Bayesovské sítě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84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sz="2400" dirty="0" smtClean="0">
                <a:sym typeface="Symbol" panose="05050102010706020507" pitchFamily="18" charset="2"/>
              </a:rPr>
              <a:t>Každému </a:t>
            </a:r>
            <a:r>
              <a:rPr lang="cs-CZ" altLang="cs-CZ" sz="2400" dirty="0">
                <a:sym typeface="Symbol" panose="05050102010706020507" pitchFamily="18" charset="2"/>
              </a:rPr>
              <a:t>uzlu je přiřazena tabulka rozdělení pravděpodobnosti. Jestliže uzel nemá žádné předchůdce (rodiče), jedná se o nepodmíněnou pravděpodobnost, v opačném případě jde o podmíněnou pravděpodobnost. </a:t>
            </a:r>
          </a:p>
          <a:p>
            <a:pPr lvl="1"/>
            <a:endParaRPr lang="cs-CZ" sz="9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Bayesovské sítě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67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400" dirty="0"/>
              <a:t>Nechť </a:t>
            </a:r>
            <a:r>
              <a:rPr lang="cs-CZ" altLang="cs-CZ" sz="2400" i="1" dirty="0"/>
              <a:t>G</a:t>
            </a:r>
            <a:r>
              <a:rPr lang="cs-CZ" altLang="cs-CZ" sz="2400" dirty="0"/>
              <a:t> = (</a:t>
            </a:r>
            <a:r>
              <a:rPr lang="cs-CZ" altLang="cs-CZ" sz="2400" i="1" dirty="0"/>
              <a:t>V</a:t>
            </a:r>
            <a:r>
              <a:rPr lang="cs-CZ" altLang="cs-CZ" sz="2400" dirty="0"/>
              <a:t>, </a:t>
            </a:r>
            <a:r>
              <a:rPr lang="cs-CZ" altLang="cs-CZ" sz="2400" i="1" dirty="0"/>
              <a:t>E</a:t>
            </a:r>
            <a:r>
              <a:rPr lang="cs-CZ" altLang="cs-CZ" sz="2400" dirty="0"/>
              <a:t>) je orientovaný acyklický graf a nechť </a:t>
            </a:r>
            <a:r>
              <a:rPr lang="cs-CZ" altLang="cs-CZ" sz="2400" i="1" dirty="0"/>
              <a:t>v</a:t>
            </a:r>
            <a:r>
              <a:rPr lang="cs-CZ" altLang="cs-CZ" sz="2400" baseline="-25000" dirty="0"/>
              <a:t> </a:t>
            </a:r>
            <a:r>
              <a:rPr lang="cs-CZ" altLang="cs-CZ" sz="2400" dirty="0">
                <a:sym typeface="Symbol" panose="05050102010706020507" pitchFamily="18" charset="2"/>
              </a:rPr>
              <a:t> </a:t>
            </a:r>
            <a:r>
              <a:rPr lang="cs-CZ" altLang="cs-CZ" sz="2400" i="1" dirty="0">
                <a:sym typeface="Symbol" panose="05050102010706020507" pitchFamily="18" charset="2"/>
              </a:rPr>
              <a:t>V</a:t>
            </a:r>
            <a:r>
              <a:rPr lang="cs-CZ" altLang="cs-CZ" sz="2400" dirty="0">
                <a:sym typeface="Symbol" panose="05050102010706020507" pitchFamily="18" charset="2"/>
              </a:rPr>
              <a:t>.</a:t>
            </a:r>
            <a:r>
              <a:rPr lang="cs-CZ" altLang="cs-CZ" sz="2400" dirty="0"/>
              <a:t>  </a:t>
            </a:r>
          </a:p>
          <a:p>
            <a:pPr marL="0" indent="0">
              <a:buNone/>
            </a:pPr>
            <a:r>
              <a:rPr lang="cs-CZ" altLang="cs-CZ" sz="2400" dirty="0"/>
              <a:t>Definujme následující množiny:</a:t>
            </a:r>
          </a:p>
          <a:p>
            <a:pPr marL="0" indent="0">
              <a:lnSpc>
                <a:spcPct val="100000"/>
              </a:lnSpc>
              <a:spcBef>
                <a:spcPct val="40000"/>
              </a:spcBef>
              <a:buNone/>
            </a:pPr>
            <a:r>
              <a:rPr lang="cs-CZ" altLang="cs-CZ" sz="2400" i="1" dirty="0">
                <a:sym typeface="Symbol" panose="05050102010706020507" pitchFamily="18" charset="2"/>
              </a:rPr>
              <a:t>		C</a:t>
            </a:r>
            <a:r>
              <a:rPr lang="cs-CZ" altLang="cs-CZ" sz="2400" dirty="0">
                <a:sym typeface="Symbol" panose="05050102010706020507" pitchFamily="18" charset="2"/>
              </a:rPr>
              <a:t>(</a:t>
            </a:r>
            <a:r>
              <a:rPr lang="cs-CZ" altLang="cs-CZ" sz="2400" i="1" dirty="0">
                <a:sym typeface="Symbol" panose="05050102010706020507" pitchFamily="18" charset="2"/>
              </a:rPr>
              <a:t>v</a:t>
            </a:r>
            <a:r>
              <a:rPr lang="cs-CZ" altLang="cs-CZ" sz="2400" dirty="0">
                <a:sym typeface="Symbol" panose="05050102010706020507" pitchFamily="18" charset="2"/>
              </a:rPr>
              <a:t>) = {</a:t>
            </a:r>
            <a:r>
              <a:rPr lang="cs-CZ" altLang="cs-CZ" sz="2400" i="1" dirty="0">
                <a:sym typeface="Symbol" panose="05050102010706020507" pitchFamily="18" charset="2"/>
              </a:rPr>
              <a:t>u</a:t>
            </a:r>
            <a:r>
              <a:rPr lang="cs-CZ" altLang="cs-CZ" sz="2400" i="1" baseline="-25000" dirty="0">
                <a:sym typeface="Symbol" panose="05050102010706020507" pitchFamily="18" charset="2"/>
              </a:rPr>
              <a:t> </a:t>
            </a:r>
            <a:r>
              <a:rPr lang="cs-CZ" altLang="cs-CZ" sz="2400" dirty="0">
                <a:sym typeface="Symbol" panose="05050102010706020507" pitchFamily="18" charset="2"/>
              </a:rPr>
              <a:t> </a:t>
            </a:r>
            <a:r>
              <a:rPr lang="cs-CZ" altLang="cs-CZ" sz="2400" i="1" dirty="0">
                <a:sym typeface="Symbol" panose="05050102010706020507" pitchFamily="18" charset="2"/>
              </a:rPr>
              <a:t>V</a:t>
            </a:r>
            <a:r>
              <a:rPr lang="cs-CZ" altLang="cs-CZ" sz="2400" i="1" baseline="-25000" dirty="0">
                <a:sym typeface="Symbol" panose="05050102010706020507" pitchFamily="18" charset="2"/>
              </a:rPr>
              <a:t> </a:t>
            </a:r>
            <a:r>
              <a:rPr lang="cs-CZ" altLang="cs-CZ" sz="2400" dirty="0">
                <a:sym typeface="Symbol" panose="05050102010706020507" pitchFamily="18" charset="2"/>
              </a:rPr>
              <a:t>| (</a:t>
            </a:r>
            <a:r>
              <a:rPr lang="cs-CZ" altLang="cs-CZ" sz="2400" i="1" dirty="0">
                <a:sym typeface="Symbol" panose="05050102010706020507" pitchFamily="18" charset="2"/>
              </a:rPr>
              <a:t>u</a:t>
            </a:r>
            <a:r>
              <a:rPr lang="cs-CZ" altLang="cs-CZ" sz="2400" dirty="0">
                <a:sym typeface="Symbol" panose="05050102010706020507" pitchFamily="18" charset="2"/>
              </a:rPr>
              <a:t>, </a:t>
            </a:r>
            <a:r>
              <a:rPr lang="cs-CZ" altLang="cs-CZ" sz="2400" i="1" dirty="0">
                <a:sym typeface="Symbol" panose="05050102010706020507" pitchFamily="18" charset="2"/>
              </a:rPr>
              <a:t>v</a:t>
            </a:r>
            <a:r>
              <a:rPr lang="cs-CZ" altLang="cs-CZ" sz="2400" dirty="0">
                <a:sym typeface="Symbol" panose="05050102010706020507" pitchFamily="18" charset="2"/>
              </a:rPr>
              <a:t>)  </a:t>
            </a:r>
            <a:r>
              <a:rPr lang="cs-CZ" altLang="cs-CZ" sz="2400" i="1" dirty="0">
                <a:sym typeface="Symbol" panose="05050102010706020507" pitchFamily="18" charset="2"/>
              </a:rPr>
              <a:t>E</a:t>
            </a:r>
            <a:r>
              <a:rPr lang="cs-CZ" altLang="cs-CZ" sz="2400" dirty="0">
                <a:sym typeface="Symbol" panose="05050102010706020507" pitchFamily="18" charset="2"/>
              </a:rPr>
              <a:t>},</a:t>
            </a:r>
          </a:p>
          <a:p>
            <a:pPr marL="0" indent="0">
              <a:lnSpc>
                <a:spcPct val="100000"/>
              </a:lnSpc>
              <a:spcBef>
                <a:spcPct val="40000"/>
              </a:spcBef>
              <a:buNone/>
            </a:pPr>
            <a:r>
              <a:rPr lang="cs-CZ" altLang="cs-CZ" sz="2400" dirty="0">
                <a:sym typeface="Symbol" panose="05050102010706020507" pitchFamily="18" charset="2"/>
              </a:rPr>
              <a:t>		</a:t>
            </a:r>
            <a:r>
              <a:rPr lang="cs-CZ" altLang="cs-CZ" sz="2400" i="1" dirty="0">
                <a:sym typeface="Symbol" panose="05050102010706020507" pitchFamily="18" charset="2"/>
              </a:rPr>
              <a:t>D</a:t>
            </a:r>
            <a:r>
              <a:rPr lang="cs-CZ" altLang="cs-CZ" sz="2400" dirty="0">
                <a:sym typeface="Symbol" panose="05050102010706020507" pitchFamily="18" charset="2"/>
              </a:rPr>
              <a:t>(</a:t>
            </a:r>
            <a:r>
              <a:rPr lang="cs-CZ" altLang="cs-CZ" sz="2400" i="1" dirty="0">
                <a:sym typeface="Symbol" panose="05050102010706020507" pitchFamily="18" charset="2"/>
              </a:rPr>
              <a:t>v</a:t>
            </a:r>
            <a:r>
              <a:rPr lang="cs-CZ" altLang="cs-CZ" sz="2400" dirty="0">
                <a:sym typeface="Symbol" panose="05050102010706020507" pitchFamily="18" charset="2"/>
              </a:rPr>
              <a:t>) = {</a:t>
            </a:r>
            <a:r>
              <a:rPr lang="cs-CZ" altLang="cs-CZ" sz="2400" i="1" dirty="0">
                <a:sym typeface="Symbol" panose="05050102010706020507" pitchFamily="18" charset="2"/>
              </a:rPr>
              <a:t>w</a:t>
            </a:r>
            <a:r>
              <a:rPr lang="cs-CZ" altLang="cs-CZ" sz="2400" i="1" baseline="-25000" dirty="0">
                <a:sym typeface="Symbol" panose="05050102010706020507" pitchFamily="18" charset="2"/>
              </a:rPr>
              <a:t> </a:t>
            </a:r>
            <a:r>
              <a:rPr lang="cs-CZ" altLang="cs-CZ" sz="2400" dirty="0">
                <a:sym typeface="Symbol" panose="05050102010706020507" pitchFamily="18" charset="2"/>
              </a:rPr>
              <a:t> </a:t>
            </a:r>
            <a:r>
              <a:rPr lang="cs-CZ" altLang="cs-CZ" sz="2400" i="1" dirty="0">
                <a:sym typeface="Symbol" panose="05050102010706020507" pitchFamily="18" charset="2"/>
              </a:rPr>
              <a:t>V</a:t>
            </a:r>
            <a:r>
              <a:rPr lang="cs-CZ" altLang="cs-CZ" sz="2400" i="1" baseline="-25000" dirty="0">
                <a:sym typeface="Symbol" panose="05050102010706020507" pitchFamily="18" charset="2"/>
              </a:rPr>
              <a:t> </a:t>
            </a:r>
            <a:r>
              <a:rPr lang="cs-CZ" altLang="cs-CZ" sz="2400" dirty="0">
                <a:sym typeface="Symbol" panose="05050102010706020507" pitchFamily="18" charset="2"/>
              </a:rPr>
              <a:t>|  existuje cesta z </a:t>
            </a:r>
            <a:r>
              <a:rPr lang="cs-CZ" altLang="cs-CZ" sz="2400" i="1" dirty="0">
                <a:sym typeface="Symbol" panose="05050102010706020507" pitchFamily="18" charset="2"/>
              </a:rPr>
              <a:t>v</a:t>
            </a:r>
            <a:r>
              <a:rPr lang="cs-CZ" altLang="cs-CZ" sz="2400" dirty="0">
                <a:sym typeface="Symbol" panose="05050102010706020507" pitchFamily="18" charset="2"/>
              </a:rPr>
              <a:t> do </a:t>
            </a:r>
            <a:r>
              <a:rPr lang="cs-CZ" altLang="cs-CZ" sz="2400" i="1" dirty="0">
                <a:sym typeface="Symbol" panose="05050102010706020507" pitchFamily="18" charset="2"/>
              </a:rPr>
              <a:t>w</a:t>
            </a:r>
            <a:r>
              <a:rPr lang="cs-CZ" altLang="cs-CZ" sz="2400" i="1" baseline="-25000" dirty="0">
                <a:sym typeface="Symbol" panose="05050102010706020507" pitchFamily="18" charset="2"/>
              </a:rPr>
              <a:t> </a:t>
            </a:r>
            <a:r>
              <a:rPr lang="cs-CZ" altLang="cs-CZ" sz="2400" dirty="0">
                <a:sym typeface="Symbol" panose="05050102010706020507" pitchFamily="18" charset="2"/>
              </a:rPr>
              <a:t>},</a:t>
            </a:r>
          </a:p>
          <a:p>
            <a:pPr marL="0" indent="0">
              <a:lnSpc>
                <a:spcPct val="100000"/>
              </a:lnSpc>
              <a:spcBef>
                <a:spcPct val="40000"/>
              </a:spcBef>
              <a:buNone/>
            </a:pPr>
            <a:r>
              <a:rPr lang="cs-CZ" altLang="cs-CZ" sz="2400" dirty="0">
                <a:sym typeface="Symbol" panose="05050102010706020507" pitchFamily="18" charset="2"/>
              </a:rPr>
              <a:t>		</a:t>
            </a:r>
            <a:r>
              <a:rPr lang="cs-CZ" altLang="cs-CZ" sz="2400" i="1" dirty="0">
                <a:sym typeface="Symbol" panose="05050102010706020507" pitchFamily="18" charset="2"/>
              </a:rPr>
              <a:t>A</a:t>
            </a:r>
            <a:r>
              <a:rPr lang="cs-CZ" altLang="cs-CZ" sz="2400" dirty="0">
                <a:sym typeface="Symbol" panose="05050102010706020507" pitchFamily="18" charset="2"/>
              </a:rPr>
              <a:t>(</a:t>
            </a:r>
            <a:r>
              <a:rPr lang="cs-CZ" altLang="cs-CZ" sz="2400" i="1" dirty="0">
                <a:sym typeface="Symbol" panose="05050102010706020507" pitchFamily="18" charset="2"/>
              </a:rPr>
              <a:t>v</a:t>
            </a:r>
            <a:r>
              <a:rPr lang="cs-CZ" altLang="cs-CZ" sz="2400" dirty="0">
                <a:sym typeface="Symbol" panose="05050102010706020507" pitchFamily="18" charset="2"/>
              </a:rPr>
              <a:t>) = {</a:t>
            </a:r>
            <a:r>
              <a:rPr lang="cs-CZ" altLang="cs-CZ" sz="2400" i="1" dirty="0">
                <a:sym typeface="Symbol" panose="05050102010706020507" pitchFamily="18" charset="2"/>
              </a:rPr>
              <a:t>x</a:t>
            </a:r>
            <a:r>
              <a:rPr lang="cs-CZ" altLang="cs-CZ" sz="2400" i="1" baseline="-25000" dirty="0">
                <a:sym typeface="Symbol" panose="05050102010706020507" pitchFamily="18" charset="2"/>
              </a:rPr>
              <a:t> </a:t>
            </a:r>
            <a:r>
              <a:rPr lang="cs-CZ" altLang="cs-CZ" sz="2400" dirty="0">
                <a:sym typeface="Symbol" panose="05050102010706020507" pitchFamily="18" charset="2"/>
              </a:rPr>
              <a:t> </a:t>
            </a:r>
            <a:r>
              <a:rPr lang="cs-CZ" altLang="cs-CZ" sz="2400" i="1" dirty="0">
                <a:sym typeface="Symbol" panose="05050102010706020507" pitchFamily="18" charset="2"/>
              </a:rPr>
              <a:t>V</a:t>
            </a:r>
            <a:r>
              <a:rPr lang="cs-CZ" altLang="cs-CZ" sz="2400" i="1" baseline="-25000" dirty="0">
                <a:sym typeface="Symbol" panose="05050102010706020507" pitchFamily="18" charset="2"/>
              </a:rPr>
              <a:t> </a:t>
            </a:r>
            <a:r>
              <a:rPr lang="cs-CZ" altLang="cs-CZ" sz="2400" dirty="0">
                <a:sym typeface="Symbol" panose="05050102010706020507" pitchFamily="18" charset="2"/>
              </a:rPr>
              <a:t>|  </a:t>
            </a:r>
            <a:r>
              <a:rPr lang="cs-CZ" altLang="cs-CZ" sz="2400" i="1" dirty="0">
                <a:sym typeface="Symbol" panose="05050102010706020507" pitchFamily="18" charset="2"/>
              </a:rPr>
              <a:t>x</a:t>
            </a:r>
            <a:r>
              <a:rPr lang="cs-CZ" altLang="cs-CZ" sz="2400" dirty="0">
                <a:sym typeface="Symbol" panose="05050102010706020507" pitchFamily="18" charset="2"/>
              </a:rPr>
              <a:t>  </a:t>
            </a:r>
            <a:r>
              <a:rPr lang="cs-CZ" altLang="cs-CZ" sz="2400" i="1" dirty="0">
                <a:sym typeface="Symbol" panose="05050102010706020507" pitchFamily="18" charset="2"/>
              </a:rPr>
              <a:t>v</a:t>
            </a:r>
            <a:r>
              <a:rPr lang="cs-CZ" altLang="cs-CZ" sz="2400" dirty="0">
                <a:sym typeface="Symbol" panose="05050102010706020507" pitchFamily="18" charset="2"/>
              </a:rPr>
              <a:t> a </a:t>
            </a:r>
            <a:r>
              <a:rPr lang="cs-CZ" altLang="cs-CZ" sz="2400" i="1" dirty="0">
                <a:sym typeface="Symbol" panose="05050102010706020507" pitchFamily="18" charset="2"/>
              </a:rPr>
              <a:t>x</a:t>
            </a:r>
            <a:r>
              <a:rPr lang="cs-CZ" altLang="cs-CZ" sz="2400" dirty="0">
                <a:sym typeface="Symbol" panose="05050102010706020507" pitchFamily="18" charset="2"/>
              </a:rPr>
              <a:t>  </a:t>
            </a:r>
            <a:r>
              <a:rPr lang="cs-CZ" altLang="cs-CZ" sz="2400" i="1" dirty="0">
                <a:sym typeface="Symbol" panose="05050102010706020507" pitchFamily="18" charset="2"/>
              </a:rPr>
              <a:t>C</a:t>
            </a:r>
            <a:r>
              <a:rPr lang="cs-CZ" altLang="cs-CZ" sz="2400" dirty="0">
                <a:sym typeface="Symbol" panose="05050102010706020507" pitchFamily="18" charset="2"/>
              </a:rPr>
              <a:t>(</a:t>
            </a:r>
            <a:r>
              <a:rPr lang="cs-CZ" altLang="cs-CZ" sz="2400" i="1" dirty="0">
                <a:sym typeface="Symbol" panose="05050102010706020507" pitchFamily="18" charset="2"/>
              </a:rPr>
              <a:t>v</a:t>
            </a:r>
            <a:r>
              <a:rPr lang="cs-CZ" altLang="cs-CZ" sz="2400" dirty="0">
                <a:sym typeface="Symbol" panose="05050102010706020507" pitchFamily="18" charset="2"/>
              </a:rPr>
              <a:t>)  </a:t>
            </a:r>
            <a:r>
              <a:rPr lang="cs-CZ" altLang="cs-CZ" sz="2400" i="1" dirty="0">
                <a:sym typeface="Symbol" panose="05050102010706020507" pitchFamily="18" charset="2"/>
              </a:rPr>
              <a:t>D</a:t>
            </a:r>
            <a:r>
              <a:rPr lang="cs-CZ" altLang="cs-CZ" sz="2400" dirty="0">
                <a:sym typeface="Symbol" panose="05050102010706020507" pitchFamily="18" charset="2"/>
              </a:rPr>
              <a:t>(</a:t>
            </a:r>
            <a:r>
              <a:rPr lang="cs-CZ" altLang="cs-CZ" sz="2400" i="1" dirty="0">
                <a:sym typeface="Symbol" panose="05050102010706020507" pitchFamily="18" charset="2"/>
              </a:rPr>
              <a:t>v</a:t>
            </a:r>
            <a:r>
              <a:rPr lang="cs-CZ" altLang="cs-CZ" sz="2400" dirty="0">
                <a:sym typeface="Symbol" panose="05050102010706020507" pitchFamily="18" charset="2"/>
              </a:rPr>
              <a:t>)}.</a:t>
            </a:r>
          </a:p>
          <a:p>
            <a:pPr marL="0" indent="0">
              <a:buNone/>
            </a:pPr>
            <a:endParaRPr lang="cs-CZ" altLang="cs-CZ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altLang="cs-CZ" sz="1800" dirty="0">
                <a:sym typeface="Symbol" panose="05050102010706020507" pitchFamily="18" charset="2"/>
              </a:rPr>
              <a:t>Množina </a:t>
            </a:r>
            <a:r>
              <a:rPr lang="cs-CZ" altLang="cs-CZ" sz="1800" i="1" dirty="0">
                <a:sym typeface="Symbol" panose="05050102010706020507" pitchFamily="18" charset="2"/>
              </a:rPr>
              <a:t>C</a:t>
            </a:r>
            <a:r>
              <a:rPr lang="cs-CZ" altLang="cs-CZ" sz="1800" dirty="0">
                <a:sym typeface="Symbol" panose="05050102010706020507" pitchFamily="18" charset="2"/>
              </a:rPr>
              <a:t>(</a:t>
            </a:r>
            <a:r>
              <a:rPr lang="cs-CZ" altLang="cs-CZ" sz="1800" i="1" dirty="0">
                <a:sym typeface="Symbol" panose="05050102010706020507" pitchFamily="18" charset="2"/>
              </a:rPr>
              <a:t>v</a:t>
            </a:r>
            <a:r>
              <a:rPr lang="cs-CZ" altLang="cs-CZ" sz="1800" dirty="0">
                <a:sym typeface="Symbol" panose="05050102010706020507" pitchFamily="18" charset="2"/>
              </a:rPr>
              <a:t>) je množinou bezprostředních předchůdců (rodičů) uzlu </a:t>
            </a:r>
            <a:r>
              <a:rPr lang="cs-CZ" altLang="cs-CZ" sz="1800" i="1" dirty="0">
                <a:sym typeface="Symbol" panose="05050102010706020507" pitchFamily="18" charset="2"/>
              </a:rPr>
              <a:t>v</a:t>
            </a:r>
            <a:r>
              <a:rPr lang="cs-CZ" altLang="cs-CZ" sz="1800" dirty="0">
                <a:sym typeface="Symbol" panose="05050102010706020507" pitchFamily="18" charset="2"/>
              </a:rPr>
              <a:t>, </a:t>
            </a:r>
            <a:r>
              <a:rPr lang="cs-CZ" altLang="cs-CZ" sz="1800" i="1" dirty="0">
                <a:sym typeface="Symbol" panose="05050102010706020507" pitchFamily="18" charset="2"/>
              </a:rPr>
              <a:t>D</a:t>
            </a:r>
            <a:r>
              <a:rPr lang="cs-CZ" altLang="cs-CZ" sz="1800" dirty="0">
                <a:sym typeface="Symbol" panose="05050102010706020507" pitchFamily="18" charset="2"/>
              </a:rPr>
              <a:t>(</a:t>
            </a:r>
            <a:r>
              <a:rPr lang="cs-CZ" altLang="cs-CZ" sz="1800" i="1" dirty="0">
                <a:sym typeface="Symbol" panose="05050102010706020507" pitchFamily="18" charset="2"/>
              </a:rPr>
              <a:t>v</a:t>
            </a:r>
            <a:r>
              <a:rPr lang="cs-CZ" altLang="cs-CZ" sz="1800" dirty="0">
                <a:sym typeface="Symbol" panose="05050102010706020507" pitchFamily="18" charset="2"/>
              </a:rPr>
              <a:t>) je množinou všech následníků uzlu </a:t>
            </a:r>
            <a:r>
              <a:rPr lang="cs-CZ" altLang="cs-CZ" sz="1800" i="1" dirty="0">
                <a:sym typeface="Symbol" panose="05050102010706020507" pitchFamily="18" charset="2"/>
              </a:rPr>
              <a:t>v</a:t>
            </a:r>
            <a:r>
              <a:rPr lang="cs-CZ" altLang="cs-CZ" sz="1800" dirty="0">
                <a:sym typeface="Symbol" panose="05050102010706020507" pitchFamily="18" charset="2"/>
              </a:rPr>
              <a:t> (nejen bezprostředních). V případě bayesovské sítě prvky </a:t>
            </a:r>
            <a:r>
              <a:rPr lang="cs-CZ" altLang="cs-CZ" sz="1800" i="1" dirty="0">
                <a:sym typeface="Symbol" panose="05050102010706020507" pitchFamily="18" charset="2"/>
              </a:rPr>
              <a:t>C</a:t>
            </a:r>
            <a:r>
              <a:rPr lang="cs-CZ" altLang="cs-CZ" sz="1800" dirty="0">
                <a:sym typeface="Symbol" panose="05050102010706020507" pitchFamily="18" charset="2"/>
              </a:rPr>
              <a:t>(</a:t>
            </a:r>
            <a:r>
              <a:rPr lang="cs-CZ" altLang="cs-CZ" sz="1800" i="1" dirty="0">
                <a:sym typeface="Symbol" panose="05050102010706020507" pitchFamily="18" charset="2"/>
              </a:rPr>
              <a:t>v</a:t>
            </a:r>
            <a:r>
              <a:rPr lang="cs-CZ" altLang="cs-CZ" sz="1800" dirty="0">
                <a:sym typeface="Symbol" panose="05050102010706020507" pitchFamily="18" charset="2"/>
              </a:rPr>
              <a:t>) nazýváme také </a:t>
            </a:r>
            <a:r>
              <a:rPr lang="cs-CZ" altLang="cs-CZ" sz="1800" i="1" dirty="0">
                <a:sym typeface="Symbol" panose="05050102010706020507" pitchFamily="18" charset="2"/>
              </a:rPr>
              <a:t>příčinami</a:t>
            </a:r>
            <a:r>
              <a:rPr lang="cs-CZ" altLang="cs-CZ" sz="1800" dirty="0">
                <a:sym typeface="Symbol" panose="05050102010706020507" pitchFamily="18" charset="2"/>
              </a:rPr>
              <a:t>.</a:t>
            </a:r>
          </a:p>
          <a:p>
            <a:pPr lvl="1"/>
            <a:endParaRPr lang="cs-CZ" sz="9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Pojmy potřebné pro definici bayesovské sítě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45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altLang="cs-CZ" sz="2000" dirty="0">
                <a:sym typeface="Symbol" panose="05050102010706020507" pitchFamily="18" charset="2"/>
              </a:rPr>
              <a:t>Nechť (</a:t>
            </a:r>
            <a:r>
              <a:rPr lang="cs-CZ" altLang="cs-CZ" sz="2000" i="1" dirty="0">
                <a:sym typeface="Symbol" panose="05050102010706020507" pitchFamily="18" charset="2"/>
              </a:rPr>
              <a:t></a:t>
            </a:r>
            <a:r>
              <a:rPr lang="cs-CZ" altLang="cs-CZ" sz="2000" dirty="0">
                <a:sym typeface="Symbol" panose="05050102010706020507" pitchFamily="18" charset="2"/>
              </a:rPr>
              <a:t>, </a:t>
            </a:r>
            <a:r>
              <a:rPr lang="cs-CZ" altLang="cs-CZ" sz="2000" i="1" dirty="0">
                <a:sym typeface="Symbol" panose="05050102010706020507" pitchFamily="18" charset="2"/>
              </a:rPr>
              <a:t>P</a:t>
            </a:r>
            <a:r>
              <a:rPr lang="cs-CZ" altLang="cs-CZ" sz="2000" dirty="0">
                <a:sym typeface="Symbol" panose="05050102010706020507" pitchFamily="18" charset="2"/>
              </a:rPr>
              <a:t>) je pravděpodobnostní prostor, kde </a:t>
            </a:r>
            <a:r>
              <a:rPr lang="cs-CZ" altLang="cs-CZ" sz="2000" i="1" dirty="0">
                <a:sym typeface="Symbol" panose="05050102010706020507" pitchFamily="18" charset="2"/>
              </a:rPr>
              <a:t></a:t>
            </a:r>
            <a:r>
              <a:rPr lang="cs-CZ" altLang="cs-CZ" sz="2000" dirty="0">
                <a:sym typeface="Symbol" panose="05050102010706020507" pitchFamily="18" charset="2"/>
              </a:rPr>
              <a:t> = </a:t>
            </a:r>
            <a:r>
              <a:rPr lang="cs-CZ" altLang="cs-CZ" sz="2000" i="1" dirty="0">
                <a:sym typeface="Symbol" panose="05050102010706020507" pitchFamily="18" charset="2"/>
              </a:rPr>
              <a:t></a:t>
            </a:r>
            <a:r>
              <a:rPr lang="cs-CZ" altLang="cs-CZ" sz="2000" baseline="-25000" dirty="0">
                <a:sym typeface="Symbol" panose="05050102010706020507" pitchFamily="18" charset="2"/>
              </a:rPr>
              <a:t>1</a:t>
            </a:r>
            <a:r>
              <a:rPr lang="cs-CZ" altLang="cs-CZ" sz="2000" dirty="0">
                <a:sym typeface="Symbol" panose="05050102010706020507" pitchFamily="18" charset="2"/>
              </a:rPr>
              <a:t>  …  </a:t>
            </a:r>
            <a:r>
              <a:rPr lang="cs-CZ" altLang="cs-CZ" sz="2000" i="1" dirty="0">
                <a:sym typeface="Symbol" panose="05050102010706020507" pitchFamily="18" charset="2"/>
              </a:rPr>
              <a:t></a:t>
            </a:r>
            <a:r>
              <a:rPr lang="cs-CZ" altLang="cs-CZ" sz="2000" i="1" baseline="-25000" dirty="0">
                <a:sym typeface="Symbol" panose="05050102010706020507" pitchFamily="18" charset="2"/>
              </a:rPr>
              <a:t>n </a:t>
            </a:r>
            <a:r>
              <a:rPr lang="cs-CZ" altLang="cs-CZ" sz="2000" dirty="0">
                <a:sym typeface="Symbol" panose="05050102010706020507" pitchFamily="18" charset="2"/>
              </a:rPr>
              <a:t>, a nechť 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dirty="0">
                <a:sym typeface="Symbol" panose="05050102010706020507" pitchFamily="18" charset="2"/>
              </a:rPr>
              <a:t> (</a:t>
            </a:r>
            <a:r>
              <a:rPr lang="cs-CZ" altLang="cs-CZ" sz="2000" i="1" dirty="0">
                <a:sym typeface="Symbol" panose="05050102010706020507" pitchFamily="18" charset="2"/>
              </a:rPr>
              <a:t>i</a:t>
            </a:r>
            <a:r>
              <a:rPr lang="cs-CZ" altLang="cs-CZ" sz="2000" dirty="0">
                <a:sym typeface="Symbol" panose="05050102010706020507" pitchFamily="18" charset="2"/>
              </a:rPr>
              <a:t> = 1, … , </a:t>
            </a:r>
            <a:r>
              <a:rPr lang="cs-CZ" altLang="cs-CZ" sz="2000" i="1" dirty="0">
                <a:sym typeface="Symbol" panose="05050102010706020507" pitchFamily="18" charset="2"/>
              </a:rPr>
              <a:t>n</a:t>
            </a:r>
            <a:r>
              <a:rPr lang="cs-CZ" altLang="cs-CZ" sz="2000" dirty="0">
                <a:sym typeface="Symbol" panose="05050102010706020507" pitchFamily="18" charset="2"/>
              </a:rPr>
              <a:t>) je projekce </a:t>
            </a:r>
            <a:r>
              <a:rPr lang="cs-CZ" altLang="cs-CZ" sz="2000" i="1" dirty="0">
                <a:sym typeface="Symbol" panose="05050102010706020507" pitchFamily="18" charset="2"/>
              </a:rPr>
              <a:t></a:t>
            </a:r>
            <a:r>
              <a:rPr lang="cs-CZ" altLang="cs-CZ" sz="2000" dirty="0">
                <a:sym typeface="Symbol" panose="05050102010706020507" pitchFamily="18" charset="2"/>
              </a:rPr>
              <a:t> na </a:t>
            </a:r>
            <a:r>
              <a:rPr lang="cs-CZ" altLang="cs-CZ" sz="2000" i="1" dirty="0">
                <a:sym typeface="Symbol" panose="05050102010706020507" pitchFamily="18" charset="2"/>
              </a:rPr>
              <a:t></a:t>
            </a:r>
            <a:r>
              <a:rPr lang="cs-CZ" altLang="cs-CZ" sz="2000" i="1" baseline="-25000" dirty="0">
                <a:sym typeface="Symbol" panose="05050102010706020507" pitchFamily="18" charset="2"/>
              </a:rPr>
              <a:t>i</a:t>
            </a:r>
            <a:r>
              <a:rPr lang="cs-CZ" altLang="cs-CZ" sz="2000" dirty="0">
                <a:sym typeface="Symbol" panose="05050102010706020507" pitchFamily="18" charset="2"/>
              </a:rPr>
              <a:t> (tj. 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i</a:t>
            </a:r>
            <a:r>
              <a:rPr lang="cs-CZ" altLang="cs-CZ" sz="2000" dirty="0">
                <a:sym typeface="Symbol" panose="05050102010706020507" pitchFamily="18" charset="2"/>
              </a:rPr>
              <a:t> : </a:t>
            </a:r>
            <a:r>
              <a:rPr lang="cs-CZ" altLang="cs-CZ" sz="2000" i="1" dirty="0">
                <a:sym typeface="Symbol" panose="05050102010706020507" pitchFamily="18" charset="2"/>
              </a:rPr>
              <a:t></a:t>
            </a:r>
            <a:r>
              <a:rPr lang="cs-CZ" altLang="cs-CZ" sz="2000" dirty="0">
                <a:sym typeface="Symbol" panose="05050102010706020507" pitchFamily="18" charset="2"/>
              </a:rPr>
              <a:t>  </a:t>
            </a:r>
            <a:r>
              <a:rPr lang="cs-CZ" altLang="cs-CZ" sz="2000" i="1" dirty="0">
                <a:sym typeface="Symbol" panose="05050102010706020507" pitchFamily="18" charset="2"/>
              </a:rPr>
              <a:t></a:t>
            </a:r>
            <a:r>
              <a:rPr lang="cs-CZ" altLang="cs-CZ" sz="2000" i="1" baseline="-25000" dirty="0">
                <a:sym typeface="Symbol" panose="05050102010706020507" pitchFamily="18" charset="2"/>
              </a:rPr>
              <a:t>i  </a:t>
            </a:r>
            <a:r>
              <a:rPr lang="cs-CZ" altLang="cs-CZ" sz="2000" dirty="0">
                <a:sym typeface="Symbol" panose="05050102010706020507" pitchFamily="18" charset="2"/>
              </a:rPr>
              <a:t>je náhodná proměnná). Nechť (</a:t>
            </a:r>
            <a:r>
              <a:rPr lang="cs-CZ" altLang="cs-CZ" sz="2000" i="1" dirty="0">
                <a:sym typeface="Symbol" panose="05050102010706020507" pitchFamily="18" charset="2"/>
              </a:rPr>
              <a:t>V</a:t>
            </a:r>
            <a:r>
              <a:rPr lang="cs-CZ" altLang="cs-CZ" sz="2000" dirty="0">
                <a:sym typeface="Symbol" panose="05050102010706020507" pitchFamily="18" charset="2"/>
              </a:rPr>
              <a:t>, </a:t>
            </a:r>
            <a:r>
              <a:rPr lang="cs-CZ" altLang="cs-CZ" sz="2000" i="1" dirty="0">
                <a:sym typeface="Symbol" panose="05050102010706020507" pitchFamily="18" charset="2"/>
              </a:rPr>
              <a:t>E</a:t>
            </a:r>
            <a:r>
              <a:rPr lang="cs-CZ" altLang="cs-CZ" sz="2000" dirty="0">
                <a:sym typeface="Symbol" panose="05050102010706020507" pitchFamily="18" charset="2"/>
              </a:rPr>
              <a:t>) je orientovaný acyklický graf, kde </a:t>
            </a:r>
            <a:r>
              <a:rPr lang="cs-CZ" altLang="cs-CZ" sz="2000" i="1" dirty="0">
                <a:sym typeface="Symbol" panose="05050102010706020507" pitchFamily="18" charset="2"/>
              </a:rPr>
              <a:t>V</a:t>
            </a:r>
            <a:r>
              <a:rPr lang="cs-CZ" altLang="cs-CZ" sz="2000" dirty="0">
                <a:sym typeface="Symbol" panose="05050102010706020507" pitchFamily="18" charset="2"/>
              </a:rPr>
              <a:t> = {</a:t>
            </a:r>
            <a:r>
              <a:rPr lang="cs-CZ" altLang="cs-CZ" sz="2000" i="1" dirty="0">
                <a:sym typeface="Symbol" panose="05050102010706020507" pitchFamily="18" charset="2"/>
              </a:rPr>
              <a:t>X</a:t>
            </a:r>
            <a:r>
              <a:rPr lang="cs-CZ" altLang="cs-CZ" sz="2000" baseline="-25000" dirty="0">
                <a:sym typeface="Symbol" panose="05050102010706020507" pitchFamily="18" charset="2"/>
              </a:rPr>
              <a:t>1</a:t>
            </a:r>
            <a:r>
              <a:rPr lang="cs-CZ" altLang="cs-CZ" sz="2000" dirty="0">
                <a:sym typeface="Symbol" panose="05050102010706020507" pitchFamily="18" charset="2"/>
              </a:rPr>
              <a:t>, … , </a:t>
            </a:r>
            <a:r>
              <a:rPr lang="cs-CZ" altLang="cs-CZ" sz="2000" i="1" dirty="0" err="1">
                <a:sym typeface="Symbol" panose="05050102010706020507" pitchFamily="18" charset="2"/>
              </a:rPr>
              <a:t>X</a:t>
            </a:r>
            <a:r>
              <a:rPr lang="cs-CZ" altLang="cs-CZ" sz="2000" i="1" baseline="-25000" dirty="0" err="1">
                <a:sym typeface="Symbol" panose="05050102010706020507" pitchFamily="18" charset="2"/>
              </a:rPr>
              <a:t>n</a:t>
            </a:r>
            <a:r>
              <a:rPr lang="cs-CZ" altLang="cs-CZ" sz="2000" i="1" baseline="-25000" dirty="0">
                <a:sym typeface="Symbol" panose="05050102010706020507" pitchFamily="18" charset="2"/>
              </a:rPr>
              <a:t> </a:t>
            </a:r>
            <a:r>
              <a:rPr lang="cs-CZ" altLang="cs-CZ" sz="2000" dirty="0">
                <a:sym typeface="Symbol" panose="05050102010706020507" pitchFamily="18" charset="2"/>
              </a:rPr>
              <a:t>}.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bayesovské sítě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54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2889</TotalTime>
  <Words>1014</Words>
  <Application>Microsoft Office PowerPoint</Application>
  <PresentationFormat>Předvádění na obrazovce (16:9)</PresentationFormat>
  <Paragraphs>157</Paragraphs>
  <Slides>32</Slides>
  <Notes>30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Calibri</vt:lpstr>
      <vt:lpstr>Enriqueta</vt:lpstr>
      <vt:lpstr>Symbol</vt:lpstr>
      <vt:lpstr>Times New Roman</vt:lpstr>
      <vt:lpstr>SLU</vt:lpstr>
      <vt:lpstr>Rovnice</vt:lpstr>
      <vt:lpstr>Název prezentace</vt:lpstr>
      <vt:lpstr>Neurčitost (opakování)</vt:lpstr>
      <vt:lpstr>Příčiny neurčitosti (opakování)</vt:lpstr>
      <vt:lpstr>Příčiny neurčitosti (opakování)</vt:lpstr>
      <vt:lpstr>Bayesovské sítě</vt:lpstr>
      <vt:lpstr>Bayesovské sítě</vt:lpstr>
      <vt:lpstr>Bayesovské sítě</vt:lpstr>
      <vt:lpstr>Pojmy potřebné pro definici bayesovské sítě</vt:lpstr>
      <vt:lpstr>Definice bayesovské sítě</vt:lpstr>
      <vt:lpstr>Definice bayesovské sítě</vt:lpstr>
      <vt:lpstr>Definice bayesovské sítě</vt:lpstr>
      <vt:lpstr>Poznámky k symbolice</vt:lpstr>
      <vt:lpstr>Poznámky k symbolice</vt:lpstr>
      <vt:lpstr>Poznámky k symbolice</vt:lpstr>
      <vt:lpstr>Vlastnosti bayesovské sítě</vt:lpstr>
      <vt:lpstr>Vlastnosti bayesovské sítě</vt:lpstr>
      <vt:lpstr>Konstrukce bayesovské sítě</vt:lpstr>
      <vt:lpstr>Konstrukce bayesovské sítě</vt:lpstr>
      <vt:lpstr>Konstrukce bayesovské sítě</vt:lpstr>
      <vt:lpstr>Konstrukce bayesovské sítě</vt:lpstr>
      <vt:lpstr>Problém pro bayesovskou síť</vt:lpstr>
      <vt:lpstr>Problém pro bayesovskou síť</vt:lpstr>
      <vt:lpstr>Problém pro bayesovskou síť</vt:lpstr>
      <vt:lpstr>Problém pro bayesovskou síť</vt:lpstr>
      <vt:lpstr>Jednoduše souvislá bayesovská síť</vt:lpstr>
      <vt:lpstr>Jednoduše souvislá bayesovská síť</vt:lpstr>
      <vt:lpstr>Jednoduše souvislá bayesovská síť</vt:lpstr>
      <vt:lpstr>Typické použití Bayesovských sítí</vt:lpstr>
      <vt:lpstr>Typické použití Bayesovských sítí</vt:lpstr>
      <vt:lpstr>Typické použití Bayesovských sítí</vt:lpstr>
      <vt:lpstr>Typické použití Bayesovských sítí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gorecki</cp:lastModifiedBy>
  <cp:revision>140</cp:revision>
  <dcterms:created xsi:type="dcterms:W3CDTF">2016-07-06T15:42:34Z</dcterms:created>
  <dcterms:modified xsi:type="dcterms:W3CDTF">2018-04-05T14:17:48Z</dcterms:modified>
</cp:coreProperties>
</file>