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20" r:id="rId2"/>
    <p:sldId id="257" r:id="rId3"/>
    <p:sldId id="305" r:id="rId4"/>
    <p:sldId id="306" r:id="rId5"/>
    <p:sldId id="287" r:id="rId6"/>
    <p:sldId id="307" r:id="rId7"/>
    <p:sldId id="288" r:id="rId8"/>
    <p:sldId id="289" r:id="rId9"/>
    <p:sldId id="309" r:id="rId10"/>
    <p:sldId id="310" r:id="rId11"/>
    <p:sldId id="318" r:id="rId12"/>
    <p:sldId id="311" r:id="rId13"/>
    <p:sldId id="316" r:id="rId14"/>
    <p:sldId id="312" r:id="rId15"/>
    <p:sldId id="313" r:id="rId16"/>
    <p:sldId id="314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317" r:id="rId25"/>
    <p:sldId id="298" r:id="rId26"/>
    <p:sldId id="286" r:id="rId2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33" autoAdjust="0"/>
    <p:restoredTop sz="94660"/>
  </p:normalViewPr>
  <p:slideViewPr>
    <p:cSldViewPr>
      <p:cViewPr varScale="1">
        <p:scale>
          <a:sx n="107" d="100"/>
          <a:sy n="107" d="100"/>
        </p:scale>
        <p:origin x="2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205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7538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250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416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1114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2705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2447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87186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33281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751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6725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7877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9263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6085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639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247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046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699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038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271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9852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507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bj2G3GmAo" TargetMode="Externa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yo3toA7_9rU" TargetMode="External"/><Relationship Id="rId5" Type="http://schemas.openxmlformats.org/officeDocument/2006/relationships/hyperlink" Target="https://www.youtube.com/watch?v=1QiN6a73Sf4" TargetMode="External"/><Relationship Id="rId4" Type="http://schemas.openxmlformats.org/officeDocument/2006/relationships/hyperlink" Target="https://www.youtube.com/watch?v=2laujomh0JY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Umělá </a:t>
            </a:r>
            <a:r>
              <a:rPr lang="cs-C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9" name="Picture 2" descr="https://encrypted-tbn0.gstatic.com/images?q=tbn:ANd9GcQ1gFpYJfFd2dOUTN3bCt_9CnxQoxRpj_Ay5eyyq-B42khMBAzYjw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3408"/>
            <a:ext cx="1009243" cy="134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encrypted-tbn0.gstatic.com/images?q=tbn:ANd9GcTanMsr5Kt4r2PXAwdeG7PuImx6LQZ_J3gTPAvkBLIFwgrqUr9e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741" y="2356954"/>
            <a:ext cx="953771" cy="134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ttps://encrypted-tbn2.gstatic.com/images?q=tbn:ANd9GcS2Jh6A9pMYVJtiSyKaX7K7BFw2C45vWvFlsJ8Igcu1GQGqnfkn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613" y="1318320"/>
            <a:ext cx="1050761" cy="192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54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1943 – model neuronu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McCulloch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Pitts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1950 –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Turingův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1956 –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Dartmouthská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konference (Minsky,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McCarthy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1957 – perceptron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Rosenblatt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GPS – General </a:t>
            </a:r>
            <a:r>
              <a:rPr lang="cs-CZ" altLang="cs-CZ" sz="18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Newell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Simon, Shaw), formální gramatiky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Chomsky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1958 – LISP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McCarthy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1965 – DENDRAL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Feigenbaum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Buchanan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fuzzy 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logika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Zadeh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rezoluční princip (Robinson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1968 – sémantické sítě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Quillian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SHRDLU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Winograd</a:t>
            </a:r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Milníky výzkumu umělé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(do 60. let)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9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altLang="en-US" dirty="0" smtClean="0"/>
              <a:t>ELIZA – psycholog s „umělou inteligencí“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51520" y="8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Tx/>
              <a:buChar char="-"/>
              <a:defRPr/>
            </a:pPr>
            <a:r>
              <a:rPr lang="cs-CZ" altLang="en-US" dirty="0" smtClean="0">
                <a:solidFill>
                  <a:schemeClr val="accent2">
                    <a:lumMod val="75000"/>
                  </a:schemeClr>
                </a:solidFill>
              </a:rPr>
              <a:t>http</a:t>
            </a:r>
            <a:r>
              <a:rPr lang="cs-CZ" altLang="en-US" dirty="0">
                <a:solidFill>
                  <a:schemeClr val="accent2">
                    <a:lumMod val="75000"/>
                  </a:schemeClr>
                </a:solidFill>
              </a:rPr>
              <a:t>://www.manifestation.com/neurotoys/eliza.php3</a:t>
            </a:r>
          </a:p>
        </p:txBody>
      </p:sp>
      <p:sp>
        <p:nvSpPr>
          <p:cNvPr id="5" name="Obdélník 4"/>
          <p:cNvSpPr/>
          <p:nvPr/>
        </p:nvSpPr>
        <p:spPr>
          <a:xfrm>
            <a:off x="251520" y="169594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/>
              <a:t>&gt; Hello, I am Eliza.</a:t>
            </a:r>
          </a:p>
          <a:p>
            <a:r>
              <a:rPr lang="en-US" sz="1400" dirty="0"/>
              <a:t>* Hello</a:t>
            </a:r>
          </a:p>
          <a:p>
            <a:r>
              <a:rPr lang="en-US" sz="1400" dirty="0"/>
              <a:t>&gt; How are you today.. What would you like to discuss?</a:t>
            </a:r>
          </a:p>
          <a:p>
            <a:r>
              <a:rPr lang="en-US" sz="1400" dirty="0"/>
              <a:t>* I am depressed.</a:t>
            </a:r>
          </a:p>
          <a:p>
            <a:r>
              <a:rPr lang="en-US" sz="1400" dirty="0"/>
              <a:t>&gt; Did you come to me because you are depressed? </a:t>
            </a:r>
          </a:p>
          <a:p>
            <a:r>
              <a:rPr lang="en-US" sz="1400" dirty="0"/>
              <a:t>* Yes</a:t>
            </a:r>
          </a:p>
          <a:p>
            <a:r>
              <a:rPr lang="en-US" sz="1400" dirty="0"/>
              <a:t>&gt; I see. </a:t>
            </a:r>
          </a:p>
          <a:p>
            <a:r>
              <a:rPr lang="en-US" sz="1400" dirty="0"/>
              <a:t>* It is because I have problem with my parents.</a:t>
            </a:r>
          </a:p>
          <a:p>
            <a:r>
              <a:rPr lang="en-US" sz="1400" dirty="0"/>
              <a:t>&gt; Can you elaborate on that? </a:t>
            </a:r>
          </a:p>
          <a:p>
            <a:r>
              <a:rPr lang="en-US" sz="1400" dirty="0"/>
              <a:t>* Yes, I think it is because of my dad.</a:t>
            </a:r>
          </a:p>
          <a:p>
            <a:r>
              <a:rPr lang="en-US" sz="1400" dirty="0"/>
              <a:t>&gt; Do you really think so? </a:t>
            </a:r>
          </a:p>
          <a:p>
            <a:r>
              <a:rPr lang="en-US" sz="1400" dirty="0"/>
              <a:t>* Yes, he can be really moody sometimes.</a:t>
            </a:r>
          </a:p>
          <a:p>
            <a:r>
              <a:rPr lang="en-US" sz="1400" dirty="0"/>
              <a:t>&gt; I understand.</a:t>
            </a:r>
          </a:p>
          <a:p>
            <a:r>
              <a:rPr lang="en-US" sz="1400" dirty="0"/>
              <a:t>...</a:t>
            </a:r>
            <a:endParaRPr lang="cs-CZ" sz="1400" dirty="0"/>
          </a:p>
        </p:txBody>
      </p:sp>
      <p:sp>
        <p:nvSpPr>
          <p:cNvPr id="7" name="Obdélník 6"/>
          <p:cNvSpPr/>
          <p:nvPr/>
        </p:nvSpPr>
        <p:spPr>
          <a:xfrm>
            <a:off x="4796096" y="169594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400" dirty="0"/>
              <a:t>&gt; Ahoj, Já jsem Eliza.</a:t>
            </a:r>
          </a:p>
          <a:p>
            <a:r>
              <a:rPr lang="cs-CZ" sz="1400" dirty="0"/>
              <a:t>* Ahoj</a:t>
            </a:r>
          </a:p>
          <a:p>
            <a:r>
              <a:rPr lang="cs-CZ" sz="1400" dirty="0"/>
              <a:t>&gt; Jak se dnes máte.. O čem byste si chtěl promluvit?</a:t>
            </a:r>
          </a:p>
          <a:p>
            <a:r>
              <a:rPr lang="cs-CZ" sz="1400" dirty="0"/>
              <a:t>* Jsem v depresi.</a:t>
            </a:r>
          </a:p>
          <a:p>
            <a:r>
              <a:rPr lang="cs-CZ" sz="1400" dirty="0"/>
              <a:t>&gt; Přišel jste, protože jste v depresi?</a:t>
            </a:r>
          </a:p>
          <a:p>
            <a:r>
              <a:rPr lang="cs-CZ" sz="1400" dirty="0"/>
              <a:t>* Ano</a:t>
            </a:r>
          </a:p>
          <a:p>
            <a:r>
              <a:rPr lang="cs-CZ" sz="1400" dirty="0"/>
              <a:t>&gt; Aha.</a:t>
            </a:r>
          </a:p>
          <a:p>
            <a:r>
              <a:rPr lang="cs-CZ" sz="1400" dirty="0"/>
              <a:t>* To kvůli tomu, že mám problém se svými rodiči.</a:t>
            </a:r>
          </a:p>
          <a:p>
            <a:r>
              <a:rPr lang="cs-CZ" sz="1400" dirty="0"/>
              <a:t>&gt; Můžete to rozvést?</a:t>
            </a:r>
          </a:p>
          <a:p>
            <a:r>
              <a:rPr lang="cs-CZ" sz="1400" dirty="0"/>
              <a:t>* Ano, myslím že je to kvůli mému otci.</a:t>
            </a:r>
          </a:p>
          <a:p>
            <a:r>
              <a:rPr lang="cs-CZ" sz="1400" dirty="0"/>
              <a:t>&gt; Opravdu si to myslíte?</a:t>
            </a:r>
          </a:p>
          <a:p>
            <a:r>
              <a:rPr lang="cs-CZ" sz="1400" dirty="0"/>
              <a:t>* Ano, on umí být někdy opravdu náladový.</a:t>
            </a:r>
          </a:p>
          <a:p>
            <a:r>
              <a:rPr lang="cs-CZ" sz="1400" dirty="0"/>
              <a:t>&gt; Rozumím.</a:t>
            </a:r>
          </a:p>
          <a:p>
            <a:r>
              <a:rPr lang="cs-CZ" sz="1400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72664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1970 – PROLOG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Colmerauer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Roussell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1973 – MYCIN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Shortliffe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Buchanan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1975 – teorie rámců (Minsky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1976 – PROSPECTOR (Duda, Hart), teorie </a:t>
            </a:r>
            <a:r>
              <a:rPr lang="cs-CZ" altLang="cs-CZ" sz="20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Dempster-Shafer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1978 – R1/XCON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McDermot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1981 – japonský projekt počítačů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5.generace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1982 – neuronová sít’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Hopfield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Milníky výzkumu umělé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(od 70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let)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19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indent="-457200">
              <a:buFontTx/>
              <a:buChar char="-"/>
              <a:defRPr/>
            </a:pPr>
            <a:r>
              <a:rPr lang="cs-CZ" altLang="en-US" sz="1800" dirty="0" smtClean="0"/>
              <a:t>90</a:t>
            </a:r>
            <a:r>
              <a:rPr lang="cs-CZ" altLang="en-US" sz="1800" dirty="0"/>
              <a:t>. léta: „skryjte před uživatelem umělo-inteligentní část systému“ – Win95 – diagnostika poruch tiskárny (Bayesovské sítě)</a:t>
            </a:r>
          </a:p>
          <a:p>
            <a:pPr marL="457200" indent="-457200">
              <a:buFontTx/>
              <a:buChar char="-"/>
              <a:defRPr/>
            </a:pPr>
            <a:r>
              <a:rPr lang="cs-CZ" altLang="en-US" sz="1800" dirty="0"/>
              <a:t>data </a:t>
            </a:r>
            <a:r>
              <a:rPr lang="cs-CZ" altLang="en-US" sz="1800" dirty="0" err="1"/>
              <a:t>mining</a:t>
            </a:r>
            <a:r>
              <a:rPr lang="cs-CZ" altLang="en-US" sz="1800" dirty="0"/>
              <a:t> – od předpřipravených znalostí k jejich automatizovanému získávání z dat, tedy strojovému učení</a:t>
            </a:r>
          </a:p>
          <a:p>
            <a:pPr marL="457200" indent="-457200">
              <a:buFontTx/>
              <a:buChar char="-"/>
              <a:defRPr/>
            </a:pPr>
            <a:r>
              <a:rPr lang="cs-CZ" altLang="en-US" sz="1800" dirty="0" smtClean="0"/>
              <a:t>10. léta – Big data – 10</a:t>
            </a:r>
            <a:r>
              <a:rPr lang="en-US" altLang="en-US" sz="1800" dirty="0" smtClean="0"/>
              <a:t>^12B, 10^15B – google maps</a:t>
            </a:r>
            <a:endParaRPr lang="cs-CZ" altLang="en-US" sz="1800" dirty="0" smtClean="0"/>
          </a:p>
          <a:p>
            <a:pPr marL="0" indent="0">
              <a:buNone/>
              <a:defRPr/>
            </a:pPr>
            <a:r>
              <a:rPr lang="cs-CZ" altLang="en-US" sz="1800" dirty="0" err="1" smtClean="0"/>
              <a:t>Twitter</a:t>
            </a:r>
            <a:r>
              <a:rPr lang="cs-CZ" altLang="en-US" sz="1800" dirty="0" smtClean="0"/>
              <a:t> </a:t>
            </a:r>
            <a:r>
              <a:rPr lang="cs-CZ" altLang="en-US" sz="1800" dirty="0"/>
              <a:t>– 500mil příspěvků denně, </a:t>
            </a:r>
            <a:r>
              <a:rPr lang="cs-CZ" altLang="en-US" sz="1800" dirty="0" err="1"/>
              <a:t>Facebook</a:t>
            </a:r>
            <a:r>
              <a:rPr lang="cs-CZ" altLang="en-US" sz="1800" dirty="0"/>
              <a:t> – 500 </a:t>
            </a:r>
            <a:r>
              <a:rPr lang="cs-CZ" altLang="en-US" sz="1800" dirty="0" err="1"/>
              <a:t>tera</a:t>
            </a:r>
            <a:r>
              <a:rPr lang="cs-CZ" altLang="en-US" sz="1800" dirty="0"/>
              <a:t> denně</a:t>
            </a:r>
          </a:p>
          <a:p>
            <a:pPr marL="0" indent="0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umělé inteligence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90. let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hledání univerzálního řešícího postupu (50. léta 20. století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Newell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Shaw a Simon sestrojili v roce 1956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Theorist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 automaticky dokázal část vět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Principia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Mathematica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General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Solver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(1957-59) – po řadu let nejsložitější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nejpodrobnější model lidského myšlení . Simonovy práce o rozhodování a řešení problémů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oceněny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Nobelovou cenou (1978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Paradigmata a etapy výzkumu umělé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69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důraz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reprezentaci znalostí (60.-70. léta 20. století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obecné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programy nestačí pro řešení skutečně reálných úloh . stroj k řešení úlohy potřebuje znát to, co o problému ví člověk . člověka expertem nedělá jen vysoké IQ, ale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hlavně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specializované znalosti, ” know-how“ . expertní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Paradigmata a etapy výzkumu umělé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83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získávání znalostí, strojové učení (70.-80. léta 20. století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přirozeného jazyka – komunikace . robotika – manipulace a rozpoznávání . znalostní inženýrství – řešení problémů (usuzování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/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sítě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kooperativní inteligence (90. léta 20. století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Paradigmata a etapy výzkumu umělé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7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defRPr/>
            </a:pPr>
            <a:r>
              <a:rPr lang="cs-CZ" altLang="en-US" sz="1600" dirty="0"/>
              <a:t>finanční ústavy – detekce </a:t>
            </a:r>
            <a:r>
              <a:rPr lang="cs-CZ" altLang="en-US" sz="1600" dirty="0" err="1"/>
              <a:t>fraudů</a:t>
            </a:r>
            <a:endParaRPr lang="cs-CZ" altLang="en-US" sz="1600" dirty="0"/>
          </a:p>
          <a:p>
            <a:pPr>
              <a:defRPr/>
            </a:pPr>
            <a:r>
              <a:rPr lang="cs-CZ" altLang="en-US" sz="1600" dirty="0"/>
              <a:t>nemocnice – diagnostické systémy</a:t>
            </a:r>
          </a:p>
          <a:p>
            <a:pPr>
              <a:defRPr/>
            </a:pPr>
            <a:r>
              <a:rPr lang="cs-CZ" altLang="en-US" sz="1600" dirty="0"/>
              <a:t>těžký průmysl – roboti</a:t>
            </a:r>
          </a:p>
          <a:p>
            <a:pPr>
              <a:defRPr/>
            </a:pPr>
            <a:r>
              <a:rPr lang="cs-CZ" altLang="en-US" sz="1600" dirty="0"/>
              <a:t>telefonní operátoři – automatičtí asistenti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Využití </a:t>
            </a:r>
            <a:r>
              <a:rPr lang="cs-CZ" b="1" dirty="0" smtClean="0"/>
              <a:t>umělé inteligence 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defRPr/>
            </a:pPr>
            <a:r>
              <a:rPr lang="cs-CZ" altLang="en-US" sz="1600" dirty="0"/>
              <a:t>doprava – autonomní vozidla, fuzzy logika v řazení v Audi TT, VW </a:t>
            </a:r>
            <a:r>
              <a:rPr lang="cs-CZ" altLang="en-US" sz="1600" dirty="0" err="1"/>
              <a:t>Toureg</a:t>
            </a:r>
            <a:r>
              <a:rPr lang="cs-CZ" altLang="en-US" sz="1600" dirty="0"/>
              <a:t>, Škoda Fabia</a:t>
            </a:r>
          </a:p>
          <a:p>
            <a:pPr>
              <a:defRPr/>
            </a:pPr>
            <a:r>
              <a:rPr lang="cs-CZ" altLang="en-US" sz="1600" dirty="0"/>
              <a:t>hry - ;)</a:t>
            </a:r>
          </a:p>
          <a:p>
            <a:pPr>
              <a:defRPr/>
            </a:pPr>
            <a:r>
              <a:rPr lang="cs-CZ" altLang="en-US" sz="1600" dirty="0"/>
              <a:t>hudba – emulátory nástrojů</a:t>
            </a:r>
          </a:p>
          <a:p>
            <a:pPr>
              <a:defRPr/>
            </a:pPr>
            <a:r>
              <a:rPr lang="cs-CZ" altLang="en-US" sz="1600" dirty="0"/>
              <a:t>letectví – bojové simulátory</a:t>
            </a:r>
          </a:p>
          <a:p>
            <a:pPr>
              <a:defRPr/>
            </a:pPr>
            <a:r>
              <a:rPr lang="cs-CZ" altLang="en-US" sz="1600" dirty="0"/>
              <a:t>zpravodajství – automatizované psaní </a:t>
            </a:r>
            <a:r>
              <a:rPr lang="cs-CZ" altLang="en-US" sz="1600" dirty="0" smtClean="0"/>
              <a:t>článků</a:t>
            </a: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Využití umělé inteligence</a:t>
            </a:r>
            <a:r>
              <a:rPr lang="cs-CZ" b="1" dirty="0" smtClean="0"/>
              <a:t>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37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defRPr/>
            </a:pPr>
            <a:r>
              <a:rPr lang="cs-CZ" altLang="en-US" sz="1600" dirty="0"/>
              <a:t>ovládaní zařízení pouze myšlenkami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Využití umělé </a:t>
            </a:r>
            <a:r>
              <a:rPr lang="cs-CZ" b="1" dirty="0" smtClean="0"/>
              <a:t>inteligence (3)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40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1800" dirty="0"/>
              <a:t>co je to inteligence?</a:t>
            </a:r>
          </a:p>
          <a:p>
            <a:pPr marL="0" indent="0">
              <a:buNone/>
            </a:pPr>
            <a:r>
              <a:rPr lang="cs-CZ" sz="1800" dirty="0"/>
              <a:t>1983 – konference IJCAI – 180 definic „inteligence</a:t>
            </a:r>
            <a:r>
              <a:rPr lang="cs-CZ" sz="1800" dirty="0" smtClean="0"/>
              <a:t>“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(1)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9" name="Picture 2" descr="https://upload.wikimedia.org/wikipedia/commons/7/73/RavenMatrix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39115"/>
            <a:ext cx="974360" cy="101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1600" dirty="0"/>
              <a:t>QUILL: schopen v rámci několika sekund vygenerovat novinový článek na základě předložených dat</a:t>
            </a:r>
            <a:endParaRPr lang="en-US" sz="1600" dirty="0"/>
          </a:p>
          <a:p>
            <a:endParaRPr lang="cs-CZ" altLang="en-US" sz="1600" dirty="0"/>
          </a:p>
          <a:p>
            <a:r>
              <a:rPr lang="en-US" altLang="en-US" sz="1600" dirty="0"/>
              <a:t>WATSON: </a:t>
            </a:r>
            <a:r>
              <a:rPr lang="en-US" sz="1600" dirty="0" err="1"/>
              <a:t>schopný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základě</a:t>
            </a:r>
            <a:r>
              <a:rPr lang="en-US" sz="1600" dirty="0"/>
              <a:t> </a:t>
            </a:r>
            <a:r>
              <a:rPr lang="en-US" sz="1600" dirty="0" err="1"/>
              <a:t>položené</a:t>
            </a:r>
            <a:r>
              <a:rPr lang="en-US" sz="1600" dirty="0"/>
              <a:t> </a:t>
            </a:r>
            <a:r>
              <a:rPr lang="en-US" sz="1600" dirty="0" err="1"/>
              <a:t>otázky</a:t>
            </a:r>
            <a:r>
              <a:rPr lang="en-US" sz="1600" dirty="0"/>
              <a:t> </a:t>
            </a:r>
            <a:r>
              <a:rPr lang="en-US" sz="1600" dirty="0" err="1"/>
              <a:t>vrátit</a:t>
            </a:r>
            <a:r>
              <a:rPr lang="en-US" sz="1600" dirty="0"/>
              <a:t> </a:t>
            </a:r>
            <a:r>
              <a:rPr lang="en-US" sz="1600" dirty="0" err="1"/>
              <a:t>relevantní</a:t>
            </a:r>
            <a:r>
              <a:rPr lang="en-US" sz="1600" dirty="0"/>
              <a:t> </a:t>
            </a:r>
            <a:r>
              <a:rPr lang="en-US" sz="1600" dirty="0" err="1"/>
              <a:t>odpověď</a:t>
            </a:r>
            <a:r>
              <a:rPr lang="en-US" sz="1600" dirty="0"/>
              <a:t> v </a:t>
            </a:r>
            <a:r>
              <a:rPr lang="en-US" sz="1600" dirty="0" err="1"/>
              <a:t>reálném</a:t>
            </a:r>
            <a:r>
              <a:rPr lang="en-US" sz="1600" dirty="0"/>
              <a:t> </a:t>
            </a:r>
            <a:r>
              <a:rPr lang="en-US" sz="1600" dirty="0" err="1"/>
              <a:t>čase</a:t>
            </a:r>
            <a:r>
              <a:rPr lang="en-US" sz="1600" dirty="0"/>
              <a:t> – </a:t>
            </a:r>
            <a:r>
              <a:rPr lang="cs-CZ" sz="1600" dirty="0"/>
              <a:t>2011 porazil lidské soupeře v (americké obdobě) Riskuj!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Využití umělé </a:t>
            </a:r>
            <a:r>
              <a:rPr lang="cs-CZ" b="1" dirty="0" smtClean="0"/>
              <a:t>inteligence (4)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9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1600" dirty="0"/>
              <a:t>- Březen 2016 – </a:t>
            </a:r>
            <a:r>
              <a:rPr lang="cs-CZ" sz="1600" dirty="0" err="1"/>
              <a:t>AlphaGo</a:t>
            </a:r>
            <a:r>
              <a:rPr lang="cs-CZ" sz="1600" dirty="0"/>
              <a:t>, první počítač, který porazil nejlepší hráče v hře Go (</a:t>
            </a:r>
            <a:r>
              <a:rPr lang="cs-CZ" sz="1600" dirty="0" err="1"/>
              <a:t>Lee</a:t>
            </a:r>
            <a:r>
              <a:rPr lang="cs-CZ" sz="1600" dirty="0"/>
              <a:t> </a:t>
            </a:r>
            <a:r>
              <a:rPr lang="cs-CZ" sz="1600" dirty="0" err="1"/>
              <a:t>Sedol</a:t>
            </a:r>
            <a:r>
              <a:rPr lang="cs-CZ" sz="1600" dirty="0"/>
              <a:t>)</a:t>
            </a:r>
          </a:p>
          <a:p>
            <a:pPr marL="0" indent="0">
              <a:buNone/>
            </a:pPr>
            <a:endParaRPr lang="cs-CZ" altLang="cs-CZ" sz="16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 err="1"/>
              <a:t>AlphaGo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2" descr="https://storage.googleapis.com/deepmind-live-cms.google.com.a.appspot.com/images/AlphaGoVideo_2.width-3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9662"/>
            <a:ext cx="4248067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Lee Se-Do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61854"/>
            <a:ext cx="2404217" cy="2211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1600" dirty="0"/>
              <a:t>už jsou na prodej!</a:t>
            </a:r>
          </a:p>
          <a:p>
            <a:r>
              <a:rPr lang="cs-CZ" sz="1600" dirty="0"/>
              <a:t>http://www.smashingrobotics.com/thirteen-advanced-humanoid-robots-for-sale-today</a:t>
            </a:r>
            <a:r>
              <a:rPr lang="cs-CZ" sz="1600" dirty="0" smtClean="0"/>
              <a:t>/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dirty="0"/>
              <a:t>						</a:t>
            </a:r>
            <a:r>
              <a:rPr lang="cs-CZ" sz="1600" dirty="0" err="1"/>
              <a:t>iCub</a:t>
            </a:r>
            <a:r>
              <a:rPr lang="en-US" sz="1600" dirty="0"/>
              <a:t> 2.1 </a:t>
            </a:r>
            <a:r>
              <a:rPr lang="cs-CZ" sz="1600" dirty="0"/>
              <a:t>– 2</a:t>
            </a:r>
            <a:r>
              <a:rPr lang="en-US" sz="1600" dirty="0"/>
              <a:t>5</a:t>
            </a:r>
            <a:r>
              <a:rPr lang="cs-CZ" sz="1600" dirty="0"/>
              <a:t>0 000 </a:t>
            </a:r>
            <a:r>
              <a:rPr lang="cs-CZ" sz="1600" dirty="0" err="1"/>
              <a:t>Eu</a:t>
            </a:r>
            <a:endParaRPr lang="cs-CZ" sz="1600" dirty="0"/>
          </a:p>
          <a:p>
            <a:endParaRPr lang="cs-CZ" sz="1600" dirty="0"/>
          </a:p>
          <a:p>
            <a:r>
              <a:rPr lang="cs-CZ" sz="1600" dirty="0"/>
              <a:t>  NAO </a:t>
            </a:r>
            <a:r>
              <a:rPr lang="en-US" sz="1600" dirty="0"/>
              <a:t>Evolution </a:t>
            </a:r>
            <a:r>
              <a:rPr lang="cs-CZ" sz="1600" dirty="0"/>
              <a:t>– </a:t>
            </a:r>
            <a:r>
              <a:rPr lang="en-US" sz="1600" dirty="0"/>
              <a:t>7</a:t>
            </a:r>
            <a:r>
              <a:rPr lang="cs-CZ" sz="1600" dirty="0"/>
              <a:t> </a:t>
            </a:r>
            <a:r>
              <a:rPr lang="en-US" sz="1600" dirty="0"/>
              <a:t>5</a:t>
            </a:r>
            <a:r>
              <a:rPr lang="cs-CZ" sz="1600" dirty="0"/>
              <a:t>00 </a:t>
            </a:r>
            <a:r>
              <a:rPr lang="cs-CZ" sz="1600" dirty="0" err="1" smtClean="0"/>
              <a:t>Eu</a:t>
            </a:r>
            <a:endParaRPr lang="cs-CZ" sz="1600" dirty="0" smtClean="0"/>
          </a:p>
          <a:p>
            <a:endParaRPr lang="cs-CZ" sz="1600" dirty="0"/>
          </a:p>
          <a:p>
            <a:endParaRPr lang="cs-CZ" sz="1600" dirty="0" smtClean="0"/>
          </a:p>
          <a:p>
            <a:endParaRPr lang="cs-CZ" sz="1600" dirty="0"/>
          </a:p>
          <a:p>
            <a:endParaRPr lang="cs-CZ" sz="1600" dirty="0" smtClean="0"/>
          </a:p>
          <a:p>
            <a:endParaRPr lang="cs-CZ" sz="1600" dirty="0"/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Humanoidní </a:t>
            </a:r>
            <a:r>
              <a:rPr lang="cs-CZ" b="1" dirty="0" smtClean="0"/>
              <a:t>roboti 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2" descr="NAO Next Gen humanoid rob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17" y="2839099"/>
            <a:ext cx="3405519" cy="230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Cub humanoid robo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94956"/>
            <a:ext cx="3142320" cy="294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19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1600" dirty="0"/>
              <a:t>NAO:</a:t>
            </a:r>
          </a:p>
          <a:p>
            <a:r>
              <a:rPr lang="cs-CZ" sz="1600" dirty="0"/>
              <a:t>prezentace</a:t>
            </a:r>
          </a:p>
          <a:p>
            <a:pPr lvl="1"/>
            <a:r>
              <a:rPr lang="cs-CZ" sz="1200" dirty="0">
                <a:hlinkClick r:id="rId3"/>
              </a:rPr>
              <a:t>https://www.youtube.com/watch?v=nNbj2G3GmAo</a:t>
            </a:r>
            <a:endParaRPr lang="cs-CZ" sz="1200" dirty="0"/>
          </a:p>
          <a:p>
            <a:r>
              <a:rPr lang="cs-CZ" sz="1600" dirty="0"/>
              <a:t>Tanec</a:t>
            </a:r>
          </a:p>
          <a:p>
            <a:pPr lvl="1"/>
            <a:r>
              <a:rPr lang="cs-CZ" sz="1200" dirty="0">
                <a:hlinkClick r:id="rId4"/>
              </a:rPr>
              <a:t>https://www.youtube.com/watch?v=2laujomh0JY</a:t>
            </a:r>
            <a:endParaRPr lang="cs-CZ" sz="1200" dirty="0"/>
          </a:p>
          <a:p>
            <a:r>
              <a:rPr lang="cs-CZ" sz="1600" dirty="0"/>
              <a:t>Robot </a:t>
            </a:r>
            <a:r>
              <a:rPr lang="cs-CZ" sz="1600" dirty="0" err="1"/>
              <a:t>Soccer</a:t>
            </a:r>
            <a:endParaRPr lang="cs-CZ" sz="1600" dirty="0"/>
          </a:p>
          <a:p>
            <a:pPr lvl="1"/>
            <a:r>
              <a:rPr lang="cs-CZ" sz="1200" dirty="0">
                <a:hlinkClick r:id="rId5"/>
              </a:rPr>
              <a:t>https://www.youtube.com/watch?v=1QiN6a73Sf4</a:t>
            </a:r>
            <a:endParaRPr lang="cs-CZ" sz="1200" dirty="0"/>
          </a:p>
          <a:p>
            <a:pPr lvl="1"/>
            <a:r>
              <a:rPr lang="cs-CZ" sz="1200" dirty="0"/>
              <a:t>(od 2:15)</a:t>
            </a:r>
          </a:p>
          <a:p>
            <a:r>
              <a:rPr lang="cs-CZ" sz="1600" dirty="0"/>
              <a:t>Penaltový rozstřel (rok 2016)</a:t>
            </a:r>
          </a:p>
          <a:p>
            <a:pPr lvl="1"/>
            <a:r>
              <a:rPr lang="cs-CZ" sz="1200" dirty="0">
                <a:hlinkClick r:id="rId6"/>
              </a:rPr>
              <a:t>https://www.youtube.com/watch?v=yo3toA7_9rU</a:t>
            </a:r>
            <a:endParaRPr lang="cs-CZ" sz="1200" dirty="0"/>
          </a:p>
          <a:p>
            <a:endParaRPr 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Humanoidní </a:t>
            </a:r>
            <a:r>
              <a:rPr lang="cs-CZ" b="1" dirty="0" smtClean="0"/>
              <a:t>roboti 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8" name="Picture 2" descr="NAO Next Gen humanoid robo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448" y="1563638"/>
            <a:ext cx="3405519" cy="230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06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1600" dirty="0" err="1" smtClean="0"/>
              <a:t>iCub</a:t>
            </a:r>
            <a:r>
              <a:rPr lang="cs-CZ" sz="1600" dirty="0"/>
              <a:t>: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Humanoidní </a:t>
            </a:r>
            <a:r>
              <a:rPr lang="cs-CZ" b="1" dirty="0" smtClean="0"/>
              <a:t>roboti 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4" descr="iCub humanoid rob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855439"/>
            <a:ext cx="3888432" cy="364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38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 smtClean="0"/>
              <a:t>Hluboké učení (</a:t>
            </a:r>
            <a:r>
              <a:rPr lang="cs-CZ" b="1" dirty="0" err="1" smtClean="0"/>
              <a:t>Deep</a:t>
            </a:r>
            <a:r>
              <a:rPr lang="cs-CZ" b="1" dirty="0" smtClean="0"/>
              <a:t> </a:t>
            </a:r>
            <a:r>
              <a:rPr lang="cs-CZ" b="1" dirty="0" err="1" smtClean="0"/>
              <a:t>learning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3"/>
          <a:srcRect l="32518" t="14721" r="32045" b="13880"/>
          <a:stretch/>
        </p:blipFill>
        <p:spPr>
          <a:xfrm>
            <a:off x="3131840" y="703189"/>
            <a:ext cx="2880320" cy="3264363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2627784" y="4165105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Dnes již v běžném foťáku/mobilu.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78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1800" dirty="0" smtClean="0"/>
              <a:t>"</a:t>
            </a:r>
            <a:r>
              <a:rPr lang="cs-CZ" sz="1800" dirty="0"/>
              <a:t>Inteligence je schopnost zpracovávat informace, tedy všechny dojmy, které člověk vnímá.„</a:t>
            </a:r>
            <a:br>
              <a:rPr lang="cs-CZ" sz="1800" dirty="0"/>
            </a:br>
            <a:r>
              <a:rPr lang="cs-CZ" sz="1800" dirty="0"/>
              <a:t>(J. P. </a:t>
            </a:r>
            <a:r>
              <a:rPr lang="cs-CZ" sz="1800" dirty="0" err="1"/>
              <a:t>Guilford</a:t>
            </a:r>
            <a:r>
              <a:rPr lang="cs-CZ" sz="1800" dirty="0"/>
              <a:t>, dlouholetý prezident Americké psychologické společnosti)</a:t>
            </a:r>
            <a:br>
              <a:rPr lang="cs-CZ" sz="1800" dirty="0"/>
            </a:b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(2)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9" name="Picture 2" descr="https://upload.wikimedia.org/wikipedia/commons/7/73/RavenMatrix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39115"/>
            <a:ext cx="974360" cy="101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3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1800" dirty="0" smtClean="0"/>
              <a:t>"</a:t>
            </a:r>
            <a:r>
              <a:rPr lang="cs-CZ" sz="1800" dirty="0"/>
              <a:t>Inteligence je všeobecná schopnost individua vědomě orientovat vlastní myšlení na nové požadavky, je to všeobecná duchovní schopnost přizpůsobit se novým životním úkolům a podmínkám.„</a:t>
            </a:r>
            <a:br>
              <a:rPr lang="cs-CZ" sz="1800" dirty="0"/>
            </a:br>
            <a:r>
              <a:rPr lang="cs-CZ" sz="1800" dirty="0"/>
              <a:t>(Němec Wiliam Stern)</a:t>
            </a:r>
            <a:br>
              <a:rPr lang="cs-CZ" sz="1800" dirty="0"/>
            </a:b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(3)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9" name="Picture 2" descr="https://upload.wikimedia.org/wikipedia/commons/7/73/RavenMatrix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39115"/>
            <a:ext cx="974360" cy="101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16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indent="-457200">
              <a:buFontTx/>
              <a:buChar char="-"/>
            </a:pPr>
            <a:r>
              <a:rPr lang="cs-CZ" sz="1800" dirty="0" smtClean="0"/>
              <a:t>jak se projevuje? (</a:t>
            </a:r>
            <a:r>
              <a:rPr lang="cs-CZ" sz="1800" dirty="0" err="1" smtClean="0"/>
              <a:t>Homer</a:t>
            </a:r>
            <a:r>
              <a:rPr lang="cs-CZ" sz="1800" dirty="0" smtClean="0"/>
              <a:t> na suchu – 9:40)</a:t>
            </a:r>
          </a:p>
          <a:p>
            <a:pPr marL="457200" indent="-457200">
              <a:buFontTx/>
              <a:buChar char="-"/>
            </a:pPr>
            <a:r>
              <a:rPr lang="cs-CZ" sz="1800" dirty="0" smtClean="0"/>
              <a:t>může se inteligence u člověka vyvíjet? (více viz http://jak.cerny.sweb.cz/texty/ontogintel.html)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(4)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82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indent="-457200">
              <a:buFontTx/>
              <a:buChar char="-"/>
            </a:pPr>
            <a:r>
              <a:rPr lang="cs-CZ" sz="1800" dirty="0" smtClean="0"/>
              <a:t>jaké inteligentní vlastnosti využíváte? (např. při studiu)</a:t>
            </a:r>
          </a:p>
          <a:p>
            <a:pPr marL="457200" indent="-457200">
              <a:buFontTx/>
              <a:buChar char="-"/>
            </a:pPr>
            <a:r>
              <a:rPr lang="cs-CZ" sz="1800" dirty="0" smtClean="0"/>
              <a:t>co považujete za </a:t>
            </a:r>
            <a:r>
              <a:rPr lang="cs-CZ" sz="1800" b="1" dirty="0" smtClean="0"/>
              <a:t>ne</a:t>
            </a:r>
            <a:r>
              <a:rPr lang="cs-CZ" sz="1800" dirty="0" smtClean="0"/>
              <a:t>inteligentní?</a:t>
            </a:r>
            <a:endParaRPr lang="en-US" sz="1800" dirty="0" smtClean="0"/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(4)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12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indent="-457200">
              <a:buFontTx/>
              <a:buChar char="-"/>
              <a:defRPr/>
            </a:pPr>
            <a:r>
              <a:rPr lang="cs-CZ" altLang="en-US" sz="1800" dirty="0"/>
              <a:t>co je to umělá inteligence</a:t>
            </a:r>
            <a:r>
              <a:rPr lang="cs-CZ" altLang="en-US" sz="1800" dirty="0" smtClean="0"/>
              <a:t>?</a:t>
            </a:r>
          </a:p>
          <a:p>
            <a:pPr marL="457200" indent="-457200">
              <a:buFontTx/>
              <a:buChar char="-"/>
              <a:defRPr/>
            </a:pPr>
            <a:endParaRPr lang="cs-CZ" altLang="en-US" sz="1800" dirty="0"/>
          </a:p>
          <a:p>
            <a:pPr marL="0" indent="0" algn="ctr">
              <a:buNone/>
              <a:defRPr/>
            </a:pPr>
            <a:r>
              <a:rPr lang="cs-CZ" altLang="en-US" sz="1800" dirty="0" err="1" smtClean="0"/>
              <a:t>Marvin</a:t>
            </a:r>
            <a:r>
              <a:rPr lang="cs-CZ" altLang="en-US" sz="1800" dirty="0" smtClean="0"/>
              <a:t> </a:t>
            </a:r>
            <a:r>
              <a:rPr lang="cs-CZ" altLang="en-US" sz="1800" dirty="0"/>
              <a:t>Minsky: „</a:t>
            </a:r>
            <a:r>
              <a:rPr lang="cs-CZ" altLang="en-US" sz="1800" b="1" dirty="0"/>
              <a:t>Věda, jejímž úkolem je naučit stroje, aby dělaly věci, které vyžadují inteligenci, jsou-li prováděny člověkem</a:t>
            </a:r>
            <a:r>
              <a:rPr lang="cs-CZ" altLang="en-US" sz="1800" b="1" dirty="0" smtClean="0"/>
              <a:t>.</a:t>
            </a:r>
            <a:r>
              <a:rPr lang="cs-CZ" altLang="en-US" sz="1800" dirty="0" smtClean="0"/>
              <a:t>“</a:t>
            </a:r>
          </a:p>
          <a:p>
            <a:pPr marL="0" indent="0">
              <a:buNone/>
              <a:defRPr/>
            </a:pPr>
            <a:endParaRPr lang="cs-CZ" altLang="en-US" sz="1800" dirty="0"/>
          </a:p>
          <a:p>
            <a:pPr marL="457200" indent="-457200">
              <a:buFontTx/>
              <a:buChar char="-"/>
              <a:defRPr/>
            </a:pPr>
            <a:r>
              <a:rPr lang="cs-CZ" altLang="en-US" sz="1800" dirty="0"/>
              <a:t>zrod AI - 1950: </a:t>
            </a:r>
            <a:r>
              <a:rPr lang="cs-CZ" altLang="en-US" sz="1800" dirty="0" err="1"/>
              <a:t>Turing</a:t>
            </a:r>
            <a:r>
              <a:rPr lang="cs-CZ" altLang="en-US" sz="1800" dirty="0"/>
              <a:t> – „Mohou stroje myslet?“ – </a:t>
            </a:r>
            <a:r>
              <a:rPr lang="cs-CZ" altLang="en-US" sz="1800" dirty="0" err="1"/>
              <a:t>Turingův</a:t>
            </a:r>
            <a:r>
              <a:rPr lang="cs-CZ" altLang="en-US" sz="1800" dirty="0"/>
              <a:t> test inteligence stroje</a:t>
            </a:r>
          </a:p>
          <a:p>
            <a:pPr marL="0" indent="0">
              <a:buNone/>
            </a:pPr>
            <a:endParaRPr lang="cs-CZ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Umělá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Artificial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AI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(1)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91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altLang="en-US" sz="2000" dirty="0" smtClean="0"/>
              <a:t>Lidská </a:t>
            </a:r>
            <a:r>
              <a:rPr lang="cs-CZ" altLang="en-US" sz="2000" dirty="0" err="1"/>
              <a:t>vs</a:t>
            </a:r>
            <a:r>
              <a:rPr lang="cs-CZ" altLang="en-US" sz="2000" dirty="0"/>
              <a:t> umělá inteligence:</a:t>
            </a:r>
          </a:p>
          <a:p>
            <a:pPr marL="457200" indent="-457200">
              <a:buFontTx/>
              <a:buChar char="-"/>
              <a:defRPr/>
            </a:pPr>
            <a:r>
              <a:rPr lang="cs-CZ" altLang="en-US" sz="2000" dirty="0"/>
              <a:t>1956: do deseti let počítač: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cs-CZ" altLang="en-US" sz="1800" dirty="0"/>
              <a:t>vyhraje v šachu (až v 1997 </a:t>
            </a:r>
            <a:r>
              <a:rPr lang="cs-CZ" altLang="en-US" sz="1800" dirty="0" err="1"/>
              <a:t>Deep</a:t>
            </a:r>
            <a:r>
              <a:rPr lang="cs-CZ" altLang="en-US" sz="1800" dirty="0"/>
              <a:t> Blue porazil mistra světa </a:t>
            </a:r>
            <a:r>
              <a:rPr lang="cs-CZ" altLang="en-US" sz="1800" dirty="0" err="1"/>
              <a:t>Garri</a:t>
            </a:r>
            <a:r>
              <a:rPr lang="cs-CZ" altLang="en-US" sz="1800" dirty="0"/>
              <a:t> </a:t>
            </a:r>
            <a:r>
              <a:rPr lang="cs-CZ" altLang="en-US" sz="1800" dirty="0" err="1"/>
              <a:t>Kasparova</a:t>
            </a:r>
            <a:r>
              <a:rPr lang="cs-CZ" altLang="en-US" sz="1800" dirty="0"/>
              <a:t>)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cs-CZ" altLang="en-US" sz="1800" dirty="0"/>
              <a:t>dokáže matematickou větu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cs-CZ" altLang="en-US" sz="1800" dirty="0"/>
              <a:t>psychologické teorie budou mít podobu poč. programu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Umělá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inteligence (2)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7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psychologický směr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vytvoření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umělých modelů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lidských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intelektuálních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činností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inženýrský směr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vytvoření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inteligentních systémů a technik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které jsou k tomu potřebné (neomezuje se tedy pouze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simulaci lidských postupů řešení úloh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filosoficko-matematický směr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obecné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studium a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formalizace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intelektuálních mechanismů nezávisle na jejich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realizaci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Umělá inteligence (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Artificial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39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2478</TotalTime>
  <Words>1216</Words>
  <Application>Microsoft Office PowerPoint</Application>
  <PresentationFormat>Předvádění na obrazovce (16:9)</PresentationFormat>
  <Paragraphs>210</Paragraphs>
  <Slides>26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Enriqueta</vt:lpstr>
      <vt:lpstr>Times New Roman</vt:lpstr>
      <vt:lpstr>SLU</vt:lpstr>
      <vt:lpstr>Název prezentace</vt:lpstr>
      <vt:lpstr>Inteligence (1)</vt:lpstr>
      <vt:lpstr>Inteligence (2)</vt:lpstr>
      <vt:lpstr>Inteligence (3)</vt:lpstr>
      <vt:lpstr>Inteligence (4)</vt:lpstr>
      <vt:lpstr>Inteligence (4)</vt:lpstr>
      <vt:lpstr>Umělá inteligence (Artificial intelligence - AI) (1)</vt:lpstr>
      <vt:lpstr>Umělá inteligence (2)</vt:lpstr>
      <vt:lpstr>Umělá inteligence (Artificial Intelligence)</vt:lpstr>
      <vt:lpstr>Milníky výzkumu umělé inteligence (do 60. let) </vt:lpstr>
      <vt:lpstr>ELIZA – psycholog s „umělou inteligencí“</vt:lpstr>
      <vt:lpstr>Milníky výzkumu umělé inteligence (od 70. let) </vt:lpstr>
      <vt:lpstr>Výzkum umělé inteligence od 90. let</vt:lpstr>
      <vt:lpstr>Paradigmata a etapy výzkumu umělé inteligence</vt:lpstr>
      <vt:lpstr>Paradigmata a etapy výzkumu umělé inteligence</vt:lpstr>
      <vt:lpstr>Paradigmata a etapy výzkumu umělé inteligence</vt:lpstr>
      <vt:lpstr>Využití umělé inteligence (1)</vt:lpstr>
      <vt:lpstr>Využití umělé inteligence(2)</vt:lpstr>
      <vt:lpstr>Využití umělé inteligence (3)</vt:lpstr>
      <vt:lpstr>Využití umělé inteligence (4)</vt:lpstr>
      <vt:lpstr>AlphaGo</vt:lpstr>
      <vt:lpstr>Humanoidní roboti (1)</vt:lpstr>
      <vt:lpstr>Humanoidní roboti (2)</vt:lpstr>
      <vt:lpstr>Humanoidní roboti (2)</vt:lpstr>
      <vt:lpstr>Hluboké učení (Deep learning)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Jan Górecki</cp:lastModifiedBy>
  <cp:revision>100</cp:revision>
  <dcterms:created xsi:type="dcterms:W3CDTF">2016-07-06T15:42:34Z</dcterms:created>
  <dcterms:modified xsi:type="dcterms:W3CDTF">2021-06-04T13:18:23Z</dcterms:modified>
</cp:coreProperties>
</file>