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98" r:id="rId2"/>
    <p:sldId id="289" r:id="rId3"/>
    <p:sldId id="290" r:id="rId4"/>
    <p:sldId id="291" r:id="rId5"/>
    <p:sldId id="292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4" r:id="rId23"/>
    <p:sldId id="282" r:id="rId24"/>
    <p:sldId id="283" r:id="rId25"/>
    <p:sldId id="285" r:id="rId26"/>
    <p:sldId id="287" r:id="rId27"/>
    <p:sldId id="288" r:id="rId28"/>
    <p:sldId id="293" r:id="rId29"/>
    <p:sldId id="294" r:id="rId30"/>
    <p:sldId id="295" r:id="rId31"/>
    <p:sldId id="296" r:id="rId32"/>
    <p:sldId id="297" r:id="rId33"/>
    <p:sldId id="286" r:id="rId3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37" autoAdjust="0"/>
    <p:restoredTop sz="94660"/>
  </p:normalViewPr>
  <p:slideViewPr>
    <p:cSldViewPr>
      <p:cViewPr varScale="1">
        <p:scale>
          <a:sx n="105" d="100"/>
          <a:sy n="105" d="100"/>
        </p:scale>
        <p:origin x="499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19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4318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2404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77536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99895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7852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2735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33115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50374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3917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8007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6756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40317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97402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88798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63138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0192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16089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02256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40163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54855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5377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99021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64103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386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5468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326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1651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583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4098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06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berka@vse.cz" TargetMode="External"/><Relationship Id="rId2" Type="http://schemas.openxmlformats.org/officeDocument/2006/relationships/hyperlink" Target="mailto:dvorak@fme.vutbr.cz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Expertní systémy</a:t>
            </a: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Základy </a:t>
            </a:r>
            <a:b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expertních </a:t>
            </a:r>
            <a:r>
              <a:rPr lang="cs-C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systémů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 Górecki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60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Ukázka pravidla systému MYCIN – Rule 85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</a:p>
          <a:p>
            <a:pPr marL="0" indent="0">
              <a:buNone/>
            </a:pP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gramstain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organism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gramneg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morphology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organism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compromised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host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</a:p>
          <a:p>
            <a:pPr marL="0" indent="0">
              <a:buNone/>
            </a:pP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identity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organism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pseudomona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aeruginosa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CERTAINTY 0.6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MYCIN (2) 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44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Inferenční mechanismus: zpětné řetězení a interpretace stupně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jistoty jako tzv. míry důvěry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Základ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„prázdného“ systému EMYCIN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MYCIN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13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Odhad, že se na daném místě vyskytuje rudné ložisko typu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reprezentovaného zadaným modelem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Typická báze znalostí (o geologických charakteristikách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měděných ložisek) je tvořena inferenční sítí o 94 vrcholech a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 pravidlech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PROSPECTOR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85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Inferenční mechanismus systému PROSPECTOR je založen na </a:t>
            </a:r>
          </a:p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zpětném řetězení s modifikovaným Bayesovským schématem </a:t>
            </a:r>
          </a:p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nejistoty (</a:t>
            </a:r>
            <a:r>
              <a:rPr lang="cs-CZ" altLang="cs-CZ" sz="20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pseudopravděpodobnostní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model) </a:t>
            </a:r>
          </a:p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Průměrný rozdíl mezi odhady pořízenými systémem a </a:t>
            </a:r>
          </a:p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expertem byl kolem deseti procent </a:t>
            </a:r>
          </a:p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Systém PROSPECTOR se proslavil tím, že brzy po svém </a:t>
            </a:r>
          </a:p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nasazení pomohl objevit cenné ložisko molybdenových rud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PROSPECTOR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34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BZ PROSPECTOR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l="5329" t="2251" r="10859" b="4731"/>
          <a:stretch/>
        </p:blipFill>
        <p:spPr>
          <a:xfrm>
            <a:off x="3103307" y="99286"/>
            <a:ext cx="3312368" cy="5044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43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oddělení znalostí a mechanismu pro jejich využívání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neurčitost v bázi znalostí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neurčitost v datech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dialogový režim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vysvětlovací činnost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modularita a transparentnost báze znalostí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Charakteristické rysy expertních systémů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51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Diagnostické systémy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slouží k výběru z předem daného seznamu variant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diagnóza (MYCIN, INTERNIST)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interpretace (DENDRAL, PROSPECTOR)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monitorování (VM)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Typy expertních systémů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94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Generativní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slouží k vytváření přijatelných řešení: generuje a testuje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návrh (R1/XCON)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plánování (MOLGEN)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predikce (GLAUKOMA)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Typy expertních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systémů (2) 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98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09377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jde o úzce vymezený problém výběru jedné či více variant z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předem daného souboru </a:t>
            </a:r>
            <a:endParaRPr lang="cs-CZ" altLang="cs-CZ" sz="20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Vhodnost aplikace expertního systému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94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není dostupné plné numerické řešení problému </a:t>
            </a:r>
          </a:p>
          <a:p>
            <a:pPr marL="0" indent="0"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Vhodnost aplikace expertního systému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34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  <a:defRPr/>
            </a:pPr>
            <a:r>
              <a:rPr lang="cs-CZ" sz="2000" b="1" dirty="0"/>
              <a:t>Praní špinavých peněz</a:t>
            </a:r>
            <a:r>
              <a:rPr lang="cs-CZ" sz="2000" dirty="0"/>
              <a:t> (anglicky též </a:t>
            </a:r>
            <a:r>
              <a:rPr lang="cs-CZ" sz="2000" b="1" dirty="0" err="1"/>
              <a:t>money</a:t>
            </a:r>
            <a:r>
              <a:rPr lang="cs-CZ" sz="2000" b="1" dirty="0"/>
              <a:t> </a:t>
            </a:r>
            <a:r>
              <a:rPr lang="cs-CZ" sz="2000" b="1" dirty="0" err="1"/>
              <a:t>laundering</a:t>
            </a:r>
            <a:r>
              <a:rPr lang="cs-CZ" sz="2000" dirty="0"/>
              <a:t>), jiným výrazem česky </a:t>
            </a:r>
            <a:r>
              <a:rPr lang="cs-CZ" sz="2000" b="1" dirty="0"/>
              <a:t>legalizace výnosů z trestné činnosti</a:t>
            </a:r>
            <a:r>
              <a:rPr lang="cs-CZ" sz="2000" dirty="0"/>
              <a:t> je jednání sledující zastření nezákonného původu peněz s cílem vzbudit dojem, že se jedná o peníze nabyté legálně.</a:t>
            </a:r>
          </a:p>
          <a:p>
            <a:pPr>
              <a:defRPr/>
            </a:pPr>
            <a:endParaRPr lang="cs-CZ" sz="2000" dirty="0"/>
          </a:p>
          <a:p>
            <a:pPr marL="0" indent="0">
              <a:buNone/>
              <a:defRPr/>
            </a:pPr>
            <a:r>
              <a:rPr lang="cs-CZ" sz="2000" dirty="0"/>
              <a:t>Systém praní špinavých peněz se rozděluje do tří etap:</a:t>
            </a:r>
          </a:p>
          <a:p>
            <a:pPr marL="457200" indent="-457200">
              <a:defRPr/>
            </a:pPr>
            <a:r>
              <a:rPr lang="cs-CZ" sz="2000" dirty="0"/>
              <a:t>namáčení,</a:t>
            </a:r>
          </a:p>
          <a:p>
            <a:pPr marL="457200" indent="-457200">
              <a:defRPr/>
            </a:pPr>
            <a:r>
              <a:rPr lang="cs-CZ" sz="2000" dirty="0"/>
              <a:t>namydlení,</a:t>
            </a:r>
          </a:p>
          <a:p>
            <a:pPr marL="457200" indent="-457200">
              <a:defRPr/>
            </a:pPr>
            <a:r>
              <a:rPr lang="cs-CZ" sz="2000" dirty="0"/>
              <a:t>ždímání.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Motivace - Praní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špinavých peněz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7" name="Picture 2" descr="http://thumbs.dreamstime.com/z/money-laundering-cartoon-illustration-humor-concept-saying-proverb-4043007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15"/>
          <a:stretch>
            <a:fillRect/>
          </a:stretch>
        </p:blipFill>
        <p:spPr bwMode="auto">
          <a:xfrm>
            <a:off x="6156176" y="3219822"/>
            <a:ext cx="2412840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438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existují kvalifikovaní experti s empirickými zkušenostmi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Vhodnost aplikace expertního systému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78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 odchází a je třeba zaškolit zástupce </a:t>
            </a:r>
          </a:p>
          <a:p>
            <a:pPr marL="0" indent="0"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Vhodnost aplikace expertního systému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1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 lze řešit konzultací na dálku </a:t>
            </a:r>
          </a:p>
          <a:p>
            <a:pPr marL="0" indent="0"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Vhodnost aplikace expertního systému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40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používané informace a postupy se mohou vyznačovat různým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stupněm nejistoty </a:t>
            </a:r>
          </a:p>
          <a:p>
            <a:pPr marL="0" indent="0"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Vhodnost aplikace expertního systému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85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snaha zajistit standardizaci způsobu rozhodování </a:t>
            </a:r>
          </a:p>
          <a:p>
            <a:pPr marL="0" indent="0"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Vhodnost aplikace expertního systému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35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používají se termíny jako předpoklady, zákonitosti, vztahy,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pravidla </a:t>
            </a:r>
          </a:p>
          <a:p>
            <a:pPr marL="0" indent="0"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Vhodnost aplikace expertního systému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00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Expertní systém FAST pro hodnocení bonity klienta </a:t>
            </a:r>
          </a:p>
          <a:p>
            <a:pPr marL="400050" lvl="1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základní analýza finančních charakteristik pomocí </a:t>
            </a:r>
          </a:p>
          <a:p>
            <a:pPr marL="400050" lvl="1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jednoduchého tabulkového kalkulátoru </a:t>
            </a:r>
          </a:p>
          <a:p>
            <a:pPr marL="400050" lvl="1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databáze kritérií vyjadřujících úvěrovou politiku konkrétní </a:t>
            </a:r>
          </a:p>
          <a:p>
            <a:pPr marL="400050" lvl="1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banky (preference, rizikové faktory, . . . ) </a:t>
            </a:r>
          </a:p>
          <a:p>
            <a:pPr marL="400050" lvl="1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vlastní znalostní systém pro výsledné hodnocení založený na </a:t>
            </a:r>
          </a:p>
          <a:p>
            <a:pPr marL="400050" lvl="1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bázi cca 900 pravidel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Expertní systém CLASS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Support </a:t>
            </a:r>
          </a:p>
          <a:p>
            <a:pPr marL="0" indent="0">
              <a:buNone/>
            </a:pP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Ekonomické aplikace expertních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systémů (1)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04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Expertní systém PLANET pro podporu auditorů -,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automatická tvorba plánu auditu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ESTA (Expert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400050" lvl="1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vyhodnocuje klouzavé průměry cen akcií za 10, 20, 40 a 75 dnů </a:t>
            </a:r>
          </a:p>
          <a:p>
            <a:pPr marL="400050" lvl="1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využívá heuristických expertních pravidel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Expertní systém CARMA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Computer-Assisted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Real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Estate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-vyhodnocuje zaměstnanost, vývoj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populace, situaci domácností atd. </a:t>
            </a:r>
          </a:p>
          <a:p>
            <a:pPr marL="0" indent="0"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Ekonomické aplikace expertních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systémů (2)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77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expert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kolega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asistent </a:t>
            </a:r>
          </a:p>
          <a:p>
            <a:pPr marL="0" indent="0"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expertního systému</a:t>
            </a:r>
            <a:b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79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zvýšená dostupnost expertízy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snížené náklady na provedení expertízy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trvalost expertízy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opakovatelnost expertízy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rychlá odezva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Výhody expertního systému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23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defRPr/>
            </a:pPr>
            <a:r>
              <a:rPr lang="cs-CZ" sz="1800" dirty="0" err="1"/>
              <a:t>FinCEN</a:t>
            </a:r>
            <a:r>
              <a:rPr lang="cs-CZ" sz="1800" dirty="0"/>
              <a:t> – </a:t>
            </a:r>
            <a:r>
              <a:rPr lang="cs-CZ" sz="1800" i="1" dirty="0" err="1"/>
              <a:t>Finacial</a:t>
            </a:r>
            <a:r>
              <a:rPr lang="cs-CZ" sz="1800" i="1" dirty="0"/>
              <a:t> </a:t>
            </a:r>
            <a:r>
              <a:rPr lang="cs-CZ" sz="1800" i="1" dirty="0" err="1"/>
              <a:t>Crimes</a:t>
            </a:r>
            <a:r>
              <a:rPr lang="cs-CZ" sz="1800" i="1" dirty="0"/>
              <a:t> </a:t>
            </a:r>
            <a:r>
              <a:rPr lang="cs-CZ" sz="1800" i="1" dirty="0" err="1"/>
              <a:t>Enforcement</a:t>
            </a:r>
            <a:r>
              <a:rPr lang="cs-CZ" sz="1800" i="1" dirty="0"/>
              <a:t> Network </a:t>
            </a:r>
            <a:r>
              <a:rPr lang="cs-CZ" sz="1800" dirty="0"/>
              <a:t>(U.S. Department </a:t>
            </a:r>
            <a:r>
              <a:rPr lang="cs-CZ" sz="1800" dirty="0" err="1"/>
              <a:t>of</a:t>
            </a:r>
            <a:r>
              <a:rPr lang="cs-CZ" sz="1800" dirty="0"/>
              <a:t> </a:t>
            </a:r>
            <a:r>
              <a:rPr lang="cs-CZ" sz="1800" dirty="0" err="1"/>
              <a:t>Treasury</a:t>
            </a:r>
            <a:r>
              <a:rPr lang="cs-CZ" sz="1800" dirty="0"/>
              <a:t>) – skupina založená v roce 1990 za účelem </a:t>
            </a:r>
            <a:r>
              <a:rPr lang="cs-CZ" sz="1800" b="1" dirty="0"/>
              <a:t>odhalování praní špinavých peněz</a:t>
            </a:r>
            <a:r>
              <a:rPr lang="cs-CZ" sz="1800" dirty="0"/>
              <a:t/>
            </a:r>
            <a:br>
              <a:rPr lang="cs-CZ" sz="1800" dirty="0"/>
            </a:br>
            <a:endParaRPr lang="cs-CZ" sz="1800" dirty="0"/>
          </a:p>
          <a:p>
            <a:pPr>
              <a:defRPr/>
            </a:pPr>
            <a:r>
              <a:rPr lang="cs-CZ" sz="1800" dirty="0"/>
              <a:t> FAIS - </a:t>
            </a:r>
            <a:r>
              <a:rPr lang="cs-CZ" sz="1800" i="1" dirty="0" err="1"/>
              <a:t>The</a:t>
            </a:r>
            <a:r>
              <a:rPr lang="cs-CZ" sz="1800" i="1" dirty="0"/>
              <a:t> </a:t>
            </a:r>
            <a:r>
              <a:rPr lang="cs-CZ" sz="1800" i="1" dirty="0" err="1"/>
              <a:t>FinCEN</a:t>
            </a:r>
            <a:r>
              <a:rPr lang="cs-CZ" sz="1800" i="1" dirty="0"/>
              <a:t> </a:t>
            </a:r>
            <a:r>
              <a:rPr lang="cs-CZ" sz="1800" i="1" dirty="0" err="1"/>
              <a:t>Artificial</a:t>
            </a:r>
            <a:r>
              <a:rPr lang="cs-CZ" sz="1800" i="1" dirty="0"/>
              <a:t> </a:t>
            </a:r>
            <a:r>
              <a:rPr lang="cs-CZ" sz="1800" i="1" dirty="0" err="1"/>
              <a:t>Intelligence</a:t>
            </a:r>
            <a:r>
              <a:rPr lang="cs-CZ" sz="1800" i="1" dirty="0"/>
              <a:t> </a:t>
            </a:r>
            <a:br>
              <a:rPr lang="cs-CZ" sz="1800" i="1" dirty="0"/>
            </a:br>
            <a:r>
              <a:rPr lang="cs-CZ" sz="1800" i="1" dirty="0" err="1"/>
              <a:t>System</a:t>
            </a:r>
            <a:r>
              <a:rPr lang="cs-CZ" sz="1800" dirty="0"/>
              <a:t> – systém vyvinutý skupinou </a:t>
            </a:r>
            <a:br>
              <a:rPr lang="cs-CZ" sz="1800" dirty="0"/>
            </a:br>
            <a:r>
              <a:rPr lang="cs-CZ" sz="1800" dirty="0" err="1"/>
              <a:t>FinCEN</a:t>
            </a:r>
            <a:r>
              <a:rPr lang="cs-CZ" sz="1800" dirty="0"/>
              <a:t>, který je postaven na </a:t>
            </a:r>
            <a:r>
              <a:rPr lang="cs-CZ" sz="1800" b="1" dirty="0"/>
              <a:t>pravidlech</a:t>
            </a:r>
          </a:p>
          <a:p>
            <a:pPr>
              <a:defRPr/>
            </a:pPr>
            <a:endParaRPr lang="cs-CZ" sz="1800" dirty="0"/>
          </a:p>
          <a:p>
            <a:pPr>
              <a:defRPr/>
            </a:pPr>
            <a:r>
              <a:rPr lang="cs-CZ" sz="1800" dirty="0"/>
              <a:t>FAIS asistuje „lidskému“ analytikovi – tato </a:t>
            </a:r>
            <a:r>
              <a:rPr lang="cs-CZ" sz="1800" b="1" dirty="0"/>
              <a:t>spolupráce člověka a počítače</a:t>
            </a:r>
            <a:r>
              <a:rPr lang="cs-CZ" sz="1800" dirty="0"/>
              <a:t> umožnuje řešit úlohu, kterou by samostatně nebyl schopen provést žádný z nich</a:t>
            </a:r>
          </a:p>
          <a:p>
            <a:pPr marL="0" indent="0">
              <a:defRPr/>
            </a:pPr>
            <a:r>
              <a:rPr lang="cs-CZ" sz="1800" dirty="0"/>
              <a:t>Tento systém už v roce 1993 zpracovával zhruba </a:t>
            </a:r>
            <a:r>
              <a:rPr lang="cs-CZ" sz="1800" b="1" dirty="0"/>
              <a:t>200 000 finančních transakcí týdně </a:t>
            </a:r>
            <a:r>
              <a:rPr lang="cs-CZ" sz="1800" dirty="0"/>
              <a:t>a v témže roce doporučil k přezkoumání přes 400 podezřelých finančních transakcí v hodnotě přes </a:t>
            </a:r>
            <a:r>
              <a:rPr lang="cs-CZ" sz="1800" b="1" dirty="0"/>
              <a:t>1 miliardu </a:t>
            </a:r>
            <a:r>
              <a:rPr lang="cs-CZ" sz="1800" dirty="0"/>
              <a:t>amerických dolarů (prozkoumány transakce v hodnotě </a:t>
            </a:r>
            <a:r>
              <a:rPr lang="cs-CZ" sz="1800" b="1" dirty="0"/>
              <a:t>500 miliard </a:t>
            </a:r>
            <a:r>
              <a:rPr lang="cs-CZ" sz="1800" dirty="0"/>
              <a:t>dolarů).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it-IT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proti praní špinavých pěněz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94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spcAft>
                <a:spcPts val="300"/>
              </a:spcAft>
              <a:buNone/>
            </a:pPr>
            <a:r>
              <a:rPr lang="cs-CZ" altLang="en-US" sz="2000" dirty="0"/>
              <a:t>Aby mělo smysl použít expertní systém pro řešení nějakého problému, musejí být splněny dvě podmínky:</a:t>
            </a:r>
          </a:p>
          <a:p>
            <a:pPr>
              <a:buFont typeface="Symbol" panose="05050102010706020507" pitchFamily="18" charset="2"/>
              <a:buNone/>
            </a:pPr>
            <a:r>
              <a:rPr lang="cs-CZ" altLang="en-US" sz="2000" dirty="0"/>
              <a:t>1.	Musí se jednat o problém složitý rozsahem nebo neurčitostí vztahů, pro nějž exaktní metoda řešení buď není k dispozici, nebo není schopna poskytnout řešení v požadované době.</a:t>
            </a:r>
          </a:p>
          <a:p>
            <a:pPr>
              <a:spcAft>
                <a:spcPts val="600"/>
              </a:spcAft>
              <a:buFont typeface="Symbol" panose="05050102010706020507" pitchFamily="18" charset="2"/>
              <a:buNone/>
            </a:pPr>
            <a:r>
              <a:rPr lang="cs-CZ" altLang="en-US" sz="2000" dirty="0"/>
              <a:t>2.	Efekty plynoucí z použití expertního systému musejí převyšovat vynaložené náklady. To znamená, že by mělo jít o problém s opakovanou potřebou řešení a značnými finančními dopady, pro nějž lidští experti jsou drazí nebo omezeně dostupní.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Aplikace ES – seminární práce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92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spcAft>
                <a:spcPts val="300"/>
              </a:spcAft>
              <a:buNone/>
            </a:pPr>
            <a:r>
              <a:rPr lang="cs-CZ" altLang="en-US" sz="2000" dirty="0" smtClean="0"/>
              <a:t>Typické příklady seminárních prací:</a:t>
            </a:r>
          </a:p>
          <a:p>
            <a:pPr>
              <a:spcAft>
                <a:spcPts val="300"/>
              </a:spcAft>
            </a:pPr>
            <a:r>
              <a:rPr lang="cs-CZ" altLang="en-US" sz="2000" dirty="0" smtClean="0"/>
              <a:t>výběr auta</a:t>
            </a:r>
          </a:p>
          <a:p>
            <a:pPr>
              <a:spcAft>
                <a:spcPts val="300"/>
              </a:spcAft>
            </a:pPr>
            <a:r>
              <a:rPr lang="cs-CZ" altLang="en-US" sz="2000" dirty="0"/>
              <a:t>výběr </a:t>
            </a:r>
            <a:r>
              <a:rPr lang="cs-CZ" altLang="en-US" sz="2000" dirty="0" smtClean="0"/>
              <a:t>mobilu</a:t>
            </a:r>
          </a:p>
          <a:p>
            <a:pPr>
              <a:spcAft>
                <a:spcPts val="300"/>
              </a:spcAft>
            </a:pPr>
            <a:r>
              <a:rPr lang="cs-CZ" altLang="en-US" sz="2000" dirty="0"/>
              <a:t>výběr </a:t>
            </a:r>
            <a:r>
              <a:rPr lang="cs-CZ" altLang="en-US" sz="2000" dirty="0" smtClean="0"/>
              <a:t>motocyklu</a:t>
            </a:r>
          </a:p>
          <a:p>
            <a:pPr>
              <a:spcAft>
                <a:spcPts val="300"/>
              </a:spcAft>
            </a:pPr>
            <a:r>
              <a:rPr lang="cs-CZ" altLang="en-US" sz="2000" dirty="0" smtClean="0"/>
              <a:t>volba běžeckých bot</a:t>
            </a:r>
          </a:p>
          <a:p>
            <a:pPr>
              <a:spcAft>
                <a:spcPts val="300"/>
              </a:spcAft>
            </a:pPr>
            <a:r>
              <a:rPr lang="cs-CZ" altLang="en-US" sz="2000" dirty="0" smtClean="0"/>
              <a:t>volba domácího mazlíčka</a:t>
            </a:r>
          </a:p>
          <a:p>
            <a:pPr>
              <a:spcAft>
                <a:spcPts val="300"/>
              </a:spcAft>
            </a:pPr>
            <a:r>
              <a:rPr lang="cs-CZ" altLang="en-US" sz="2000" dirty="0" smtClean="0"/>
              <a:t>volba finančního produktu</a:t>
            </a:r>
            <a:endParaRPr lang="cs-CZ" altLang="en-US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Aplikace ES – seminární práce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03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spcAft>
                <a:spcPts val="300"/>
              </a:spcAft>
              <a:buNone/>
            </a:pPr>
            <a:r>
              <a:rPr lang="cs-CZ" altLang="en-US" sz="1600" dirty="0" smtClean="0"/>
              <a:t>Báze </a:t>
            </a:r>
            <a:r>
              <a:rPr lang="cs-CZ" altLang="en-US" sz="1600" dirty="0"/>
              <a:t>znalostí experta z dané </a:t>
            </a:r>
            <a:r>
              <a:rPr lang="cs-CZ" altLang="en-US" sz="1600" dirty="0" smtClean="0"/>
              <a:t>oblasti</a:t>
            </a:r>
          </a:p>
          <a:p>
            <a:pPr marL="0" indent="0">
              <a:spcAft>
                <a:spcPts val="300"/>
              </a:spcAft>
              <a:buNone/>
            </a:pPr>
            <a:r>
              <a:rPr lang="cs-CZ" altLang="en-US" sz="1600" dirty="0" smtClean="0"/>
              <a:t>Data </a:t>
            </a:r>
            <a:r>
              <a:rPr lang="cs-CZ" altLang="en-US" sz="1600" dirty="0"/>
              <a:t>k řešenému </a:t>
            </a:r>
            <a:r>
              <a:rPr lang="cs-CZ" altLang="en-US" sz="1600" dirty="0" smtClean="0"/>
              <a:t>případu</a:t>
            </a:r>
          </a:p>
          <a:p>
            <a:pPr marL="0" indent="0">
              <a:spcAft>
                <a:spcPts val="300"/>
              </a:spcAft>
              <a:buNone/>
            </a:pPr>
            <a:r>
              <a:rPr lang="cs-CZ" altLang="en-US" sz="1600" dirty="0" smtClean="0"/>
              <a:t>Inferenční </a:t>
            </a:r>
            <a:r>
              <a:rPr lang="cs-CZ" altLang="en-US" sz="1600" dirty="0"/>
              <a:t>(odvozovací) mechanismus – umožňuje </a:t>
            </a:r>
            <a:r>
              <a:rPr lang="cs-CZ" altLang="en-US" sz="1600" dirty="0" smtClean="0"/>
              <a:t/>
            </a:r>
            <a:br>
              <a:rPr lang="cs-CZ" altLang="en-US" sz="1600" dirty="0" smtClean="0"/>
            </a:br>
            <a:r>
              <a:rPr lang="cs-CZ" altLang="en-US" sz="1600" dirty="0" smtClean="0"/>
              <a:t>znalosti </a:t>
            </a:r>
            <a:r>
              <a:rPr lang="cs-CZ" altLang="en-US" sz="1600" dirty="0"/>
              <a:t>a data využívat pro konkrétní </a:t>
            </a:r>
            <a:r>
              <a:rPr lang="cs-CZ" altLang="en-US" sz="1600" dirty="0" smtClean="0"/>
              <a:t>případ </a:t>
            </a:r>
          </a:p>
          <a:p>
            <a:pPr marL="400050" lvl="1" indent="0">
              <a:spcAft>
                <a:spcPts val="300"/>
              </a:spcAft>
              <a:buNone/>
            </a:pPr>
            <a:r>
              <a:rPr lang="cs-CZ" altLang="en-US" sz="1200" dirty="0" smtClean="0"/>
              <a:t>Prohledávání </a:t>
            </a:r>
            <a:r>
              <a:rPr lang="cs-CZ" altLang="en-US" sz="1200" dirty="0"/>
              <a:t>báze znalostí – nalezení </a:t>
            </a:r>
            <a:r>
              <a:rPr lang="cs-CZ" altLang="en-US" sz="1200" dirty="0" smtClean="0"/>
              <a:t/>
            </a:r>
            <a:br>
              <a:rPr lang="cs-CZ" altLang="en-US" sz="1200" dirty="0" smtClean="0"/>
            </a:br>
            <a:r>
              <a:rPr lang="cs-CZ" altLang="en-US" sz="1200" dirty="0" smtClean="0"/>
              <a:t>aplikovatelných znalostí </a:t>
            </a:r>
          </a:p>
          <a:p>
            <a:pPr marL="400050" lvl="1" indent="0">
              <a:spcAft>
                <a:spcPts val="300"/>
              </a:spcAft>
              <a:buNone/>
            </a:pPr>
            <a:r>
              <a:rPr lang="cs-CZ" altLang="en-US" sz="1200" dirty="0" smtClean="0"/>
              <a:t>Dedukce </a:t>
            </a:r>
            <a:r>
              <a:rPr lang="cs-CZ" altLang="en-US" sz="1200" dirty="0"/>
              <a:t>– základem je modus </a:t>
            </a:r>
            <a:r>
              <a:rPr lang="cs-CZ" altLang="en-US" sz="1200" dirty="0" err="1" smtClean="0"/>
              <a:t>ponens</a:t>
            </a:r>
            <a:r>
              <a:rPr lang="cs-CZ" altLang="en-US" sz="1200" dirty="0" smtClean="0"/>
              <a:t>:</a:t>
            </a:r>
          </a:p>
          <a:p>
            <a:pPr marL="400050" lvl="1" indent="0">
              <a:spcAft>
                <a:spcPts val="300"/>
              </a:spcAft>
              <a:buNone/>
            </a:pPr>
            <a:r>
              <a:rPr lang="cs-CZ" altLang="en-US" sz="1200" dirty="0" smtClean="0"/>
              <a:t>	platí-li A </a:t>
            </a:r>
            <a:r>
              <a:rPr lang="cs-CZ" altLang="en-US" sz="1200" dirty="0" err="1" smtClean="0"/>
              <a:t>a</a:t>
            </a:r>
            <a:r>
              <a:rPr lang="cs-CZ" altLang="en-US" sz="1200" dirty="0" smtClean="0"/>
              <a:t> zároveň </a:t>
            </a:r>
            <a:r>
              <a:rPr lang="cs-CZ" altLang="en-US" sz="1200" dirty="0"/>
              <a:t>A =&gt; </a:t>
            </a:r>
            <a:r>
              <a:rPr lang="cs-CZ" altLang="en-US" sz="1200" dirty="0" smtClean="0"/>
              <a:t>B, pak platí B </a:t>
            </a:r>
          </a:p>
          <a:p>
            <a:pPr marL="400050" lvl="1" indent="0">
              <a:spcAft>
                <a:spcPts val="300"/>
              </a:spcAft>
              <a:buNone/>
            </a:pPr>
            <a:r>
              <a:rPr lang="cs-CZ" altLang="en-US" sz="1200" dirty="0" smtClean="0"/>
              <a:t>Práce </a:t>
            </a:r>
            <a:r>
              <a:rPr lang="cs-CZ" altLang="en-US" sz="1200" dirty="0"/>
              <a:t>s </a:t>
            </a:r>
            <a:r>
              <a:rPr lang="cs-CZ" altLang="en-US" sz="1200" dirty="0" smtClean="0"/>
              <a:t>neurčitostí </a:t>
            </a:r>
          </a:p>
          <a:p>
            <a:pPr marL="0" indent="0">
              <a:spcAft>
                <a:spcPts val="300"/>
              </a:spcAft>
              <a:buNone/>
            </a:pPr>
            <a:r>
              <a:rPr lang="cs-CZ" altLang="en-US" sz="1600" dirty="0" smtClean="0"/>
              <a:t>Vysvětlovací </a:t>
            </a:r>
            <a:r>
              <a:rPr lang="cs-CZ" altLang="en-US" sz="1600" dirty="0"/>
              <a:t>modul umožňující (do jisté míry) </a:t>
            </a:r>
            <a:r>
              <a:rPr lang="cs-CZ" altLang="en-US" sz="1600" dirty="0" smtClean="0"/>
              <a:t/>
            </a:r>
            <a:br>
              <a:rPr lang="cs-CZ" altLang="en-US" sz="1600" dirty="0" smtClean="0"/>
            </a:br>
            <a:r>
              <a:rPr lang="cs-CZ" altLang="en-US" sz="1600" dirty="0" smtClean="0"/>
              <a:t>zdůvodnit </a:t>
            </a:r>
            <a:r>
              <a:rPr lang="cs-CZ" altLang="en-US" sz="1600" dirty="0"/>
              <a:t>postup systému při </a:t>
            </a:r>
            <a:r>
              <a:rPr lang="cs-CZ" altLang="en-US" sz="1600" dirty="0" smtClean="0"/>
              <a:t>odvozování </a:t>
            </a:r>
          </a:p>
          <a:p>
            <a:pPr marL="400050" lvl="1" indent="0">
              <a:spcAft>
                <a:spcPts val="300"/>
              </a:spcAft>
              <a:buNone/>
            </a:pPr>
            <a:r>
              <a:rPr lang="cs-CZ" altLang="en-US" sz="1200" dirty="0" err="1" smtClean="0"/>
              <a:t>why</a:t>
            </a:r>
            <a:r>
              <a:rPr lang="cs-CZ" altLang="en-US" sz="1200" dirty="0" smtClean="0"/>
              <a:t> </a:t>
            </a:r>
            <a:r>
              <a:rPr lang="cs-CZ" altLang="en-US" sz="1200" dirty="0"/>
              <a:t>(proč systém klade tento dotaz</a:t>
            </a:r>
            <a:r>
              <a:rPr lang="cs-CZ" altLang="en-US" sz="1200" dirty="0" smtClean="0"/>
              <a:t>) </a:t>
            </a:r>
          </a:p>
          <a:p>
            <a:pPr marL="400050" lvl="1" indent="0">
              <a:spcAft>
                <a:spcPts val="300"/>
              </a:spcAft>
              <a:buNone/>
            </a:pPr>
            <a:r>
              <a:rPr lang="cs-CZ" altLang="en-US" sz="1200" dirty="0" err="1" smtClean="0"/>
              <a:t>how</a:t>
            </a:r>
            <a:r>
              <a:rPr lang="cs-CZ" altLang="en-US" sz="1200" dirty="0" smtClean="0"/>
              <a:t> </a:t>
            </a:r>
            <a:r>
              <a:rPr lang="cs-CZ" altLang="en-US" sz="1200" dirty="0"/>
              <a:t>(jak systém odvodil své doporučení</a:t>
            </a:r>
            <a:r>
              <a:rPr lang="cs-CZ" altLang="en-US" sz="1200" dirty="0" smtClean="0"/>
              <a:t>) </a:t>
            </a:r>
          </a:p>
          <a:p>
            <a:pPr marL="0" indent="0">
              <a:spcAft>
                <a:spcPts val="300"/>
              </a:spcAft>
              <a:buNone/>
            </a:pPr>
            <a:r>
              <a:rPr lang="cs-CZ" altLang="en-US" sz="1600" dirty="0" smtClean="0"/>
              <a:t>Modul </a:t>
            </a:r>
            <a:r>
              <a:rPr lang="cs-CZ" altLang="en-US" sz="1600" dirty="0"/>
              <a:t>pro komunikaci s uživatelem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Struktura expertního systému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71" t="19098" r="11285" b="6250"/>
          <a:stretch>
            <a:fillRect/>
          </a:stretch>
        </p:blipFill>
        <p:spPr bwMode="auto">
          <a:xfrm>
            <a:off x="4139952" y="1263782"/>
            <a:ext cx="4896421" cy="2850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118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/>
          </p:cNvSpPr>
          <p:nvPr/>
        </p:nvSpPr>
        <p:spPr>
          <a:xfrm>
            <a:off x="971600" y="1995686"/>
            <a:ext cx="7056784" cy="50770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67744" y="372387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Některé snímky převzaty od:</a:t>
            </a:r>
          </a:p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RNDr</a:t>
            </a:r>
            <a:r>
              <a:rPr lang="cs-CZ" altLang="cs-CZ" sz="1200" dirty="0"/>
              <a:t>. Jiří Dvořák, </a:t>
            </a:r>
            <a:r>
              <a:rPr lang="cs-CZ" altLang="cs-CZ" sz="1200" dirty="0" smtClean="0"/>
              <a:t>CSc. </a:t>
            </a:r>
            <a:r>
              <a:rPr lang="cs-CZ" altLang="cs-CZ" sz="1200" dirty="0" smtClean="0">
                <a:hlinkClick r:id="rId2"/>
              </a:rPr>
              <a:t>dvorak@fme.vutbr.cz</a:t>
            </a:r>
            <a:endParaRPr lang="cs-CZ" altLang="cs-CZ" sz="1200" dirty="0" smtClean="0"/>
          </a:p>
          <a:p>
            <a:pPr algn="ctr">
              <a:lnSpc>
                <a:spcPct val="150000"/>
              </a:lnSpc>
            </a:pPr>
            <a:r>
              <a:rPr lang="nn-NO" altLang="cs-CZ" sz="1200" dirty="0"/>
              <a:t>prof. Ing. Petr Berka, CSc</a:t>
            </a:r>
            <a:r>
              <a:rPr lang="nn-NO" altLang="cs-CZ" sz="1200" dirty="0" smtClean="0"/>
              <a:t>.</a:t>
            </a:r>
            <a:r>
              <a:rPr lang="cs-CZ" altLang="cs-CZ" sz="1200" dirty="0" smtClean="0"/>
              <a:t> </a:t>
            </a:r>
            <a:r>
              <a:rPr lang="cs-CZ" altLang="cs-CZ" sz="1200" dirty="0" smtClean="0">
                <a:hlinkClick r:id="rId3"/>
              </a:rPr>
              <a:t>berka@vse.cz</a:t>
            </a:r>
            <a:endParaRPr lang="cs-CZ" alt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val="1511565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defRPr/>
            </a:pPr>
            <a:r>
              <a:rPr lang="cs-CZ" sz="1600" dirty="0" smtClean="0"/>
              <a:t>kontroluje </a:t>
            </a:r>
            <a:r>
              <a:rPr lang="cs-CZ" sz="1600" dirty="0"/>
              <a:t>všechny finanční transakce nad 10 tis. dolarů </a:t>
            </a:r>
          </a:p>
          <a:p>
            <a:pPr>
              <a:defRPr/>
            </a:pPr>
            <a:r>
              <a:rPr lang="cs-CZ" sz="1600" dirty="0" smtClean="0"/>
              <a:t>zkoumané </a:t>
            </a:r>
            <a:r>
              <a:rPr lang="cs-CZ" sz="1600" dirty="0"/>
              <a:t>základní entity: transakce, subjekty a účty </a:t>
            </a:r>
            <a:endParaRPr lang="cs-CZ" sz="1600" dirty="0" smtClean="0"/>
          </a:p>
          <a:p>
            <a:pPr>
              <a:defRPr/>
            </a:pPr>
            <a:r>
              <a:rPr lang="cs-CZ" sz="1600" dirty="0" smtClean="0"/>
              <a:t>zpracovávaný </a:t>
            </a:r>
            <a:r>
              <a:rPr lang="cs-CZ" sz="1600" dirty="0"/>
              <a:t>formulář obsahuje přibližně 120 polí </a:t>
            </a:r>
            <a:endParaRPr lang="cs-CZ" sz="1600" dirty="0" smtClean="0"/>
          </a:p>
          <a:p>
            <a:pPr>
              <a:defRPr/>
            </a:pPr>
            <a:r>
              <a:rPr lang="cs-CZ" sz="1600" dirty="0" smtClean="0"/>
              <a:t>podobné </a:t>
            </a:r>
            <a:r>
              <a:rPr lang="cs-CZ" sz="1600" dirty="0"/>
              <a:t>identifikační údaje se přiřazují do </a:t>
            </a:r>
            <a:r>
              <a:rPr lang="cs-CZ" sz="1600" dirty="0" smtClean="0"/>
              <a:t>„klastrů“</a:t>
            </a:r>
            <a:endParaRPr lang="cs-CZ" sz="1600" dirty="0"/>
          </a:p>
          <a:p>
            <a:pPr>
              <a:defRPr/>
            </a:pPr>
            <a:r>
              <a:rPr lang="cs-CZ" sz="1600" dirty="0" smtClean="0"/>
              <a:t>hledání </a:t>
            </a:r>
            <a:r>
              <a:rPr lang="cs-CZ" sz="1600" dirty="0"/>
              <a:t>skrytých struktur </a:t>
            </a:r>
            <a:r>
              <a:rPr lang="cs-CZ" sz="1600" dirty="0" smtClean="0"/>
              <a:t>- statistické </a:t>
            </a:r>
            <a:r>
              <a:rPr lang="cs-CZ" sz="1600" dirty="0"/>
              <a:t>a jiné metody dolování </a:t>
            </a:r>
            <a:r>
              <a:rPr lang="cs-CZ" sz="1600" dirty="0" smtClean="0"/>
              <a:t>dat </a:t>
            </a:r>
            <a:r>
              <a:rPr lang="cs-CZ" sz="1600" dirty="0"/>
              <a:t>(zejména nalezení a charakterizace množin podobných </a:t>
            </a:r>
            <a:r>
              <a:rPr lang="cs-CZ" sz="1600" dirty="0" smtClean="0"/>
              <a:t>případů </a:t>
            </a:r>
            <a:r>
              <a:rPr lang="cs-CZ" sz="1600" dirty="0"/>
              <a:t>– shlukování) </a:t>
            </a:r>
            <a:endParaRPr lang="cs-CZ" sz="1600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 o FAIS (1)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81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defRPr/>
            </a:pPr>
            <a:r>
              <a:rPr lang="cs-CZ" sz="1600" dirty="0" smtClean="0"/>
              <a:t>hledání </a:t>
            </a:r>
            <a:r>
              <a:rPr lang="cs-CZ" sz="1600" dirty="0"/>
              <a:t>relevantních subjektů a vztahů </a:t>
            </a:r>
            <a:r>
              <a:rPr lang="cs-CZ" sz="1600" dirty="0" smtClean="0"/>
              <a:t>- velmi </a:t>
            </a:r>
            <a:r>
              <a:rPr lang="cs-CZ" sz="1600" dirty="0"/>
              <a:t>důležité je </a:t>
            </a:r>
            <a:r>
              <a:rPr lang="cs-CZ" sz="1600" dirty="0" smtClean="0"/>
              <a:t>uplatnit </a:t>
            </a:r>
            <a:r>
              <a:rPr lang="cs-CZ" sz="1600" dirty="0"/>
              <a:t>doménově specifické znalosti, např. o </a:t>
            </a:r>
            <a:r>
              <a:rPr lang="cs-CZ" sz="1600" dirty="0" smtClean="0"/>
              <a:t>rodinách, firemní </a:t>
            </a:r>
            <a:r>
              <a:rPr lang="cs-CZ" sz="1600" dirty="0"/>
              <a:t>subjekty apod. </a:t>
            </a:r>
            <a:endParaRPr lang="cs-CZ" sz="1600" dirty="0" smtClean="0"/>
          </a:p>
          <a:p>
            <a:pPr>
              <a:defRPr/>
            </a:pPr>
            <a:r>
              <a:rPr lang="cs-CZ" sz="1600" dirty="0" smtClean="0"/>
              <a:t>modul </a:t>
            </a:r>
            <a:r>
              <a:rPr lang="cs-CZ" sz="1600" dirty="0"/>
              <a:t>k hodnocení podezření v systému FAIS obsahuje hlavní </a:t>
            </a:r>
            <a:r>
              <a:rPr lang="cs-CZ" sz="1600" dirty="0" smtClean="0"/>
              <a:t>expertní </a:t>
            </a:r>
            <a:r>
              <a:rPr lang="cs-CZ" sz="1600" dirty="0"/>
              <a:t>znalosti (cca 2000 pravidel a rámců) </a:t>
            </a:r>
            <a:r>
              <a:rPr lang="cs-CZ" sz="1600" dirty="0" smtClean="0"/>
              <a:t>- aplikace Neuron </a:t>
            </a:r>
            <a:r>
              <a:rPr lang="cs-CZ" sz="1600" dirty="0"/>
              <a:t>Data NEXPERT </a:t>
            </a:r>
            <a:r>
              <a:rPr lang="cs-CZ" sz="1600" dirty="0" err="1"/>
              <a:t>Object</a:t>
            </a:r>
            <a:r>
              <a:rPr lang="cs-CZ" sz="1600" dirty="0"/>
              <a:t> </a:t>
            </a:r>
            <a:endParaRPr lang="cs-CZ" sz="1600" dirty="0" smtClean="0"/>
          </a:p>
          <a:p>
            <a:pPr>
              <a:defRPr/>
            </a:pPr>
            <a:r>
              <a:rPr lang="cs-CZ" sz="1600" dirty="0" smtClean="0"/>
              <a:t>nově </a:t>
            </a:r>
            <a:r>
              <a:rPr lang="cs-CZ" sz="1600" dirty="0"/>
              <a:t>rozvíjen systém detekce podvodů sledováním zlomů v </a:t>
            </a:r>
            <a:r>
              <a:rPr lang="cs-CZ" sz="1600" dirty="0" smtClean="0"/>
              <a:t>datech popisujících finanční aktivity </a:t>
            </a:r>
            <a:r>
              <a:rPr lang="cs-CZ" sz="1600" dirty="0"/>
              <a:t>(</a:t>
            </a:r>
            <a:r>
              <a:rPr lang="cs-CZ" sz="1600" dirty="0" err="1"/>
              <a:t>Break</a:t>
            </a:r>
            <a:r>
              <a:rPr lang="cs-CZ" sz="1600" dirty="0"/>
              <a:t> </a:t>
            </a:r>
            <a:r>
              <a:rPr lang="cs-CZ" sz="1600" dirty="0" err="1"/>
              <a:t>Detection</a:t>
            </a:r>
            <a:r>
              <a:rPr lang="cs-CZ" sz="1600" dirty="0"/>
              <a:t> </a:t>
            </a:r>
            <a:r>
              <a:rPr lang="cs-CZ" sz="1600" dirty="0" err="1" smtClean="0"/>
              <a:t>System</a:t>
            </a:r>
            <a:r>
              <a:rPr lang="cs-CZ" sz="1600" dirty="0" smtClean="0"/>
              <a:t>) </a:t>
            </a:r>
            <a:endParaRPr lang="cs-CZ" sz="1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 o FAIS (2)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22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Podle E.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Feigenbauma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expertní systém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inteligentní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počítačový program, který užívá znalosti a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inferenční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procedury k řešení problémů, které jsou natolik obtížné, že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své řešení vyžadují významnou lidskou expertízu.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Expertní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(1)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33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Expertní systém je počítačový program simulující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rozhodovací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činnost lidského experta při řešení složitých úloh a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využívající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vhodně zakódovaných speciálních znalostí převzatých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experta s cílem dosáhnout ve zvolené problémové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oblasti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kvality rozhodování na úrovni experta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Expertní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(2)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25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Expertní systém je systém na řešení takových problémů,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který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lidský expert v dané oblasti dokázal vyřešit po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telefonu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Expertní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(3)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27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Diagnóza druhů infekcí ve složitých pooperačních stavech a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pro jejich medikamentózní léčbu (90procentní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shoda s rozhodnutími odborných lékařů)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Báze znalostí: 451 pravidel tvaru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Jestliže (konjunkce podmínek), pak (závěr) s jistotou (číslo)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Jistota je číslo z jednotkového intervalu, které udává expert </a:t>
            </a:r>
          </a:p>
          <a:p>
            <a:pPr marL="0" indent="0">
              <a:buNone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</a:t>
            </a:r>
            <a:r>
              <a:rPr lang="cs-CZ" altLang="cs-CZ" sz="2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stupeň potvrzení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závěru, jsou-li pravdivé podmínky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MYCIN (1)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42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2459</TotalTime>
  <Words>1143</Words>
  <Application>Microsoft Office PowerPoint</Application>
  <PresentationFormat>Předvádění na obrazovce (16:9)</PresentationFormat>
  <Paragraphs>241</Paragraphs>
  <Slides>33</Slides>
  <Notes>31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9" baseType="lpstr">
      <vt:lpstr>Arial</vt:lpstr>
      <vt:lpstr>Calibri</vt:lpstr>
      <vt:lpstr>Enriqueta</vt:lpstr>
      <vt:lpstr>Symbol</vt:lpstr>
      <vt:lpstr>Times New Roman</vt:lpstr>
      <vt:lpstr>SLU</vt:lpstr>
      <vt:lpstr>Název prezentace</vt:lpstr>
      <vt:lpstr>Motivace - Praní špinavých peněz</vt:lpstr>
      <vt:lpstr>AI proti praní špinavých pěněz</vt:lpstr>
      <vt:lpstr>Více o FAIS (1)</vt:lpstr>
      <vt:lpstr>Více o FAIS (2)</vt:lpstr>
      <vt:lpstr>Expertní systémy (1)</vt:lpstr>
      <vt:lpstr>Expertní systémy (2)</vt:lpstr>
      <vt:lpstr>Expertní systémy (3)</vt:lpstr>
      <vt:lpstr>ES MYCIN (1)</vt:lpstr>
      <vt:lpstr>ES MYCIN (2) </vt:lpstr>
      <vt:lpstr>ES MYCIN (3)</vt:lpstr>
      <vt:lpstr>ES PROSPECTOR (1)</vt:lpstr>
      <vt:lpstr>ES PROSPECTOR (2)</vt:lpstr>
      <vt:lpstr>BZ PROSPECTOR</vt:lpstr>
      <vt:lpstr>Charakteristické rysy expertních systémů </vt:lpstr>
      <vt:lpstr>Typy expertních systémů (1)</vt:lpstr>
      <vt:lpstr>Typy expertních systémů (2) </vt:lpstr>
      <vt:lpstr>Vhodnost aplikace expertního systému (1)</vt:lpstr>
      <vt:lpstr>Vhodnost aplikace expertního systému (2)</vt:lpstr>
      <vt:lpstr>Vhodnost aplikace expertního systému (3)</vt:lpstr>
      <vt:lpstr>Vhodnost aplikace expertního systému (4)</vt:lpstr>
      <vt:lpstr>Vhodnost aplikace expertního systému (5)</vt:lpstr>
      <vt:lpstr>Vhodnost aplikace expertního systému (6)</vt:lpstr>
      <vt:lpstr>Vhodnost aplikace expertního systému (7)</vt:lpstr>
      <vt:lpstr>Vhodnost aplikace expertního systému (8)</vt:lpstr>
      <vt:lpstr>Ekonomické aplikace expertních systémů (1)</vt:lpstr>
      <vt:lpstr>Ekonomické aplikace expertních systémů (2)</vt:lpstr>
      <vt:lpstr>Role expertního systému </vt:lpstr>
      <vt:lpstr>Výhody expertního systému</vt:lpstr>
      <vt:lpstr>Aplikace ES – seminární práce</vt:lpstr>
      <vt:lpstr>Aplikace ES – seminární práce</vt:lpstr>
      <vt:lpstr>Struktura expertního systému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gorecki</cp:lastModifiedBy>
  <cp:revision>96</cp:revision>
  <dcterms:created xsi:type="dcterms:W3CDTF">2016-07-06T15:42:34Z</dcterms:created>
  <dcterms:modified xsi:type="dcterms:W3CDTF">2018-04-05T14:10:27Z</dcterms:modified>
</cp:coreProperties>
</file>