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0" r:id="rId2"/>
    <p:sldId id="289" r:id="rId3"/>
    <p:sldId id="290" r:id="rId4"/>
    <p:sldId id="291" r:id="rId5"/>
    <p:sldId id="292" r:id="rId6"/>
    <p:sldId id="312" r:id="rId7"/>
    <p:sldId id="313" r:id="rId8"/>
    <p:sldId id="314" r:id="rId9"/>
    <p:sldId id="294" r:id="rId10"/>
    <p:sldId id="295" r:id="rId11"/>
    <p:sldId id="319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18" r:id="rId23"/>
    <p:sldId id="306" r:id="rId24"/>
    <p:sldId id="315" r:id="rId25"/>
    <p:sldId id="316" r:id="rId26"/>
    <p:sldId id="307" r:id="rId27"/>
    <p:sldId id="317" r:id="rId28"/>
    <p:sldId id="308" r:id="rId29"/>
    <p:sldId id="309" r:id="rId30"/>
    <p:sldId id="310" r:id="rId31"/>
    <p:sldId id="311" r:id="rId32"/>
    <p:sldId id="28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>
      <p:cViewPr varScale="1">
        <p:scale>
          <a:sx n="105" d="100"/>
          <a:sy n="105" d="100"/>
        </p:scale>
        <p:origin x="586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2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944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20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97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5676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046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362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283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245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9346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95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186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8124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3064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957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8096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7475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8037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6274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1954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8400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449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6733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6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899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640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683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562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981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91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dvorak@fme.vutb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6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cs-CZ" altLang="en-US" sz="1800" dirty="0"/>
              <a:t>Pravidla (</a:t>
            </a:r>
            <a:r>
              <a:rPr lang="cs-CZ" altLang="en-US" sz="1800" i="1" dirty="0" err="1"/>
              <a:t>rules</a:t>
            </a:r>
            <a:r>
              <a:rPr lang="cs-CZ" altLang="en-US" sz="1800" dirty="0"/>
              <a:t>) mohou mít například takovéto tvary: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cs-CZ" altLang="en-US" sz="1800" dirty="0"/>
              <a:t>IF předpoklad THEN závěr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cs-CZ" altLang="en-US" sz="1800" dirty="0"/>
              <a:t>IF situace THEN akce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cs-CZ" altLang="en-US" sz="1800" dirty="0"/>
              <a:t>IF podmínka THEN závěr AND akce</a:t>
            </a:r>
          </a:p>
          <a:p>
            <a:pPr lvl="2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cs-CZ" altLang="en-US" sz="1800" dirty="0"/>
              <a:t>IF podmínka THEN důsledek1 ELSE důsledek2</a:t>
            </a:r>
          </a:p>
          <a:p>
            <a:pPr>
              <a:spcAft>
                <a:spcPts val="600"/>
              </a:spcAft>
            </a:pPr>
            <a:r>
              <a:rPr lang="cs-CZ" altLang="en-US" sz="1800" dirty="0"/>
              <a:t>V </a:t>
            </a:r>
            <a:r>
              <a:rPr lang="cs-CZ" altLang="en-US" sz="1800" dirty="0" err="1"/>
              <a:t>předpokladové</a:t>
            </a:r>
            <a:r>
              <a:rPr lang="cs-CZ" altLang="en-US" sz="1800" dirty="0"/>
              <a:t> části (</a:t>
            </a:r>
            <a:r>
              <a:rPr lang="cs-CZ" altLang="en-US" sz="1800" b="1" i="1" dirty="0">
                <a:solidFill>
                  <a:schemeClr val="accent2"/>
                </a:solidFill>
              </a:rPr>
              <a:t>antecedentu</a:t>
            </a:r>
            <a:r>
              <a:rPr lang="cs-CZ" altLang="en-US" sz="1800" dirty="0"/>
              <a:t>) se mohou vyskytnout spojky AND a OR, v důsledkové části (</a:t>
            </a:r>
            <a:r>
              <a:rPr lang="cs-CZ" altLang="en-US" sz="1800" b="1" i="1" dirty="0">
                <a:solidFill>
                  <a:schemeClr val="accent2"/>
                </a:solidFill>
              </a:rPr>
              <a:t>konsekventu</a:t>
            </a:r>
            <a:r>
              <a:rPr lang="cs-CZ" altLang="en-US" sz="1800" dirty="0"/>
              <a:t>) se může vyskytnout spojka AND. Součástí pravidla může být také tzv. </a:t>
            </a:r>
            <a:r>
              <a:rPr lang="cs-CZ" altLang="en-US" sz="1800" b="1" i="1" dirty="0">
                <a:solidFill>
                  <a:schemeClr val="accent2"/>
                </a:solidFill>
              </a:rPr>
              <a:t>kontext</a:t>
            </a:r>
            <a:r>
              <a:rPr lang="cs-CZ" altLang="en-US" sz="1800" dirty="0"/>
              <a:t>, ve kterém má být pravidlo uvažováno</a:t>
            </a:r>
            <a:r>
              <a:rPr lang="cs-CZ" altLang="en-US" sz="1800" dirty="0" smtClean="0"/>
              <a:t>.</a:t>
            </a:r>
            <a:endParaRPr lang="cs-CZ" altLang="en-US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Tvary </a:t>
            </a:r>
            <a:r>
              <a:rPr lang="cs-CZ" b="1" dirty="0" smtClean="0"/>
              <a:t>pravidel (1)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25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en-US" sz="1800" dirty="0" smtClean="0"/>
              <a:t>Jiný </a:t>
            </a:r>
            <a:r>
              <a:rPr lang="cs-CZ" altLang="en-US" sz="1800" dirty="0"/>
              <a:t>způsob zápisu pravidla </a:t>
            </a:r>
            <a:r>
              <a:rPr lang="cs-CZ" altLang="en-US" sz="1800" i="1" dirty="0" err="1"/>
              <a:t>if</a:t>
            </a:r>
            <a:r>
              <a:rPr lang="cs-CZ" altLang="en-US" sz="1800" i="1" dirty="0"/>
              <a:t> E </a:t>
            </a:r>
            <a:r>
              <a:rPr lang="cs-CZ" altLang="en-US" sz="1800" i="1" dirty="0" err="1"/>
              <a:t>then</a:t>
            </a:r>
            <a:r>
              <a:rPr lang="cs-CZ" altLang="en-US" sz="1800" i="1" dirty="0"/>
              <a:t> H</a:t>
            </a:r>
            <a:r>
              <a:rPr lang="cs-CZ" altLang="en-US" sz="1800" dirty="0"/>
              <a:t>:	</a:t>
            </a:r>
            <a:r>
              <a:rPr lang="cs-CZ" altLang="en-US" sz="1800" i="1" dirty="0"/>
              <a:t>E</a:t>
            </a:r>
            <a:r>
              <a:rPr lang="cs-CZ" altLang="en-US" sz="1800" dirty="0"/>
              <a:t> </a:t>
            </a:r>
            <a:r>
              <a:rPr lang="cs-CZ" altLang="en-US" sz="1800" dirty="0">
                <a:sym typeface="Symbol" panose="05050102010706020507" pitchFamily="18" charset="2"/>
              </a:rPr>
              <a:t></a:t>
            </a:r>
            <a:r>
              <a:rPr lang="cs-CZ" altLang="en-US" sz="1800" dirty="0"/>
              <a:t> </a:t>
            </a:r>
            <a:r>
              <a:rPr lang="cs-CZ" altLang="en-US" sz="1800" i="1" dirty="0"/>
              <a:t>H </a:t>
            </a:r>
          </a:p>
          <a:p>
            <a:r>
              <a:rPr lang="cs-CZ" altLang="en-US" sz="1800" dirty="0"/>
              <a:t>	(</a:t>
            </a:r>
            <a:r>
              <a:rPr lang="cs-CZ" altLang="en-US" sz="1800" i="1" dirty="0"/>
              <a:t>E</a:t>
            </a:r>
            <a:r>
              <a:rPr lang="cs-CZ" altLang="en-US" sz="1800" dirty="0"/>
              <a:t> – evidence, </a:t>
            </a:r>
            <a:r>
              <a:rPr lang="cs-CZ" altLang="en-US" sz="1800" i="1" dirty="0"/>
              <a:t>H</a:t>
            </a:r>
            <a:r>
              <a:rPr lang="cs-CZ" altLang="en-US" sz="1800" dirty="0"/>
              <a:t> – </a:t>
            </a:r>
            <a:r>
              <a:rPr lang="cs-CZ" altLang="en-US" sz="1800" dirty="0" err="1"/>
              <a:t>hypothesis</a:t>
            </a:r>
            <a:r>
              <a:rPr lang="cs-CZ" altLang="en-US" sz="1800" dirty="0"/>
              <a:t>).</a:t>
            </a:r>
          </a:p>
          <a:p>
            <a:r>
              <a:rPr lang="cs-CZ" altLang="en-US" sz="1800" dirty="0">
                <a:cs typeface="Times New Roman" panose="02020603050405020304" pitchFamily="18" charset="0"/>
              </a:rPr>
              <a:t>Pravidlo </a:t>
            </a:r>
            <a:r>
              <a:rPr lang="cs-CZ" altLang="en-US" sz="1800" i="1" dirty="0"/>
              <a:t>E</a:t>
            </a:r>
            <a:r>
              <a:rPr lang="cs-CZ" altLang="en-US" sz="1800" dirty="0"/>
              <a:t> </a:t>
            </a:r>
            <a:r>
              <a:rPr lang="cs-CZ" altLang="en-US" sz="1800" dirty="0">
                <a:sym typeface="Symbol" panose="05050102010706020507" pitchFamily="18" charset="2"/>
              </a:rPr>
              <a:t></a:t>
            </a:r>
            <a:r>
              <a:rPr lang="cs-CZ" altLang="en-US" sz="1800" dirty="0"/>
              <a:t> </a:t>
            </a:r>
            <a:r>
              <a:rPr lang="cs-CZ" altLang="en-US" sz="1800" i="1" dirty="0"/>
              <a:t>H </a:t>
            </a:r>
            <a:r>
              <a:rPr lang="cs-CZ" altLang="en-US" sz="1800" dirty="0">
                <a:cs typeface="Times New Roman" panose="02020603050405020304" pitchFamily="18" charset="0"/>
              </a:rPr>
              <a:t>neznamená totéž, co </a:t>
            </a:r>
            <a:r>
              <a:rPr lang="cs-CZ" altLang="en-US" sz="1800">
                <a:cs typeface="Times New Roman" panose="02020603050405020304" pitchFamily="18" charset="0"/>
              </a:rPr>
              <a:t>implikace </a:t>
            </a:r>
            <a:r>
              <a:rPr lang="cs-CZ" altLang="en-US" sz="1800" smtClean="0">
                <a:cs typeface="Times New Roman" panose="02020603050405020304" pitchFamily="18" charset="0"/>
              </a:rPr>
              <a:t> </a:t>
            </a:r>
            <a:r>
              <a:rPr lang="cs-CZ" altLang="en-US" sz="1800" i="1" smtClean="0"/>
              <a:t>E</a:t>
            </a:r>
            <a:r>
              <a:rPr lang="cs-CZ" altLang="en-US" sz="1800" smtClean="0">
                <a:cs typeface="Times New Roman" panose="02020603050405020304" pitchFamily="18" charset="0"/>
              </a:rPr>
              <a:t> </a:t>
            </a:r>
            <a:r>
              <a:rPr lang="cs-CZ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altLang="en-US" sz="1800" dirty="0">
                <a:cs typeface="Times New Roman" panose="02020603050405020304" pitchFamily="18" charset="0"/>
              </a:rPr>
              <a:t> </a:t>
            </a:r>
            <a:r>
              <a:rPr lang="cs-CZ" altLang="en-US" sz="1800" i="1" dirty="0"/>
              <a:t>H</a:t>
            </a:r>
            <a:r>
              <a:rPr lang="cs-CZ" altLang="en-US" sz="1800" dirty="0">
                <a:cs typeface="Times New Roman" panose="02020603050405020304" pitchFamily="18" charset="0"/>
              </a:rPr>
              <a:t>. </a:t>
            </a:r>
            <a:r>
              <a:rPr lang="cs-CZ" altLang="en-US" sz="1600" dirty="0"/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Tvary </a:t>
            </a:r>
            <a:r>
              <a:rPr lang="cs-CZ" b="1" dirty="0" smtClean="0"/>
              <a:t>pravidel (2)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5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cs-CZ" altLang="en-US" sz="2000" dirty="0"/>
              <a:t>Většina znalostních systémů je založena na pravidlech, nebo kombinuje pravidla s jiným způsobem reprezentace.</a:t>
            </a:r>
          </a:p>
          <a:p>
            <a:r>
              <a:rPr lang="cs-CZ" altLang="en-US" sz="2000" dirty="0" err="1"/>
              <a:t>Pravidlové</a:t>
            </a:r>
            <a:r>
              <a:rPr lang="cs-CZ" altLang="en-US" sz="2000" dirty="0"/>
              <a:t> systémy se od klasických logických systémů odlišují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nemonotonním</a:t>
            </a:r>
            <a:r>
              <a:rPr lang="cs-CZ" altLang="en-US" sz="2000" dirty="0"/>
              <a:t> </a:t>
            </a:r>
            <a:r>
              <a:rPr lang="cs-CZ" altLang="en-US" sz="2000" b="1" i="1" dirty="0">
                <a:solidFill>
                  <a:schemeClr val="accent2"/>
                </a:solidFill>
              </a:rPr>
              <a:t>uvažováním</a:t>
            </a:r>
            <a:r>
              <a:rPr lang="cs-CZ" altLang="en-US" sz="2000" dirty="0"/>
              <a:t> a možností </a:t>
            </a:r>
            <a:r>
              <a:rPr lang="cs-CZ" altLang="en-US" sz="2000" b="1" i="1" dirty="0">
                <a:solidFill>
                  <a:schemeClr val="accent2"/>
                </a:solidFill>
              </a:rPr>
              <a:t>zpracování</a:t>
            </a:r>
            <a:r>
              <a:rPr lang="cs-CZ" altLang="en-US" sz="2000" dirty="0"/>
              <a:t> </a:t>
            </a:r>
            <a:r>
              <a:rPr lang="cs-CZ" altLang="en-US" sz="2000" b="1" i="1" dirty="0">
                <a:solidFill>
                  <a:schemeClr val="accent2"/>
                </a:solidFill>
              </a:rPr>
              <a:t>neurčitosti</a:t>
            </a:r>
            <a:r>
              <a:rPr lang="cs-CZ" altLang="en-US" sz="2000" dirty="0"/>
              <a:t>.</a:t>
            </a:r>
          </a:p>
          <a:p>
            <a:pPr>
              <a:spcAft>
                <a:spcPts val="600"/>
              </a:spcAft>
            </a:pPr>
            <a:r>
              <a:rPr lang="cs-CZ" altLang="en-US" sz="2000" dirty="0"/>
              <a:t>Neurčitost se může vyskytnout jednak v předpokladech pravidla, jednak se může týkat pravidla jako celku.</a:t>
            </a:r>
          </a:p>
          <a:p>
            <a:pPr marL="0" indent="0">
              <a:buNone/>
            </a:pP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 err="1"/>
              <a:t>Pravidlové</a:t>
            </a:r>
            <a:r>
              <a:rPr lang="cs-CZ" b="1" dirty="0"/>
              <a:t> systémy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cs-CZ" altLang="en-US" sz="1600" dirty="0"/>
              <a:t>Inference je založena na pravidle </a:t>
            </a:r>
            <a:r>
              <a:rPr lang="cs-CZ" altLang="en-US" sz="1600" b="1" i="1" dirty="0">
                <a:solidFill>
                  <a:schemeClr val="accent2"/>
                </a:solidFill>
              </a:rPr>
              <a:t>modus </a:t>
            </a:r>
            <a:r>
              <a:rPr lang="cs-CZ" altLang="en-US" sz="1600" b="1" i="1" dirty="0" err="1">
                <a:solidFill>
                  <a:schemeClr val="accent2"/>
                </a:solidFill>
              </a:rPr>
              <a:t>ponens</a:t>
            </a:r>
            <a:r>
              <a:rPr lang="cs-CZ" altLang="en-US" sz="1600" dirty="0"/>
              <a:t>:</a:t>
            </a:r>
          </a:p>
          <a:p>
            <a:pPr algn="ctr">
              <a:spcAft>
                <a:spcPts val="600"/>
              </a:spcAft>
            </a:pPr>
            <a:endParaRPr lang="cs-CZ" altLang="en-US" sz="1600" dirty="0"/>
          </a:p>
          <a:p>
            <a:pPr>
              <a:spcAft>
                <a:spcPts val="600"/>
              </a:spcAft>
            </a:pPr>
            <a:endParaRPr lang="cs-CZ" altLang="en-US" sz="1600" dirty="0"/>
          </a:p>
          <a:p>
            <a:pPr>
              <a:spcAft>
                <a:spcPts val="600"/>
              </a:spcAft>
            </a:pPr>
            <a:r>
              <a:rPr lang="cs-CZ" altLang="en-US" sz="1600" dirty="0"/>
              <a:t>To znamená, že jestliže platí předpoklad E a pravidlo E</a:t>
            </a:r>
            <a:r>
              <a:rPr lang="cs-CZ" altLang="en-US" sz="1600" dirty="0">
                <a:sym typeface="Symbol" panose="05050102010706020507" pitchFamily="18" charset="2"/>
              </a:rPr>
              <a:t></a:t>
            </a:r>
            <a:r>
              <a:rPr lang="cs-CZ" altLang="en-US" sz="1600" dirty="0"/>
              <a:t>H, pak platí závěr H. </a:t>
            </a:r>
            <a:r>
              <a:rPr lang="cs-CZ" altLang="en-US" sz="1600" dirty="0">
                <a:cs typeface="Times New Roman" panose="02020603050405020304" pitchFamily="18" charset="0"/>
              </a:rPr>
              <a:t>Modus </a:t>
            </a:r>
            <a:r>
              <a:rPr lang="cs-CZ" altLang="en-US" sz="1600" dirty="0" err="1">
                <a:cs typeface="Times New Roman" panose="02020603050405020304" pitchFamily="18" charset="0"/>
              </a:rPr>
              <a:t>ponens</a:t>
            </a:r>
            <a:r>
              <a:rPr lang="cs-CZ" altLang="en-US" sz="1600" dirty="0">
                <a:cs typeface="Times New Roman" panose="02020603050405020304" pitchFamily="18" charset="0"/>
              </a:rPr>
              <a:t> představuje přímé usuzování. Nepřímé usuzování je dáno pravidlem </a:t>
            </a:r>
            <a:r>
              <a:rPr lang="cs-CZ" altLang="en-US" sz="1600" b="1" i="1" dirty="0">
                <a:solidFill>
                  <a:schemeClr val="accent2"/>
                </a:solidFill>
              </a:rPr>
              <a:t>modus </a:t>
            </a:r>
            <a:r>
              <a:rPr lang="cs-CZ" altLang="en-US" sz="1600" b="1" i="1" dirty="0" err="1">
                <a:solidFill>
                  <a:schemeClr val="accent2"/>
                </a:solidFill>
              </a:rPr>
              <a:t>tollens</a:t>
            </a:r>
            <a:r>
              <a:rPr lang="cs-CZ" altLang="en-US" sz="1600" dirty="0">
                <a:cs typeface="Times New Roman" panose="02020603050405020304" pitchFamily="18" charset="0"/>
              </a:rPr>
              <a:t>:</a:t>
            </a:r>
            <a:r>
              <a:rPr lang="cs-CZ" altLang="en-US" sz="1600" dirty="0"/>
              <a:t> </a:t>
            </a:r>
          </a:p>
          <a:p>
            <a:pPr>
              <a:spcAft>
                <a:spcPts val="600"/>
              </a:spcAft>
            </a:pPr>
            <a:endParaRPr lang="cs-CZ" altLang="en-US" sz="1600" dirty="0"/>
          </a:p>
          <a:p>
            <a:pPr>
              <a:spcAft>
                <a:spcPts val="600"/>
              </a:spcAft>
            </a:pPr>
            <a:endParaRPr lang="cs-CZ" altLang="en-US" sz="1600" dirty="0"/>
          </a:p>
          <a:p>
            <a:pPr>
              <a:spcAft>
                <a:spcPts val="600"/>
              </a:spcAft>
            </a:pPr>
            <a:r>
              <a:rPr lang="cs-CZ" altLang="en-US" sz="1600" dirty="0"/>
              <a:t>Řešení problému spočívá v nalezení řady inferencí (</a:t>
            </a:r>
            <a:r>
              <a:rPr lang="cs-CZ" altLang="en-US" sz="1600" b="1" i="1" dirty="0">
                <a:solidFill>
                  <a:schemeClr val="accent2"/>
                </a:solidFill>
              </a:rPr>
              <a:t>inference </a:t>
            </a:r>
            <a:r>
              <a:rPr lang="cs-CZ" altLang="en-US" sz="1600" b="1" i="1" dirty="0" err="1">
                <a:solidFill>
                  <a:schemeClr val="accent2"/>
                </a:solidFill>
              </a:rPr>
              <a:t>chain</a:t>
            </a:r>
            <a:r>
              <a:rPr lang="cs-CZ" altLang="en-US" sz="1600" dirty="0"/>
              <a:t>), které tvoří cestu od definice problému k jeho řešení</a:t>
            </a:r>
          </a:p>
          <a:p>
            <a:pPr marL="0" indent="0">
              <a:buNone/>
            </a:pPr>
            <a:endParaRPr lang="en-US" alt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Inference v </a:t>
            </a:r>
            <a:r>
              <a:rPr lang="cs-CZ" b="1" dirty="0" err="1"/>
              <a:t>pravidlových</a:t>
            </a:r>
            <a:r>
              <a:rPr lang="cs-CZ" b="1" dirty="0"/>
              <a:t> systémech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325632"/>
              </p:ext>
            </p:extLst>
          </p:nvPr>
        </p:nvGraphicFramePr>
        <p:xfrm>
          <a:off x="3995936" y="1419622"/>
          <a:ext cx="108547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Rovnice" r:id="rId4" imgW="1447172" imgH="761669" progId="Equation.3">
                  <p:embed/>
                </p:oleObj>
              </mc:Choice>
              <mc:Fallback>
                <p:oleObj name="Rovnice" r:id="rId4" imgW="1447172" imgH="761669" progId="Equation.3">
                  <p:embed/>
                  <p:pic>
                    <p:nvPicPr>
                      <p:cNvPr id="61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419622"/>
                        <a:ext cx="108547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801474"/>
              </p:ext>
            </p:extLst>
          </p:nvPr>
        </p:nvGraphicFramePr>
        <p:xfrm>
          <a:off x="3922204" y="2787774"/>
          <a:ext cx="1227584" cy="546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Rovnice" r:id="rId6" imgW="1727200" imgH="762000" progId="Equation.3">
                  <p:embed/>
                </p:oleObj>
              </mc:Choice>
              <mc:Fallback>
                <p:oleObj name="Rovnice" r:id="rId6" imgW="1727200" imgH="762000" progId="Equation.3">
                  <p:embed/>
                  <p:pic>
                    <p:nvPicPr>
                      <p:cNvPr id="615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204" y="2787774"/>
                        <a:ext cx="1227584" cy="5460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51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300"/>
              </a:spcAft>
              <a:buFont typeface="Symbol" panose="05050102010706020507" pitchFamily="18" charset="2"/>
              <a:buNone/>
            </a:pPr>
            <a:r>
              <a:rPr lang="cs-CZ" altLang="en-US" sz="2000" b="1" i="1" dirty="0">
                <a:solidFill>
                  <a:schemeClr val="accent2"/>
                </a:solidFill>
              </a:rPr>
              <a:t>Usuzování řízené daty</a:t>
            </a:r>
            <a:r>
              <a:rPr lang="cs-CZ" altLang="en-US" sz="2000" b="1" dirty="0">
                <a:solidFill>
                  <a:schemeClr val="accent2"/>
                </a:solidFill>
              </a:rPr>
              <a:t> 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dopředné</a:t>
            </a:r>
            <a:r>
              <a:rPr lang="cs-CZ" altLang="en-US" sz="2000" b="1" i="1" dirty="0">
                <a:solidFill>
                  <a:schemeClr val="accent2"/>
                </a:solidFill>
              </a:rPr>
              <a:t> řetězení, forward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chaining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endParaRPr lang="cs-CZ" altLang="en-US" sz="2000" b="1" dirty="0"/>
          </a:p>
          <a:p>
            <a:pPr>
              <a:spcAft>
                <a:spcPts val="300"/>
              </a:spcAft>
              <a:buFont typeface="Symbol" panose="05050102010706020507" pitchFamily="18" charset="2"/>
              <a:buNone/>
            </a:pPr>
            <a:r>
              <a:rPr lang="cs-CZ" altLang="en-US" sz="2000" dirty="0"/>
              <a:t>	Začíná se všemi známými daty a postupuje k závěru. Je vhodné pro problémy zahrnující syntézu (navrhování, konfigurace, plánování, rozvrhování, … 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altLang="en-US" sz="2000" b="1" i="1" dirty="0">
                <a:solidFill>
                  <a:schemeClr val="accent2"/>
                </a:solidFill>
              </a:rPr>
              <a:t>Usuzování řízené cíli</a:t>
            </a:r>
            <a:r>
              <a:rPr lang="cs-CZ" altLang="en-US" sz="2000" dirty="0">
                <a:solidFill>
                  <a:schemeClr val="accent2"/>
                </a:solidFill>
              </a:rPr>
              <a:t> 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>
                <a:solidFill>
                  <a:schemeClr val="accent2"/>
                </a:solidFill>
              </a:rPr>
              <a:t>zpětné řetězení,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backward</a:t>
            </a:r>
            <a:r>
              <a:rPr lang="cs-CZ" altLang="en-US" sz="2000" b="1" i="1" dirty="0">
                <a:solidFill>
                  <a:schemeClr val="accent2"/>
                </a:solidFill>
              </a:rPr>
              <a:t>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chaining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</a:p>
          <a:p>
            <a:pPr marL="355600" indent="-355600">
              <a:spcAft>
                <a:spcPts val="600"/>
              </a:spcAft>
              <a:buNone/>
            </a:pPr>
            <a:r>
              <a:rPr lang="cs-CZ" altLang="en-US" sz="2000" dirty="0"/>
              <a:t>	Vybírá možný závěr a pokouší se dokázat jeho platnost hledáním dat, které jej podporují. Je vhodné pro diagnostické problémy, které mají malý počet cílových hypotéz.</a:t>
            </a:r>
          </a:p>
          <a:p>
            <a:pPr marL="0" indent="0">
              <a:buNone/>
            </a:pP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Základní strategie procesu </a:t>
            </a:r>
            <a:r>
              <a:rPr lang="cs-CZ" b="1" dirty="0" smtClean="0"/>
              <a:t>usuzování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1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300"/>
              </a:spcAft>
              <a:buFont typeface="Symbol" panose="05050102010706020507" pitchFamily="18" charset="2"/>
              <a:buNone/>
            </a:pPr>
            <a:r>
              <a:rPr lang="cs-CZ" altLang="en-US" sz="2000" b="1" i="1" dirty="0">
                <a:solidFill>
                  <a:schemeClr val="accent2"/>
                </a:solidFill>
              </a:rPr>
              <a:t>Inferenční síť</a:t>
            </a:r>
            <a:r>
              <a:rPr lang="cs-CZ" altLang="en-US" sz="2000" dirty="0">
                <a:solidFill>
                  <a:schemeClr val="accent2"/>
                </a:solidFill>
              </a:rPr>
              <a:t>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>
                <a:solidFill>
                  <a:schemeClr val="accent2"/>
                </a:solidFill>
              </a:rPr>
              <a:t>inference network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</a:p>
          <a:p>
            <a:pPr>
              <a:spcAft>
                <a:spcPts val="300"/>
              </a:spcAft>
              <a:buFont typeface="Symbol" panose="05050102010706020507" pitchFamily="18" charset="2"/>
              <a:buNone/>
            </a:pPr>
            <a:r>
              <a:rPr lang="cs-CZ" altLang="en-US" sz="2000" dirty="0"/>
              <a:t>	Závěry pravidel jsou fakta, která korespondují s předpoklady jiných pravidel. Znalostní bázi můžeme vizualizovat jako síť propojených pravidel a faktů.</a:t>
            </a:r>
          </a:p>
          <a:p>
            <a:pPr>
              <a:lnSpc>
                <a:spcPct val="100000"/>
              </a:lnSpc>
              <a:spcBef>
                <a:spcPct val="500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cs-CZ" altLang="en-US" sz="2000" b="1" i="1" dirty="0">
                <a:solidFill>
                  <a:schemeClr val="accent2"/>
                </a:solidFill>
              </a:rPr>
              <a:t>Systém porovnávání se vzorem</a:t>
            </a:r>
            <a:r>
              <a:rPr lang="cs-CZ" altLang="en-US" sz="2000" dirty="0">
                <a:solidFill>
                  <a:schemeClr val="accent2"/>
                </a:solidFill>
              </a:rPr>
              <a:t>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pattern-matching</a:t>
            </a:r>
            <a:r>
              <a:rPr lang="cs-CZ" altLang="en-US" sz="2000" b="1" i="1" dirty="0">
                <a:solidFill>
                  <a:schemeClr val="accent2"/>
                </a:solidFill>
              </a:rPr>
              <a:t>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system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</a:p>
          <a:p>
            <a:pPr marL="355600" indent="-355600">
              <a:buNone/>
            </a:pPr>
            <a:r>
              <a:rPr lang="cs-CZ" altLang="en-US" sz="2000" dirty="0" smtClean="0"/>
              <a:t>	Závěry </a:t>
            </a:r>
            <a:r>
              <a:rPr lang="cs-CZ" altLang="en-US" sz="2000" dirty="0"/>
              <a:t>pravidel jsou obecnější a můžeme je chápat jako kolekce faktů, které mohou nebo nemusí korespondovat se vzory popsanými v předpokladech jiných pravidel.</a:t>
            </a:r>
          </a:p>
          <a:p>
            <a:pPr marL="0" indent="0">
              <a:buNone/>
            </a:pP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Základní struktury v </a:t>
            </a:r>
            <a:r>
              <a:rPr lang="cs-CZ" b="1" dirty="0" err="1"/>
              <a:t>pravidlových</a:t>
            </a:r>
            <a:r>
              <a:rPr lang="cs-CZ" b="1" dirty="0"/>
              <a:t> </a:t>
            </a:r>
            <a:r>
              <a:rPr lang="cs-CZ" b="1" dirty="0" smtClean="0"/>
              <a:t>systémech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cs-CZ" altLang="en-US" sz="2000" dirty="0"/>
              <a:t>Inferenční síť může být reprezentována jako graf, jehož uzly jsou fakta a orientované hrany odpovídají pravidlům.</a:t>
            </a:r>
          </a:p>
          <a:p>
            <a:pPr>
              <a:spcAft>
                <a:spcPts val="600"/>
              </a:spcAft>
            </a:pPr>
            <a:r>
              <a:rPr lang="cs-CZ" altLang="en-US" sz="2000" dirty="0"/>
              <a:t>Inferenční sítě jsou užitečné pro domény, kde počet možných řešení je limitován, jako jsou např. </a:t>
            </a:r>
            <a:r>
              <a:rPr lang="cs-CZ" altLang="en-US" sz="2000" b="1" i="1" dirty="0">
                <a:solidFill>
                  <a:schemeClr val="accent2"/>
                </a:solidFill>
              </a:rPr>
              <a:t>klasifikační nebo diagnostické problémy</a:t>
            </a:r>
            <a:r>
              <a:rPr lang="cs-CZ" altLang="en-US" sz="2000" dirty="0"/>
              <a:t>. Tyto systémy jsou však méně flexibilní.</a:t>
            </a:r>
          </a:p>
          <a:p>
            <a:pPr>
              <a:spcAft>
                <a:spcPts val="600"/>
              </a:spcAft>
            </a:pPr>
            <a:r>
              <a:rPr lang="cs-CZ" altLang="en-US" sz="2000" dirty="0"/>
              <a:t>Inferenční sítě se snadněji implementují a snadněji se v nich zajišťuje vysvětlování</a:t>
            </a:r>
            <a:r>
              <a:rPr lang="cs-CZ" altLang="en-US" sz="2000" dirty="0" smtClean="0"/>
              <a:t>.</a:t>
            </a: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Inferenční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1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Inferenční síť - 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771525"/>
            <a:ext cx="8280400" cy="3816350"/>
          </a:xfrm>
        </p:spPr>
        <p:txBody>
          <a:bodyPr/>
          <a:lstStyle/>
          <a:p>
            <a:r>
              <a:rPr lang="cs-CZ" altLang="en-US" dirty="0" smtClean="0"/>
              <a:t>A ∧ B → P    B ∧ D → Q    P → X     Q ∧ R → Y </a:t>
            </a:r>
          </a:p>
          <a:p>
            <a:r>
              <a:rPr lang="cs-CZ" altLang="en-US" dirty="0" smtClean="0"/>
              <a:t>C → P           C ∧ E → R     Q → X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5" t="13246" r="13478" b="14792"/>
          <a:stretch>
            <a:fillRect/>
          </a:stretch>
        </p:blipFill>
        <p:spPr bwMode="auto">
          <a:xfrm>
            <a:off x="2267744" y="1834979"/>
            <a:ext cx="435775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59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en-US" sz="2000" dirty="0"/>
              <a:t>Vztahy mezi fakty a pravidly se ustavují až při běhu na základě úspěšného porovnání faktů se vzory, které se nacházejí v levých částech pravidel. V případě shody všech vzorů v levé části pravidla s fakty v bázi faktů se mohou provést akce v pravé části pravidla (např. to může být zápis faktu do báze faktů nebo zrušení faktu v bázi faktů).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en-US" sz="2000" dirty="0"/>
              <a:t>Systémy založené na porovnání se vzorem se vyznačují vysokou flexibilitou a schopností řešit problémy. Jsou spíše aplikovatelné v doménách, kde počet možných řešení je vysoký nebo neomezený, jako je </a:t>
            </a:r>
            <a:r>
              <a:rPr lang="cs-CZ" altLang="en-US" sz="2000" b="1" i="1" dirty="0">
                <a:solidFill>
                  <a:schemeClr val="accent2"/>
                </a:solidFill>
              </a:rPr>
              <a:t>navrhování, plánování a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syntéza</a:t>
            </a:r>
            <a:r>
              <a:rPr lang="cs-CZ" altLang="en-US" sz="2000" dirty="0" err="1"/>
              <a:t>.V</a:t>
            </a:r>
            <a:r>
              <a:rPr lang="cs-CZ" altLang="en-US" sz="2000" dirty="0"/>
              <a:t> těchto doménách nejsou předdefinovány vztahy mezi fakty a pravidly.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altLang="en-US" sz="2000" dirty="0"/>
              <a:t>V těchto systémech se hůře zajišťuje podpora rozhodování za neurčitosti. V rozsáhlých aplikacích hrozí snížení efektivnosti při vyhledávání aplikovatelných pravidel</a:t>
            </a:r>
            <a:r>
              <a:rPr lang="cs-CZ" altLang="en-US" sz="2000" dirty="0" smtClean="0"/>
              <a:t>.</a:t>
            </a: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Systém porovnávání se vzorem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1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55600" indent="-355600">
              <a:lnSpc>
                <a:spcPct val="80000"/>
              </a:lnSpc>
              <a:buNone/>
            </a:pPr>
            <a:r>
              <a:rPr lang="cs-CZ" altLang="en-US" sz="2000" dirty="0"/>
              <a:t>1.	</a:t>
            </a:r>
            <a:r>
              <a:rPr lang="cs-CZ" altLang="en-US" sz="2000" b="1" i="1" dirty="0">
                <a:solidFill>
                  <a:schemeClr val="accent2"/>
                </a:solidFill>
              </a:rPr>
              <a:t>Porovnání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matching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r>
              <a:rPr lang="cs-CZ" altLang="en-US" sz="2000" dirty="0"/>
              <a:t> </a:t>
            </a:r>
          </a:p>
          <a:p>
            <a:pPr marL="355600" indent="-35560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altLang="en-US" sz="2000" dirty="0"/>
              <a:t>	</a:t>
            </a:r>
            <a:r>
              <a:rPr lang="cs-CZ" altLang="en-US" sz="1800" dirty="0"/>
              <a:t>Pravidla ze znalostní báze jsou porovnávána se známými fakty, aby se zjistilo, u kterých pravidel jsou splněné předpoklady.</a:t>
            </a:r>
          </a:p>
          <a:p>
            <a:pPr marL="355600" indent="-355600">
              <a:lnSpc>
                <a:spcPct val="80000"/>
              </a:lnSpc>
              <a:buNone/>
            </a:pPr>
            <a:r>
              <a:rPr lang="cs-CZ" altLang="en-US" sz="2000" dirty="0"/>
              <a:t>2.</a:t>
            </a:r>
            <a:r>
              <a:rPr lang="cs-CZ" altLang="en-US" sz="2000" b="1" i="1" dirty="0">
                <a:solidFill>
                  <a:schemeClr val="accent2"/>
                </a:solidFill>
              </a:rPr>
              <a:t>	Řešení konfliktu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conflict</a:t>
            </a:r>
            <a:r>
              <a:rPr lang="cs-CZ" altLang="en-US" sz="2000" b="1" i="1" dirty="0">
                <a:solidFill>
                  <a:schemeClr val="accent2"/>
                </a:solidFill>
              </a:rPr>
              <a:t>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resolution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r>
              <a:rPr lang="cs-CZ" altLang="en-US" sz="2000" dirty="0"/>
              <a:t> </a:t>
            </a:r>
          </a:p>
          <a:p>
            <a:pPr marL="355600" indent="-355600">
              <a:lnSpc>
                <a:spcPct val="80000"/>
              </a:lnSpc>
              <a:spcAft>
                <a:spcPts val="300"/>
              </a:spcAft>
              <a:buNone/>
            </a:pPr>
            <a:r>
              <a:rPr lang="cs-CZ" altLang="en-US" sz="2000" dirty="0"/>
              <a:t>	</a:t>
            </a:r>
            <a:r>
              <a:rPr lang="cs-CZ" altLang="en-US" sz="1800" dirty="0"/>
              <a:t>Z množiny pravidel se splněnými předpoklady se vybírá pravidlo podle priority a v případě více pravidel se stejnou prioritou podle nějaké strategie .</a:t>
            </a:r>
          </a:p>
          <a:p>
            <a:pPr marL="355600" indent="-355600">
              <a:lnSpc>
                <a:spcPct val="80000"/>
              </a:lnSpc>
              <a:buNone/>
            </a:pPr>
            <a:r>
              <a:rPr lang="cs-CZ" altLang="en-US" sz="2000" dirty="0"/>
              <a:t>3.	</a:t>
            </a:r>
            <a:r>
              <a:rPr lang="cs-CZ" altLang="en-US" sz="2000" b="1" i="1" dirty="0">
                <a:solidFill>
                  <a:schemeClr val="accent2"/>
                </a:solidFill>
              </a:rPr>
              <a:t>Provedení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execution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r>
              <a:rPr lang="cs-CZ" altLang="en-US" sz="2000" dirty="0"/>
              <a:t> 	</a:t>
            </a:r>
          </a:p>
          <a:p>
            <a:pPr marL="355600" indent="-35560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altLang="en-US" sz="2000" dirty="0"/>
              <a:t>	</a:t>
            </a:r>
            <a:r>
              <a:rPr lang="cs-CZ" altLang="en-US" sz="1800" dirty="0"/>
              <a:t>Provede se pravidlo vybrané v předchozím kroku. Důsledkem provedení pravidla může být přidání nového faktu do báze faktů, odstranění faktu z báze faktů, přidání pravidla do báze znalostí apod.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cs-CZ" altLang="en-US" sz="2000" dirty="0">
                <a:cs typeface="Times New Roman" panose="02020603050405020304" pitchFamily="18" charset="0"/>
              </a:rPr>
              <a:t>Obvykle je přitom uplatňována podmínka, že pravidlo může být aktivováno pouze jednou se stejnou množinou faktů.</a:t>
            </a:r>
            <a:r>
              <a:rPr lang="cs-CZ" altLang="en-US" sz="2000" dirty="0"/>
              <a:t> </a:t>
            </a:r>
            <a:endParaRPr lang="en-US" alt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Základní kroky </a:t>
            </a:r>
            <a:r>
              <a:rPr lang="cs-CZ" b="1" dirty="0" err="1"/>
              <a:t>dopředného</a:t>
            </a:r>
            <a:r>
              <a:rPr lang="cs-CZ" b="1" dirty="0"/>
              <a:t> řetězení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sz="1400" dirty="0"/>
              <a:t>. znalosti umožňují odvodit nové informace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znalosti ukazují zákonitosti, vztahy, pravidla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prakticky používané při řešení problémů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zobecnění empirických zkušeností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heuristická, intuitivní povaha (</a:t>
            </a:r>
            <a:r>
              <a:rPr lang="cs-CZ" sz="1400" dirty="0" err="1"/>
              <a:t>tacitní</a:t>
            </a:r>
            <a:r>
              <a:rPr lang="cs-CZ" sz="1400" dirty="0"/>
              <a:t> znalosti)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neúplné, měnící se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nepřesné, neurčité, nejisté, vágní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spojené se způsobem usuzování </a:t>
            </a:r>
          </a:p>
          <a:p>
            <a:pPr marL="400050" lvl="1" indent="0">
              <a:buNone/>
              <a:defRPr/>
            </a:pPr>
            <a:r>
              <a:rPr lang="cs-CZ" sz="1400" dirty="0"/>
              <a:t>. úzce specializované </a:t>
            </a:r>
          </a:p>
          <a:p>
            <a:pPr marL="0" indent="0">
              <a:buNone/>
              <a:defRPr/>
            </a:pPr>
            <a:endParaRPr lang="cs-CZ" sz="1800" dirty="0" smtClean="0"/>
          </a:p>
          <a:p>
            <a:pPr marL="0" indent="0">
              <a:buNone/>
              <a:defRPr/>
            </a:pPr>
            <a:r>
              <a:rPr lang="cs-CZ" sz="1600" dirty="0" smtClean="0"/>
              <a:t>Pojetí </a:t>
            </a:r>
            <a:r>
              <a:rPr lang="cs-CZ" sz="1600" dirty="0"/>
              <a:t>znalostí v rámci logiky usuzování a inferenčního </a:t>
            </a:r>
          </a:p>
          <a:p>
            <a:pPr marL="0" indent="0">
              <a:buNone/>
              <a:defRPr/>
            </a:pPr>
            <a:r>
              <a:rPr lang="cs-CZ" sz="1600" dirty="0"/>
              <a:t>mechanismu, který ji prakticky realizuje: </a:t>
            </a:r>
          </a:p>
          <a:p>
            <a:pPr marL="0" indent="0">
              <a:buNone/>
              <a:defRPr/>
            </a:pPr>
            <a:r>
              <a:rPr lang="cs-CZ" sz="1600" dirty="0"/>
              <a:t>Nová znalost je taková, která není daným inferenčním </a:t>
            </a:r>
          </a:p>
          <a:p>
            <a:pPr marL="0" indent="0">
              <a:buNone/>
              <a:defRPr/>
            </a:pPr>
            <a:r>
              <a:rPr lang="cs-CZ" sz="1600" dirty="0"/>
              <a:t>mechanismem odvoditelná z již dostupných znalostí.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Charakteristické rysy znalostí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cs-CZ" altLang="en-US" sz="2000" b="1" i="1" dirty="0">
                <a:solidFill>
                  <a:schemeClr val="accent2"/>
                </a:solidFill>
              </a:rPr>
              <a:t>Strategie hledání do hloubky</a:t>
            </a:r>
            <a:r>
              <a:rPr lang="cs-CZ" altLang="en-US" sz="2000" b="1" dirty="0">
                <a:cs typeface="Times New Roman" panose="02020603050405020304" pitchFamily="18" charset="0"/>
              </a:rPr>
              <a:t>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depth</a:t>
            </a:r>
            <a:r>
              <a:rPr lang="cs-CZ" altLang="en-US" sz="2000" b="1" i="1" dirty="0">
                <a:solidFill>
                  <a:schemeClr val="accent2"/>
                </a:solidFill>
              </a:rPr>
              <a:t>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strategy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r>
              <a:rPr lang="cs-CZ" altLang="en-US" sz="2000" dirty="0">
                <a:cs typeface="Times New Roman" panose="02020603050405020304" pitchFamily="18" charset="0"/>
              </a:rPr>
              <a:t> preferována jsou pravidla používající aktuálnější data (data, která se v bázi faktů vyskytují kratší dobu)</a:t>
            </a:r>
            <a:r>
              <a:rPr lang="cs-CZ" alt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cs-CZ" altLang="en-US" sz="2000" b="1" i="1" dirty="0">
                <a:solidFill>
                  <a:schemeClr val="accent2"/>
                </a:solidFill>
              </a:rPr>
              <a:t>Strategie hledání do šířky</a:t>
            </a:r>
            <a:r>
              <a:rPr lang="cs-CZ" altLang="en-US" sz="2000" dirty="0">
                <a:cs typeface="Times New Roman" panose="02020603050405020304" pitchFamily="18" charset="0"/>
              </a:rPr>
              <a:t>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breath</a:t>
            </a:r>
            <a:r>
              <a:rPr lang="cs-CZ" altLang="en-US" sz="2000" b="1" i="1" dirty="0">
                <a:solidFill>
                  <a:schemeClr val="accent2"/>
                </a:solidFill>
              </a:rPr>
              <a:t>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strategy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r>
              <a:rPr lang="cs-CZ" altLang="en-US" sz="2000" dirty="0">
                <a:cs typeface="Times New Roman" panose="02020603050405020304" pitchFamily="18" charset="0"/>
              </a:rPr>
              <a:t> preferována jsou pravidla používající starší data</a:t>
            </a:r>
            <a:r>
              <a:rPr lang="cs-CZ" alt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cs-CZ" altLang="en-US" sz="2000" b="1" i="1" dirty="0">
                <a:solidFill>
                  <a:schemeClr val="accent2"/>
                </a:solidFill>
              </a:rPr>
              <a:t>Strategie složitosti resp. specifičnosti</a:t>
            </a:r>
            <a:r>
              <a:rPr lang="cs-CZ" altLang="en-US" sz="2000" dirty="0">
                <a:cs typeface="Times New Roman" panose="02020603050405020304" pitchFamily="18" charset="0"/>
              </a:rPr>
              <a:t>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complexity</a:t>
            </a:r>
            <a:r>
              <a:rPr lang="cs-CZ" altLang="en-US" sz="2000" b="1" i="1" dirty="0">
                <a:solidFill>
                  <a:schemeClr val="accent2"/>
                </a:solidFill>
              </a:rPr>
              <a:t>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strategy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r>
              <a:rPr lang="cs-CZ" altLang="en-US" sz="2000" dirty="0">
                <a:cs typeface="Times New Roman" panose="02020603050405020304" pitchFamily="18" charset="0"/>
              </a:rPr>
              <a:t> preferována jsou speciálnější pravidla (pravidla mající více podmínek)</a:t>
            </a:r>
            <a:r>
              <a:rPr lang="cs-CZ" alt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cs-CZ" altLang="en-US" sz="2000" b="1" i="1" dirty="0">
                <a:solidFill>
                  <a:schemeClr val="accent2"/>
                </a:solidFill>
              </a:rPr>
              <a:t>Strategie jednoduchosti</a:t>
            </a:r>
            <a:r>
              <a:rPr lang="cs-CZ" altLang="en-US" sz="2000" dirty="0">
                <a:cs typeface="Times New Roman" panose="02020603050405020304" pitchFamily="18" charset="0"/>
              </a:rPr>
              <a:t>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simplicity</a:t>
            </a:r>
            <a:r>
              <a:rPr lang="cs-CZ" altLang="en-US" sz="2000" b="1" i="1" dirty="0">
                <a:solidFill>
                  <a:schemeClr val="accent2"/>
                </a:solidFill>
              </a:rPr>
              <a:t> </a:t>
            </a:r>
            <a:r>
              <a:rPr lang="cs-CZ" altLang="en-US" sz="2000" b="1" i="1" dirty="0" err="1">
                <a:solidFill>
                  <a:schemeClr val="accent2"/>
                </a:solidFill>
              </a:rPr>
              <a:t>strategy</a:t>
            </a:r>
            <a:r>
              <a:rPr lang="cs-CZ" altLang="en-US" sz="2000" b="1" dirty="0">
                <a:solidFill>
                  <a:schemeClr val="accent2"/>
                </a:solidFill>
              </a:rPr>
              <a:t>):</a:t>
            </a:r>
            <a:r>
              <a:rPr lang="cs-CZ" altLang="en-US" sz="2000" dirty="0">
                <a:cs typeface="Times New Roman" panose="02020603050405020304" pitchFamily="18" charset="0"/>
              </a:rPr>
              <a:t> preferována jsou jednodušší pravidla</a:t>
            </a:r>
            <a:r>
              <a:rPr lang="cs-CZ" altLang="en-US" sz="200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Příklady strategií řešení konfliktu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55600" indent="-355600">
              <a:spcAft>
                <a:spcPts val="600"/>
              </a:spcAft>
              <a:buNone/>
            </a:pPr>
            <a:r>
              <a:rPr lang="cs-CZ" altLang="en-US" sz="2000" dirty="0"/>
              <a:t>1.	</a:t>
            </a:r>
            <a:r>
              <a:rPr lang="cs-CZ" altLang="en-US" sz="2000" b="1" i="1" dirty="0">
                <a:solidFill>
                  <a:schemeClr val="accent2"/>
                </a:solidFill>
              </a:rPr>
              <a:t>Monitorování a diagnostika řídicích systémů pro řízení procesů v reálném čase</a:t>
            </a:r>
            <a:r>
              <a:rPr lang="cs-CZ" altLang="en-US" sz="2000" dirty="0"/>
              <a:t>, kde data jsou kontinuálně získávána a měněna a kde existuje málo předem určených vztahů mezi vstupními daty a závěry. V těchto aplikacích se z důvodu potřeby rychlé odezvy používá inferenční </a:t>
            </a:r>
            <a:r>
              <a:rPr lang="cs-CZ" altLang="en-US" sz="2000" dirty="0" smtClean="0"/>
              <a:t>síť.</a:t>
            </a: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Vhodné aplikace pro </a:t>
            </a:r>
            <a:r>
              <a:rPr lang="cs-CZ" b="1" dirty="0" err="1"/>
              <a:t>dopředné</a:t>
            </a:r>
            <a:r>
              <a:rPr lang="cs-CZ" b="1" dirty="0"/>
              <a:t> </a:t>
            </a:r>
            <a:r>
              <a:rPr lang="cs-CZ" b="1" dirty="0" smtClean="0"/>
              <a:t>řetězení (1)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55600" indent="-355600">
              <a:spcAft>
                <a:spcPts val="600"/>
              </a:spcAft>
              <a:buNone/>
            </a:pPr>
            <a:r>
              <a:rPr lang="cs-CZ" altLang="en-US" sz="2000" dirty="0" smtClean="0"/>
              <a:t>2</a:t>
            </a:r>
            <a:r>
              <a:rPr lang="cs-CZ" altLang="en-US" sz="2000" dirty="0"/>
              <a:t>.	</a:t>
            </a:r>
            <a:r>
              <a:rPr lang="cs-CZ" altLang="en-US" sz="2000" b="1" i="1" dirty="0">
                <a:solidFill>
                  <a:schemeClr val="accent2"/>
                </a:solidFill>
              </a:rPr>
              <a:t>Problémy zahrnující syntézu </a:t>
            </a:r>
            <a:r>
              <a:rPr lang="cs-CZ" altLang="en-US" sz="2000" b="1" dirty="0">
                <a:solidFill>
                  <a:schemeClr val="accent2"/>
                </a:solidFill>
              </a:rPr>
              <a:t>(</a:t>
            </a:r>
            <a:r>
              <a:rPr lang="cs-CZ" altLang="en-US" sz="2000" b="1" i="1" dirty="0">
                <a:solidFill>
                  <a:schemeClr val="accent2"/>
                </a:solidFill>
              </a:rPr>
              <a:t>navrhování, konfigurace, plánování, rozvrhování, … </a:t>
            </a:r>
            <a:r>
              <a:rPr lang="cs-CZ" altLang="en-US" sz="2000" b="1" dirty="0">
                <a:solidFill>
                  <a:schemeClr val="accent2"/>
                </a:solidFill>
              </a:rPr>
              <a:t>).</a:t>
            </a:r>
            <a:r>
              <a:rPr lang="cs-CZ" altLang="en-US" sz="2000" dirty="0"/>
              <a:t> V těchto aplikacích existuje mnoho potenciálních řešení a pravidla proto musejí vyjadřovat znalosti jako obecné vzory. Přesné vztahy (inferenční řetězce) tudíž nemohou být předem určeny a musejí být použity systémy porovnávání se vzorem. </a:t>
            </a: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Vhodné aplikace pro </a:t>
            </a:r>
            <a:r>
              <a:rPr lang="cs-CZ" b="1" dirty="0" err="1"/>
              <a:t>dopředné</a:t>
            </a:r>
            <a:r>
              <a:rPr lang="cs-CZ" b="1" dirty="0"/>
              <a:t> </a:t>
            </a:r>
            <a:r>
              <a:rPr lang="cs-CZ" b="1" dirty="0" smtClean="0"/>
              <a:t>řetězení (2)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1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altLang="en-US" sz="2000" dirty="0"/>
              <a:t>1.	Utvoř zásobník a naplň jej všemi koncovými cíli</a:t>
            </a:r>
            <a:r>
              <a:rPr lang="cs-CZ" altLang="en-US" sz="2000" dirty="0" smtClean="0"/>
              <a:t>.</a:t>
            </a:r>
            <a:endParaRPr lang="en-US" alt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Algoritmus zpětného </a:t>
            </a:r>
            <a:r>
              <a:rPr lang="cs-CZ" b="1" dirty="0" smtClean="0"/>
              <a:t>řetězení (1)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altLang="en-US" sz="2000" dirty="0" smtClean="0"/>
              <a:t>2</a:t>
            </a:r>
            <a:r>
              <a:rPr lang="cs-CZ" altLang="en-US" sz="2000" dirty="0"/>
              <a:t>.	Shromáždi všechna pravidla schopná splnit cíl na vrcholu zásobníku. Je-li zásobník prázdný, pak konec</a:t>
            </a:r>
            <a:r>
              <a:rPr lang="cs-CZ" altLang="en-US" sz="2000" dirty="0" smtClean="0"/>
              <a:t>.</a:t>
            </a:r>
            <a:endParaRPr lang="cs-CZ" alt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Algoritmus zpětného </a:t>
            </a:r>
            <a:r>
              <a:rPr lang="cs-CZ" b="1" dirty="0" smtClean="0"/>
              <a:t>řetězení (2)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60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altLang="en-US" sz="2000" dirty="0" smtClean="0"/>
              <a:t>3</a:t>
            </a:r>
            <a:r>
              <a:rPr lang="cs-CZ" altLang="en-US" sz="2000" dirty="0"/>
              <a:t>.	Zkoumej postupně všechna pravidla z předchozího kroku.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cs-CZ" altLang="en-US" sz="2000" dirty="0"/>
              <a:t>a)	Jsou-li všechny předpoklady splněny, pak odvoď závěr (proveď pravidlo). Jestliže zkoumaný cíl byl koncový, pak jej odstraň ze zásobníku a vrať se na krok 2. Jestliže to byl podcíl (dílčí cíl), odstraň jej ze zásobníku a vrať se ke zpracování předchozího pravidla, které bylo dočasně odloženo.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cs-CZ" altLang="en-US" sz="2000" dirty="0"/>
              <a:t>b)	Jestliže fakty nalezené v bázi faktů nesplňují předpoklady pravidla, je zkoumání pravidla ukončeno</a:t>
            </a:r>
            <a:r>
              <a:rPr lang="cs-CZ" altLang="en-US" sz="2000" dirty="0" smtClean="0"/>
              <a:t>.</a:t>
            </a:r>
            <a:endParaRPr lang="en-US" alt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Algoritmus zpětného </a:t>
            </a:r>
            <a:r>
              <a:rPr lang="cs-CZ" b="1" dirty="0" smtClean="0"/>
              <a:t>řetězení (3)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4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1"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cs-CZ" altLang="en-US" sz="2000" dirty="0"/>
              <a:t>c)	Jestliže pro některý parametr předpokladu chybí hodnota v bázi faktů, zjišťuje se, zda existuje pravidlo, z něhož by mohla být tato hodnota odvozena. Pokud ano, parametr se vloží do zásobníku jako podcíl, zkoumané pravidlo se dočasně odloží a přejde se na krok 2. V opačném případě se tato hodnota zjistí od uživatele a pokračuje se v kroku 3.a) zkoumáním dalšího předpokladu</a:t>
            </a:r>
            <a:r>
              <a:rPr lang="cs-CZ" altLang="en-US" sz="2000" dirty="0" smtClean="0"/>
              <a:t>.</a:t>
            </a:r>
            <a:endParaRPr lang="cs-CZ" alt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Algoritmus zpětného </a:t>
            </a:r>
            <a:r>
              <a:rPr lang="cs-CZ" b="1" dirty="0" smtClean="0"/>
              <a:t>řetězení (4)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8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cs-CZ" altLang="en-US" sz="2000" dirty="0" smtClean="0"/>
              <a:t>4</a:t>
            </a:r>
            <a:r>
              <a:rPr lang="cs-CZ" altLang="en-US" sz="2000" dirty="0"/>
              <a:t>.	Jestliže pomocí žádného ze zkoumaných pravidel nebylo možné odvodit hodnotu důsledku, pak daný cíl zůstává neurčen. Odstraní se ze zásobníku a pokračuje se krokem 2</a:t>
            </a:r>
            <a:r>
              <a:rPr lang="cs-CZ" altLang="en-US" sz="2000" dirty="0" smtClean="0"/>
              <a:t>.</a:t>
            </a:r>
            <a:endParaRPr lang="en-US" alt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Algoritmus zpětného </a:t>
            </a:r>
            <a:r>
              <a:rPr lang="cs-CZ" b="1" dirty="0" smtClean="0"/>
              <a:t>řetězení (5)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5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cs-CZ" altLang="en-US" sz="1800" dirty="0"/>
              <a:t>Zpětné řetězení je vhodnější pro aplikace, mající mnohem více vstupů než možných závěrů. </a:t>
            </a:r>
          </a:p>
          <a:p>
            <a:pPr>
              <a:spcAft>
                <a:spcPts val="600"/>
              </a:spcAft>
            </a:pPr>
            <a:r>
              <a:rPr lang="cs-CZ" altLang="en-US" sz="1800" dirty="0"/>
              <a:t>Dobrou aplikací pro zpětné řetězení je </a:t>
            </a:r>
            <a:r>
              <a:rPr lang="cs-CZ" altLang="en-US" sz="1800" b="1" i="1" dirty="0">
                <a:solidFill>
                  <a:schemeClr val="accent2"/>
                </a:solidFill>
              </a:rPr>
              <a:t>diagnostika</a:t>
            </a:r>
            <a:r>
              <a:rPr lang="cs-CZ" altLang="en-US" sz="1800" dirty="0"/>
              <a:t>, kde člověk komunikuje se znalostním systémem a zadává data pomocí klávesnice. Většina diagnostických systémů byla implementována pomocí inferenční sítě, protože vztahy mezi fakty jsou obvykle dobře známy.</a:t>
            </a:r>
          </a:p>
          <a:p>
            <a:pPr>
              <a:spcAft>
                <a:spcPts val="600"/>
              </a:spcAft>
            </a:pPr>
            <a:r>
              <a:rPr lang="cs-CZ" altLang="en-US" sz="1800" dirty="0"/>
              <a:t>Ideální pro zpětné řetězení jsou rovněž </a:t>
            </a:r>
            <a:r>
              <a:rPr lang="cs-CZ" altLang="en-US" sz="1800" b="1" i="1" dirty="0">
                <a:solidFill>
                  <a:schemeClr val="accent2"/>
                </a:solidFill>
              </a:rPr>
              <a:t>klasifikační problémy</a:t>
            </a:r>
            <a:r>
              <a:rPr lang="cs-CZ" altLang="en-US" sz="1800" dirty="0"/>
              <a:t>. Tento typ aplikace může být implementován buď pomocí inferenční sítě nebo pomocí vzorů v závislosti na složitosti dat</a:t>
            </a:r>
            <a:r>
              <a:rPr lang="cs-CZ" altLang="en-US" sz="1800" dirty="0" smtClean="0"/>
              <a:t>.</a:t>
            </a:r>
            <a:endParaRPr lang="en-US" alt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Vhodné aplikace pro zpětné řetězení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3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Příklady </a:t>
            </a:r>
            <a:r>
              <a:rPr lang="cs-CZ" b="1" dirty="0" err="1"/>
              <a:t>pravidlových</a:t>
            </a:r>
            <a:r>
              <a:rPr lang="cs-CZ" b="1" dirty="0"/>
              <a:t> systémů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143000"/>
            <a:ext cx="2057400" cy="34449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600" b="1" dirty="0" smtClean="0">
                <a:solidFill>
                  <a:schemeClr val="accent2"/>
                </a:solidFill>
              </a:rPr>
              <a:t>ART	</a:t>
            </a:r>
          </a:p>
          <a:p>
            <a:pPr marL="0" indent="0">
              <a:buNone/>
            </a:pPr>
            <a:endParaRPr lang="cs-CZ" altLang="en-US" sz="16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altLang="en-US" sz="1600" b="1" dirty="0" smtClean="0">
                <a:solidFill>
                  <a:schemeClr val="accent2"/>
                </a:solidFill>
              </a:rPr>
              <a:t>CLIPS</a:t>
            </a:r>
          </a:p>
          <a:p>
            <a:pPr marL="0" indent="0">
              <a:buNone/>
            </a:pPr>
            <a:endParaRPr lang="cs-CZ" altLang="en-US" sz="16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altLang="en-US" sz="1600" b="1" dirty="0" smtClean="0">
                <a:solidFill>
                  <a:schemeClr val="accent2"/>
                </a:solidFill>
              </a:rPr>
              <a:t>EXSYS</a:t>
            </a:r>
          </a:p>
          <a:p>
            <a:pPr marL="0" indent="0">
              <a:buNone/>
            </a:pPr>
            <a:endParaRPr lang="cs-CZ" altLang="en-US" sz="16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altLang="en-US" sz="1600" b="1" dirty="0" smtClean="0">
                <a:solidFill>
                  <a:schemeClr val="accent2"/>
                </a:solidFill>
              </a:rPr>
              <a:t>M.4	</a:t>
            </a:r>
          </a:p>
          <a:p>
            <a:pPr marL="0" indent="0">
              <a:buNone/>
            </a:pPr>
            <a:endParaRPr lang="cs-CZ" altLang="en-US" sz="16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altLang="en-US" sz="1600" b="1" dirty="0" smtClean="0">
                <a:solidFill>
                  <a:schemeClr val="accent2"/>
                </a:solidFill>
              </a:rPr>
              <a:t>ILOG-RULES	</a:t>
            </a:r>
          </a:p>
          <a:p>
            <a:pPr marL="0" indent="0">
              <a:buNone/>
            </a:pPr>
            <a:endParaRPr lang="cs-CZ" altLang="en-US" sz="16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altLang="en-US" sz="1600" b="1" dirty="0" smtClean="0">
                <a:solidFill>
                  <a:schemeClr val="accent2"/>
                </a:solidFill>
              </a:rPr>
              <a:t>OPS5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438400" y="1143000"/>
            <a:ext cx="6400800" cy="351698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en-US" sz="1600" dirty="0" smtClean="0"/>
              <a:t>prázdný ES založený na </a:t>
            </a:r>
            <a:r>
              <a:rPr lang="cs-CZ" altLang="en-US" sz="1600" dirty="0" err="1" smtClean="0"/>
              <a:t>Lispu</a:t>
            </a:r>
            <a:r>
              <a:rPr lang="cs-CZ" altLang="en-US" sz="1600" dirty="0" smtClean="0"/>
              <a:t>, </a:t>
            </a:r>
            <a:r>
              <a:rPr lang="cs-CZ" altLang="en-US" sz="1600" dirty="0" err="1" smtClean="0"/>
              <a:t>dopředné</a:t>
            </a:r>
            <a:r>
              <a:rPr lang="cs-CZ" altLang="en-US" sz="1600" dirty="0" smtClean="0"/>
              <a:t> řetězení, algoritmus Rete</a:t>
            </a:r>
          </a:p>
          <a:p>
            <a:pPr marL="0" indent="0">
              <a:buNone/>
            </a:pPr>
            <a:endParaRPr lang="cs-CZ" altLang="en-US" sz="1600" dirty="0" smtClean="0"/>
          </a:p>
          <a:p>
            <a:pPr marL="0" indent="0">
              <a:buNone/>
            </a:pPr>
            <a:r>
              <a:rPr lang="cs-CZ" altLang="en-US" sz="1600" dirty="0" smtClean="0"/>
              <a:t>programové prostředí, </a:t>
            </a:r>
            <a:r>
              <a:rPr lang="cs-CZ" altLang="en-US" sz="1600" dirty="0" err="1" smtClean="0"/>
              <a:t>dopředné</a:t>
            </a:r>
            <a:r>
              <a:rPr lang="cs-CZ" altLang="en-US" sz="1600" dirty="0" smtClean="0"/>
              <a:t> řetězení, algoritmus Rete</a:t>
            </a:r>
          </a:p>
          <a:p>
            <a:pPr marL="0" indent="0">
              <a:buNone/>
            </a:pPr>
            <a:endParaRPr lang="cs-CZ" altLang="en-US" sz="1600" dirty="0" smtClean="0"/>
          </a:p>
          <a:p>
            <a:pPr marL="0" indent="0">
              <a:buNone/>
            </a:pPr>
            <a:r>
              <a:rPr lang="cs-CZ" altLang="en-US" sz="1600" dirty="0" smtClean="0"/>
              <a:t>prázdný expertní systém, </a:t>
            </a:r>
            <a:r>
              <a:rPr lang="cs-CZ" altLang="en-US" sz="1600" dirty="0" err="1" smtClean="0"/>
              <a:t>dopředné</a:t>
            </a:r>
            <a:r>
              <a:rPr lang="cs-CZ" altLang="en-US" sz="1600" dirty="0" smtClean="0"/>
              <a:t> a zpětné řetězení</a:t>
            </a:r>
          </a:p>
          <a:p>
            <a:pPr marL="0" indent="0">
              <a:buNone/>
            </a:pPr>
            <a:endParaRPr lang="cs-CZ" altLang="en-US" sz="1600" dirty="0" smtClean="0"/>
          </a:p>
          <a:p>
            <a:pPr marL="0" indent="0">
              <a:buNone/>
            </a:pPr>
            <a:r>
              <a:rPr lang="cs-CZ" altLang="en-US" sz="1600" dirty="0" smtClean="0"/>
              <a:t>programové prostředí, </a:t>
            </a:r>
            <a:r>
              <a:rPr lang="cs-CZ" altLang="en-US" sz="1600" dirty="0" err="1" smtClean="0"/>
              <a:t>dopředné</a:t>
            </a:r>
            <a:r>
              <a:rPr lang="cs-CZ" altLang="en-US" sz="1600" dirty="0" smtClean="0"/>
              <a:t> a zpětné řetězení, porovnávání se vzorem</a:t>
            </a:r>
          </a:p>
          <a:p>
            <a:pPr marL="0" indent="0">
              <a:buNone/>
            </a:pPr>
            <a:endParaRPr lang="cs-CZ" altLang="en-US" sz="1600" dirty="0" smtClean="0"/>
          </a:p>
          <a:p>
            <a:pPr marL="0" indent="0">
              <a:buNone/>
            </a:pPr>
            <a:r>
              <a:rPr lang="cs-CZ" altLang="en-US" sz="1600" dirty="0" smtClean="0"/>
              <a:t>programové prostředí, </a:t>
            </a:r>
            <a:r>
              <a:rPr lang="cs-CZ" altLang="en-US" sz="1600" dirty="0" err="1" smtClean="0"/>
              <a:t>dopředné</a:t>
            </a:r>
            <a:r>
              <a:rPr lang="cs-CZ" altLang="en-US" sz="1600" dirty="0" smtClean="0"/>
              <a:t> řetězení, algoritmus </a:t>
            </a:r>
            <a:r>
              <a:rPr lang="cs-CZ" altLang="en-US" sz="1600" dirty="0" err="1" smtClean="0"/>
              <a:t>Xrete</a:t>
            </a:r>
            <a:endParaRPr lang="cs-CZ" altLang="en-US" sz="1600" dirty="0" smtClean="0"/>
          </a:p>
          <a:p>
            <a:pPr marL="0" indent="0">
              <a:buNone/>
            </a:pPr>
            <a:endParaRPr lang="cs-CZ" altLang="en-US" sz="1600" dirty="0" smtClean="0"/>
          </a:p>
          <a:p>
            <a:pPr marL="0" indent="0">
              <a:buNone/>
            </a:pPr>
            <a:r>
              <a:rPr lang="cs-CZ" altLang="en-US" sz="1600" dirty="0" smtClean="0"/>
              <a:t>programové prostředí, </a:t>
            </a:r>
            <a:r>
              <a:rPr lang="cs-CZ" altLang="en-US" sz="1600" dirty="0" err="1" smtClean="0"/>
              <a:t>dopředné</a:t>
            </a:r>
            <a:r>
              <a:rPr lang="cs-CZ" altLang="en-US" sz="1600" dirty="0" smtClean="0"/>
              <a:t> řetězení, algoritmus Rete</a:t>
            </a:r>
          </a:p>
        </p:txBody>
      </p:sp>
    </p:spTree>
    <p:extLst>
      <p:ext uri="{BB962C8B-B14F-4D97-AF65-F5344CB8AC3E}">
        <p14:creationId xmlns:p14="http://schemas.microsoft.com/office/powerpoint/2010/main" val="361572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sz="2000" dirty="0"/>
              <a:t>Rozhodovací proces – expert vybavený znalostmi zvažuje data relevantní pro daný problém a činí rozhodnutí </a:t>
            </a:r>
          </a:p>
          <a:p>
            <a:pPr>
              <a:defRPr/>
            </a:pPr>
            <a:r>
              <a:rPr lang="cs-CZ" sz="1800" dirty="0" smtClean="0"/>
              <a:t>Znalosti </a:t>
            </a:r>
            <a:r>
              <a:rPr lang="cs-CZ" sz="1800" dirty="0"/>
              <a:t>expert získal vzděláním a zkušeností </a:t>
            </a: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Vybraná </a:t>
            </a:r>
            <a:r>
              <a:rPr lang="cs-CZ" sz="1800" dirty="0"/>
              <a:t>data představují informace </a:t>
            </a:r>
          </a:p>
          <a:p>
            <a:pPr marL="0" indent="0">
              <a:buNone/>
              <a:defRPr/>
            </a:pPr>
            <a:r>
              <a:rPr lang="cs-CZ" sz="2000" dirty="0"/>
              <a:t>Zdroj znalostí (expert) a zdroj informací (sebraná data) se </a:t>
            </a:r>
            <a:r>
              <a:rPr lang="cs-CZ" sz="2000" dirty="0" smtClean="0"/>
              <a:t>liší</a:t>
            </a:r>
          </a:p>
          <a:p>
            <a:pPr>
              <a:defRPr/>
            </a:pPr>
            <a:r>
              <a:rPr lang="cs-CZ" sz="1800" dirty="0" smtClean="0"/>
              <a:t>Jestliže </a:t>
            </a:r>
            <a:r>
              <a:rPr lang="cs-CZ" sz="1800" dirty="0"/>
              <a:t>se můžeme spolehnout při sběru na automatický proces nebo úředníka, hovoříme o datech, resp. </a:t>
            </a:r>
            <a:r>
              <a:rPr lang="cs-CZ" sz="1800" dirty="0" smtClean="0"/>
              <a:t>informacích. </a:t>
            </a:r>
            <a:r>
              <a:rPr lang="cs-CZ" sz="1800" dirty="0"/>
              <a:t>Správnost dat může být objektivně verifikována. </a:t>
            </a: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Jestliže </a:t>
            </a:r>
            <a:r>
              <a:rPr lang="cs-CZ" sz="1800" dirty="0"/>
              <a:t>hledáme experta, potom hovoříme o znalostech obsahujících abstrakce a generalizace. </a:t>
            </a:r>
          </a:p>
          <a:p>
            <a:pPr marL="400050" lvl="1" indent="0">
              <a:buNone/>
              <a:defRPr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a znalosti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altLang="en-US" sz="2400" b="1" i="1" dirty="0">
                <a:solidFill>
                  <a:schemeClr val="accent2"/>
                </a:solidFill>
              </a:rPr>
              <a:t>Výhody</a:t>
            </a:r>
            <a:r>
              <a:rPr lang="cs-CZ" altLang="en-US" sz="2400" b="1" dirty="0">
                <a:solidFill>
                  <a:schemeClr val="accent2"/>
                </a:solidFill>
              </a:rPr>
              <a:t>:</a:t>
            </a:r>
            <a:endParaRPr lang="cs-CZ" altLang="en-US" sz="2400" b="1" dirty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cs-CZ" altLang="en-US" sz="1800" dirty="0"/>
              <a:t>modularita,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cs-CZ" altLang="en-US" sz="1800" dirty="0"/>
              <a:t>uniformita,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cs-CZ" altLang="en-US" sz="1800" dirty="0"/>
              <a:t>přirozenost</a:t>
            </a:r>
            <a:r>
              <a:rPr lang="cs-CZ" altLang="en-US" sz="1800" dirty="0" smtClean="0"/>
              <a:t>.</a:t>
            </a:r>
            <a:endParaRPr lang="cs-CZ" altLang="en-US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Výhody a nevýhody </a:t>
            </a:r>
            <a:r>
              <a:rPr lang="cs-CZ" b="1" dirty="0" err="1"/>
              <a:t>pravidlových</a:t>
            </a:r>
            <a:r>
              <a:rPr lang="cs-CZ" b="1" dirty="0"/>
              <a:t> systémů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9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cs-CZ" altLang="en-US" sz="2400" b="1" i="1" dirty="0" smtClean="0">
                <a:solidFill>
                  <a:schemeClr val="accent2"/>
                </a:solidFill>
              </a:rPr>
              <a:t>Možné </a:t>
            </a:r>
            <a:r>
              <a:rPr lang="cs-CZ" altLang="en-US" sz="2400" b="1" i="1" dirty="0">
                <a:solidFill>
                  <a:schemeClr val="accent2"/>
                </a:solidFill>
              </a:rPr>
              <a:t>nevýhody a problémy</a:t>
            </a:r>
            <a:r>
              <a:rPr lang="cs-CZ" altLang="en-US" sz="2400" b="1" dirty="0">
                <a:solidFill>
                  <a:schemeClr val="accent2"/>
                </a:solidFill>
              </a:rPr>
              <a:t>:</a:t>
            </a:r>
            <a:endParaRPr lang="cs-CZ" altLang="en-US" sz="2400" b="1" dirty="0"/>
          </a:p>
          <a:p>
            <a:pPr lvl="1">
              <a:spcBef>
                <a:spcPct val="0"/>
              </a:spcBef>
            </a:pPr>
            <a:r>
              <a:rPr lang="cs-CZ" altLang="en-US" sz="1800" dirty="0"/>
              <a:t>nebezpečí nekonečného řetězení,</a:t>
            </a:r>
          </a:p>
          <a:p>
            <a:pPr lvl="1">
              <a:spcBef>
                <a:spcPct val="0"/>
              </a:spcBef>
            </a:pPr>
            <a:r>
              <a:rPr lang="cs-CZ" altLang="en-US" sz="1800" dirty="0"/>
              <a:t>přidání nové rozporné znalosti,</a:t>
            </a:r>
          </a:p>
          <a:p>
            <a:pPr lvl="1">
              <a:spcBef>
                <a:spcPct val="0"/>
              </a:spcBef>
            </a:pPr>
            <a:r>
              <a:rPr lang="cs-CZ" altLang="en-US" sz="1800" dirty="0"/>
              <a:t>modifikace existujících pravidel,</a:t>
            </a:r>
          </a:p>
          <a:p>
            <a:pPr lvl="1">
              <a:spcBef>
                <a:spcPct val="0"/>
              </a:spcBef>
            </a:pPr>
            <a:r>
              <a:rPr lang="cs-CZ" altLang="en-US" sz="1800" dirty="0"/>
              <a:t>neefektivnost,</a:t>
            </a:r>
          </a:p>
          <a:p>
            <a:pPr lvl="1">
              <a:spcBef>
                <a:spcPct val="0"/>
              </a:spcBef>
            </a:pPr>
            <a:r>
              <a:rPr lang="cs-CZ" altLang="en-US" sz="1800" dirty="0"/>
              <a:t>neprůhlednost,</a:t>
            </a:r>
          </a:p>
          <a:p>
            <a:pPr lvl="1">
              <a:spcBef>
                <a:spcPct val="0"/>
              </a:spcBef>
            </a:pPr>
            <a:r>
              <a:rPr lang="cs-CZ" altLang="en-US" sz="1800" dirty="0"/>
              <a:t>pokrytí domény (existují domény vyžadující příliš mnoho pravidel</a:t>
            </a:r>
            <a:r>
              <a:rPr lang="cs-CZ" altLang="en-US" sz="1800" dirty="0" smtClean="0"/>
              <a:t>).</a:t>
            </a:r>
            <a:endParaRPr lang="en-US" alt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Výhody a nevýhody </a:t>
            </a:r>
            <a:r>
              <a:rPr lang="cs-CZ" b="1" dirty="0" err="1"/>
              <a:t>pravidlových</a:t>
            </a:r>
            <a:r>
              <a:rPr lang="cs-CZ" b="1" dirty="0"/>
              <a:t> systémů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131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RNDr</a:t>
            </a:r>
            <a:r>
              <a:rPr lang="cs-CZ" altLang="cs-CZ" sz="1200" dirty="0"/>
              <a:t>. Jiří Dvořák, </a:t>
            </a:r>
            <a:r>
              <a:rPr lang="cs-CZ" altLang="cs-CZ" sz="1200" dirty="0" smtClean="0"/>
              <a:t>CSc. </a:t>
            </a:r>
            <a:r>
              <a:rPr lang="cs-CZ" altLang="cs-CZ" sz="1200" dirty="0" smtClean="0">
                <a:hlinkClick r:id="rId2"/>
              </a:rPr>
              <a:t>dvorak@fme.vutbr.cz</a:t>
            </a:r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sz="2000" dirty="0" smtClean="0"/>
              <a:t>. </a:t>
            </a:r>
            <a:r>
              <a:rPr lang="cs-CZ" sz="2000" dirty="0"/>
              <a:t>moudrost </a:t>
            </a:r>
          </a:p>
          <a:p>
            <a:pPr marL="0" indent="0">
              <a:buNone/>
              <a:defRPr/>
            </a:pPr>
            <a:r>
              <a:rPr lang="cs-CZ" sz="2000" dirty="0"/>
              <a:t>. znalost </a:t>
            </a:r>
          </a:p>
          <a:p>
            <a:pPr marL="0" indent="0">
              <a:buNone/>
              <a:defRPr/>
            </a:pPr>
            <a:r>
              <a:rPr lang="cs-CZ" sz="2000" dirty="0"/>
              <a:t>. informace </a:t>
            </a:r>
          </a:p>
          <a:p>
            <a:pPr marL="0" indent="0">
              <a:buNone/>
              <a:defRPr/>
            </a:pPr>
            <a:r>
              <a:rPr lang="cs-CZ" sz="2000" dirty="0"/>
              <a:t>. data </a:t>
            </a:r>
          </a:p>
          <a:p>
            <a:pPr marL="0" indent="0">
              <a:buNone/>
              <a:defRPr/>
            </a:pPr>
            <a:r>
              <a:rPr lang="cs-CZ" sz="2000" dirty="0"/>
              <a:t>. šum </a:t>
            </a:r>
          </a:p>
          <a:p>
            <a:pPr marL="400050" lvl="1" indent="0">
              <a:buNone/>
              <a:defRPr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 smtClean="0"/>
              <a:t>Hierarchie </a:t>
            </a:r>
            <a:r>
              <a:rPr lang="cs-CZ" b="1" dirty="0"/>
              <a:t>znalostí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sz="1800" dirty="0"/>
              <a:t>. Predikátová logika, speciálně deskripční logika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Formy reprezentace znalostí </a:t>
            </a:r>
            <a:r>
              <a:rPr lang="cs-CZ" b="1" dirty="0" smtClean="0"/>
              <a:t>(1)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sz="2000" dirty="0" smtClean="0"/>
              <a:t>. </a:t>
            </a:r>
            <a:r>
              <a:rPr lang="cs-CZ" sz="2000" dirty="0"/>
              <a:t>Rámce </a:t>
            </a:r>
          </a:p>
          <a:p>
            <a:pPr marL="400050" lvl="1" indent="0">
              <a:buNone/>
              <a:defRPr/>
            </a:pPr>
            <a:r>
              <a:rPr lang="cs-CZ" sz="1200" dirty="0"/>
              <a:t>-datové struktury reprezentující stereotypní situace </a:t>
            </a:r>
          </a:p>
          <a:p>
            <a:pPr marL="400050" lvl="1" indent="0">
              <a:buNone/>
              <a:defRPr/>
            </a:pPr>
            <a:r>
              <a:rPr lang="cs-CZ" sz="1200" dirty="0"/>
              <a:t>-postupné vyplňování stránek, předdefinované hodnoty </a:t>
            </a:r>
          </a:p>
          <a:p>
            <a:pPr marL="400050" lvl="1" indent="0">
              <a:buNone/>
              <a:defRPr/>
            </a:pPr>
            <a:r>
              <a:rPr lang="cs-CZ" sz="1200" dirty="0"/>
              <a:t>-dědičnost v hierarchii rámců (generalizace – specifikace) </a:t>
            </a:r>
          </a:p>
          <a:p>
            <a:pPr marL="400050" lvl="1" indent="0">
              <a:buNone/>
              <a:defRPr/>
            </a:pPr>
            <a:r>
              <a:rPr lang="cs-CZ" sz="1200" dirty="0"/>
              <a:t>-teorii vytvořil M. Minsky </a:t>
            </a:r>
          </a:p>
          <a:p>
            <a:pPr marL="400050" lvl="1" indent="0">
              <a:buNone/>
              <a:defRPr/>
            </a:pPr>
            <a:r>
              <a:rPr lang="cs-CZ" sz="1200" dirty="0"/>
              <a:t>-na jejím základě vzniklo objektově orientované programování </a:t>
            </a:r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Formy reprezentace znalostí </a:t>
            </a:r>
            <a:r>
              <a:rPr lang="cs-CZ" b="1" dirty="0" smtClean="0"/>
              <a:t>(2)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. </a:t>
            </a:r>
            <a:r>
              <a:rPr lang="cs-CZ" sz="2400" dirty="0"/>
              <a:t>Sémantické sítě </a:t>
            </a:r>
          </a:p>
          <a:p>
            <a:pPr marL="400050" lvl="1" indent="0">
              <a:buNone/>
              <a:defRPr/>
            </a:pPr>
            <a:r>
              <a:rPr lang="cs-CZ" sz="1400" dirty="0"/>
              <a:t>– grafová reprezentace objektů a relací mezi nimi formou </a:t>
            </a:r>
          </a:p>
          <a:p>
            <a:pPr marL="400050" lvl="1" indent="0">
              <a:buNone/>
              <a:defRPr/>
            </a:pPr>
            <a:r>
              <a:rPr lang="cs-CZ" sz="1400" dirty="0"/>
              <a:t>orientovaných spojení </a:t>
            </a:r>
          </a:p>
          <a:p>
            <a:pPr marL="400050" lvl="1" indent="0">
              <a:buNone/>
              <a:defRPr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Formy reprezentace </a:t>
            </a:r>
            <a:r>
              <a:rPr lang="cs-CZ" b="1" dirty="0" smtClean="0"/>
              <a:t>znalostí (3)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32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sz="2000" dirty="0" smtClean="0"/>
              <a:t>. </a:t>
            </a:r>
            <a:r>
              <a:rPr lang="cs-CZ" sz="2000" dirty="0"/>
              <a:t>Konceptuální grafy -zobecnění rámců a sémantických sítí </a:t>
            </a:r>
          </a:p>
          <a:p>
            <a:pPr marL="400050" lvl="1" indent="0">
              <a:buNone/>
              <a:defRPr/>
            </a:pPr>
            <a:r>
              <a:rPr lang="cs-CZ" sz="1200" dirty="0"/>
              <a:t>-</a:t>
            </a:r>
            <a:r>
              <a:rPr lang="cs-CZ" sz="1200" dirty="0" err="1"/>
              <a:t>J.F.Sowa</a:t>
            </a:r>
            <a:r>
              <a:rPr lang="cs-CZ" sz="1200" dirty="0"/>
              <a:t>: </a:t>
            </a:r>
            <a:r>
              <a:rPr lang="cs-CZ" sz="1200" dirty="0" err="1"/>
              <a:t>Knowledge</a:t>
            </a:r>
            <a:r>
              <a:rPr lang="cs-CZ" sz="1200" dirty="0"/>
              <a:t> </a:t>
            </a:r>
            <a:r>
              <a:rPr lang="cs-CZ" sz="1200" dirty="0" err="1"/>
              <a:t>Representation</a:t>
            </a:r>
            <a:r>
              <a:rPr lang="cs-CZ" sz="1200" dirty="0"/>
              <a:t>: </a:t>
            </a:r>
            <a:r>
              <a:rPr lang="cs-CZ" sz="1200" dirty="0" err="1"/>
              <a:t>Logical</a:t>
            </a:r>
            <a:r>
              <a:rPr lang="cs-CZ" sz="1200" dirty="0"/>
              <a:t>, </a:t>
            </a:r>
            <a:r>
              <a:rPr lang="cs-CZ" sz="1200" dirty="0" err="1"/>
              <a:t>Philosophical</a:t>
            </a:r>
            <a:r>
              <a:rPr lang="cs-CZ" sz="1200" dirty="0"/>
              <a:t>, </a:t>
            </a:r>
          </a:p>
          <a:p>
            <a:pPr marL="400050" lvl="1" indent="0">
              <a:buNone/>
              <a:defRPr/>
            </a:pPr>
            <a:r>
              <a:rPr lang="cs-CZ" sz="1200" dirty="0"/>
              <a:t>and </a:t>
            </a:r>
            <a:r>
              <a:rPr lang="cs-CZ" sz="1200" dirty="0" err="1"/>
              <a:t>Computational</a:t>
            </a:r>
            <a:r>
              <a:rPr lang="cs-CZ" sz="1200" dirty="0"/>
              <a:t> </a:t>
            </a:r>
            <a:r>
              <a:rPr lang="cs-CZ" sz="1200" dirty="0" err="1"/>
              <a:t>Foundations</a:t>
            </a:r>
            <a:r>
              <a:rPr lang="cs-CZ" sz="1200" dirty="0"/>
              <a:t>. 2000, 594 str. </a:t>
            </a:r>
          </a:p>
          <a:p>
            <a:pPr marL="0" indent="0">
              <a:buNone/>
              <a:defRPr/>
            </a:pPr>
            <a:r>
              <a:rPr lang="cs-CZ" sz="2000" dirty="0"/>
              <a:t>. Reprezentace znalostí pravidly </a:t>
            </a:r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Formy reprezentace znalostí </a:t>
            </a:r>
            <a:r>
              <a:rPr lang="cs-CZ" b="1" dirty="0" smtClean="0"/>
              <a:t>(4)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5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/>
              <a:t>Egypt: 17. století př.n.l. – tzv. </a:t>
            </a:r>
            <a:r>
              <a:rPr lang="cs-CZ" altLang="cs-CZ" sz="2000" dirty="0" err="1"/>
              <a:t>Smythův</a:t>
            </a:r>
            <a:r>
              <a:rPr lang="cs-CZ" altLang="cs-CZ" sz="2000" dirty="0"/>
              <a:t> papyrus (1882) se objevilo 48 pravidel ve stejném tvaru o poraněních hlavy</a:t>
            </a:r>
          </a:p>
          <a:p>
            <a:endParaRPr lang="cs-CZ" alt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alt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KDYŽ má pacient tento symptom, </a:t>
            </a:r>
          </a:p>
          <a:p>
            <a:pPr marL="0" indent="0">
              <a:buNone/>
            </a:pPr>
            <a:r>
              <a:rPr lang="cs-CZ" alt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PAK se jedná o následující poranění </a:t>
            </a:r>
          </a:p>
          <a:p>
            <a:endParaRPr lang="cs-CZ" altLang="cs-CZ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altLang="cs-CZ" sz="2000" dirty="0"/>
              <a:t>60. a 70. léta – odklon od algoritmů k systémům využívajícím znalosti – DENDRAL – analýza molekul – první komerčně úspěšný ES</a:t>
            </a:r>
            <a:endParaRPr lang="en-US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Historie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1014</Words>
  <Application>Microsoft Office PowerPoint</Application>
  <PresentationFormat>Předvádění na obrazovce (16:9)</PresentationFormat>
  <Paragraphs>239</Paragraphs>
  <Slides>32</Slides>
  <Notes>30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Courier New</vt:lpstr>
      <vt:lpstr>Enriqueta</vt:lpstr>
      <vt:lpstr>Symbol</vt:lpstr>
      <vt:lpstr>Times New Roman</vt:lpstr>
      <vt:lpstr>SLU</vt:lpstr>
      <vt:lpstr>Rovnice</vt:lpstr>
      <vt:lpstr>Název prezentace</vt:lpstr>
      <vt:lpstr>Charakteristické rysy znalostí </vt:lpstr>
      <vt:lpstr>Informace a znalosti </vt:lpstr>
      <vt:lpstr>Hierarchie znalostí</vt:lpstr>
      <vt:lpstr>Formy reprezentace znalostí (1)</vt:lpstr>
      <vt:lpstr>Formy reprezentace znalostí (2)</vt:lpstr>
      <vt:lpstr>Formy reprezentace znalostí (3) </vt:lpstr>
      <vt:lpstr>Formy reprezentace znalostí (4)</vt:lpstr>
      <vt:lpstr>Historie</vt:lpstr>
      <vt:lpstr>Tvary pravidel (1)</vt:lpstr>
      <vt:lpstr>Tvary pravidel (2)</vt:lpstr>
      <vt:lpstr>Pravidlové systémy</vt:lpstr>
      <vt:lpstr>Inference v pravidlových systémech</vt:lpstr>
      <vt:lpstr>Základní strategie procesu usuzování</vt:lpstr>
      <vt:lpstr>Základní struktury v pravidlových systémech</vt:lpstr>
      <vt:lpstr>Inferenční síť</vt:lpstr>
      <vt:lpstr>Inferenční síť - příklad</vt:lpstr>
      <vt:lpstr>Systém porovnávání se vzorem</vt:lpstr>
      <vt:lpstr>Základní kroky dopředného řetězení</vt:lpstr>
      <vt:lpstr>Příklady strategií řešení konfliktu </vt:lpstr>
      <vt:lpstr>Vhodné aplikace pro dopředné řetězení (1)</vt:lpstr>
      <vt:lpstr>Vhodné aplikace pro dopředné řetězení (2)</vt:lpstr>
      <vt:lpstr>Algoritmus zpětného řetězení (1)</vt:lpstr>
      <vt:lpstr>Algoritmus zpětného řetězení (2)</vt:lpstr>
      <vt:lpstr>Algoritmus zpětného řetězení (3)</vt:lpstr>
      <vt:lpstr>Algoritmus zpětného řetězení (4)</vt:lpstr>
      <vt:lpstr>Algoritmus zpětného řetězení (5)</vt:lpstr>
      <vt:lpstr>Vhodné aplikace pro zpětné řetězení</vt:lpstr>
      <vt:lpstr>Příklady pravidlových systémů</vt:lpstr>
      <vt:lpstr>Výhody a nevýhody pravidlových systémů</vt:lpstr>
      <vt:lpstr>Výhody a nevýhody pravidlových systémů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gorecki</cp:lastModifiedBy>
  <cp:revision>105</cp:revision>
  <dcterms:created xsi:type="dcterms:W3CDTF">2016-07-06T15:42:34Z</dcterms:created>
  <dcterms:modified xsi:type="dcterms:W3CDTF">2018-04-05T14:11:18Z</dcterms:modified>
</cp:coreProperties>
</file>