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9" r:id="rId2"/>
    <p:sldId id="289" r:id="rId3"/>
    <p:sldId id="290" r:id="rId4"/>
    <p:sldId id="291" r:id="rId5"/>
    <p:sldId id="292" r:id="rId6"/>
    <p:sldId id="312" r:id="rId7"/>
    <p:sldId id="313" r:id="rId8"/>
    <p:sldId id="314" r:id="rId9"/>
    <p:sldId id="323" r:id="rId10"/>
    <p:sldId id="324" r:id="rId11"/>
    <p:sldId id="294" r:id="rId12"/>
    <p:sldId id="295" r:id="rId13"/>
    <p:sldId id="319" r:id="rId14"/>
    <p:sldId id="296" r:id="rId15"/>
    <p:sldId id="297" r:id="rId16"/>
    <p:sldId id="320" r:id="rId17"/>
    <p:sldId id="321" r:id="rId18"/>
    <p:sldId id="322" r:id="rId19"/>
    <p:sldId id="298" r:id="rId20"/>
    <p:sldId id="299" r:id="rId21"/>
    <p:sldId id="325" r:id="rId22"/>
    <p:sldId id="326" r:id="rId23"/>
    <p:sldId id="327" r:id="rId24"/>
    <p:sldId id="328" r:id="rId25"/>
    <p:sldId id="300" r:id="rId26"/>
    <p:sldId id="301" r:id="rId27"/>
    <p:sldId id="302" r:id="rId28"/>
    <p:sldId id="303" r:id="rId29"/>
    <p:sldId id="304" r:id="rId30"/>
    <p:sldId id="305" r:id="rId31"/>
    <p:sldId id="318" r:id="rId32"/>
    <p:sldId id="306" r:id="rId33"/>
    <p:sldId id="286" r:id="rId3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660"/>
  </p:normalViewPr>
  <p:slideViewPr>
    <p:cSldViewPr>
      <p:cViewPr varScale="1">
        <p:scale>
          <a:sx n="105" d="100"/>
          <a:sy n="105" d="100"/>
        </p:scale>
        <p:origin x="48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5. 4. 2018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92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98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91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94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20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197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577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03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771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56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04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918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392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359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35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952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362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283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24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934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195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81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673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306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5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9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64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68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56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5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86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dvorak@fme.vutbr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Expertní systémy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Nepravidlové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hybridní expertní systémy</a:t>
            </a:r>
            <a:endParaRPr lang="cs-CZ" sz="2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Sémantická síť </a:t>
            </a:r>
            <a:r>
              <a:rPr lang="cs-CZ" b="1" dirty="0" smtClean="0"/>
              <a:t>– příklad (3)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16495" r="19844"/>
          <a:stretch/>
        </p:blipFill>
        <p:spPr>
          <a:xfrm>
            <a:off x="1331640" y="708357"/>
            <a:ext cx="5328592" cy="40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cs-CZ" altLang="cs-CZ" sz="2000" dirty="0"/>
              <a:t>Sémantická síť umožňuje reprezentaci fyzikálních, kauzálních a taxonomických vztahů a podporuje dědičnost a tranzitivitu. </a:t>
            </a:r>
          </a:p>
          <a:p>
            <a:pPr>
              <a:spcAft>
                <a:spcPts val="600"/>
              </a:spcAft>
            </a:pPr>
            <a:r>
              <a:rPr lang="cs-CZ" altLang="cs-CZ" sz="2000" dirty="0"/>
              <a:t>Příklady vztahů v sémantické síti: </a:t>
            </a:r>
            <a:r>
              <a:rPr lang="cs-CZ" altLang="cs-CZ" sz="2000" b="1" i="1" dirty="0" err="1">
                <a:solidFill>
                  <a:schemeClr val="accent2"/>
                </a:solidFill>
              </a:rPr>
              <a:t>is</a:t>
            </a:r>
            <a:r>
              <a:rPr lang="cs-CZ" altLang="cs-CZ" sz="2000" b="1" i="1" dirty="0">
                <a:solidFill>
                  <a:schemeClr val="accent2"/>
                </a:solidFill>
              </a:rPr>
              <a:t>-a</a:t>
            </a:r>
            <a:r>
              <a:rPr lang="cs-CZ" altLang="cs-CZ" sz="2000" dirty="0"/>
              <a:t>, </a:t>
            </a:r>
            <a:r>
              <a:rPr lang="cs-CZ" altLang="cs-CZ" sz="2000" b="1" i="1" dirty="0">
                <a:solidFill>
                  <a:schemeClr val="accent2"/>
                </a:solidFill>
              </a:rPr>
              <a:t>has-a</a:t>
            </a:r>
            <a:r>
              <a:rPr lang="cs-CZ" altLang="cs-CZ" sz="2000" dirty="0"/>
              <a:t>,</a:t>
            </a:r>
            <a:r>
              <a:rPr lang="cs-CZ" altLang="cs-CZ" sz="2000" i="1" dirty="0"/>
              <a:t> </a:t>
            </a:r>
            <a:r>
              <a:rPr lang="cs-CZ" altLang="cs-CZ" sz="2000" b="1" i="1" dirty="0">
                <a:solidFill>
                  <a:schemeClr val="accent2"/>
                </a:solidFill>
              </a:rPr>
              <a:t>part-</a:t>
            </a:r>
            <a:r>
              <a:rPr lang="cs-CZ" altLang="cs-CZ" sz="2000" b="1" i="1" dirty="0" err="1">
                <a:solidFill>
                  <a:schemeClr val="accent2"/>
                </a:solidFill>
              </a:rPr>
              <a:t>of</a:t>
            </a:r>
            <a:r>
              <a:rPr lang="cs-CZ" altLang="cs-CZ" sz="2000" dirty="0"/>
              <a:t>, </a:t>
            </a:r>
            <a:r>
              <a:rPr lang="cs-CZ" altLang="cs-CZ" sz="2000" b="1" i="1" dirty="0" err="1">
                <a:solidFill>
                  <a:schemeClr val="accent2"/>
                </a:solidFill>
              </a:rPr>
              <a:t>number-of</a:t>
            </a:r>
            <a:r>
              <a:rPr lang="cs-CZ" altLang="cs-CZ" sz="2000" dirty="0"/>
              <a:t>, </a:t>
            </a:r>
            <a:r>
              <a:rPr lang="cs-CZ" altLang="cs-CZ" sz="2000" b="1" i="1" dirty="0" err="1">
                <a:solidFill>
                  <a:schemeClr val="accent2"/>
                </a:solidFill>
              </a:rPr>
              <a:t>connected</a:t>
            </a:r>
            <a:r>
              <a:rPr lang="cs-CZ" altLang="cs-CZ" sz="2000" b="1" i="1" dirty="0">
                <a:solidFill>
                  <a:schemeClr val="accent2"/>
                </a:solidFill>
              </a:rPr>
              <a:t>-to</a:t>
            </a:r>
            <a:r>
              <a:rPr lang="cs-CZ" altLang="cs-CZ" sz="2000" dirty="0"/>
              <a:t>, </a:t>
            </a:r>
            <a:r>
              <a:rPr lang="cs-CZ" altLang="cs-CZ" sz="2000" b="1" i="1" dirty="0" err="1">
                <a:solidFill>
                  <a:schemeClr val="accent2"/>
                </a:solidFill>
              </a:rPr>
              <a:t>causes</a:t>
            </a:r>
            <a:r>
              <a:rPr lang="cs-CZ" altLang="cs-CZ" sz="2000" dirty="0"/>
              <a:t>, …</a:t>
            </a:r>
          </a:p>
          <a:p>
            <a:pPr>
              <a:spcAft>
                <a:spcPts val="600"/>
              </a:spcAft>
            </a:pPr>
            <a:r>
              <a:rPr lang="cs-CZ" altLang="cs-CZ" sz="2000" dirty="0"/>
              <a:t>Je nutné si dát pozor na interpretaci vztahu </a:t>
            </a:r>
            <a:r>
              <a:rPr lang="cs-CZ" altLang="cs-CZ" sz="2000" i="1" dirty="0" err="1"/>
              <a:t>is</a:t>
            </a:r>
            <a:r>
              <a:rPr lang="cs-CZ" altLang="cs-CZ" sz="2000" i="1" dirty="0"/>
              <a:t>-a</a:t>
            </a:r>
            <a:r>
              <a:rPr lang="cs-CZ" altLang="cs-CZ" sz="2000" dirty="0"/>
              <a:t>, který může mít např. tyto významy: </a:t>
            </a:r>
            <a:r>
              <a:rPr lang="cs-CZ" altLang="cs-CZ" sz="2000" i="1" dirty="0"/>
              <a:t>je instancí, je prvkem, je podmnožinou, je podtřídou, je ekvivalentní s</a:t>
            </a:r>
            <a:r>
              <a:rPr lang="cs-CZ" altLang="cs-CZ" sz="2000" i="1" dirty="0" smtClean="0"/>
              <a:t>.</a:t>
            </a:r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Vztahy v sémantické síti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cs-CZ" altLang="cs-CZ" sz="2400" b="1" i="1" dirty="0">
                <a:solidFill>
                  <a:schemeClr val="accent2"/>
                </a:solidFill>
              </a:rPr>
              <a:t>Výhody</a:t>
            </a:r>
            <a:r>
              <a:rPr lang="cs-CZ" altLang="cs-CZ" sz="2400" b="1" dirty="0">
                <a:solidFill>
                  <a:schemeClr val="accent2"/>
                </a:solidFill>
              </a:rPr>
              <a:t>:</a:t>
            </a:r>
          </a:p>
          <a:p>
            <a:pPr lvl="1">
              <a:spcAft>
                <a:spcPts val="300"/>
              </a:spcAft>
            </a:pPr>
            <a:r>
              <a:rPr lang="cs-CZ" altLang="cs-CZ" sz="2000" dirty="0"/>
              <a:t>explicitní a jasné vyjádření,</a:t>
            </a:r>
          </a:p>
          <a:p>
            <a:pPr lvl="1">
              <a:spcAft>
                <a:spcPts val="600"/>
              </a:spcAft>
            </a:pPr>
            <a:r>
              <a:rPr lang="cs-CZ" altLang="cs-CZ" sz="2000" dirty="0"/>
              <a:t>redukce doby hledání (pro dotazy typu dědičnosti nebo rozpoznávání).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cs-CZ" altLang="cs-CZ" sz="2400" dirty="0"/>
          </a:p>
          <a:p>
            <a:pPr>
              <a:spcAft>
                <a:spcPts val="600"/>
              </a:spcAft>
            </a:pPr>
            <a:r>
              <a:rPr lang="cs-CZ" altLang="cs-CZ" sz="2400" b="1" i="1" dirty="0">
                <a:solidFill>
                  <a:schemeClr val="accent2"/>
                </a:solidFill>
              </a:rPr>
              <a:t>Nevýhody</a:t>
            </a:r>
            <a:r>
              <a:rPr lang="cs-CZ" altLang="cs-CZ" sz="2400" b="1" dirty="0">
                <a:solidFill>
                  <a:schemeClr val="accent2"/>
                </a:solidFill>
              </a:rPr>
              <a:t>:</a:t>
            </a:r>
          </a:p>
          <a:p>
            <a:pPr lvl="1">
              <a:spcAft>
                <a:spcPts val="300"/>
              </a:spcAft>
            </a:pPr>
            <a:r>
              <a:rPr lang="cs-CZ" altLang="cs-CZ" sz="2000" dirty="0"/>
              <a:t>neexistence interpretačních standardů,</a:t>
            </a:r>
          </a:p>
          <a:p>
            <a:pPr lvl="1">
              <a:spcAft>
                <a:spcPts val="300"/>
              </a:spcAft>
            </a:pPr>
            <a:r>
              <a:rPr lang="cs-CZ" altLang="cs-CZ" sz="2000" dirty="0"/>
              <a:t>nebezpečí chybné inference,</a:t>
            </a:r>
          </a:p>
          <a:p>
            <a:pPr lvl="1">
              <a:spcAft>
                <a:spcPts val="600"/>
              </a:spcAft>
            </a:pPr>
            <a:r>
              <a:rPr lang="cs-CZ" altLang="cs-CZ" sz="2000" dirty="0"/>
              <a:t>reprezentují pouze  binární vztahy – např. vztah Jede(Pendolino, Karviná, Praha, Dnes) nemůže být reprezentován </a:t>
            </a:r>
            <a:r>
              <a:rPr lang="cs-CZ" altLang="cs-CZ" sz="2000" dirty="0" smtClean="0"/>
              <a:t>přímo</a:t>
            </a:r>
            <a:endParaRPr lang="cs-CZ" altLang="en-US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Výhody a nevýhody sémantických sítí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cs-CZ" altLang="cs-CZ" sz="1600" b="1" i="1" dirty="0">
                <a:solidFill>
                  <a:schemeClr val="accent2"/>
                </a:solidFill>
              </a:rPr>
              <a:t>Rámce</a:t>
            </a:r>
            <a:r>
              <a:rPr lang="cs-CZ" altLang="cs-CZ" sz="1600" b="1" dirty="0">
                <a:solidFill>
                  <a:schemeClr val="accent2"/>
                </a:solidFill>
              </a:rPr>
              <a:t> (</a:t>
            </a:r>
            <a:r>
              <a:rPr lang="cs-CZ" altLang="cs-CZ" sz="1600" b="1" i="1" dirty="0" err="1">
                <a:solidFill>
                  <a:schemeClr val="accent2"/>
                </a:solidFill>
              </a:rPr>
              <a:t>frames</a:t>
            </a:r>
            <a:r>
              <a:rPr lang="cs-CZ" altLang="cs-CZ" sz="1600" b="1" dirty="0">
                <a:solidFill>
                  <a:schemeClr val="accent2"/>
                </a:solidFill>
              </a:rPr>
              <a:t>)</a:t>
            </a:r>
            <a:r>
              <a:rPr lang="cs-CZ" altLang="cs-CZ" sz="1600" dirty="0"/>
              <a:t> jsou struktury pro reprezentaci stereotypních situací a odpovídajících stereotypních činností (</a:t>
            </a:r>
            <a:r>
              <a:rPr lang="cs-CZ" altLang="cs-CZ" sz="1600" b="1" i="1" dirty="0">
                <a:solidFill>
                  <a:schemeClr val="accent2"/>
                </a:solidFill>
              </a:rPr>
              <a:t>scénářů</a:t>
            </a:r>
            <a:r>
              <a:rPr lang="cs-CZ" altLang="cs-CZ" sz="1600" dirty="0"/>
              <a:t>). Tento prostředek reprezentace vychází z poznatku, že lidé používají pro analyzování a řešení nových situací rámcové struktury znalostí získaných na základě předchozích zkušeností.</a:t>
            </a:r>
          </a:p>
          <a:p>
            <a:pPr>
              <a:spcAft>
                <a:spcPts val="600"/>
              </a:spcAft>
            </a:pPr>
            <a:r>
              <a:rPr lang="cs-CZ" altLang="cs-CZ" sz="1600" dirty="0"/>
              <a:t>Rámce se pokoušejí reprezentovat obecné znalosti o třídách objektů, znalosti pravdivé pro většinu případů. Mohou existovat objekty, které porušují některé vlastnosti popsané v obecném rámci.</a:t>
            </a:r>
          </a:p>
          <a:p>
            <a:pPr>
              <a:spcAft>
                <a:spcPts val="600"/>
              </a:spcAft>
            </a:pPr>
            <a:r>
              <a:rPr lang="cs-CZ" altLang="cs-CZ" sz="1600" dirty="0"/>
              <a:t>Rámce jsou preferovaným schématem reprezentace v modelovém a případovém usuzování (</a:t>
            </a:r>
            <a:r>
              <a:rPr lang="cs-CZ" altLang="cs-CZ" sz="1600" b="1" i="1" dirty="0">
                <a:solidFill>
                  <a:schemeClr val="accent2"/>
                </a:solidFill>
              </a:rPr>
              <a:t>model-</a:t>
            </a:r>
            <a:r>
              <a:rPr lang="cs-CZ" altLang="cs-CZ" sz="1600" b="1" i="1" dirty="0" err="1">
                <a:solidFill>
                  <a:schemeClr val="accent2"/>
                </a:solidFill>
              </a:rPr>
              <a:t>based</a:t>
            </a:r>
            <a:r>
              <a:rPr lang="cs-CZ" altLang="cs-CZ" sz="1600" b="1" i="1" dirty="0">
                <a:solidFill>
                  <a:schemeClr val="accent2"/>
                </a:solidFill>
              </a:rPr>
              <a:t> </a:t>
            </a:r>
            <a:r>
              <a:rPr lang="cs-CZ" altLang="cs-CZ" sz="1600" b="1" i="1" dirty="0" err="1">
                <a:solidFill>
                  <a:schemeClr val="accent2"/>
                </a:solidFill>
              </a:rPr>
              <a:t>reasoning</a:t>
            </a:r>
            <a:r>
              <a:rPr lang="cs-CZ" altLang="cs-CZ" sz="1600" dirty="0"/>
              <a:t>, </a:t>
            </a:r>
            <a:r>
              <a:rPr lang="cs-CZ" altLang="cs-CZ" sz="1600" b="1" i="1" dirty="0">
                <a:solidFill>
                  <a:schemeClr val="accent2"/>
                </a:solidFill>
              </a:rPr>
              <a:t>case-</a:t>
            </a:r>
            <a:r>
              <a:rPr lang="cs-CZ" altLang="cs-CZ" sz="1600" b="1" i="1" dirty="0" err="1">
                <a:solidFill>
                  <a:schemeClr val="accent2"/>
                </a:solidFill>
              </a:rPr>
              <a:t>based</a:t>
            </a:r>
            <a:r>
              <a:rPr lang="cs-CZ" altLang="cs-CZ" sz="1600" b="1" i="1" dirty="0">
                <a:solidFill>
                  <a:schemeClr val="accent2"/>
                </a:solidFill>
              </a:rPr>
              <a:t> </a:t>
            </a:r>
            <a:r>
              <a:rPr lang="cs-CZ" altLang="cs-CZ" sz="1600" b="1" i="1" dirty="0" err="1">
                <a:solidFill>
                  <a:schemeClr val="accent2"/>
                </a:solidFill>
              </a:rPr>
              <a:t>reasoning</a:t>
            </a:r>
            <a:r>
              <a:rPr lang="cs-CZ" altLang="cs-CZ" sz="1600" dirty="0" smtClean="0"/>
              <a:t>).</a:t>
            </a:r>
            <a:endParaRPr lang="cs-CZ" altLang="en-US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Rámce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1800" dirty="0"/>
              <a:t>Rámec je tvořen jménem a množinou </a:t>
            </a:r>
            <a:r>
              <a:rPr lang="cs-CZ" altLang="cs-CZ" sz="1800" b="1" i="1" dirty="0">
                <a:solidFill>
                  <a:schemeClr val="accent2"/>
                </a:solidFill>
              </a:rPr>
              <a:t>atributů</a:t>
            </a:r>
            <a:r>
              <a:rPr lang="cs-CZ" altLang="cs-CZ" sz="1800" dirty="0"/>
              <a:t>. </a:t>
            </a:r>
          </a:p>
          <a:p>
            <a:pPr>
              <a:spcAft>
                <a:spcPts val="600"/>
              </a:spcAft>
            </a:pPr>
            <a:r>
              <a:rPr lang="cs-CZ" altLang="cs-CZ" sz="1800" dirty="0"/>
              <a:t>Atribut (</a:t>
            </a:r>
            <a:r>
              <a:rPr lang="cs-CZ" altLang="cs-CZ" sz="1800" b="1" i="1" dirty="0">
                <a:solidFill>
                  <a:schemeClr val="accent2"/>
                </a:solidFill>
              </a:rPr>
              <a:t>rubrika, slot</a:t>
            </a:r>
            <a:r>
              <a:rPr lang="cs-CZ" altLang="cs-CZ" sz="1800" dirty="0"/>
              <a:t>) může dále obsahovat položky (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links</a:t>
            </a:r>
            <a:r>
              <a:rPr lang="cs-CZ" altLang="cs-CZ" sz="1800" dirty="0"/>
              <a:t>, 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facets</a:t>
            </a:r>
            <a:r>
              <a:rPr lang="cs-CZ" altLang="cs-CZ" sz="1800" dirty="0"/>
              <a:t>), jako např. aktuální hodnotu (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current</a:t>
            </a:r>
            <a:r>
              <a:rPr lang="cs-CZ" altLang="cs-CZ" sz="1800" dirty="0"/>
              <a:t>), implicitní hodnotu (</a:t>
            </a:r>
            <a:r>
              <a:rPr lang="cs-CZ" altLang="cs-CZ" sz="1800" b="1" i="1" dirty="0">
                <a:solidFill>
                  <a:schemeClr val="accent2"/>
                </a:solidFill>
              </a:rPr>
              <a:t>default</a:t>
            </a:r>
            <a:r>
              <a:rPr lang="cs-CZ" altLang="cs-CZ" sz="1800" dirty="0"/>
              <a:t>), rozsah možných hodnot (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range</a:t>
            </a:r>
            <a:r>
              <a:rPr lang="cs-CZ" altLang="cs-CZ" sz="1800" dirty="0"/>
              <a:t>).</a:t>
            </a:r>
          </a:p>
          <a:p>
            <a:pPr>
              <a:spcAft>
                <a:spcPts val="600"/>
              </a:spcAft>
            </a:pPr>
            <a:r>
              <a:rPr lang="cs-CZ" altLang="cs-CZ" sz="1800" dirty="0"/>
              <a:t>Dalšími položkami slotu mohou být speciální procedury, jako např. 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if-needed</a:t>
            </a:r>
            <a:r>
              <a:rPr lang="cs-CZ" altLang="cs-CZ" sz="1800" dirty="0"/>
              <a:t>, 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if-changed</a:t>
            </a:r>
            <a:r>
              <a:rPr lang="cs-CZ" altLang="cs-CZ" sz="1800" dirty="0"/>
              <a:t>, 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if-added</a:t>
            </a:r>
            <a:r>
              <a:rPr lang="cs-CZ" altLang="cs-CZ" sz="1800" dirty="0"/>
              <a:t>, 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if-deleted</a:t>
            </a:r>
            <a:r>
              <a:rPr lang="cs-CZ" altLang="cs-CZ" sz="1800" dirty="0"/>
              <a:t>.</a:t>
            </a:r>
            <a:r>
              <a:rPr lang="cs-CZ" altLang="cs-CZ" sz="1800" i="1" dirty="0"/>
              <a:t> </a:t>
            </a:r>
            <a:r>
              <a:rPr lang="cs-CZ" altLang="cs-CZ" sz="1800" dirty="0"/>
              <a:t>Tyto procedury  jsou automaticky aktivovány, jestliže nastanou příslušné situace. </a:t>
            </a:r>
          </a:p>
          <a:p>
            <a:r>
              <a:rPr lang="cs-CZ" altLang="cs-CZ" sz="1800" dirty="0"/>
              <a:t>Typy událostmi řízených procedur v systému FLEX:</a:t>
            </a:r>
          </a:p>
          <a:p>
            <a:pPr lvl="1"/>
            <a:r>
              <a:rPr lang="cs-CZ" altLang="cs-CZ" sz="1800" b="1" i="1" dirty="0" err="1">
                <a:solidFill>
                  <a:schemeClr val="accent2"/>
                </a:solidFill>
              </a:rPr>
              <a:t>launches</a:t>
            </a:r>
            <a:r>
              <a:rPr lang="cs-CZ" altLang="cs-CZ" sz="1800" dirty="0"/>
              <a:t> (aktivují se při vytváření instance rámce)</a:t>
            </a:r>
          </a:p>
          <a:p>
            <a:pPr lvl="1"/>
            <a:r>
              <a:rPr lang="cs-CZ" altLang="cs-CZ" sz="1800" b="1" i="1" dirty="0" err="1">
                <a:solidFill>
                  <a:schemeClr val="accent2"/>
                </a:solidFill>
              </a:rPr>
              <a:t>watchdogs</a:t>
            </a:r>
            <a:r>
              <a:rPr lang="cs-CZ" altLang="cs-CZ" sz="1800" dirty="0"/>
              <a:t> (aktivují se při přístupu k aktuální hodnotě slotu)</a:t>
            </a:r>
          </a:p>
          <a:p>
            <a:pPr lvl="1"/>
            <a:r>
              <a:rPr lang="cs-CZ" altLang="cs-CZ" sz="1800" b="1" i="1" dirty="0" err="1">
                <a:solidFill>
                  <a:schemeClr val="accent2"/>
                </a:solidFill>
              </a:rPr>
              <a:t>constraints</a:t>
            </a:r>
            <a:r>
              <a:rPr lang="cs-CZ" altLang="cs-CZ" sz="1800" dirty="0"/>
              <a:t> (aktivují se před změnou hodnoty slotu)</a:t>
            </a:r>
          </a:p>
          <a:p>
            <a:pPr lvl="1"/>
            <a:r>
              <a:rPr lang="cs-CZ" altLang="cs-CZ" sz="1800" b="1" i="1" dirty="0" err="1">
                <a:solidFill>
                  <a:schemeClr val="accent2"/>
                </a:solidFill>
              </a:rPr>
              <a:t>demons</a:t>
            </a:r>
            <a:r>
              <a:rPr lang="cs-CZ" altLang="cs-CZ" sz="1800" dirty="0"/>
              <a:t> (aktivují se po změně hodnoty slotu</a:t>
            </a:r>
            <a:r>
              <a:rPr lang="cs-CZ" altLang="cs-CZ" sz="1800" dirty="0" smtClean="0"/>
              <a:t>)</a:t>
            </a:r>
            <a:endParaRPr lang="en-US" alt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Struktura rámce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Rámec </a:t>
            </a:r>
            <a:r>
              <a:rPr lang="cs-CZ" b="1" dirty="0" smtClean="0"/>
              <a:t>– příklad (1)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9203" r="34555" b="10744"/>
          <a:stretch>
            <a:fillRect/>
          </a:stretch>
        </p:blipFill>
        <p:spPr bwMode="auto">
          <a:xfrm>
            <a:off x="2483768" y="724301"/>
            <a:ext cx="3821006" cy="412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1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Rámec </a:t>
            </a:r>
            <a:r>
              <a:rPr lang="cs-CZ" b="1" dirty="0" smtClean="0"/>
              <a:t>– příklad (2)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42" y="771550"/>
            <a:ext cx="2877570" cy="39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Rámec </a:t>
            </a:r>
            <a:r>
              <a:rPr lang="cs-CZ" b="1" dirty="0" smtClean="0"/>
              <a:t>– příklad (3)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8518" t="23646" r="11711" b="22404"/>
          <a:stretch/>
        </p:blipFill>
        <p:spPr>
          <a:xfrm>
            <a:off x="2483768" y="722048"/>
            <a:ext cx="3711616" cy="39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Rámec </a:t>
            </a:r>
            <a:r>
              <a:rPr lang="cs-CZ" b="1" dirty="0" smtClean="0"/>
              <a:t>– příklad (4)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1056" t="13328" r="25274" b="6078"/>
          <a:stretch/>
        </p:blipFill>
        <p:spPr>
          <a:xfrm>
            <a:off x="2168767" y="756283"/>
            <a:ext cx="4275441" cy="39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altLang="cs-CZ" sz="1800" dirty="0"/>
              <a:t>Mezi rámci mohou existovat vztahy dědičnosti, které umožňují distribuovat informace bez nutnosti jejich zdvojování. Rámec může být specializací jiného obecnějšího rámce (vztah typu 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specialization-of</a:t>
            </a:r>
            <a:r>
              <a:rPr lang="cs-CZ" altLang="cs-CZ" sz="1800" dirty="0"/>
              <a:t>) a současně může být zobecněním jiných rámců (vztah typu 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generalization-of</a:t>
            </a:r>
            <a:r>
              <a:rPr lang="cs-CZ" altLang="cs-CZ" sz="1800" dirty="0"/>
              <a:t>). 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Příklady vztahů mezi rámci v systému FLEX:</a:t>
            </a:r>
          </a:p>
          <a:p>
            <a:pPr lvl="1">
              <a:lnSpc>
                <a:spcPct val="90000"/>
              </a:lnSpc>
            </a:pPr>
            <a:r>
              <a:rPr lang="cs-CZ" altLang="cs-CZ" sz="1800" b="1" i="1" dirty="0">
                <a:solidFill>
                  <a:schemeClr val="accent2"/>
                </a:solidFill>
              </a:rPr>
              <a:t>Rodič - potomek</a:t>
            </a:r>
            <a:r>
              <a:rPr lang="cs-CZ" altLang="cs-CZ" sz="1800" dirty="0"/>
              <a:t> (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is</a:t>
            </a:r>
            <a:r>
              <a:rPr lang="cs-CZ" altLang="cs-CZ" sz="1800" b="1" i="1" dirty="0">
                <a:solidFill>
                  <a:schemeClr val="accent2"/>
                </a:solidFill>
              </a:rPr>
              <a:t>-a</a:t>
            </a:r>
            <a:r>
              <a:rPr lang="cs-CZ" altLang="cs-CZ" sz="1800" i="1" dirty="0"/>
              <a:t>, 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is-an</a:t>
            </a:r>
            <a:r>
              <a:rPr lang="cs-CZ" altLang="cs-CZ" sz="1800" i="1" dirty="0"/>
              <a:t>, 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is</a:t>
            </a:r>
            <a:r>
              <a:rPr lang="cs-CZ" altLang="cs-CZ" sz="1800" b="1" i="1" dirty="0">
                <a:solidFill>
                  <a:schemeClr val="accent2"/>
                </a:solidFill>
              </a:rPr>
              <a:t>-a-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kind</a:t>
            </a:r>
            <a:r>
              <a:rPr lang="cs-CZ" altLang="cs-CZ" sz="1800" b="1" i="1" dirty="0">
                <a:solidFill>
                  <a:schemeClr val="accent2"/>
                </a:solidFill>
              </a:rPr>
              <a:t>-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of</a:t>
            </a:r>
            <a:r>
              <a:rPr lang="cs-CZ" altLang="cs-CZ" sz="1800" dirty="0"/>
              <a:t>):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cs-CZ" altLang="cs-CZ" sz="1800" dirty="0"/>
              <a:t>	Tento vztah může být typu 1:1, 1:</a:t>
            </a:r>
            <a:r>
              <a:rPr lang="cs-CZ" altLang="cs-CZ" sz="1800" i="1" dirty="0"/>
              <a:t>n</a:t>
            </a:r>
            <a:r>
              <a:rPr lang="cs-CZ" altLang="cs-CZ" sz="1800" dirty="0"/>
              <a:t>, </a:t>
            </a:r>
            <a:r>
              <a:rPr lang="cs-CZ" altLang="cs-CZ" sz="1800" i="1" dirty="0"/>
              <a:t>n</a:t>
            </a:r>
            <a:r>
              <a:rPr lang="cs-CZ" altLang="cs-CZ" sz="1800" dirty="0"/>
              <a:t>:1. Dědění některého atributu může být pro určitý rámec potlačeno.</a:t>
            </a:r>
          </a:p>
          <a:p>
            <a:pPr lvl="1">
              <a:lnSpc>
                <a:spcPct val="90000"/>
              </a:lnSpc>
            </a:pPr>
            <a:r>
              <a:rPr lang="cs-CZ" altLang="cs-CZ" sz="1800" b="1" i="1" dirty="0">
                <a:solidFill>
                  <a:schemeClr val="accent2"/>
                </a:solidFill>
              </a:rPr>
              <a:t>Rámec - instance rámce</a:t>
            </a:r>
            <a:r>
              <a:rPr lang="cs-CZ" altLang="cs-CZ" sz="1800" dirty="0"/>
              <a:t> (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is</a:t>
            </a:r>
            <a:r>
              <a:rPr lang="cs-CZ" altLang="cs-CZ" sz="1800" b="1" i="1" dirty="0">
                <a:solidFill>
                  <a:schemeClr val="accent2"/>
                </a:solidFill>
              </a:rPr>
              <a:t>-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an</a:t>
            </a:r>
            <a:r>
              <a:rPr lang="cs-CZ" altLang="cs-CZ" sz="1800" b="1" i="1" dirty="0">
                <a:solidFill>
                  <a:schemeClr val="accent2"/>
                </a:solidFill>
              </a:rPr>
              <a:t>-instance-</a:t>
            </a:r>
            <a:r>
              <a:rPr lang="cs-CZ" altLang="cs-CZ" sz="1800" b="1" i="1" dirty="0" err="1">
                <a:solidFill>
                  <a:schemeClr val="accent2"/>
                </a:solidFill>
              </a:rPr>
              <a:t>of</a:t>
            </a:r>
            <a:r>
              <a:rPr lang="cs-CZ" altLang="cs-CZ" sz="1800" dirty="0"/>
              <a:t>).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cs-CZ" altLang="cs-CZ" sz="1800" dirty="0"/>
              <a:t>	Tento vztah je typu 1:1. Přitom je navíc možné dědění nějakého specifického atributu od nějakého specifického rámce.</a:t>
            </a:r>
          </a:p>
          <a:p>
            <a:pPr lvl="1">
              <a:lnSpc>
                <a:spcPct val="90000"/>
              </a:lnSpc>
            </a:pPr>
            <a:r>
              <a:rPr lang="cs-CZ" altLang="cs-CZ" sz="1800" b="1" i="1" dirty="0">
                <a:solidFill>
                  <a:schemeClr val="accent2"/>
                </a:solidFill>
              </a:rPr>
              <a:t>Vlastnictví rámce</a:t>
            </a:r>
            <a:r>
              <a:rPr lang="cs-CZ" altLang="cs-CZ" sz="1800" dirty="0"/>
              <a:t>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cs-CZ" altLang="cs-CZ" sz="1600" dirty="0"/>
              <a:t>	</a:t>
            </a:r>
            <a:r>
              <a:rPr lang="cs-CZ" altLang="cs-CZ" sz="1800" dirty="0"/>
              <a:t>Atributem rámce může být jiný rámec</a:t>
            </a:r>
            <a:r>
              <a:rPr lang="cs-CZ" altLang="cs-CZ" sz="1800" dirty="0" smtClean="0"/>
              <a:t>.</a:t>
            </a:r>
            <a:endParaRPr lang="en-US" alt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Vztahy mezi rámci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endParaRPr lang="cs-CZ" altLang="cs-CZ" sz="2800" dirty="0"/>
          </a:p>
          <a:p>
            <a:pPr>
              <a:buFont typeface="Symbol" panose="05050102010706020507" pitchFamily="18" charset="2"/>
              <a:buChar char="·"/>
            </a:pPr>
            <a:r>
              <a:rPr lang="cs-CZ" altLang="cs-CZ" sz="2800" dirty="0"/>
              <a:t> rozhodovací stromy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cs-CZ" altLang="cs-CZ" sz="2800" dirty="0"/>
              <a:t> sémantické sítě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cs-CZ" altLang="cs-CZ" sz="2800" dirty="0"/>
              <a:t> rámce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cs-CZ" altLang="cs-CZ" sz="2800" dirty="0"/>
              <a:t> objekty</a:t>
            </a:r>
          </a:p>
          <a:p>
            <a:endParaRPr lang="cs-CZ" altLang="cs-CZ" sz="1800" dirty="0"/>
          </a:p>
          <a:p>
            <a:pPr marL="400050" lvl="1" indent="0">
              <a:buNone/>
              <a:defRPr/>
            </a:pPr>
            <a:endParaRPr lang="cs-CZ" sz="105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Nepravidlové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reprezentace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000" b="1" i="1" dirty="0">
                <a:solidFill>
                  <a:schemeClr val="accent2"/>
                </a:solidFill>
              </a:rPr>
              <a:t>Výhody</a:t>
            </a:r>
            <a:r>
              <a:rPr lang="cs-CZ" altLang="cs-CZ" sz="2000" b="1" dirty="0">
                <a:solidFill>
                  <a:schemeClr val="accent2"/>
                </a:solidFill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cs-CZ" altLang="cs-CZ" sz="1800" dirty="0"/>
              <a:t>snazší usuzování řízené očekáváním (na základě využití démonů),</a:t>
            </a:r>
          </a:p>
          <a:p>
            <a:pPr lvl="1">
              <a:spcAft>
                <a:spcPts val="300"/>
              </a:spcAft>
            </a:pPr>
            <a:r>
              <a:rPr lang="cs-CZ" altLang="cs-CZ" sz="1800" dirty="0"/>
              <a:t>organizace znalostí (větší strukturovanost a organizace než v sémantických sítích),</a:t>
            </a:r>
          </a:p>
          <a:p>
            <a:pPr lvl="1">
              <a:spcAft>
                <a:spcPts val="300"/>
              </a:spcAft>
            </a:pPr>
            <a:r>
              <a:rPr lang="cs-CZ" altLang="cs-CZ" sz="1800" dirty="0"/>
              <a:t>samořízení (schopnost rámců určit svou vlastní aplikovatelnost v dané situaci),</a:t>
            </a:r>
          </a:p>
          <a:p>
            <a:pPr lvl="1">
              <a:spcAft>
                <a:spcPts val="600"/>
              </a:spcAft>
            </a:pPr>
            <a:r>
              <a:rPr lang="cs-CZ" altLang="cs-CZ" sz="1800" dirty="0"/>
              <a:t>uchovávání dynamických hodnot (ve slotech rámců); výhodné při simulaci, plánování, diagnostice, … .</a:t>
            </a:r>
          </a:p>
          <a:p>
            <a:pPr>
              <a:spcAft>
                <a:spcPts val="600"/>
              </a:spcAft>
            </a:pPr>
            <a:r>
              <a:rPr lang="cs-CZ" altLang="cs-CZ" sz="2000" b="1" i="1" dirty="0">
                <a:solidFill>
                  <a:schemeClr val="accent2"/>
                </a:solidFill>
              </a:rPr>
              <a:t>Nevýhody</a:t>
            </a:r>
            <a:r>
              <a:rPr lang="cs-CZ" altLang="cs-CZ" sz="2000" b="1" dirty="0">
                <a:solidFill>
                  <a:schemeClr val="accent2"/>
                </a:solidFill>
              </a:rPr>
              <a:t>:</a:t>
            </a:r>
          </a:p>
          <a:p>
            <a:pPr lvl="1">
              <a:spcAft>
                <a:spcPts val="300"/>
              </a:spcAft>
            </a:pPr>
            <a:r>
              <a:rPr lang="cs-CZ" altLang="cs-CZ" sz="1800" dirty="0"/>
              <a:t>potíže s odlišností objektů od prototypu,</a:t>
            </a:r>
          </a:p>
          <a:p>
            <a:pPr lvl="1">
              <a:spcAft>
                <a:spcPts val="300"/>
              </a:spcAft>
            </a:pPr>
            <a:r>
              <a:rPr lang="cs-CZ" altLang="cs-CZ" sz="1800" dirty="0"/>
              <a:t>obtížné přizpůsobení novým situacím</a:t>
            </a:r>
            <a:r>
              <a:rPr lang="cs-CZ" altLang="cs-CZ" sz="1800" dirty="0" smtClean="0"/>
              <a:t>,</a:t>
            </a:r>
            <a:endParaRPr lang="en-US" alt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Výhody a nevýhody rámcových systémů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1600" dirty="0" smtClean="0"/>
              <a:t>zobecnění rámců a sémantických sítí</a:t>
            </a:r>
          </a:p>
          <a:p>
            <a:pPr marL="0" indent="0">
              <a:buNone/>
            </a:pPr>
            <a:endParaRPr lang="cs-CZ" altLang="cs-CZ" sz="1600" dirty="0"/>
          </a:p>
          <a:p>
            <a:pPr marL="0" indent="0">
              <a:buNone/>
            </a:pPr>
            <a:endParaRPr lang="cs-CZ" altLang="cs-CZ" sz="1600" dirty="0" smtClean="0"/>
          </a:p>
          <a:p>
            <a:pPr marL="0" indent="0">
              <a:buNone/>
            </a:pPr>
            <a:endParaRPr lang="cs-CZ" altLang="cs-CZ" sz="1600" dirty="0"/>
          </a:p>
          <a:p>
            <a:pPr marL="0" indent="0">
              <a:buNone/>
            </a:pPr>
            <a:endParaRPr lang="cs-CZ" altLang="cs-CZ" sz="1600" dirty="0" smtClean="0"/>
          </a:p>
          <a:p>
            <a:pPr marL="0" indent="0">
              <a:buNone/>
            </a:pPr>
            <a:endParaRPr lang="cs-CZ" altLang="cs-CZ" sz="1600" dirty="0"/>
          </a:p>
          <a:p>
            <a:pPr marL="0" indent="0">
              <a:buNone/>
            </a:pPr>
            <a:endParaRPr lang="cs-CZ" altLang="cs-CZ" sz="1600" dirty="0" smtClean="0"/>
          </a:p>
          <a:p>
            <a:pPr marL="0" indent="0">
              <a:buNone/>
            </a:pPr>
            <a:endParaRPr lang="cs-CZ" altLang="cs-CZ" sz="1600" dirty="0"/>
          </a:p>
          <a:p>
            <a:pPr marL="0" indent="0">
              <a:buNone/>
            </a:pPr>
            <a:endParaRPr lang="cs-CZ" altLang="cs-CZ" sz="1600" dirty="0" smtClean="0"/>
          </a:p>
          <a:p>
            <a:pPr marL="0" indent="0">
              <a:buNone/>
            </a:pPr>
            <a:endParaRPr lang="cs-CZ" altLang="cs-CZ" sz="1600" dirty="0"/>
          </a:p>
          <a:p>
            <a:pPr marL="0" indent="0">
              <a:buNone/>
            </a:pPr>
            <a:endParaRPr lang="cs-CZ" altLang="cs-CZ" sz="1600" dirty="0" smtClean="0"/>
          </a:p>
          <a:p>
            <a:pPr marL="0" indent="0">
              <a:buNone/>
            </a:pPr>
            <a:endParaRPr lang="cs-CZ" altLang="cs-CZ" sz="1600" dirty="0"/>
          </a:p>
          <a:p>
            <a:pPr marL="0" indent="0">
              <a:buNone/>
            </a:pPr>
            <a:endParaRPr lang="en-US" alt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smtClean="0"/>
              <a:t>Konceptuální grafy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0019" t="4800" r="11056" b="16739"/>
          <a:stretch/>
        </p:blipFill>
        <p:spPr>
          <a:xfrm>
            <a:off x="2231740" y="785435"/>
            <a:ext cx="4608512" cy="38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smtClean="0"/>
              <a:t>Konceptuální grafy – příklad (1)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292" t="4005" r="9316" b="18595"/>
          <a:stretch/>
        </p:blipFill>
        <p:spPr>
          <a:xfrm>
            <a:off x="2915816" y="703190"/>
            <a:ext cx="2880320" cy="40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Konceptuální grafy – příklad </a:t>
            </a:r>
            <a:r>
              <a:rPr lang="cs-CZ" b="1" dirty="0" smtClean="0"/>
              <a:t>(2)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891" r="12408" b="3110"/>
          <a:stretch/>
        </p:blipFill>
        <p:spPr>
          <a:xfrm>
            <a:off x="2771800" y="703189"/>
            <a:ext cx="3109168" cy="44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Konceptuální grafy – příklad </a:t>
            </a:r>
            <a:r>
              <a:rPr lang="cs-CZ" b="1" dirty="0" smtClean="0"/>
              <a:t>(3)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0405" t="4992" r="-1092" b="5784"/>
          <a:stretch/>
        </p:blipFill>
        <p:spPr>
          <a:xfrm>
            <a:off x="2483768" y="703189"/>
            <a:ext cx="3240360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1800" b="1" i="1" dirty="0">
                <a:solidFill>
                  <a:schemeClr val="accent2"/>
                </a:solidFill>
              </a:rPr>
              <a:t>Objekty</a:t>
            </a:r>
            <a:r>
              <a:rPr lang="cs-CZ" altLang="cs-CZ" sz="1800" dirty="0"/>
              <a:t> podobně jako rámce sdružují deklarativní znalosti a procedurální znalosti.</a:t>
            </a:r>
          </a:p>
          <a:p>
            <a:r>
              <a:rPr lang="cs-CZ" altLang="cs-CZ" sz="1800" dirty="0"/>
              <a:t>Objekt je programová struktura, obsahující jak </a:t>
            </a:r>
            <a:r>
              <a:rPr lang="cs-CZ" altLang="cs-CZ" sz="1800" b="1" i="1" dirty="0">
                <a:solidFill>
                  <a:schemeClr val="accent2"/>
                </a:solidFill>
              </a:rPr>
              <a:t>data</a:t>
            </a:r>
            <a:r>
              <a:rPr lang="cs-CZ" altLang="cs-CZ" sz="1800" dirty="0"/>
              <a:t>, tak </a:t>
            </a:r>
            <a:r>
              <a:rPr lang="cs-CZ" altLang="cs-CZ" sz="1800" b="1" i="1" dirty="0">
                <a:solidFill>
                  <a:schemeClr val="accent2"/>
                </a:solidFill>
              </a:rPr>
              <a:t>metody</a:t>
            </a:r>
            <a:r>
              <a:rPr lang="cs-CZ" altLang="cs-CZ" sz="1800" dirty="0"/>
              <a:t> (procedury), které s těmito daty pracují. Data objektu jsou přístupná pouze prostřednictvím metod objektu. Tato vlastnost se označuje jako </a:t>
            </a:r>
            <a:r>
              <a:rPr lang="cs-CZ" altLang="cs-CZ" sz="1800" b="1" i="1" dirty="0">
                <a:solidFill>
                  <a:schemeClr val="accent2"/>
                </a:solidFill>
              </a:rPr>
              <a:t>zapouzdření</a:t>
            </a:r>
            <a:r>
              <a:rPr lang="cs-CZ" altLang="cs-CZ" sz="1800" dirty="0"/>
              <a:t> (</a:t>
            </a:r>
            <a:r>
              <a:rPr lang="cs-CZ" altLang="cs-CZ" sz="1800" b="1" i="1" noProof="1">
                <a:solidFill>
                  <a:schemeClr val="accent2"/>
                </a:solidFill>
              </a:rPr>
              <a:t>encapsulation</a:t>
            </a:r>
            <a:r>
              <a:rPr lang="cs-CZ" altLang="cs-CZ" sz="1800" dirty="0"/>
              <a:t>) . Objekt je </a:t>
            </a:r>
            <a:r>
              <a:rPr lang="cs-CZ" altLang="cs-CZ" sz="1800" b="1" i="1" dirty="0">
                <a:solidFill>
                  <a:schemeClr val="accent2"/>
                </a:solidFill>
              </a:rPr>
              <a:t>instance třídy</a:t>
            </a:r>
            <a:r>
              <a:rPr lang="cs-CZ" altLang="cs-CZ" sz="1800" dirty="0"/>
              <a:t>.</a:t>
            </a:r>
          </a:p>
          <a:p>
            <a:r>
              <a:rPr lang="cs-CZ" altLang="cs-CZ" sz="1800" b="1" i="1" dirty="0">
                <a:solidFill>
                  <a:schemeClr val="accent2"/>
                </a:solidFill>
              </a:rPr>
              <a:t>Třída</a:t>
            </a:r>
            <a:r>
              <a:rPr lang="cs-CZ" altLang="cs-CZ" sz="1800" b="1" dirty="0">
                <a:solidFill>
                  <a:schemeClr val="accent2"/>
                </a:solidFill>
              </a:rPr>
              <a:t> </a:t>
            </a:r>
            <a:r>
              <a:rPr lang="cs-CZ" altLang="cs-CZ" sz="1800" dirty="0"/>
              <a:t>je skupina objektů, které mají stejné vlastnosti (datové složky) a stejné chování (metody).</a:t>
            </a:r>
          </a:p>
          <a:p>
            <a:r>
              <a:rPr lang="cs-CZ" altLang="cs-CZ" sz="2000" dirty="0"/>
              <a:t>Příklady objektových jazyků:</a:t>
            </a:r>
          </a:p>
          <a:p>
            <a:pPr lvl="1"/>
            <a:r>
              <a:rPr lang="cs-CZ" altLang="cs-CZ" sz="1800" dirty="0"/>
              <a:t>jazyky čistě objektové  (</a:t>
            </a:r>
            <a:r>
              <a:rPr lang="cs-CZ" altLang="cs-CZ" sz="1800" dirty="0" err="1"/>
              <a:t>Smalltalk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Actor</a:t>
            </a:r>
            <a:r>
              <a:rPr lang="cs-CZ" altLang="cs-CZ" sz="1800" dirty="0"/>
              <a:t>, CLOS, … )</a:t>
            </a:r>
          </a:p>
          <a:p>
            <a:pPr lvl="1"/>
            <a:r>
              <a:rPr lang="cs-CZ" altLang="cs-CZ" sz="1800" dirty="0"/>
              <a:t>jazyky podporující OOP, ale umožňující programovat i neobjektově (Java, </a:t>
            </a:r>
            <a:r>
              <a:rPr lang="cs-CZ" altLang="cs-CZ" sz="1800" dirty="0" err="1"/>
              <a:t>Object</a:t>
            </a:r>
            <a:r>
              <a:rPr lang="cs-CZ" altLang="cs-CZ" sz="1800" dirty="0"/>
              <a:t> Pascal, C++, </a:t>
            </a:r>
            <a:r>
              <a:rPr lang="cs-CZ" altLang="cs-CZ" sz="1800" dirty="0" smtClean="0"/>
              <a:t>Python… )</a:t>
            </a:r>
            <a:endParaRPr lang="en-US" alt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Objekty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Vztahy mezi třídami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771525"/>
            <a:ext cx="8280400" cy="3816350"/>
          </a:xfrm>
        </p:spPr>
        <p:txBody>
          <a:bodyPr/>
          <a:lstStyle/>
          <a:p>
            <a:r>
              <a:rPr lang="cs-CZ" altLang="cs-CZ" sz="2400" b="1" i="1" dirty="0" smtClean="0">
                <a:solidFill>
                  <a:schemeClr val="accent2"/>
                </a:solidFill>
              </a:rPr>
              <a:t>Dědičnost</a:t>
            </a:r>
            <a:r>
              <a:rPr lang="cs-CZ" altLang="cs-CZ" sz="2400" b="1" dirty="0">
                <a:solidFill>
                  <a:schemeClr val="accent2"/>
                </a:solidFill>
              </a:rPr>
              <a:t>: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cs-CZ" altLang="cs-CZ" sz="2000" dirty="0"/>
              <a:t>Od jedné třídy (bázové, rodičovské) můžeme odvodit třídu jinou (odvozenou, </a:t>
            </a:r>
            <a:r>
              <a:rPr lang="cs-CZ" altLang="cs-CZ" sz="2000" dirty="0" err="1"/>
              <a:t>dceřinnou</a:t>
            </a:r>
            <a:r>
              <a:rPr lang="cs-CZ" altLang="cs-CZ" sz="2000" dirty="0"/>
              <a:t>).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cs-CZ" altLang="cs-CZ" sz="2000" dirty="0" err="1"/>
              <a:t>Dceřinná</a:t>
            </a:r>
            <a:r>
              <a:rPr lang="cs-CZ" altLang="cs-CZ" sz="2000" dirty="0"/>
              <a:t> třída dědí všechny složky své rodičovské třídy a k nim může přidat svoje vlastní. Zděděné metody je možno předefinovat.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cs-CZ" altLang="cs-CZ" sz="2000" dirty="0"/>
              <a:t>Objekt třídy </a:t>
            </a:r>
            <a:r>
              <a:rPr lang="cs-CZ" altLang="cs-CZ" sz="2000" i="1" dirty="0"/>
              <a:t>předek</a:t>
            </a:r>
            <a:r>
              <a:rPr lang="cs-CZ" altLang="cs-CZ" sz="2000" dirty="0"/>
              <a:t> může být v programu zastoupen objektem třídy </a:t>
            </a:r>
            <a:r>
              <a:rPr lang="cs-CZ" altLang="cs-CZ" sz="2000" i="1" dirty="0"/>
              <a:t>potomek</a:t>
            </a:r>
            <a:r>
              <a:rPr lang="cs-CZ" altLang="cs-CZ" sz="2000" dirty="0"/>
              <a:t> (může se jednat i o nepřímého potomka). </a:t>
            </a:r>
          </a:p>
          <a:p>
            <a:r>
              <a:rPr lang="cs-CZ" altLang="cs-CZ" sz="2400" b="1" i="1" dirty="0">
                <a:solidFill>
                  <a:schemeClr val="accent2"/>
                </a:solidFill>
              </a:rPr>
              <a:t>Vlastnictví </a:t>
            </a:r>
            <a:r>
              <a:rPr lang="cs-CZ" altLang="cs-CZ" sz="2400" b="1" dirty="0">
                <a:solidFill>
                  <a:schemeClr val="accent2"/>
                </a:solidFill>
              </a:rPr>
              <a:t>(</a:t>
            </a:r>
            <a:r>
              <a:rPr lang="cs-CZ" altLang="cs-CZ" sz="2400" b="1" i="1" dirty="0">
                <a:solidFill>
                  <a:schemeClr val="accent2"/>
                </a:solidFill>
              </a:rPr>
              <a:t>skládání</a:t>
            </a:r>
            <a:r>
              <a:rPr lang="cs-CZ" altLang="cs-CZ" sz="2400" b="1" dirty="0">
                <a:solidFill>
                  <a:schemeClr val="accent2"/>
                </a:solidFill>
              </a:rPr>
              <a:t>):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cs-CZ" altLang="cs-CZ" sz="2000" dirty="0"/>
              <a:t>Složkou třídy může být jiná třída</a:t>
            </a:r>
            <a:r>
              <a:rPr lang="cs-CZ" altLang="cs-CZ" sz="2000" dirty="0" smtClean="0"/>
              <a:t>.</a:t>
            </a: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25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Třídy, objekty a dědičnost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4013" t="33201" r="27951" b="14300"/>
          <a:stretch/>
        </p:blipFill>
        <p:spPr>
          <a:xfrm>
            <a:off x="976928" y="729467"/>
            <a:ext cx="6264696" cy="38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Skládání tříd a objektů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4800" t="31947" r="27951" b="13600"/>
          <a:stretch/>
        </p:blipFill>
        <p:spPr>
          <a:xfrm>
            <a:off x="1637275" y="843558"/>
            <a:ext cx="5599021" cy="36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000" dirty="0"/>
              <a:t>Objekty spolu komunikují tak, že si navzájem posílají zprávy; obvykle to znamená, že jeden objekt (odesilatel zprávy) volá metodu jiného objektu (příjemce zprávy).</a:t>
            </a:r>
          </a:p>
          <a:p>
            <a:r>
              <a:rPr lang="cs-CZ" altLang="cs-CZ" sz="2000" dirty="0"/>
              <a:t>Časná vazba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b="1" i="1" dirty="0">
                <a:solidFill>
                  <a:schemeClr val="accent2"/>
                </a:solidFill>
              </a:rPr>
              <a:t>early </a:t>
            </a:r>
            <a:r>
              <a:rPr lang="cs-CZ" altLang="cs-CZ" sz="2000" b="1" i="1" dirty="0" err="1">
                <a:solidFill>
                  <a:schemeClr val="accent2"/>
                </a:solidFill>
              </a:rPr>
              <a:t>binding</a:t>
            </a:r>
            <a:r>
              <a:rPr lang="cs-CZ" altLang="cs-CZ" sz="2000" dirty="0"/>
              <a:t>) - příjemce zprávy je určen v okamžiku kompilace.</a:t>
            </a:r>
          </a:p>
          <a:p>
            <a:r>
              <a:rPr lang="cs-CZ" altLang="cs-CZ" sz="2000" dirty="0"/>
              <a:t>Pozdní vazba (</a:t>
            </a:r>
            <a:r>
              <a:rPr lang="cs-CZ" altLang="cs-CZ" sz="2000" b="1" i="1" dirty="0" err="1">
                <a:solidFill>
                  <a:schemeClr val="accent2"/>
                </a:solidFill>
              </a:rPr>
              <a:t>late</a:t>
            </a:r>
            <a:r>
              <a:rPr lang="cs-CZ" altLang="cs-CZ" sz="2000" b="1" i="1" dirty="0">
                <a:solidFill>
                  <a:schemeClr val="accent2"/>
                </a:solidFill>
              </a:rPr>
              <a:t> </a:t>
            </a:r>
            <a:r>
              <a:rPr lang="cs-CZ" altLang="cs-CZ" sz="2000" b="1" i="1" dirty="0" err="1">
                <a:solidFill>
                  <a:schemeClr val="accent2"/>
                </a:solidFill>
              </a:rPr>
              <a:t>binding</a:t>
            </a:r>
            <a:r>
              <a:rPr lang="cs-CZ" altLang="cs-CZ" sz="2000" dirty="0"/>
              <a:t>) - příjemce zprávy je určen až za běhu programu; pomocí pozdní vazby se realizuje </a:t>
            </a:r>
            <a:r>
              <a:rPr lang="cs-CZ" altLang="cs-CZ" sz="2000" b="1" i="1" dirty="0">
                <a:solidFill>
                  <a:schemeClr val="accent2"/>
                </a:solidFill>
              </a:rPr>
              <a:t>polymorfismus </a:t>
            </a:r>
            <a:r>
              <a:rPr lang="cs-CZ" altLang="cs-CZ" sz="2000" dirty="0"/>
              <a:t>(mnohotvarost). 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Komunikace mezi objekty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rmAutofit fontScale="70000" lnSpcReduction="20000"/>
          </a:bodyPr>
          <a:lstStyle/>
          <a:p>
            <a:pPr marL="0" indent="0">
              <a:buNone/>
            </a:pPr>
            <a:r>
              <a:rPr lang="cs-CZ" altLang="cs-CZ" b="1" i="1" dirty="0">
                <a:solidFill>
                  <a:schemeClr val="accent2"/>
                </a:solidFill>
              </a:rPr>
              <a:t>Rozhodovací strom </a:t>
            </a:r>
            <a:r>
              <a:rPr lang="cs-CZ" altLang="cs-CZ" dirty="0"/>
              <a:t>je ohodnocený </a:t>
            </a:r>
            <a:r>
              <a:rPr lang="cs-CZ" altLang="cs-CZ" i="1" dirty="0"/>
              <a:t>spojitý acyklický graf. </a:t>
            </a:r>
          </a:p>
          <a:p>
            <a:pPr marL="0" indent="0">
              <a:buNone/>
            </a:pPr>
            <a:r>
              <a:rPr lang="cs-CZ" altLang="cs-CZ" dirty="0"/>
              <a:t>Většinou je binární.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Obsahuje </a:t>
            </a:r>
            <a:r>
              <a:rPr lang="cs-CZ" altLang="cs-CZ" b="1" dirty="0"/>
              <a:t>uzly</a:t>
            </a:r>
            <a:r>
              <a:rPr lang="cs-CZ" altLang="cs-CZ" dirty="0"/>
              <a:t> a </a:t>
            </a:r>
            <a:r>
              <a:rPr lang="cs-CZ" altLang="cs-CZ" b="1" dirty="0"/>
              <a:t>hrany</a:t>
            </a:r>
            <a:r>
              <a:rPr lang="cs-CZ" altLang="cs-CZ" dirty="0"/>
              <a:t>.</a:t>
            </a:r>
          </a:p>
          <a:p>
            <a:pPr marL="0" indent="0">
              <a:buNone/>
            </a:pPr>
            <a:endParaRPr lang="cs-CZ" altLang="cs-CZ" dirty="0"/>
          </a:p>
          <a:p>
            <a:pPr marL="355600" indent="-355600">
              <a:buNone/>
            </a:pPr>
            <a:r>
              <a:rPr lang="cs-CZ" altLang="cs-CZ" dirty="0"/>
              <a:t>Uzly se dělí na </a:t>
            </a:r>
            <a:r>
              <a:rPr lang="cs-CZ" altLang="cs-CZ" b="1" dirty="0"/>
              <a:t>rozhodovací</a:t>
            </a:r>
            <a:r>
              <a:rPr lang="cs-CZ" altLang="cs-CZ" dirty="0"/>
              <a:t> (symbol je čtverec), ve kterých dochází k rozhodnutí na základě příslušné podmínky, a </a:t>
            </a:r>
            <a:r>
              <a:rPr lang="cs-CZ" altLang="cs-CZ" b="1" dirty="0"/>
              <a:t>situační</a:t>
            </a:r>
            <a:r>
              <a:rPr lang="cs-CZ" altLang="cs-CZ" dirty="0"/>
              <a:t> (symbol je kolečko), ve které dochází ke klasifikaci (diagnóze, určení výstupu</a:t>
            </a:r>
            <a:r>
              <a:rPr lang="cs-CZ" altLang="cs-CZ" dirty="0" smtClean="0"/>
              <a:t>).</a:t>
            </a:r>
          </a:p>
          <a:p>
            <a:pPr marL="355600" indent="-355600">
              <a:buNone/>
            </a:pPr>
            <a:r>
              <a:rPr lang="cs-CZ" altLang="cs-CZ" dirty="0" smtClean="0"/>
              <a:t>Ze </a:t>
            </a:r>
            <a:r>
              <a:rPr lang="cs-CZ" altLang="cs-CZ" dirty="0"/>
              <a:t>čtvercových uzlů vycházejí hrany, které sumarizují jednotlivé alternativy rozhodování.</a:t>
            </a:r>
          </a:p>
          <a:p>
            <a:pPr marL="400050" lvl="1" indent="0">
              <a:buNone/>
              <a:defRPr/>
            </a:pP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stromy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altLang="cs-CZ" sz="2000" b="1" i="1" dirty="0">
                <a:solidFill>
                  <a:schemeClr val="accent2"/>
                </a:solidFill>
              </a:rPr>
              <a:t>Výhody</a:t>
            </a:r>
            <a:r>
              <a:rPr lang="cs-CZ" altLang="cs-CZ" sz="2000" b="1" dirty="0">
                <a:solidFill>
                  <a:schemeClr val="accent2"/>
                </a:solidFill>
              </a:rPr>
              <a:t>:</a:t>
            </a:r>
          </a:p>
          <a:p>
            <a:pPr lvl="1"/>
            <a:r>
              <a:rPr lang="cs-CZ" altLang="cs-CZ" sz="1800" dirty="0"/>
              <a:t>abstrakce</a:t>
            </a:r>
          </a:p>
          <a:p>
            <a:pPr lvl="1"/>
            <a:r>
              <a:rPr lang="cs-CZ" altLang="cs-CZ" sz="1800" dirty="0"/>
              <a:t>zapouzdření (ukrývání informace)</a:t>
            </a:r>
          </a:p>
          <a:p>
            <a:pPr lvl="1"/>
            <a:r>
              <a:rPr lang="cs-CZ" altLang="cs-CZ" sz="1800" dirty="0"/>
              <a:t>dědičnost</a:t>
            </a:r>
          </a:p>
          <a:p>
            <a:pPr lvl="1"/>
            <a:r>
              <a:rPr lang="cs-CZ" altLang="cs-CZ" sz="1800" dirty="0"/>
              <a:t>polymorfismus</a:t>
            </a:r>
          </a:p>
          <a:p>
            <a:pPr lvl="1"/>
            <a:r>
              <a:rPr lang="cs-CZ" altLang="cs-CZ" sz="1800" dirty="0" err="1"/>
              <a:t>znovupoužitelnost</a:t>
            </a:r>
            <a:r>
              <a:rPr lang="cs-CZ" altLang="cs-CZ" sz="1800" dirty="0"/>
              <a:t> kódu</a:t>
            </a:r>
          </a:p>
          <a:p>
            <a:endParaRPr lang="cs-CZ" altLang="cs-CZ" sz="2000" dirty="0"/>
          </a:p>
          <a:p>
            <a:r>
              <a:rPr lang="cs-CZ" altLang="cs-CZ" sz="2000" b="1" i="1" dirty="0">
                <a:solidFill>
                  <a:schemeClr val="accent2"/>
                </a:solidFill>
              </a:rPr>
              <a:t>Nevýhody</a:t>
            </a:r>
            <a:r>
              <a:rPr lang="cs-CZ" altLang="cs-CZ" sz="2000" dirty="0"/>
              <a:t> (podobné jako u rámců):</a:t>
            </a:r>
          </a:p>
          <a:p>
            <a:pPr lvl="1"/>
            <a:r>
              <a:rPr lang="cs-CZ" altLang="cs-CZ" sz="1800" dirty="0"/>
              <a:t>jak se vypořádat s odchylkami od normy?</a:t>
            </a:r>
          </a:p>
          <a:p>
            <a:pPr lvl="1"/>
            <a:r>
              <a:rPr lang="cs-CZ" altLang="cs-CZ" sz="1800" dirty="0"/>
              <a:t>jak zohlednit nové dosud neuvažované situace?</a:t>
            </a:r>
          </a:p>
          <a:p>
            <a:pPr marL="355600" indent="-355600">
              <a:spcAft>
                <a:spcPts val="600"/>
              </a:spcAft>
              <a:buNone/>
            </a:pPr>
            <a:endParaRPr lang="en-US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Výhody a nevýhody objektů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cs-CZ" altLang="cs-CZ" sz="1800" dirty="0"/>
              <a:t>Zatímco u 1.generace expertních systémů byl v rámci jednoho systému používán pouze jeden způsob reprezentace znalostí, expertní systémy 2.generace obvykle používají hybridní (kombinované) reprezentace znalostí.</a:t>
            </a:r>
          </a:p>
          <a:p>
            <a:pPr>
              <a:spcAft>
                <a:spcPts val="600"/>
              </a:spcAft>
            </a:pPr>
            <a:r>
              <a:rPr lang="cs-CZ" altLang="cs-CZ" sz="1800" dirty="0"/>
              <a:t>Hybridní reprezentace, které jsou dostupné v nejčastěji používaných prostředcích pro vývoj ES, kombinují </a:t>
            </a:r>
            <a:r>
              <a:rPr lang="cs-CZ" altLang="cs-CZ" sz="1800" dirty="0" err="1"/>
              <a:t>pravidlově</a:t>
            </a:r>
            <a:r>
              <a:rPr lang="cs-CZ" altLang="cs-CZ" sz="1800" dirty="0"/>
              <a:t>, rámcově a objektově orientované techniky. Umožňují tzv. </a:t>
            </a:r>
            <a:r>
              <a:rPr lang="cs-CZ" altLang="cs-CZ" sz="1800" b="1" i="1" dirty="0">
                <a:solidFill>
                  <a:schemeClr val="accent2"/>
                </a:solidFill>
              </a:rPr>
              <a:t>modelový</a:t>
            </a:r>
            <a:r>
              <a:rPr lang="cs-CZ" altLang="cs-CZ" sz="1800" dirty="0"/>
              <a:t> přístup k tvorbě systému a usnadňují vývoj modelů.</a:t>
            </a:r>
          </a:p>
          <a:p>
            <a:pPr>
              <a:spcAft>
                <a:spcPts val="600"/>
              </a:spcAft>
            </a:pPr>
            <a:r>
              <a:rPr lang="cs-CZ" altLang="cs-CZ" sz="1800" dirty="0"/>
              <a:t>Hybridní systémy, kombinující rámce a pravidla, používají např. rámce pro reprezentaci strukturálních znalostí a pravidla pro usuzování o těchto znalostech. Rámce také mohou být využity pro implementaci sémantických sítí</a:t>
            </a:r>
            <a:r>
              <a:rPr lang="cs-CZ" altLang="cs-CZ" sz="1800" dirty="0" smtClean="0"/>
              <a:t>.</a:t>
            </a:r>
            <a:endParaRPr lang="en-US" alt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Hybridní systémy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Příklady hybridních systémů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771525"/>
            <a:ext cx="8280400" cy="3816350"/>
          </a:xfrm>
        </p:spPr>
        <p:txBody>
          <a:bodyPr/>
          <a:lstStyle/>
          <a:p>
            <a:pPr marL="0" indent="0"/>
            <a:r>
              <a:rPr lang="cs-CZ" altLang="cs-CZ" sz="2200" b="1" dirty="0" smtClean="0">
                <a:solidFill>
                  <a:schemeClr val="accent2"/>
                </a:solidFill>
              </a:rPr>
              <a:t>ACQUIRE</a:t>
            </a:r>
          </a:p>
          <a:p>
            <a:pPr marL="0" indent="0">
              <a:spcBef>
                <a:spcPct val="50000"/>
              </a:spcBef>
            </a:pPr>
            <a:r>
              <a:rPr lang="cs-CZ" altLang="cs-CZ" sz="2200" b="1" dirty="0" smtClean="0">
                <a:solidFill>
                  <a:schemeClr val="accent2"/>
                </a:solidFill>
              </a:rPr>
              <a:t>CLIPS</a:t>
            </a:r>
          </a:p>
          <a:p>
            <a:pPr marL="0" indent="0">
              <a:spcBef>
                <a:spcPct val="50000"/>
              </a:spcBef>
            </a:pPr>
            <a:r>
              <a:rPr lang="cs-CZ" altLang="cs-CZ" sz="2200" b="1" dirty="0" smtClean="0">
                <a:solidFill>
                  <a:schemeClr val="accent2"/>
                </a:solidFill>
              </a:rPr>
              <a:t>FLEX</a:t>
            </a:r>
          </a:p>
          <a:p>
            <a:pPr marL="0" indent="0"/>
            <a:endParaRPr lang="cs-CZ" altLang="cs-CZ" sz="2200" b="1" dirty="0" smtClean="0">
              <a:solidFill>
                <a:schemeClr val="accent2"/>
              </a:solidFill>
            </a:endParaRPr>
          </a:p>
          <a:p>
            <a:pPr marL="0" indent="0"/>
            <a:r>
              <a:rPr lang="cs-CZ" altLang="cs-CZ" sz="2200" b="1" dirty="0" smtClean="0">
                <a:solidFill>
                  <a:schemeClr val="accent2"/>
                </a:solidFill>
              </a:rPr>
              <a:t>G2	</a:t>
            </a:r>
          </a:p>
          <a:p>
            <a:pPr marL="0" indent="0"/>
            <a:endParaRPr lang="cs-CZ" altLang="cs-CZ" sz="2200" b="1" dirty="0" smtClean="0">
              <a:solidFill>
                <a:schemeClr val="accent2"/>
              </a:solidFill>
            </a:endParaRPr>
          </a:p>
          <a:p>
            <a:pPr marL="0" indent="0"/>
            <a:r>
              <a:rPr lang="cs-CZ" altLang="cs-CZ" sz="2200" b="1" dirty="0" smtClean="0">
                <a:solidFill>
                  <a:schemeClr val="accent2"/>
                </a:solidFill>
              </a:rPr>
              <a:t>Rete++</a:t>
            </a:r>
          </a:p>
          <a:p>
            <a:pPr marL="0" indent="0"/>
            <a:endParaRPr lang="cs-CZ" altLang="cs-CZ" sz="2200" b="1" dirty="0" smtClean="0">
              <a:solidFill>
                <a:schemeClr val="accent2"/>
              </a:solidFill>
            </a:endParaRPr>
          </a:p>
          <a:p>
            <a:pPr marL="0" indent="0"/>
            <a:r>
              <a:rPr lang="cs-CZ" altLang="cs-CZ" sz="2200" b="1" dirty="0" err="1" smtClean="0">
                <a:solidFill>
                  <a:schemeClr val="accent2"/>
                </a:solidFill>
              </a:rPr>
              <a:t>Rtworks</a:t>
            </a:r>
            <a:endParaRPr lang="cs-CZ" altLang="cs-CZ" sz="2200" b="1" dirty="0" smtClean="0">
              <a:solidFill>
                <a:schemeClr val="accent2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cs-CZ" altLang="cs-CZ" sz="2200" b="1" dirty="0" err="1" smtClean="0">
                <a:solidFill>
                  <a:schemeClr val="accent2"/>
                </a:solidFill>
              </a:rPr>
              <a:t>XpertRule</a:t>
            </a:r>
            <a:endParaRPr lang="cs-CZ" altLang="cs-CZ" sz="2200" b="1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53095" y="673636"/>
            <a:ext cx="68580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200" dirty="0" smtClean="0"/>
              <a:t>prázdný ES, pravidla, rámce a objekty</a:t>
            </a:r>
          </a:p>
          <a:p>
            <a:pPr marL="0" indent="0">
              <a:spcBef>
                <a:spcPct val="40000"/>
              </a:spcBef>
              <a:buNone/>
            </a:pPr>
            <a:r>
              <a:rPr lang="cs-CZ" altLang="cs-CZ" sz="2200" dirty="0" smtClean="0"/>
              <a:t>programové prostředí, objekty a pravidla</a:t>
            </a:r>
          </a:p>
          <a:p>
            <a:pPr marL="0" indent="0">
              <a:spcBef>
                <a:spcPct val="40000"/>
              </a:spcBef>
              <a:buNone/>
            </a:pPr>
            <a:r>
              <a:rPr lang="cs-CZ" altLang="cs-CZ" sz="2200" dirty="0" smtClean="0"/>
              <a:t>programové prostředí implementované v Prologu, pravidla a rámce, </a:t>
            </a:r>
            <a:r>
              <a:rPr lang="cs-CZ" altLang="cs-CZ" sz="2200" dirty="0" err="1" smtClean="0"/>
              <a:t>dopředné</a:t>
            </a:r>
            <a:r>
              <a:rPr lang="cs-CZ" altLang="cs-CZ" sz="2200" dirty="0" smtClean="0"/>
              <a:t> a zpětné řetězení</a:t>
            </a:r>
          </a:p>
          <a:p>
            <a:pPr marL="0" indent="0">
              <a:buNone/>
            </a:pPr>
            <a:r>
              <a:rPr lang="cs-CZ" altLang="cs-CZ" sz="2200" dirty="0" smtClean="0"/>
              <a:t>objektově orientované prostředí, pravidla, modely a procedury, diagnostické a řídící aplikace</a:t>
            </a:r>
          </a:p>
          <a:p>
            <a:pPr marL="0" indent="0">
              <a:buNone/>
            </a:pPr>
            <a:r>
              <a:rPr lang="cs-CZ" altLang="cs-CZ" sz="2200" dirty="0" smtClean="0"/>
              <a:t>programové prostředí, pravidla a objekty, </a:t>
            </a:r>
            <a:r>
              <a:rPr lang="cs-CZ" altLang="cs-CZ" sz="2200" dirty="0" err="1" smtClean="0"/>
              <a:t>dopředné</a:t>
            </a:r>
            <a:r>
              <a:rPr lang="cs-CZ" altLang="cs-CZ" sz="2200" dirty="0" smtClean="0"/>
              <a:t> a zpětné řetězení</a:t>
            </a:r>
          </a:p>
          <a:p>
            <a:pPr marL="0" indent="0">
              <a:buNone/>
            </a:pPr>
            <a:r>
              <a:rPr lang="cs-CZ" altLang="cs-CZ" sz="2200" dirty="0" smtClean="0"/>
              <a:t>programové prostředí, objekty a pravidla</a:t>
            </a:r>
          </a:p>
          <a:p>
            <a:pPr marL="0" indent="0">
              <a:spcBef>
                <a:spcPct val="40000"/>
              </a:spcBef>
              <a:buNone/>
            </a:pPr>
            <a:r>
              <a:rPr lang="cs-CZ" altLang="cs-CZ" sz="2200" dirty="0" smtClean="0"/>
              <a:t>programové prostředí, rozhodovací stromy  a tabulky příkladů</a:t>
            </a:r>
          </a:p>
        </p:txBody>
      </p:sp>
    </p:spTree>
    <p:extLst>
      <p:ext uri="{BB962C8B-B14F-4D97-AF65-F5344CB8AC3E}">
        <p14:creationId xmlns:p14="http://schemas.microsoft.com/office/powerpoint/2010/main" val="8553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RNDr</a:t>
            </a:r>
            <a:r>
              <a:rPr lang="cs-CZ" altLang="cs-CZ" sz="1200" dirty="0"/>
              <a:t>. Jiří Dvořák, </a:t>
            </a:r>
            <a:r>
              <a:rPr lang="cs-CZ" altLang="cs-CZ" sz="1200" dirty="0" smtClean="0"/>
              <a:t>CSc. </a:t>
            </a:r>
            <a:r>
              <a:rPr lang="cs-CZ" altLang="cs-CZ" sz="1200" dirty="0" smtClean="0">
                <a:hlinkClick r:id="rId2"/>
              </a:rPr>
              <a:t>dvorak@fme.vutbr.cz</a:t>
            </a:r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400050" lvl="1" indent="0">
              <a:buNone/>
              <a:defRPr/>
            </a:pP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stromy –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žádosti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úvěr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75412"/>
              </p:ext>
            </p:extLst>
          </p:nvPr>
        </p:nvGraphicFramePr>
        <p:xfrm>
          <a:off x="152376" y="716846"/>
          <a:ext cx="4608512" cy="389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příjem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pohlaví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nezaměstnaný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úvěr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827" r="30313"/>
          <a:stretch/>
        </p:blipFill>
        <p:spPr>
          <a:xfrm>
            <a:off x="4780739" y="691357"/>
            <a:ext cx="4138877" cy="39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Rozhodovací stromy – </a:t>
            </a:r>
            <a:r>
              <a:rPr lang="cs-CZ" b="1" dirty="0" smtClean="0"/>
              <a:t>příklad hodnocení </a:t>
            </a:r>
            <a:r>
              <a:rPr lang="cs-CZ" b="1" dirty="0"/>
              <a:t>výšky výskoku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6460" r="679" b="30408"/>
          <a:stretch>
            <a:fillRect/>
          </a:stretch>
        </p:blipFill>
        <p:spPr bwMode="auto">
          <a:xfrm>
            <a:off x="395536" y="633872"/>
            <a:ext cx="8188867" cy="27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06940" y="2355726"/>
            <a:ext cx="1222375" cy="719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924142" y="2510812"/>
            <a:ext cx="1944216" cy="1157962"/>
          </a:xfrm>
          <a:prstGeom prst="ellips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9" name="TextovéPole 4"/>
          <p:cNvSpPr txBox="1">
            <a:spLocks noChangeArrowheads="1"/>
          </p:cNvSpPr>
          <p:nvPr/>
        </p:nvSpPr>
        <p:spPr bwMode="auto">
          <a:xfrm>
            <a:off x="539552" y="3589228"/>
            <a:ext cx="839061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dirty="0"/>
              <a:t>Mladí krasobruslaři: </a:t>
            </a:r>
            <a:r>
              <a:rPr lang="en-US" altLang="cs-CZ" sz="2000" dirty="0" err="1"/>
              <a:t>Věková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kategorie</a:t>
            </a:r>
            <a:r>
              <a:rPr lang="en-US" altLang="cs-CZ" sz="2000" dirty="0"/>
              <a:t> 13 </a:t>
            </a:r>
            <a:r>
              <a:rPr lang="en-US" altLang="cs-CZ" sz="2000" dirty="0" err="1"/>
              <a:t>až</a:t>
            </a:r>
            <a:r>
              <a:rPr lang="en-US" altLang="cs-CZ" sz="2000" dirty="0"/>
              <a:t> 15 let</a:t>
            </a:r>
            <a:endParaRPr lang="cs-CZ" altLang="cs-CZ" sz="2000" dirty="0"/>
          </a:p>
          <a:p>
            <a:endParaRPr lang="cs-CZ" altLang="cs-CZ" sz="2000" dirty="0"/>
          </a:p>
          <a:p>
            <a:r>
              <a:rPr lang="cs-CZ" altLang="cs-CZ" sz="1100" dirty="0"/>
              <a:t>Chlapci, kteří skáčou dobře na obě nohy (vysoké TP a TL), jsou nejlepší (červená elipsa). Lze tedy soudit, že pro vysoký výskok do výšky je třeba mít obě nohy „dobré“ (pokud je jedna horší, hned se skáče méně)</a:t>
            </a:r>
          </a:p>
          <a:p>
            <a:r>
              <a:rPr lang="cs-CZ" altLang="cs-CZ" sz="1100" dirty="0"/>
              <a:t>U dívek dělí ty lepší od těch horších délka trojskoku TP. Pokud navíc ve skupině těch lepších (TP &gt; 609,5) mají děvčata menší váhu než 48,5 kg, pak skáčou nejvýše (oranžová) - ještě jemněji pak lze tyto nejlepší děvčata rozdělit podle </a:t>
            </a:r>
            <a:r>
              <a:rPr lang="en-US" altLang="cs-CZ" sz="1100" dirty="0"/>
              <a:t>%</a:t>
            </a:r>
            <a:r>
              <a:rPr lang="en-US" altLang="cs-CZ" sz="1100" dirty="0" err="1"/>
              <a:t>tuku</a:t>
            </a:r>
            <a:r>
              <a:rPr lang="en-US" altLang="cs-CZ" sz="1100" dirty="0"/>
              <a:t>, </a:t>
            </a:r>
            <a:r>
              <a:rPr lang="en-US" altLang="cs-CZ" sz="1100" dirty="0" err="1"/>
              <a:t>kde</a:t>
            </a:r>
            <a:r>
              <a:rPr lang="en-US" altLang="cs-CZ" sz="1100" dirty="0"/>
              <a:t> </a:t>
            </a:r>
            <a:r>
              <a:rPr lang="cs-CZ" altLang="cs-CZ" sz="1100" dirty="0"/>
              <a:t>ty s menším množstvím tuku jsou opravdu ty „nejlepší z nejlepších</a:t>
            </a:r>
            <a:r>
              <a:rPr lang="cs-CZ" altLang="cs-CZ" sz="1100" dirty="0" smtClean="0"/>
              <a:t>“.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85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  <a:defRPr/>
            </a:pPr>
            <a:r>
              <a:rPr lang="cs-CZ" sz="2400" dirty="0"/>
              <a:t>Výhody: </a:t>
            </a:r>
          </a:p>
          <a:p>
            <a:pPr marL="457200" indent="-457200">
              <a:defRPr/>
            </a:pPr>
            <a:r>
              <a:rPr lang="cs-CZ" sz="2400" dirty="0"/>
              <a:t>srozumitelnost</a:t>
            </a:r>
          </a:p>
          <a:p>
            <a:pPr marL="457200" indent="-457200">
              <a:defRPr/>
            </a:pPr>
            <a:r>
              <a:rPr lang="cs-CZ" sz="2400" dirty="0"/>
              <a:t>přehlednost </a:t>
            </a:r>
          </a:p>
          <a:p>
            <a:pPr marL="457200" indent="-457200">
              <a:defRPr/>
            </a:pPr>
            <a:r>
              <a:rPr lang="cs-CZ" sz="2400" dirty="0"/>
              <a:t>dobrá </a:t>
            </a:r>
            <a:r>
              <a:rPr lang="cs-CZ" sz="2400" dirty="0" err="1"/>
              <a:t>interpretovatelnost</a:t>
            </a:r>
            <a:endParaRPr lang="cs-CZ" sz="2400" dirty="0"/>
          </a:p>
          <a:p>
            <a:pPr marL="457200" indent="-457200">
              <a:defRPr/>
            </a:pPr>
            <a:r>
              <a:rPr lang="cs-CZ" sz="2400" dirty="0"/>
              <a:t>lze převést na sadu pravidel – 1 větev = 1 pravidlo</a:t>
            </a:r>
          </a:p>
          <a:p>
            <a:pPr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Nevýhody: </a:t>
            </a:r>
          </a:p>
          <a:p>
            <a:pPr marL="457200" indent="-457200">
              <a:defRPr/>
            </a:pPr>
            <a:r>
              <a:rPr lang="cs-CZ" sz="2400" dirty="0"/>
              <a:t>těžkopádnost – v případě mnoha uzlů a </a:t>
            </a:r>
            <a:r>
              <a:rPr lang="cs-CZ" sz="2400" dirty="0" smtClean="0"/>
              <a:t>hran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Rozhodovací stromy – </a:t>
            </a:r>
            <a:r>
              <a:rPr lang="cs-CZ" b="1" dirty="0" smtClean="0"/>
              <a:t>výhody </a:t>
            </a:r>
            <a:r>
              <a:rPr lang="cs-CZ" b="1" dirty="0"/>
              <a:t>a nevýhody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altLang="cs-CZ" sz="2400" b="1" i="1" dirty="0">
                <a:solidFill>
                  <a:schemeClr val="accent2"/>
                </a:solidFill>
              </a:rPr>
              <a:t>Sémantická síť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sz="2400" b="1" dirty="0">
                <a:solidFill>
                  <a:schemeClr val="accent2"/>
                </a:solidFill>
              </a:rPr>
              <a:t>(</a:t>
            </a:r>
            <a:r>
              <a:rPr lang="cs-CZ" altLang="cs-CZ" sz="2400" b="1" i="1" dirty="0" err="1">
                <a:solidFill>
                  <a:schemeClr val="accent2"/>
                </a:solidFill>
              </a:rPr>
              <a:t>semantic</a:t>
            </a:r>
            <a:r>
              <a:rPr lang="cs-CZ" altLang="cs-CZ" sz="2400" b="1" i="1" dirty="0">
                <a:solidFill>
                  <a:schemeClr val="accent2"/>
                </a:solidFill>
              </a:rPr>
              <a:t> </a:t>
            </a:r>
            <a:r>
              <a:rPr lang="cs-CZ" altLang="cs-CZ" sz="2400" b="1" i="1" dirty="0" err="1">
                <a:solidFill>
                  <a:schemeClr val="accent2"/>
                </a:solidFill>
              </a:rPr>
              <a:t>net</a:t>
            </a:r>
            <a:r>
              <a:rPr lang="cs-CZ" altLang="cs-CZ" sz="2400" b="1" dirty="0">
                <a:solidFill>
                  <a:schemeClr val="accent2"/>
                </a:solidFill>
              </a:rPr>
              <a:t>)</a:t>
            </a:r>
            <a:r>
              <a:rPr lang="cs-CZ" altLang="cs-CZ" sz="2400" dirty="0"/>
              <a:t> je ohodnocený orientovaný graf. Uzly reprezentují objekty a hrany představují vztahy mezi objekty. Místo pojmu sémantická síť se také používá pojem </a:t>
            </a:r>
            <a:r>
              <a:rPr lang="cs-CZ" altLang="cs-CZ" sz="2400" b="1" i="1" dirty="0">
                <a:solidFill>
                  <a:schemeClr val="accent2"/>
                </a:solidFill>
              </a:rPr>
              <a:t>asociativní síť</a:t>
            </a:r>
            <a:r>
              <a:rPr lang="cs-CZ" altLang="cs-CZ" sz="24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altLang="cs-CZ" sz="2400" dirty="0"/>
              <a:t>Sémantická síť poskytuje vyšší úroveň porozumění akcím, příčinám a událostem, které se vyskytují v odpovídající doméně. To umožňuje úplnější usuzování znalostního systému o problémech z této domény</a:t>
            </a:r>
            <a:r>
              <a:rPr lang="cs-CZ" altLang="cs-CZ" sz="2400" dirty="0" smtClean="0"/>
              <a:t>.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Sémantická síť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Sémantická síť </a:t>
            </a:r>
            <a:r>
              <a:rPr lang="cs-CZ" b="1" dirty="0" smtClean="0"/>
              <a:t>– příklad (1)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t="9895" r="23967" b="9285"/>
          <a:stretch>
            <a:fillRect/>
          </a:stretch>
        </p:blipFill>
        <p:spPr bwMode="auto">
          <a:xfrm>
            <a:off x="2385341" y="771525"/>
            <a:ext cx="4300294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6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Sémantická síť </a:t>
            </a:r>
            <a:r>
              <a:rPr lang="cs-CZ" b="1" dirty="0" smtClean="0"/>
              <a:t>– příklad (2)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24" t="14033" r="3202" b="9383"/>
          <a:stretch/>
        </p:blipFill>
        <p:spPr>
          <a:xfrm>
            <a:off x="2411760" y="761129"/>
            <a:ext cx="3649333" cy="397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1373</Words>
  <Application>Microsoft Office PowerPoint</Application>
  <PresentationFormat>Předvádění na obrazovce (16:9)</PresentationFormat>
  <Paragraphs>291</Paragraphs>
  <Slides>33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Enriqueta</vt:lpstr>
      <vt:lpstr>Symbol</vt:lpstr>
      <vt:lpstr>Times New Roman</vt:lpstr>
      <vt:lpstr>SLU</vt:lpstr>
      <vt:lpstr>Název prezentace</vt:lpstr>
      <vt:lpstr>Nepravidlové reprezentace znalostí</vt:lpstr>
      <vt:lpstr>Rozhodovací stromy</vt:lpstr>
      <vt:lpstr>Rozhodovací stromy – příklad žádosti o úvěr</vt:lpstr>
      <vt:lpstr>Rozhodovací stromy – příklad hodnocení výšky výskoku</vt:lpstr>
      <vt:lpstr>Rozhodovací stromy – výhody a nevýhody</vt:lpstr>
      <vt:lpstr>Sémantická síť</vt:lpstr>
      <vt:lpstr>Sémantická síť – příklad (1)</vt:lpstr>
      <vt:lpstr>Sémantická síť – příklad (2)</vt:lpstr>
      <vt:lpstr>Sémantická síť – příklad (3)</vt:lpstr>
      <vt:lpstr>Vztahy v sémantické síti</vt:lpstr>
      <vt:lpstr>Výhody a nevýhody sémantických sítí</vt:lpstr>
      <vt:lpstr>Rámce</vt:lpstr>
      <vt:lpstr>Struktura rámce</vt:lpstr>
      <vt:lpstr>Rámec – příklad (1)</vt:lpstr>
      <vt:lpstr>Rámec – příklad (2)</vt:lpstr>
      <vt:lpstr>Rámec – příklad (3)</vt:lpstr>
      <vt:lpstr>Rámec – příklad (4)</vt:lpstr>
      <vt:lpstr>Vztahy mezi rámci</vt:lpstr>
      <vt:lpstr>Výhody a nevýhody rámcových systémů</vt:lpstr>
      <vt:lpstr>Konceptuální grafy</vt:lpstr>
      <vt:lpstr>Konceptuální grafy – příklad (1)</vt:lpstr>
      <vt:lpstr>Konceptuální grafy – příklad (2)</vt:lpstr>
      <vt:lpstr>Konceptuální grafy – příklad (3)</vt:lpstr>
      <vt:lpstr>Objekty</vt:lpstr>
      <vt:lpstr>Vztahy mezi třídami</vt:lpstr>
      <vt:lpstr>Třídy, objekty a dědičnost</vt:lpstr>
      <vt:lpstr>Skládání tříd a objektů</vt:lpstr>
      <vt:lpstr>Komunikace mezi objekty</vt:lpstr>
      <vt:lpstr>Výhody a nevýhody objektů</vt:lpstr>
      <vt:lpstr>Hybridní systémy</vt:lpstr>
      <vt:lpstr>Příklady hybridních systémů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gorecki</cp:lastModifiedBy>
  <cp:revision>114</cp:revision>
  <dcterms:created xsi:type="dcterms:W3CDTF">2016-07-06T15:42:34Z</dcterms:created>
  <dcterms:modified xsi:type="dcterms:W3CDTF">2018-04-05T14:12:03Z</dcterms:modified>
</cp:coreProperties>
</file>