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25" r:id="rId2"/>
    <p:sldId id="289" r:id="rId3"/>
    <p:sldId id="295" r:id="rId4"/>
    <p:sldId id="296" r:id="rId5"/>
    <p:sldId id="290" r:id="rId6"/>
    <p:sldId id="297" r:id="rId7"/>
    <p:sldId id="298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5" r:id="rId19"/>
    <p:sldId id="316" r:id="rId20"/>
    <p:sldId id="317" r:id="rId21"/>
    <p:sldId id="324" r:id="rId22"/>
    <p:sldId id="318" r:id="rId23"/>
    <p:sldId id="323" r:id="rId24"/>
    <p:sldId id="319" r:id="rId25"/>
    <p:sldId id="322" r:id="rId26"/>
    <p:sldId id="311" r:id="rId27"/>
    <p:sldId id="312" r:id="rId28"/>
    <p:sldId id="320" r:id="rId29"/>
    <p:sldId id="313" r:id="rId30"/>
    <p:sldId id="314" r:id="rId31"/>
    <p:sldId id="321" r:id="rId32"/>
    <p:sldId id="286" r:id="rId33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83" autoAdjust="0"/>
    <p:restoredTop sz="94660"/>
  </p:normalViewPr>
  <p:slideViewPr>
    <p:cSldViewPr>
      <p:cViewPr varScale="1">
        <p:scale>
          <a:sx n="105" d="100"/>
          <a:sy n="105" d="100"/>
        </p:scale>
        <p:origin x="288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5. 4. 2018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926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8284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9885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179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116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3145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060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7250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4201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7842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810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41455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55040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32605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4044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25723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7177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3183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65946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831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7085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2680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08114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161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9586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598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7894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022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007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619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miroslav.pokorny@vsb.cz" TargetMode="External"/><Relationship Id="rId2" Type="http://schemas.openxmlformats.org/officeDocument/2006/relationships/hyperlink" Target="mailto:dvorak@fme.vutbr.cz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2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2365808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Expertní systémy</a:t>
            </a:r>
          </a:p>
          <a:p>
            <a:pPr algn="ctr"/>
            <a:endParaRPr lang="cs-CZ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Neurčitost – Faktory jistoty</a:t>
            </a:r>
            <a:endParaRPr lang="cs-CZ" sz="20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cs-CZ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Jan Górecki</a:t>
            </a:r>
            <a:endParaRPr lang="cs-CZ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8"/>
            <a:ext cx="5111750" cy="2159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782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1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542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cs-CZ" altLang="cs-CZ" sz="2000" dirty="0" smtClean="0"/>
              <a:t>Znalosti </a:t>
            </a:r>
            <a:r>
              <a:rPr lang="cs-CZ" altLang="cs-CZ" sz="2000" dirty="0"/>
              <a:t>jsou vyjádřeny opět ve tvaru pravidel </a:t>
            </a:r>
            <a:r>
              <a:rPr lang="cs-CZ" altLang="cs-CZ" sz="2000" i="1" dirty="0"/>
              <a:t>E</a:t>
            </a:r>
            <a:r>
              <a:rPr lang="cs-CZ" altLang="cs-CZ" sz="2000" dirty="0"/>
              <a:t> </a:t>
            </a:r>
            <a:r>
              <a:rPr lang="cs-CZ" altLang="cs-CZ" sz="2000" dirty="0">
                <a:sym typeface="Symbol" panose="05050102010706020507" pitchFamily="18" charset="2"/>
              </a:rPr>
              <a:t> </a:t>
            </a:r>
            <a:r>
              <a:rPr lang="cs-CZ" altLang="cs-CZ" sz="2000" i="1" dirty="0">
                <a:sym typeface="Symbol" panose="05050102010706020507" pitchFamily="18" charset="2"/>
              </a:rPr>
              <a:t>H</a:t>
            </a:r>
            <a:r>
              <a:rPr lang="cs-CZ" altLang="cs-CZ" sz="2000" dirty="0">
                <a:sym typeface="Symbol" panose="05050102010706020507" pitchFamily="18" charset="2"/>
              </a:rPr>
              <a:t>, přičemž  s každým pravidlem je spojen faktor jistoty </a:t>
            </a:r>
            <a:r>
              <a:rPr lang="cs-CZ" altLang="cs-CZ" sz="2000" i="1" dirty="0">
                <a:sym typeface="Symbol" panose="05050102010706020507" pitchFamily="18" charset="2"/>
              </a:rPr>
              <a:t>CF</a:t>
            </a:r>
            <a:r>
              <a:rPr lang="cs-CZ" altLang="cs-CZ" sz="2000" dirty="0">
                <a:sym typeface="Symbol" panose="05050102010706020507" pitchFamily="18" charset="2"/>
              </a:rPr>
              <a:t>. Tento faktor nabývá hodnot z </a:t>
            </a:r>
            <a:r>
              <a:rPr lang="cs-CZ" altLang="cs-CZ" sz="2000" dirty="0" smtClean="0">
                <a:sym typeface="Symbol" panose="05050102010706020507" pitchFamily="18" charset="2"/>
              </a:rPr>
              <a:t>intervalu </a:t>
            </a:r>
            <a:r>
              <a:rPr lang="cs-CZ" altLang="cs-CZ" sz="2000" dirty="0">
                <a:sym typeface="Symbol" panose="05050102010706020507" pitchFamily="18" charset="2"/>
              </a:rPr>
              <a:t>–1,1 a je určen pomocí měr důvěry a nedůvěry </a:t>
            </a:r>
            <a:r>
              <a:rPr lang="cs-CZ" altLang="cs-CZ" sz="2000" i="1" dirty="0">
                <a:sym typeface="Symbol" panose="05050102010706020507" pitchFamily="18" charset="2"/>
              </a:rPr>
              <a:t>MB</a:t>
            </a:r>
            <a:r>
              <a:rPr lang="cs-CZ" altLang="cs-CZ" sz="2000" dirty="0">
                <a:sym typeface="Symbol" panose="05050102010706020507" pitchFamily="18" charset="2"/>
              </a:rPr>
              <a:t> a </a:t>
            </a:r>
            <a:r>
              <a:rPr lang="cs-CZ" altLang="cs-CZ" sz="2000" i="1" dirty="0">
                <a:sym typeface="Symbol" panose="05050102010706020507" pitchFamily="18" charset="2"/>
              </a:rPr>
              <a:t>MD</a:t>
            </a:r>
            <a:r>
              <a:rPr lang="cs-CZ" altLang="cs-CZ" sz="2000" dirty="0">
                <a:sym typeface="Symbol" panose="05050102010706020507" pitchFamily="18" charset="2"/>
              </a:rPr>
              <a:t>:</a:t>
            </a:r>
          </a:p>
          <a:p>
            <a:endParaRPr lang="cs-CZ" altLang="cs-CZ" sz="2000" dirty="0">
              <a:sym typeface="Symbol" panose="05050102010706020507" pitchFamily="18" charset="2"/>
            </a:endParaRPr>
          </a:p>
          <a:p>
            <a:pPr>
              <a:lnSpc>
                <a:spcPct val="150000"/>
              </a:lnSpc>
              <a:buFontTx/>
              <a:buChar char="•"/>
            </a:pPr>
            <a:endParaRPr lang="cs-CZ" alt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pl-PL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 založený na faktorech jistoty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128673"/>
              </p:ext>
            </p:extLst>
          </p:nvPr>
        </p:nvGraphicFramePr>
        <p:xfrm>
          <a:off x="2915816" y="3075806"/>
          <a:ext cx="2908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Rovnice" r:id="rId4" imgW="2908300" imgH="787400" progId="Equation.3">
                  <p:embed/>
                </p:oleObj>
              </mc:Choice>
              <mc:Fallback>
                <p:oleObj name="Rovnice" r:id="rId4" imgW="2908300" imgH="787400" progId="Equation.3">
                  <p:embed/>
                  <p:pic>
                    <p:nvPicPr>
                      <p:cNvPr id="1741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3075806"/>
                        <a:ext cx="29083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263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dirty="0" smtClean="0">
                <a:sym typeface="Symbol" panose="05050102010706020507" pitchFamily="18" charset="2"/>
              </a:rPr>
              <a:t>Faktor </a:t>
            </a:r>
            <a:r>
              <a:rPr lang="cs-CZ" altLang="cs-CZ" sz="2000" dirty="0">
                <a:sym typeface="Symbol" panose="05050102010706020507" pitchFamily="18" charset="2"/>
              </a:rPr>
              <a:t>jistoty vyjadřuje stupeň důvěry v hypotézu </a:t>
            </a:r>
            <a:r>
              <a:rPr lang="cs-CZ" altLang="cs-CZ" sz="2000" i="1" dirty="0">
                <a:sym typeface="Symbol" panose="05050102010706020507" pitchFamily="18" charset="2"/>
              </a:rPr>
              <a:t>H</a:t>
            </a:r>
            <a:r>
              <a:rPr lang="cs-CZ" altLang="cs-CZ" sz="2000" dirty="0">
                <a:sym typeface="Symbol" panose="05050102010706020507" pitchFamily="18" charset="2"/>
              </a:rPr>
              <a:t>, jestliže předpoklad </a:t>
            </a:r>
            <a:r>
              <a:rPr lang="cs-CZ" altLang="cs-CZ" sz="2000" i="1" dirty="0">
                <a:sym typeface="Symbol" panose="05050102010706020507" pitchFamily="18" charset="2"/>
              </a:rPr>
              <a:t>E</a:t>
            </a:r>
            <a:r>
              <a:rPr lang="cs-CZ" altLang="cs-CZ" sz="2000" dirty="0">
                <a:sym typeface="Symbol" panose="05050102010706020507" pitchFamily="18" charset="2"/>
              </a:rPr>
              <a:t> je pravdivý (1 znamená absolutní důvěru, –1 absolutní nedůvěru). </a:t>
            </a:r>
          </a:p>
          <a:p>
            <a:pPr>
              <a:lnSpc>
                <a:spcPct val="150000"/>
              </a:lnSpc>
              <a:buFontTx/>
              <a:buChar char="•"/>
            </a:pPr>
            <a:endParaRPr lang="cs-CZ" alt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pl-PL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 založený na faktorech jistoty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43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cs-CZ" altLang="cs-CZ" sz="2000" dirty="0"/>
              <a:t>Míra důvěry (</a:t>
            </a:r>
            <a:r>
              <a:rPr lang="cs-CZ" altLang="cs-CZ" sz="2000" i="1" dirty="0" err="1"/>
              <a:t>measure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of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belief</a:t>
            </a:r>
            <a:r>
              <a:rPr lang="cs-CZ" altLang="cs-CZ" sz="2000" dirty="0"/>
              <a:t>):</a:t>
            </a:r>
          </a:p>
          <a:p>
            <a:endParaRPr lang="cs-CZ" altLang="cs-CZ" sz="2000" dirty="0"/>
          </a:p>
          <a:p>
            <a:endParaRPr lang="cs-CZ" altLang="cs-CZ" sz="2000" dirty="0"/>
          </a:p>
          <a:p>
            <a:endParaRPr lang="cs-CZ" altLang="cs-CZ" sz="2000" dirty="0"/>
          </a:p>
          <a:p>
            <a:endParaRPr lang="cs-CZ" altLang="cs-CZ" sz="2000" dirty="0"/>
          </a:p>
          <a:p>
            <a:endParaRPr lang="cs-CZ" altLang="cs-CZ" sz="1800" dirty="0"/>
          </a:p>
          <a:p>
            <a:endParaRPr lang="cs-CZ" altLang="cs-CZ" sz="1800" dirty="0"/>
          </a:p>
          <a:p>
            <a:r>
              <a:rPr lang="cs-CZ" altLang="cs-CZ" sz="2000" dirty="0"/>
              <a:t>Míra důvěry nabývá hodnot z intervalu </a:t>
            </a:r>
            <a:r>
              <a:rPr lang="cs-CZ" altLang="cs-CZ" sz="2000" dirty="0">
                <a:sym typeface="Symbol" panose="05050102010706020507" pitchFamily="18" charset="2"/>
              </a:rPr>
              <a:t>0,1. V</a:t>
            </a:r>
            <a:r>
              <a:rPr lang="cs-CZ" altLang="cs-CZ" sz="2000" dirty="0"/>
              <a:t>yjadřuje stupeň, ve kterém je důvěra v hypotézu </a:t>
            </a:r>
            <a:r>
              <a:rPr lang="cs-CZ" altLang="cs-CZ" sz="1800" i="1" dirty="0"/>
              <a:t>H</a:t>
            </a:r>
            <a:r>
              <a:rPr lang="cs-CZ" altLang="cs-CZ" sz="2000" dirty="0"/>
              <a:t> podporována pozorováním evidence </a:t>
            </a:r>
            <a:r>
              <a:rPr lang="cs-CZ" altLang="cs-CZ" sz="1800" i="1" dirty="0"/>
              <a:t>E.</a:t>
            </a:r>
            <a:r>
              <a:rPr lang="cs-CZ" altLang="cs-CZ" sz="2000" dirty="0"/>
              <a:t> </a:t>
            </a:r>
          </a:p>
          <a:p>
            <a:pPr>
              <a:lnSpc>
                <a:spcPct val="150000"/>
              </a:lnSpc>
              <a:buFontTx/>
              <a:buChar char="•"/>
            </a:pPr>
            <a:endParaRPr lang="cs-CZ" alt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pl-PL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Míra důvěry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778108"/>
              </p:ext>
            </p:extLst>
          </p:nvPr>
        </p:nvGraphicFramePr>
        <p:xfrm>
          <a:off x="899592" y="1491630"/>
          <a:ext cx="6503988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Rovnice" r:id="rId4" imgW="6502400" imgH="1587500" progId="Equation.3">
                  <p:embed/>
                </p:oleObj>
              </mc:Choice>
              <mc:Fallback>
                <p:oleObj name="Rovnice" r:id="rId4" imgW="6502400" imgH="1587500" progId="Equation.3">
                  <p:embed/>
                  <p:pic>
                    <p:nvPicPr>
                      <p:cNvPr id="1843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491630"/>
                        <a:ext cx="6503988" cy="158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069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cs-CZ" altLang="cs-CZ" sz="1800" dirty="0"/>
              <a:t>Míra nedůvěry (</a:t>
            </a:r>
            <a:r>
              <a:rPr lang="cs-CZ" altLang="cs-CZ" sz="1800" i="1" dirty="0" err="1"/>
              <a:t>measure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of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disbelief</a:t>
            </a:r>
            <a:r>
              <a:rPr lang="cs-CZ" altLang="cs-CZ" sz="1800" dirty="0"/>
              <a:t>):</a:t>
            </a:r>
          </a:p>
          <a:p>
            <a:endParaRPr lang="cs-CZ" altLang="cs-CZ" sz="1800" dirty="0"/>
          </a:p>
          <a:p>
            <a:endParaRPr lang="cs-CZ" altLang="cs-CZ" sz="1800" dirty="0"/>
          </a:p>
          <a:p>
            <a:endParaRPr lang="cs-CZ" altLang="cs-CZ" sz="1800" dirty="0"/>
          </a:p>
          <a:p>
            <a:endParaRPr lang="cs-CZ" altLang="cs-CZ" sz="1800" dirty="0"/>
          </a:p>
          <a:p>
            <a:endParaRPr lang="cs-CZ" altLang="cs-CZ" sz="1800" dirty="0"/>
          </a:p>
          <a:p>
            <a:endParaRPr lang="cs-CZ" altLang="cs-CZ" sz="1800" dirty="0"/>
          </a:p>
          <a:p>
            <a:r>
              <a:rPr lang="cs-CZ" altLang="cs-CZ" sz="1800" dirty="0"/>
              <a:t>Míra nedůvěry nabývá hodnot z intervalu </a:t>
            </a:r>
            <a:r>
              <a:rPr lang="cs-CZ" altLang="cs-CZ" sz="1800" dirty="0">
                <a:sym typeface="Symbol" panose="05050102010706020507" pitchFamily="18" charset="2"/>
              </a:rPr>
              <a:t>0,1. V</a:t>
            </a:r>
            <a:r>
              <a:rPr lang="cs-CZ" altLang="cs-CZ" sz="1800" dirty="0"/>
              <a:t>yjadřuje stupeň, ve kterém je nedůvěra v hypotézu </a:t>
            </a:r>
            <a:r>
              <a:rPr lang="cs-CZ" altLang="cs-CZ" sz="1600" i="1" dirty="0"/>
              <a:t>H</a:t>
            </a:r>
            <a:r>
              <a:rPr lang="cs-CZ" altLang="cs-CZ" sz="1800" dirty="0"/>
              <a:t> podporována pozorováním evidence </a:t>
            </a:r>
            <a:r>
              <a:rPr lang="cs-CZ" altLang="cs-CZ" sz="1600" i="1" dirty="0"/>
              <a:t>E.</a:t>
            </a:r>
            <a:r>
              <a:rPr lang="cs-CZ" altLang="cs-CZ" sz="1800" dirty="0"/>
              <a:t> </a:t>
            </a:r>
          </a:p>
          <a:p>
            <a:endParaRPr lang="cs-CZ" altLang="cs-CZ" sz="1800" dirty="0"/>
          </a:p>
          <a:p>
            <a:pPr>
              <a:lnSpc>
                <a:spcPct val="150000"/>
              </a:lnSpc>
              <a:buFontTx/>
              <a:buChar char="•"/>
            </a:pPr>
            <a:endParaRPr lang="cs-CZ" altLang="cs-CZ" sz="1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pl-PL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Míra nedůvěry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958809"/>
              </p:ext>
            </p:extLst>
          </p:nvPr>
        </p:nvGraphicFramePr>
        <p:xfrm>
          <a:off x="1383003" y="1275606"/>
          <a:ext cx="5832648" cy="1789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Rovnice" r:id="rId4" imgW="6578600" imgH="2019300" progId="Equation.3">
                  <p:embed/>
                </p:oleObj>
              </mc:Choice>
              <mc:Fallback>
                <p:oleObj name="Rovnice" r:id="rId4" imgW="6578600" imgH="2019300" progId="Equation.3">
                  <p:embed/>
                  <p:pic>
                    <p:nvPicPr>
                      <p:cNvPr id="1946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003" y="1275606"/>
                        <a:ext cx="5832648" cy="17898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705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cs-CZ" altLang="cs-CZ" sz="2000" dirty="0"/>
              <a:t>Předpoklad </a:t>
            </a:r>
            <a:r>
              <a:rPr lang="cs-CZ" altLang="cs-CZ" sz="2000" i="1" dirty="0"/>
              <a:t>E</a:t>
            </a:r>
            <a:r>
              <a:rPr lang="cs-CZ" altLang="cs-CZ" sz="2000" dirty="0"/>
              <a:t> v pravidle </a:t>
            </a:r>
            <a:r>
              <a:rPr lang="cs-CZ" altLang="cs-CZ" sz="2000" i="1" dirty="0"/>
              <a:t>E</a:t>
            </a:r>
            <a:r>
              <a:rPr lang="cs-CZ" altLang="cs-CZ" sz="2000" dirty="0"/>
              <a:t> </a:t>
            </a:r>
            <a:r>
              <a:rPr lang="cs-CZ" altLang="cs-CZ" sz="2000" dirty="0">
                <a:sym typeface="Symbol" panose="05050102010706020507" pitchFamily="18" charset="2"/>
              </a:rPr>
              <a:t> </a:t>
            </a:r>
            <a:r>
              <a:rPr lang="cs-CZ" altLang="cs-CZ" sz="2000" i="1" dirty="0">
                <a:sym typeface="Symbol" panose="05050102010706020507" pitchFamily="18" charset="2"/>
              </a:rPr>
              <a:t>H</a:t>
            </a:r>
            <a:r>
              <a:rPr lang="cs-CZ" altLang="cs-CZ" sz="2000" dirty="0"/>
              <a:t> nemusí být znám s absolutní jistotou. Může být odvozen z jiného pravidla nebo zadán uživatelem s nějakým faktorem jistoty </a:t>
            </a:r>
            <a:r>
              <a:rPr lang="cs-CZ" altLang="cs-CZ" sz="2000" i="1" dirty="0"/>
              <a:t>CF</a:t>
            </a:r>
            <a:r>
              <a:rPr lang="cs-CZ" altLang="cs-CZ" sz="2000" dirty="0"/>
              <a:t>(</a:t>
            </a:r>
            <a:r>
              <a:rPr lang="cs-CZ" altLang="cs-CZ" sz="2000" i="1" dirty="0"/>
              <a:t>E</a:t>
            </a:r>
            <a:r>
              <a:rPr lang="cs-CZ" altLang="cs-CZ" sz="2000" dirty="0"/>
              <a:t>). Pak se výsledný faktor jistoty vypočte takto:</a:t>
            </a:r>
          </a:p>
          <a:p>
            <a:pPr>
              <a:lnSpc>
                <a:spcPct val="150000"/>
              </a:lnSpc>
              <a:buFontTx/>
              <a:buChar char="•"/>
            </a:pPr>
            <a:endParaRPr lang="cs-CZ" alt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pl-PL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Vliv neurčitosti předpokladů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311467"/>
              </p:ext>
            </p:extLst>
          </p:nvPr>
        </p:nvGraphicFramePr>
        <p:xfrm>
          <a:off x="2152650" y="3507854"/>
          <a:ext cx="48387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Rovnice" r:id="rId4" imgW="4838700" imgH="393700" progId="Equation.3">
                  <p:embed/>
                </p:oleObj>
              </mc:Choice>
              <mc:Fallback>
                <p:oleObj name="Rovnice" r:id="rId4" imgW="4838700" imgH="393700" progId="Equation.3">
                  <p:embed/>
                  <p:pic>
                    <p:nvPicPr>
                      <p:cNvPr id="2048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650" y="3507854"/>
                        <a:ext cx="4838700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978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cs-CZ" altLang="cs-CZ" sz="2000" dirty="0"/>
              <a:t>Jestliže přitom předpoklad </a:t>
            </a:r>
            <a:r>
              <a:rPr lang="cs-CZ" altLang="cs-CZ" sz="2000" i="1" dirty="0"/>
              <a:t>E</a:t>
            </a:r>
            <a:r>
              <a:rPr lang="cs-CZ" altLang="cs-CZ" sz="2000" dirty="0"/>
              <a:t> obsahuje konjunkci nebo disjunkci dílčích podmínek, pak se  při výpočtu </a:t>
            </a:r>
            <a:r>
              <a:rPr lang="cs-CZ" altLang="cs-CZ" sz="2000" i="1" dirty="0"/>
              <a:t>CF</a:t>
            </a:r>
            <a:r>
              <a:rPr lang="cs-CZ" altLang="cs-CZ" sz="2000" dirty="0"/>
              <a:t>(</a:t>
            </a:r>
            <a:r>
              <a:rPr lang="cs-CZ" altLang="cs-CZ" sz="2000" i="1" dirty="0"/>
              <a:t>E</a:t>
            </a:r>
            <a:r>
              <a:rPr lang="cs-CZ" altLang="cs-CZ" sz="2000" dirty="0"/>
              <a:t>) použijí následující vzorce</a:t>
            </a:r>
            <a:r>
              <a:rPr lang="cs-CZ" altLang="cs-CZ" sz="2000" dirty="0" smtClean="0"/>
              <a:t>:</a:t>
            </a:r>
          </a:p>
          <a:p>
            <a:pPr>
              <a:lnSpc>
                <a:spcPct val="150000"/>
              </a:lnSpc>
              <a:buFontTx/>
              <a:buChar char="•"/>
            </a:pPr>
            <a:endParaRPr lang="cs-CZ" altLang="cs-CZ" sz="2000" dirty="0"/>
          </a:p>
          <a:p>
            <a:pPr>
              <a:lnSpc>
                <a:spcPct val="150000"/>
              </a:lnSpc>
              <a:buFontTx/>
              <a:buChar char="•"/>
            </a:pPr>
            <a:endParaRPr lang="cs-CZ" alt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pl-PL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Vliv neurčitosti předpokladů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485422"/>
              </p:ext>
            </p:extLst>
          </p:nvPr>
        </p:nvGraphicFramePr>
        <p:xfrm>
          <a:off x="2195736" y="2931790"/>
          <a:ext cx="4635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Rovnice" r:id="rId4" imgW="4635500" imgH="368300" progId="Equation.3">
                  <p:embed/>
                </p:oleObj>
              </mc:Choice>
              <mc:Fallback>
                <p:oleObj name="Rovnice" r:id="rId4" imgW="4635500" imgH="368300" progId="Equation.3">
                  <p:embed/>
                  <p:pic>
                    <p:nvPicPr>
                      <p:cNvPr id="2048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931790"/>
                        <a:ext cx="4635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679109"/>
              </p:ext>
            </p:extLst>
          </p:nvPr>
        </p:nvGraphicFramePr>
        <p:xfrm>
          <a:off x="2195736" y="3617590"/>
          <a:ext cx="4686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Rovnice" r:id="rId6" imgW="4686300" imgH="368300" progId="Equation.3">
                  <p:embed/>
                </p:oleObj>
              </mc:Choice>
              <mc:Fallback>
                <p:oleObj name="Rovnice" r:id="rId6" imgW="4686300" imgH="368300" progId="Equation.3">
                  <p:embed/>
                  <p:pic>
                    <p:nvPicPr>
                      <p:cNvPr id="2048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617590"/>
                        <a:ext cx="4686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695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cs-CZ" altLang="cs-CZ" sz="2000" dirty="0"/>
              <a:t>Mějme pravidla </a:t>
            </a:r>
            <a:r>
              <a:rPr lang="cs-CZ" altLang="cs-CZ" sz="2000" i="1" dirty="0"/>
              <a:t>E</a:t>
            </a:r>
            <a:r>
              <a:rPr lang="cs-CZ" altLang="cs-CZ" sz="2000" baseline="-25000" dirty="0"/>
              <a:t>1</a:t>
            </a:r>
            <a:r>
              <a:rPr lang="cs-CZ" altLang="cs-CZ" sz="2000" dirty="0"/>
              <a:t> </a:t>
            </a:r>
            <a:r>
              <a:rPr lang="cs-CZ" altLang="cs-CZ" sz="2000" dirty="0">
                <a:sym typeface="Symbol" panose="05050102010706020507" pitchFamily="18" charset="2"/>
              </a:rPr>
              <a:t> </a:t>
            </a:r>
            <a:r>
              <a:rPr lang="cs-CZ" altLang="cs-CZ" sz="2000" i="1" dirty="0">
                <a:sym typeface="Symbol" panose="05050102010706020507" pitchFamily="18" charset="2"/>
              </a:rPr>
              <a:t>H,</a:t>
            </a:r>
            <a:r>
              <a:rPr lang="cs-CZ" altLang="cs-CZ" sz="2000" dirty="0">
                <a:sym typeface="Symbol" panose="05050102010706020507" pitchFamily="18" charset="2"/>
              </a:rPr>
              <a:t> </a:t>
            </a:r>
            <a:r>
              <a:rPr lang="cs-CZ" altLang="cs-CZ" sz="2000" i="1" dirty="0"/>
              <a:t>E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 </a:t>
            </a:r>
            <a:r>
              <a:rPr lang="cs-CZ" altLang="cs-CZ" sz="2000" dirty="0">
                <a:sym typeface="Symbol" panose="05050102010706020507" pitchFamily="18" charset="2"/>
              </a:rPr>
              <a:t> </a:t>
            </a:r>
            <a:r>
              <a:rPr lang="cs-CZ" altLang="cs-CZ" sz="2000" i="1" dirty="0">
                <a:sym typeface="Symbol" panose="05050102010706020507" pitchFamily="18" charset="2"/>
              </a:rPr>
              <a:t>H, … , </a:t>
            </a:r>
            <a:r>
              <a:rPr lang="cs-CZ" altLang="cs-CZ" sz="2000" i="1" dirty="0"/>
              <a:t>E</a:t>
            </a:r>
            <a:r>
              <a:rPr lang="cs-CZ" altLang="cs-CZ" sz="2000" i="1" baseline="-25000" dirty="0"/>
              <a:t>n</a:t>
            </a:r>
            <a:r>
              <a:rPr lang="cs-CZ" altLang="cs-CZ" sz="2000" dirty="0"/>
              <a:t> </a:t>
            </a:r>
            <a:r>
              <a:rPr lang="cs-CZ" altLang="cs-CZ" sz="2000" dirty="0">
                <a:sym typeface="Symbol" panose="05050102010706020507" pitchFamily="18" charset="2"/>
              </a:rPr>
              <a:t> </a:t>
            </a:r>
            <a:r>
              <a:rPr lang="cs-CZ" altLang="cs-CZ" sz="2000" i="1" dirty="0">
                <a:sym typeface="Symbol" panose="05050102010706020507" pitchFamily="18" charset="2"/>
              </a:rPr>
              <a:t>H</a:t>
            </a:r>
            <a:r>
              <a:rPr lang="cs-CZ" altLang="cs-CZ" sz="2000" dirty="0">
                <a:sym typeface="Symbol" panose="05050102010706020507" pitchFamily="18" charset="2"/>
              </a:rPr>
              <a:t>. Označme</a:t>
            </a:r>
          </a:p>
          <a:p>
            <a:pPr marL="0" indent="0">
              <a:buNone/>
            </a:pPr>
            <a:r>
              <a:rPr lang="cs-CZ" altLang="cs-CZ" sz="2000" dirty="0">
                <a:sym typeface="Symbol" panose="05050102010706020507" pitchFamily="18" charset="2"/>
              </a:rPr>
              <a:t>	</a:t>
            </a:r>
            <a:r>
              <a:rPr lang="cs-CZ" altLang="cs-CZ" sz="2000" i="1" dirty="0" err="1">
                <a:sym typeface="Symbol" panose="05050102010706020507" pitchFamily="18" charset="2"/>
              </a:rPr>
              <a:t>CF</a:t>
            </a:r>
            <a:r>
              <a:rPr lang="cs-CZ" altLang="cs-CZ" sz="2000" i="1" baseline="-25000" dirty="0" err="1">
                <a:sym typeface="Symbol" panose="05050102010706020507" pitchFamily="18" charset="2"/>
              </a:rPr>
              <a:t>n</a:t>
            </a:r>
            <a:r>
              <a:rPr lang="cs-CZ" altLang="cs-CZ" sz="2000" dirty="0">
                <a:sym typeface="Symbol" panose="05050102010706020507" pitchFamily="18" charset="2"/>
              </a:rPr>
              <a:t> = </a:t>
            </a:r>
            <a:r>
              <a:rPr lang="cs-CZ" altLang="cs-CZ" sz="2000" i="1" dirty="0">
                <a:sym typeface="Symbol" panose="05050102010706020507" pitchFamily="18" charset="2"/>
              </a:rPr>
              <a:t>CF</a:t>
            </a:r>
            <a:r>
              <a:rPr lang="cs-CZ" altLang="cs-CZ" sz="2000" dirty="0">
                <a:sym typeface="Symbol" panose="05050102010706020507" pitchFamily="18" charset="2"/>
              </a:rPr>
              <a:t>(</a:t>
            </a:r>
            <a:r>
              <a:rPr lang="cs-CZ" altLang="cs-CZ" sz="2000" i="1" dirty="0">
                <a:sym typeface="Symbol" panose="05050102010706020507" pitchFamily="18" charset="2"/>
              </a:rPr>
              <a:t>H</a:t>
            </a:r>
            <a:r>
              <a:rPr lang="cs-CZ" altLang="cs-CZ" sz="2000" dirty="0">
                <a:sym typeface="Symbol" panose="05050102010706020507" pitchFamily="18" charset="2"/>
              </a:rPr>
              <a:t>, </a:t>
            </a:r>
            <a:r>
              <a:rPr lang="cs-CZ" altLang="cs-CZ" sz="2000" i="1" dirty="0">
                <a:sym typeface="Symbol" panose="05050102010706020507" pitchFamily="18" charset="2"/>
              </a:rPr>
              <a:t>E</a:t>
            </a:r>
            <a:r>
              <a:rPr lang="cs-CZ" altLang="cs-CZ" sz="2000" baseline="-25000" dirty="0">
                <a:sym typeface="Symbol" panose="05050102010706020507" pitchFamily="18" charset="2"/>
              </a:rPr>
              <a:t>1</a:t>
            </a:r>
            <a:r>
              <a:rPr lang="cs-CZ" altLang="cs-CZ" sz="2000" dirty="0">
                <a:sym typeface="Symbol" panose="05050102010706020507" pitchFamily="18" charset="2"/>
              </a:rPr>
              <a:t>, …, </a:t>
            </a:r>
            <a:r>
              <a:rPr lang="cs-CZ" altLang="cs-CZ" sz="2000" i="1" dirty="0">
                <a:sym typeface="Symbol" panose="05050102010706020507" pitchFamily="18" charset="2"/>
              </a:rPr>
              <a:t>E</a:t>
            </a:r>
            <a:r>
              <a:rPr lang="cs-CZ" altLang="cs-CZ" sz="2000" i="1" baseline="-25000" dirty="0">
                <a:sym typeface="Symbol" panose="05050102010706020507" pitchFamily="18" charset="2"/>
              </a:rPr>
              <a:t>n</a:t>
            </a:r>
            <a:r>
              <a:rPr lang="cs-CZ" altLang="cs-CZ" sz="2000" dirty="0">
                <a:sym typeface="Symbol" panose="05050102010706020507" pitchFamily="18" charset="2"/>
              </a:rPr>
              <a:t>). Výpočet </a:t>
            </a:r>
            <a:r>
              <a:rPr lang="cs-CZ" altLang="cs-CZ" sz="2000" i="1" dirty="0" err="1">
                <a:sym typeface="Symbol" panose="05050102010706020507" pitchFamily="18" charset="2"/>
              </a:rPr>
              <a:t>CF</a:t>
            </a:r>
            <a:r>
              <a:rPr lang="cs-CZ" altLang="cs-CZ" sz="2000" i="1" baseline="-25000" dirty="0" err="1">
                <a:sym typeface="Symbol" panose="05050102010706020507" pitchFamily="18" charset="2"/>
              </a:rPr>
              <a:t>n</a:t>
            </a:r>
            <a:r>
              <a:rPr lang="cs-CZ" altLang="cs-CZ" sz="2000" dirty="0">
                <a:sym typeface="Symbol" panose="05050102010706020507" pitchFamily="18" charset="2"/>
              </a:rPr>
              <a:t> se provede podle následujícího vzorce:</a:t>
            </a:r>
            <a:endParaRPr lang="cs-CZ" altLang="cs-CZ" sz="2000" baseline="-25000" dirty="0">
              <a:sym typeface="Symbol" panose="05050102010706020507" pitchFamily="18" charset="2"/>
            </a:endParaRPr>
          </a:p>
          <a:p>
            <a:pPr>
              <a:lnSpc>
                <a:spcPct val="150000"/>
              </a:lnSpc>
              <a:buFontTx/>
              <a:buChar char="•"/>
            </a:pPr>
            <a:endParaRPr lang="cs-CZ" altLang="cs-CZ" sz="2000" dirty="0" smtClean="0"/>
          </a:p>
          <a:p>
            <a:pPr>
              <a:lnSpc>
                <a:spcPct val="150000"/>
              </a:lnSpc>
              <a:buFontTx/>
              <a:buChar char="•"/>
            </a:pPr>
            <a:endParaRPr lang="cs-CZ" altLang="cs-CZ" sz="2000" dirty="0"/>
          </a:p>
          <a:p>
            <a:pPr>
              <a:lnSpc>
                <a:spcPct val="150000"/>
              </a:lnSpc>
              <a:buFontTx/>
              <a:buChar char="•"/>
            </a:pPr>
            <a:endParaRPr lang="cs-CZ" altLang="cs-CZ" sz="2000" dirty="0" smtClean="0"/>
          </a:p>
          <a:p>
            <a:pPr>
              <a:lnSpc>
                <a:spcPct val="150000"/>
              </a:lnSpc>
              <a:buFontTx/>
              <a:buChar char="•"/>
            </a:pPr>
            <a:endParaRPr lang="cs-CZ" alt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pl-PL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Kombinace více pravidel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995711"/>
              </p:ext>
            </p:extLst>
          </p:nvPr>
        </p:nvGraphicFramePr>
        <p:xfrm>
          <a:off x="1763688" y="2026890"/>
          <a:ext cx="4968198" cy="270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Rovnice" r:id="rId4" imgW="6832600" imgH="3721100" progId="Equation.3">
                  <p:embed/>
                </p:oleObj>
              </mc:Choice>
              <mc:Fallback>
                <p:oleObj name="Rovnice" r:id="rId4" imgW="6832600" imgH="3721100" progId="Equation.3">
                  <p:embed/>
                  <p:pic>
                    <p:nvPicPr>
                      <p:cNvPr id="2150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026890"/>
                        <a:ext cx="4968198" cy="270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712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cs-CZ" altLang="cs-CZ" sz="2400" dirty="0"/>
              <a:t>Výhody:</a:t>
            </a:r>
          </a:p>
          <a:p>
            <a:pPr lvl="1"/>
            <a:r>
              <a:rPr lang="cs-CZ" altLang="cs-CZ" sz="2000" dirty="0"/>
              <a:t>jednoduchý a účinný výpočetní model</a:t>
            </a:r>
          </a:p>
          <a:p>
            <a:pPr lvl="1"/>
            <a:r>
              <a:rPr lang="cs-CZ" altLang="cs-CZ" sz="2000" dirty="0"/>
              <a:t>shromáždění potřebných dat podstatně snazší než v jiných metodách</a:t>
            </a:r>
          </a:p>
          <a:p>
            <a:pPr lvl="1"/>
            <a:r>
              <a:rPr lang="cs-CZ" altLang="cs-CZ" sz="2000" dirty="0"/>
              <a:t>snazší implementace vysvětlovacího mechanismu</a:t>
            </a:r>
          </a:p>
          <a:p>
            <a:endParaRPr lang="cs-CZ" altLang="cs-CZ" sz="2400" dirty="0"/>
          </a:p>
          <a:p>
            <a:r>
              <a:rPr lang="cs-CZ" altLang="cs-CZ" sz="2400" dirty="0"/>
              <a:t>Nevýhody:</a:t>
            </a:r>
          </a:p>
          <a:p>
            <a:pPr lvl="1"/>
            <a:r>
              <a:rPr lang="cs-CZ" altLang="cs-CZ" sz="2000" dirty="0"/>
              <a:t>chybí pevné teoretické základy</a:t>
            </a:r>
          </a:p>
          <a:p>
            <a:pPr lvl="1"/>
            <a:r>
              <a:rPr lang="cs-CZ" altLang="cs-CZ" sz="2000" dirty="0"/>
              <a:t>implicitní předpoklad nezávislosti evidencí </a:t>
            </a:r>
            <a:r>
              <a:rPr lang="cs-CZ" altLang="cs-CZ" sz="2000" i="1" dirty="0" err="1" smtClean="0"/>
              <a:t>E</a:t>
            </a:r>
            <a:r>
              <a:rPr lang="cs-CZ" altLang="cs-CZ" sz="2000" i="1" baseline="-25000" dirty="0" err="1" smtClean="0"/>
              <a:t>i</a:t>
            </a:r>
            <a:endParaRPr lang="cs-CZ" altLang="cs-CZ" sz="16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pl-PL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 a nevýhody faktorů jistoty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29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pl-PL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 (ES typu MYCIN)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0313" t="15001" r="43306" b="17800"/>
          <a:stretch/>
        </p:blipFill>
        <p:spPr>
          <a:xfrm>
            <a:off x="3742184" y="673091"/>
            <a:ext cx="2952328" cy="4230201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40786" y="2252898"/>
            <a:ext cx="27175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  <a:latin typeface="+mj-lt"/>
              </a:rPr>
              <a:t>příklad 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skutečné diagnostiky spalovacího čtyřtaktního motoru 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275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pl-PL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 (ES typu MYCIN)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21257" t="10801" r="16138" b="17800"/>
          <a:stretch/>
        </p:blipFill>
        <p:spPr>
          <a:xfrm>
            <a:off x="2843808" y="851710"/>
            <a:ext cx="6048672" cy="388028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/>
          <a:srcRect l="30313" t="15001" r="43306" b="17800"/>
          <a:stretch/>
        </p:blipFill>
        <p:spPr>
          <a:xfrm>
            <a:off x="323528" y="1120188"/>
            <a:ext cx="2229706" cy="319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5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>
              <a:spcAft>
                <a:spcPts val="300"/>
              </a:spcAft>
            </a:pPr>
            <a:r>
              <a:rPr lang="cs-CZ" altLang="cs-CZ" sz="2600" dirty="0"/>
              <a:t>Neurčitost je charakteristickým rysem složitých systémů.  Vlastní povaha reality způsobuje, že poznatky, které z ní získáváme, jsou neurčité či vágní.</a:t>
            </a:r>
            <a:endParaRPr lang="cs-CZ" altLang="cs-CZ" sz="2600" dirty="0">
              <a:solidFill>
                <a:schemeClr val="accent2"/>
              </a:solidFill>
            </a:endParaRPr>
          </a:p>
          <a:p>
            <a:pPr marL="400050" lvl="1" indent="0">
              <a:buNone/>
              <a:defRPr/>
            </a:pPr>
            <a:endParaRPr lang="cs-CZ" sz="105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Neurčitost (opakování)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38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pl-PL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 (ES typu MYCIN)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17319" t="18500" r="10232" b="45239"/>
          <a:stretch/>
        </p:blipFill>
        <p:spPr>
          <a:xfrm>
            <a:off x="827584" y="1663427"/>
            <a:ext cx="7488832" cy="21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0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pl-PL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 (ES typu MYCIN)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17319" t="54761" r="10232" b="21300"/>
          <a:stretch/>
        </p:blipFill>
        <p:spPr>
          <a:xfrm>
            <a:off x="755576" y="1851670"/>
            <a:ext cx="7488832" cy="139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6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pl-PL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 (ES typu MYCIN)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25982" t="10800" r="29919" b="62749"/>
          <a:stretch/>
        </p:blipFill>
        <p:spPr>
          <a:xfrm>
            <a:off x="1541375" y="1798329"/>
            <a:ext cx="5504525" cy="1857188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672096" y="1917713"/>
            <a:ext cx="3373804" cy="293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prava 3"/>
          <p:cNvSpPr/>
          <p:nvPr/>
        </p:nvSpPr>
        <p:spPr>
          <a:xfrm>
            <a:off x="3779912" y="1949359"/>
            <a:ext cx="153686" cy="16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3995936" y="1984887"/>
            <a:ext cx="216024" cy="1421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52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pl-PL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 (ES typu MYCIN)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25982" t="37252" r="29919" b="25025"/>
          <a:stretch/>
        </p:blipFill>
        <p:spPr>
          <a:xfrm>
            <a:off x="1683524" y="1203598"/>
            <a:ext cx="553714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8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pl-PL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 (ES typu MYCIN)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17713" t="8701" r="25982" b="67499"/>
          <a:stretch/>
        </p:blipFill>
        <p:spPr>
          <a:xfrm>
            <a:off x="1702489" y="1419622"/>
            <a:ext cx="5754286" cy="136815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/>
          <a:srcRect l="25981" t="16401" r="32281" b="71064"/>
          <a:stretch/>
        </p:blipFill>
        <p:spPr>
          <a:xfrm>
            <a:off x="1619672" y="3219822"/>
            <a:ext cx="5817691" cy="98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pl-PL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 (ES typu MYCIN)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5981" t="30225" r="32281" b="15002"/>
          <a:stretch/>
        </p:blipFill>
        <p:spPr>
          <a:xfrm>
            <a:off x="1979712" y="843558"/>
            <a:ext cx="497477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2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pl-PL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 (ES typu PROSPECTOR)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11412" t="25499" r="46064" b="31801"/>
          <a:stretch/>
        </p:blipFill>
        <p:spPr>
          <a:xfrm>
            <a:off x="1835696" y="1203597"/>
            <a:ext cx="5400600" cy="305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1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pl-PL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 (ES typu PROSPECTOR)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11413" t="16401" r="45275" b="40900"/>
          <a:stretch/>
        </p:blipFill>
        <p:spPr>
          <a:xfrm>
            <a:off x="1835696" y="1059582"/>
            <a:ext cx="571342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1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pl-PL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 (ES typu </a:t>
            </a:r>
            <a:r>
              <a:rPr lang="pl-PL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PROSPECTOR</a:t>
            </a:r>
            <a:r>
              <a:rPr lang="pl-PL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35432" t="24800" r="35825" b="39511"/>
          <a:stretch/>
        </p:blipFill>
        <p:spPr>
          <a:xfrm>
            <a:off x="1403648" y="712217"/>
            <a:ext cx="5742582" cy="401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0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pl-PL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 (ES </a:t>
            </a:r>
            <a:r>
              <a:rPr lang="pl-PL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typu PROSPECTOR</a:t>
            </a:r>
            <a:r>
              <a:rPr lang="pl-PL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35432" t="59543" r="35825" b="8700"/>
          <a:stretch/>
        </p:blipFill>
        <p:spPr>
          <a:xfrm>
            <a:off x="1403648" y="905192"/>
            <a:ext cx="5832648" cy="36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4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lvl="1"/>
            <a:r>
              <a:rPr lang="cs-CZ" altLang="cs-CZ" sz="2400" dirty="0" smtClean="0"/>
              <a:t>problémy </a:t>
            </a:r>
            <a:r>
              <a:rPr lang="cs-CZ" altLang="cs-CZ" sz="2400" dirty="0"/>
              <a:t>s daty; např.:</a:t>
            </a:r>
          </a:p>
          <a:p>
            <a:pPr lvl="2"/>
            <a:r>
              <a:rPr lang="cs-CZ" altLang="cs-CZ" dirty="0"/>
              <a:t>chybějící nebo nedostupná data</a:t>
            </a:r>
          </a:p>
          <a:p>
            <a:pPr lvl="2"/>
            <a:r>
              <a:rPr lang="cs-CZ" altLang="cs-CZ" dirty="0"/>
              <a:t>nespolehlivá data  (např. z důvodu chyb měření)</a:t>
            </a:r>
          </a:p>
          <a:p>
            <a:pPr lvl="2"/>
            <a:r>
              <a:rPr lang="cs-CZ" altLang="cs-CZ" dirty="0"/>
              <a:t>nepřesná nebo nekonzistentní reprezentace </a:t>
            </a:r>
            <a:r>
              <a:rPr lang="cs-CZ" altLang="cs-CZ" dirty="0" smtClean="0"/>
              <a:t>dat</a:t>
            </a:r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Příčiny neurčitosti (opakování)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79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pl-PL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 (ES typu PROSPECTOR)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5981" t="12901" r="26375" b="44658"/>
          <a:stretch/>
        </p:blipFill>
        <p:spPr>
          <a:xfrm>
            <a:off x="1475656" y="1131590"/>
            <a:ext cx="6035619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9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pl-PL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 (ES typu PROSPECTOR)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5981" t="59203" r="26375" b="7301"/>
          <a:stretch/>
        </p:blipFill>
        <p:spPr>
          <a:xfrm>
            <a:off x="1835696" y="1491630"/>
            <a:ext cx="6190641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9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5"/>
          <p:cNvSpPr txBox="1">
            <a:spLocks/>
          </p:cNvSpPr>
          <p:nvPr/>
        </p:nvSpPr>
        <p:spPr>
          <a:xfrm>
            <a:off x="971600" y="1995686"/>
            <a:ext cx="7056784" cy="50770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267744" y="372387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altLang="cs-CZ" sz="1200" dirty="0" smtClean="0"/>
              <a:t>Některé snímky převzaty od:</a:t>
            </a:r>
          </a:p>
          <a:p>
            <a:pPr algn="ctr">
              <a:lnSpc>
                <a:spcPct val="150000"/>
              </a:lnSpc>
            </a:pPr>
            <a:r>
              <a:rPr lang="cs-CZ" altLang="cs-CZ" sz="1200" dirty="0" smtClean="0"/>
              <a:t>RNDr</a:t>
            </a:r>
            <a:r>
              <a:rPr lang="cs-CZ" altLang="cs-CZ" sz="1200" dirty="0"/>
              <a:t>. Jiří Dvořák, </a:t>
            </a:r>
            <a:r>
              <a:rPr lang="cs-CZ" altLang="cs-CZ" sz="1200" dirty="0" smtClean="0"/>
              <a:t>CSc. </a:t>
            </a:r>
            <a:r>
              <a:rPr lang="cs-CZ" altLang="cs-CZ" sz="1200" dirty="0" smtClean="0">
                <a:hlinkClick r:id="rId2"/>
              </a:rPr>
              <a:t>dvorak@fme.vutbr.cz</a:t>
            </a:r>
          </a:p>
          <a:p>
            <a:pPr algn="ctr">
              <a:lnSpc>
                <a:spcPct val="150000"/>
              </a:lnSpc>
            </a:pPr>
            <a:r>
              <a:rPr lang="cs-CZ" altLang="cs-CZ" sz="1200" dirty="0" smtClean="0"/>
              <a:t>p</a:t>
            </a:r>
            <a:r>
              <a:rPr lang="sv-SE" altLang="cs-CZ" sz="1200" dirty="0" smtClean="0"/>
              <a:t>rof. Dr. Ing. Miroslav Pokorný</a:t>
            </a:r>
            <a:r>
              <a:rPr lang="cs-CZ" altLang="cs-CZ" sz="1200" dirty="0" smtClean="0"/>
              <a:t> </a:t>
            </a:r>
            <a:r>
              <a:rPr lang="cs-CZ" altLang="cs-CZ" sz="1200" dirty="0" smtClean="0">
                <a:hlinkClick r:id="rId3"/>
              </a:rPr>
              <a:t>miroslav.pokorny@vsb.cz</a:t>
            </a:r>
            <a:endParaRPr lang="cs-CZ" altLang="cs-CZ" sz="1200" dirty="0"/>
          </a:p>
        </p:txBody>
      </p:sp>
    </p:spTree>
    <p:extLst>
      <p:ext uri="{BB962C8B-B14F-4D97-AF65-F5344CB8AC3E}">
        <p14:creationId xmlns:p14="http://schemas.microsoft.com/office/powerpoint/2010/main" val="151156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lvl="1"/>
            <a:r>
              <a:rPr lang="cs-CZ" altLang="cs-CZ" sz="2400" dirty="0" smtClean="0"/>
              <a:t>nejisté </a:t>
            </a:r>
            <a:r>
              <a:rPr lang="cs-CZ" altLang="cs-CZ" sz="2400" dirty="0"/>
              <a:t>znalosti; např.:</a:t>
            </a:r>
          </a:p>
          <a:p>
            <a:pPr lvl="2"/>
            <a:r>
              <a:rPr lang="cs-CZ" altLang="cs-CZ" dirty="0"/>
              <a:t>znalost nemusí být platná ve všech případech</a:t>
            </a:r>
          </a:p>
          <a:p>
            <a:pPr lvl="2"/>
            <a:r>
              <a:rPr lang="cs-CZ" altLang="cs-CZ" dirty="0"/>
              <a:t>znalost může obsahovat vágní pojmy.</a:t>
            </a:r>
          </a:p>
          <a:p>
            <a:pPr marL="400050" lvl="1" indent="0">
              <a:buNone/>
              <a:defRPr/>
            </a:pPr>
            <a:endParaRPr lang="cs-CZ" sz="105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Příčiny neurčitosti (opakování)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19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cs-CZ" altLang="cs-CZ" sz="2600" dirty="0"/>
              <a:t>Neurčitost bývá v ES vyjadřována obvykle numerickými parametry, které se v různých systémech nazývají různě, např. </a:t>
            </a:r>
            <a:r>
              <a:rPr lang="cs-CZ" altLang="cs-CZ" sz="2600" i="1" dirty="0"/>
              <a:t>váhy</a:t>
            </a:r>
            <a:r>
              <a:rPr lang="cs-CZ" altLang="cs-CZ" sz="2600" dirty="0"/>
              <a:t>, </a:t>
            </a:r>
            <a:r>
              <a:rPr lang="cs-CZ" altLang="cs-CZ" sz="2600" i="1" dirty="0"/>
              <a:t>míry</a:t>
            </a:r>
            <a:r>
              <a:rPr lang="cs-CZ" altLang="cs-CZ" sz="2600" dirty="0"/>
              <a:t>, </a:t>
            </a:r>
            <a:r>
              <a:rPr lang="cs-CZ" altLang="cs-CZ" sz="2600" i="1" dirty="0"/>
              <a:t>stupně důvěry</a:t>
            </a:r>
            <a:r>
              <a:rPr lang="cs-CZ" altLang="cs-CZ" sz="2600" dirty="0"/>
              <a:t>, </a:t>
            </a:r>
            <a:r>
              <a:rPr lang="cs-CZ" altLang="cs-CZ" sz="2600" i="1" dirty="0"/>
              <a:t>faktory jistoty</a:t>
            </a:r>
            <a:r>
              <a:rPr lang="cs-CZ" altLang="cs-CZ" sz="2600" dirty="0" smtClean="0"/>
              <a:t>.</a:t>
            </a:r>
            <a:endParaRPr lang="cs-CZ" altLang="cs-CZ" sz="26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Vyjádření neurčitosti </a:t>
            </a:r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opakování</a:t>
            </a:r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61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cs-CZ" altLang="cs-CZ" sz="2600" dirty="0" smtClean="0"/>
              <a:t>Tyto </a:t>
            </a:r>
            <a:r>
              <a:rPr lang="cs-CZ" altLang="cs-CZ" sz="2600" dirty="0"/>
              <a:t>numerické parametry se přiřazují jednotlivým tvrzením nebo pravidlům. Často nabývají hodnot z intervalu </a:t>
            </a:r>
            <a:r>
              <a:rPr lang="cs-CZ" altLang="cs-CZ" sz="2600" dirty="0">
                <a:sym typeface="Symbol" panose="05050102010706020507" pitchFamily="18" charset="2"/>
              </a:rPr>
              <a:t>0,1 nebo –1,1</a:t>
            </a:r>
            <a:r>
              <a:rPr lang="cs-CZ" altLang="cs-CZ" sz="2600" dirty="0"/>
              <a:t>.</a:t>
            </a:r>
          </a:p>
          <a:p>
            <a:pPr marL="400050" lvl="1" indent="0">
              <a:buNone/>
              <a:defRPr/>
            </a:pPr>
            <a:endParaRPr lang="cs-CZ" sz="105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Vyjádření neurčitosti (opakování)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73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cs-CZ" altLang="cs-CZ" sz="2600" dirty="0" smtClean="0"/>
              <a:t>Většinou </a:t>
            </a:r>
            <a:r>
              <a:rPr lang="cs-CZ" altLang="cs-CZ" sz="2600" dirty="0"/>
              <a:t>se neurčitost vyjadřuje pomocí jediného čísla. Postupně se však začínají prosazovat přístupy, v nichž je neurčitost vyjadřována dvojicí čísel (tato dvojice může být </a:t>
            </a:r>
            <a:r>
              <a:rPr lang="cs-CZ" altLang="cs-CZ" sz="2600" dirty="0" err="1"/>
              <a:t>např.interpretována</a:t>
            </a:r>
            <a:r>
              <a:rPr lang="cs-CZ" altLang="cs-CZ" sz="2600" dirty="0"/>
              <a:t> jako interval hodnot).</a:t>
            </a:r>
          </a:p>
          <a:p>
            <a:pPr marL="400050" lvl="1" indent="0">
              <a:buNone/>
              <a:defRPr/>
            </a:pPr>
            <a:endParaRPr lang="cs-CZ" sz="105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Vyjádření neurčitosti (opakování)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51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cs-CZ" altLang="cs-CZ" dirty="0" smtClean="0"/>
              <a:t>Jak </a:t>
            </a:r>
            <a:r>
              <a:rPr lang="cs-CZ" altLang="cs-CZ" dirty="0"/>
              <a:t>kombinovat neurčitá data v předpokladu pravidla</a:t>
            </a:r>
            <a:r>
              <a:rPr lang="cs-CZ" altLang="cs-CZ" dirty="0" smtClean="0"/>
              <a:t>?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cs-CZ" altLang="cs-CZ" dirty="0"/>
              <a:t>Jak kombinovat neurčitost předpokladu pravidla a neurčitost pravidla jako celku</a:t>
            </a:r>
            <a:r>
              <a:rPr lang="cs-CZ" altLang="cs-CZ" dirty="0" smtClean="0"/>
              <a:t>?</a:t>
            </a:r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Problémy při zpracování neurčitosti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42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cs-CZ" altLang="cs-CZ" sz="2000" dirty="0"/>
              <a:t>Faktory jistoty (</a:t>
            </a:r>
            <a:r>
              <a:rPr lang="cs-CZ" altLang="cs-CZ" sz="2000" i="1" dirty="0" err="1"/>
              <a:t>certainty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factors</a:t>
            </a:r>
            <a:r>
              <a:rPr lang="cs-CZ" altLang="cs-CZ" sz="2000" dirty="0"/>
              <a:t>) byly poprvé použity v systému MYCIN. Cílem bylo eliminovat některé slabiny čistě pravděpodobnostního přístupu</a:t>
            </a:r>
            <a:r>
              <a:rPr lang="cs-CZ" altLang="cs-CZ" sz="2000" dirty="0" smtClean="0"/>
              <a:t>.</a:t>
            </a:r>
            <a:endParaRPr lang="cs-CZ" alt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pl-PL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 založený na faktorech jistoty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90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2725</TotalTime>
  <Words>698</Words>
  <Application>Microsoft Office PowerPoint</Application>
  <PresentationFormat>Předvádění na obrazovce (16:9)</PresentationFormat>
  <Paragraphs>151</Paragraphs>
  <Slides>32</Slides>
  <Notes>30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9" baseType="lpstr">
      <vt:lpstr>Arial</vt:lpstr>
      <vt:lpstr>Calibri</vt:lpstr>
      <vt:lpstr>Enriqueta</vt:lpstr>
      <vt:lpstr>Symbol</vt:lpstr>
      <vt:lpstr>Times New Roman</vt:lpstr>
      <vt:lpstr>SLU</vt:lpstr>
      <vt:lpstr>Rovnice</vt:lpstr>
      <vt:lpstr>Název prezentace</vt:lpstr>
      <vt:lpstr>Neurčitost (opakování)</vt:lpstr>
      <vt:lpstr>Příčiny neurčitosti (opakování)</vt:lpstr>
      <vt:lpstr>Příčiny neurčitosti (opakování)</vt:lpstr>
      <vt:lpstr>Vyjádření neurčitosti (opakování)</vt:lpstr>
      <vt:lpstr>Vyjádření neurčitosti (opakování)</vt:lpstr>
      <vt:lpstr>Vyjádření neurčitosti (opakování)</vt:lpstr>
      <vt:lpstr>Problémy při zpracování neurčitosti</vt:lpstr>
      <vt:lpstr>Přístup založený na faktorech jistoty</vt:lpstr>
      <vt:lpstr>Přístup založený na faktorech jistoty</vt:lpstr>
      <vt:lpstr>Přístup založený na faktorech jistoty</vt:lpstr>
      <vt:lpstr>Míra důvěry</vt:lpstr>
      <vt:lpstr>Míra nedůvěry</vt:lpstr>
      <vt:lpstr>Vliv neurčitosti předpokladů</vt:lpstr>
      <vt:lpstr>Vliv neurčitosti předpokladů</vt:lpstr>
      <vt:lpstr>Kombinace více pravidel</vt:lpstr>
      <vt:lpstr>Výhody a nevýhody faktorů jistoty</vt:lpstr>
      <vt:lpstr>Příklad (ES typu MYCIN)</vt:lpstr>
      <vt:lpstr>Příklad (ES typu MYCIN)</vt:lpstr>
      <vt:lpstr>Příklad (ES typu MYCIN)</vt:lpstr>
      <vt:lpstr>Příklad (ES typu MYCIN)</vt:lpstr>
      <vt:lpstr>Příklad (ES typu MYCIN)</vt:lpstr>
      <vt:lpstr>Příklad (ES typu MYCIN)</vt:lpstr>
      <vt:lpstr>Příklad (ES typu MYCIN)</vt:lpstr>
      <vt:lpstr>Příklad (ES typu MYCIN)</vt:lpstr>
      <vt:lpstr>Příklad (ES typu PROSPECTOR)</vt:lpstr>
      <vt:lpstr>Příklad (ES typu PROSPECTOR)</vt:lpstr>
      <vt:lpstr>Příklad (ES typu PROSPECTOR)</vt:lpstr>
      <vt:lpstr>Příklad (ES typu PROSPECTOR)</vt:lpstr>
      <vt:lpstr>Příklad (ES typu PROSPECTOR)</vt:lpstr>
      <vt:lpstr>Příklad (ES typu PROSPECTOR)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gorecki</cp:lastModifiedBy>
  <cp:revision>127</cp:revision>
  <dcterms:created xsi:type="dcterms:W3CDTF">2016-07-06T15:42:34Z</dcterms:created>
  <dcterms:modified xsi:type="dcterms:W3CDTF">2018-04-05T14:13:05Z</dcterms:modified>
</cp:coreProperties>
</file>