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322" r:id="rId2"/>
    <p:sldId id="289" r:id="rId3"/>
    <p:sldId id="290" r:id="rId4"/>
    <p:sldId id="291" r:id="rId5"/>
    <p:sldId id="292" r:id="rId6"/>
    <p:sldId id="293" r:id="rId7"/>
    <p:sldId id="297" r:id="rId8"/>
    <p:sldId id="298" r:id="rId9"/>
    <p:sldId id="299" r:id="rId10"/>
    <p:sldId id="300" r:id="rId11"/>
    <p:sldId id="295" r:id="rId12"/>
    <p:sldId id="296" r:id="rId13"/>
    <p:sldId id="301" r:id="rId14"/>
    <p:sldId id="304" r:id="rId15"/>
    <p:sldId id="305" r:id="rId16"/>
    <p:sldId id="302" r:id="rId17"/>
    <p:sldId id="306" r:id="rId18"/>
    <p:sldId id="307" r:id="rId19"/>
    <p:sldId id="308" r:id="rId20"/>
    <p:sldId id="303" r:id="rId21"/>
    <p:sldId id="309" r:id="rId22"/>
    <p:sldId id="310" r:id="rId23"/>
    <p:sldId id="314" r:id="rId24"/>
    <p:sldId id="315" r:id="rId25"/>
    <p:sldId id="316" r:id="rId26"/>
    <p:sldId id="311" r:id="rId27"/>
    <p:sldId id="317" r:id="rId28"/>
    <p:sldId id="318" r:id="rId29"/>
    <p:sldId id="319" r:id="rId30"/>
    <p:sldId id="320" r:id="rId31"/>
    <p:sldId id="321" r:id="rId32"/>
    <p:sldId id="286" r:id="rId3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131313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28" autoAdjust="0"/>
    <p:restoredTop sz="94660"/>
  </p:normalViewPr>
  <p:slideViewPr>
    <p:cSldViewPr>
      <p:cViewPr varScale="1">
        <p:scale>
          <a:sx n="105" d="100"/>
          <a:sy n="105" d="100"/>
        </p:scale>
        <p:origin x="509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9.wmf"/><Relationship Id="rId4" Type="http://schemas.openxmlformats.org/officeDocument/2006/relationships/image" Target="../media/image4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4" Type="http://schemas.openxmlformats.org/officeDocument/2006/relationships/image" Target="../media/image46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5. 4. 2018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19269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52230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86322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31892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55353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94575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40861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34319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412837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73885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6181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0842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040741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22896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423465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297078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137215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495529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246225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60778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396949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3966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095882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4384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4292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58502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42566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49466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62294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3529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7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6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7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3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35.wmf"/><Relationship Id="rId4" Type="http://schemas.openxmlformats.org/officeDocument/2006/relationships/oleObject" Target="../embeddings/oleObject32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3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4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38.wmf"/><Relationship Id="rId4" Type="http://schemas.openxmlformats.org/officeDocument/2006/relationships/oleObject" Target="../embeddings/oleObject35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6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3" Type="http://schemas.openxmlformats.org/officeDocument/2006/relationships/notesSlide" Target="../notesSlides/notesSlide25.xml"/><Relationship Id="rId7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2.wmf"/><Relationship Id="rId5" Type="http://schemas.openxmlformats.org/officeDocument/2006/relationships/image" Target="../media/image9.wmf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1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notesSlide" Target="../notesSlides/notesSlide26.xml"/><Relationship Id="rId7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6.wmf"/><Relationship Id="rId5" Type="http://schemas.openxmlformats.org/officeDocument/2006/relationships/image" Target="../media/image43.wmf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5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image" Target="../media/image51.wmf"/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48.wmf"/><Relationship Id="rId12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50.wmf"/><Relationship Id="rId5" Type="http://schemas.openxmlformats.org/officeDocument/2006/relationships/image" Target="../media/image47.wmf"/><Relationship Id="rId15" Type="http://schemas.openxmlformats.org/officeDocument/2006/relationships/image" Target="../media/image52.wmf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9.wmf"/><Relationship Id="rId14" Type="http://schemas.openxmlformats.org/officeDocument/2006/relationships/oleObject" Target="../embeddings/oleObject50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3" Type="http://schemas.openxmlformats.org/officeDocument/2006/relationships/notesSlide" Target="../notesSlides/notesSlide28.xml"/><Relationship Id="rId7" Type="http://schemas.openxmlformats.org/officeDocument/2006/relationships/image" Target="../media/image5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52.bin"/><Relationship Id="rId5" Type="http://schemas.openxmlformats.org/officeDocument/2006/relationships/image" Target="../media/image53.wmf"/><Relationship Id="rId4" Type="http://schemas.openxmlformats.org/officeDocument/2006/relationships/oleObject" Target="../embeddings/oleObject51.bin"/><Relationship Id="rId9" Type="http://schemas.openxmlformats.org/officeDocument/2006/relationships/image" Target="../media/image55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7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55.bin"/><Relationship Id="rId5" Type="http://schemas.openxmlformats.org/officeDocument/2006/relationships/image" Target="../media/image57.wmf"/><Relationship Id="rId4" Type="http://schemas.openxmlformats.org/officeDocument/2006/relationships/oleObject" Target="../embeddings/oleObject54.bin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mailto:dvorak@fme.vutbr.cz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4.wmf"/><Relationship Id="rId5" Type="http://schemas.openxmlformats.org/officeDocument/2006/relationships/image" Target="../media/image9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6.wmf"/><Relationship Id="rId5" Type="http://schemas.openxmlformats.org/officeDocument/2006/relationships/image" Target="../media/image9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1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8.wmf"/><Relationship Id="rId5" Type="http://schemas.openxmlformats.org/officeDocument/2006/relationships/image" Target="../media/image9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1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Expertní systémy</a:t>
            </a:r>
          </a:p>
          <a:p>
            <a:pPr algn="ctr"/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Fuzzy přístupy k neurčitosti</a:t>
            </a:r>
            <a:endParaRPr lang="cs-CZ" sz="2000" b="1" dirty="0" smtClean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Jan Górecki</a:t>
            </a:r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463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buFontTx/>
              <a:buNone/>
            </a:pPr>
            <a:endParaRPr lang="cs-CZ" altLang="cs-CZ" sz="2800" dirty="0"/>
          </a:p>
          <a:p>
            <a:pPr>
              <a:spcBef>
                <a:spcPct val="60000"/>
              </a:spcBef>
              <a:buFontTx/>
              <a:buNone/>
            </a:pPr>
            <a:r>
              <a:rPr lang="cs-CZ" altLang="cs-CZ" sz="2800" dirty="0"/>
              <a:t>				</a:t>
            </a:r>
            <a:r>
              <a:rPr lang="cs-CZ" altLang="cs-CZ" sz="2800" dirty="0">
                <a:cs typeface="Times New Roman" panose="02020603050405020304" pitchFamily="18" charset="0"/>
              </a:rPr>
              <a:t>jsou klasické množiny</a:t>
            </a:r>
            <a:r>
              <a:rPr lang="cs-CZ" altLang="cs-CZ" sz="2800" dirty="0"/>
              <a:t> </a:t>
            </a:r>
          </a:p>
          <a:p>
            <a:pPr>
              <a:buFontTx/>
              <a:buNone/>
            </a:pPr>
            <a:endParaRPr lang="cs-CZ" altLang="cs-CZ" sz="2000" dirty="0">
              <a:sym typeface="Symbol" panose="05050102010706020507" pitchFamily="18" charset="2"/>
            </a:endParaRPr>
          </a:p>
          <a:p>
            <a:pPr>
              <a:buFontTx/>
              <a:buNone/>
            </a:pPr>
            <a:endParaRPr lang="cs-CZ" altLang="cs-CZ" sz="2000" dirty="0">
              <a:sym typeface="Symbol" panose="05050102010706020507" pitchFamily="18" charset="2"/>
            </a:endParaRPr>
          </a:p>
          <a:p>
            <a:pPr>
              <a:buFontTx/>
              <a:buNone/>
            </a:pPr>
            <a:r>
              <a:rPr lang="cs-CZ" altLang="cs-CZ" sz="2000" dirty="0">
                <a:cs typeface="Times New Roman" panose="02020603050405020304" pitchFamily="18" charset="0"/>
                <a:sym typeface="Symbol" panose="05050102010706020507" pitchFamily="18" charset="2"/>
              </a:rPr>
              <a:t>Kartézský součin fuzzy množin je zvláštním případem fuzzy relace</a:t>
            </a:r>
            <a:endParaRPr lang="cs-CZ" sz="5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Fuzzy 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1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8058676"/>
              </p:ext>
            </p:extLst>
          </p:nvPr>
        </p:nvGraphicFramePr>
        <p:xfrm>
          <a:off x="2699792" y="1347614"/>
          <a:ext cx="337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5" name="Rovnice" r:id="rId4" imgW="3378200" imgH="381000" progId="Equation.3">
                  <p:embed/>
                </p:oleObj>
              </mc:Choice>
              <mc:Fallback>
                <p:oleObj name="Rovnice" r:id="rId4" imgW="3378200" imgH="381000" progId="Equation.3">
                  <p:embed/>
                  <p:pic>
                    <p:nvPicPr>
                      <p:cNvPr id="7176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1347614"/>
                        <a:ext cx="337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645279"/>
              </p:ext>
            </p:extLst>
          </p:nvPr>
        </p:nvGraphicFramePr>
        <p:xfrm>
          <a:off x="928142" y="2355726"/>
          <a:ext cx="17716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6" name="Rovnice" r:id="rId6" imgW="1765300" imgH="381000" progId="Equation.3">
                  <p:embed/>
                </p:oleObj>
              </mc:Choice>
              <mc:Fallback>
                <p:oleObj name="Rovnice" r:id="rId6" imgW="1765300" imgH="381000" progId="Equation.3">
                  <p:embed/>
                  <p:pic>
                    <p:nvPicPr>
                      <p:cNvPr id="7177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142" y="2355726"/>
                        <a:ext cx="17716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2828558"/>
              </p:ext>
            </p:extLst>
          </p:nvPr>
        </p:nvGraphicFramePr>
        <p:xfrm>
          <a:off x="902629" y="2911733"/>
          <a:ext cx="3689350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7" name="Rovnice" r:id="rId8" imgW="3695700" imgH="406400" progId="Equation.3">
                  <p:embed/>
                </p:oleObj>
              </mc:Choice>
              <mc:Fallback>
                <p:oleObj name="Rovnice" r:id="rId8" imgW="3695700" imgH="406400" progId="Equation.3">
                  <p:embed/>
                  <p:pic>
                    <p:nvPicPr>
                      <p:cNvPr id="7178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2629" y="2911733"/>
                        <a:ext cx="3689350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0206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buFontTx/>
              <a:buNone/>
            </a:pPr>
            <a:r>
              <a:rPr lang="cs-CZ" altLang="cs-CZ" sz="2800" dirty="0">
                <a:cs typeface="Times New Roman" panose="02020603050405020304" pitchFamily="18" charset="0"/>
                <a:sym typeface="Symbol" panose="05050102010706020507" pitchFamily="18" charset="2"/>
              </a:rPr>
              <a:t>Nechť </a:t>
            </a:r>
            <a:r>
              <a:rPr lang="cs-CZ" altLang="cs-CZ" sz="2800" i="1" dirty="0"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lang="en-US" altLang="cs-CZ" sz="2800" dirty="0">
                <a:cs typeface="Times New Roman" panose="02020603050405020304" pitchFamily="18" charset="0"/>
                <a:sym typeface="Symbol" panose="05050102010706020507" pitchFamily="18" charset="2"/>
              </a:rPr>
              <a:t> &lt; </a:t>
            </a:r>
            <a:r>
              <a:rPr lang="en-US" altLang="cs-CZ" sz="2800" i="1" dirty="0"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cs-CZ" altLang="cs-CZ" sz="2800" dirty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cs-CZ" altLang="cs-CZ" sz="2800" dirty="0">
                <a:sym typeface="Symbol" panose="05050102010706020507" pitchFamily="18" charset="2"/>
              </a:rPr>
              <a:t>                                  ,                                            </a:t>
            </a:r>
            <a:endParaRPr lang="cs-CZ" altLang="cs-CZ" sz="2800" dirty="0" smtClean="0">
              <a:sym typeface="Symbol" panose="05050102010706020507" pitchFamily="18" charset="2"/>
            </a:endParaRPr>
          </a:p>
          <a:p>
            <a:pPr>
              <a:buFontTx/>
              <a:buNone/>
            </a:pPr>
            <a:endParaRPr lang="cs-CZ" altLang="cs-CZ" sz="2800" dirty="0">
              <a:sym typeface="Symbol" panose="05050102010706020507" pitchFamily="18" charset="2"/>
            </a:endParaRPr>
          </a:p>
          <a:p>
            <a:pPr>
              <a:spcBef>
                <a:spcPct val="60000"/>
              </a:spcBef>
              <a:buFontTx/>
              <a:buNone/>
            </a:pPr>
            <a:r>
              <a:rPr lang="cs-CZ" altLang="cs-CZ" sz="2800" i="1" dirty="0">
                <a:cs typeface="Times New Roman" panose="02020603050405020304" pitchFamily="18" charset="0"/>
                <a:sym typeface="Symbol" panose="05050102010706020507" pitchFamily="18" charset="2"/>
              </a:rPr>
              <a:t>Cylindrické rozšíření </a:t>
            </a:r>
            <a:r>
              <a:rPr lang="cs-CZ" altLang="cs-CZ" sz="2800" dirty="0">
                <a:cs typeface="Times New Roman" panose="02020603050405020304" pitchFamily="18" charset="0"/>
                <a:sym typeface="Symbol" panose="05050102010706020507" pitchFamily="18" charset="2"/>
              </a:rPr>
              <a:t>fuzzy relace </a:t>
            </a:r>
            <a:r>
              <a:rPr lang="cs-CZ" altLang="cs-CZ" sz="2800" i="1" dirty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cs-CZ" altLang="cs-CZ" sz="2800" dirty="0">
                <a:cs typeface="Times New Roman" panose="02020603050405020304" pitchFamily="18" charset="0"/>
                <a:sym typeface="Symbol" panose="05050102010706020507" pitchFamily="18" charset="2"/>
              </a:rPr>
              <a:t> na</a:t>
            </a:r>
            <a:r>
              <a:rPr lang="cs-CZ" altLang="cs-CZ" sz="2800" dirty="0">
                <a:sym typeface="Symbol" panose="05050102010706020507" pitchFamily="18" charset="2"/>
              </a:rPr>
              <a:t>                           </a:t>
            </a:r>
          </a:p>
          <a:p>
            <a:pPr>
              <a:spcBef>
                <a:spcPct val="60000"/>
              </a:spcBef>
              <a:buFontTx/>
              <a:buNone/>
            </a:pPr>
            <a:r>
              <a:rPr lang="cs-CZ" altLang="cs-CZ" sz="2800" i="1" dirty="0">
                <a:sym typeface="Symbol" panose="05050102010706020507" pitchFamily="18" charset="2"/>
              </a:rPr>
              <a:t>		</a:t>
            </a:r>
            <a:r>
              <a:rPr lang="cs-CZ" altLang="cs-CZ" sz="2800" i="1" dirty="0" err="1">
                <a:cs typeface="Times New Roman" panose="02020603050405020304" pitchFamily="18" charset="0"/>
                <a:sym typeface="Symbol" panose="05050102010706020507" pitchFamily="18" charset="2"/>
              </a:rPr>
              <a:t>Cyl</a:t>
            </a:r>
            <a:r>
              <a:rPr lang="cs-CZ" altLang="cs-CZ" sz="2800" dirty="0"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cs-CZ" altLang="cs-CZ" sz="2800" i="1" dirty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cs-CZ" altLang="cs-CZ" sz="2800" dirty="0">
                <a:cs typeface="Times New Roman" panose="02020603050405020304" pitchFamily="18" charset="0"/>
                <a:sym typeface="Symbol" panose="05050102010706020507" pitchFamily="18" charset="2"/>
              </a:rPr>
              <a:t>) = </a:t>
            </a:r>
            <a:r>
              <a:rPr lang="cs-CZ" altLang="cs-CZ" sz="2800" i="1" dirty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cs-CZ" altLang="cs-CZ" sz="2800" baseline="30000" dirty="0">
                <a:cs typeface="Times New Roman" panose="02020603050405020304" pitchFamily="18" charset="0"/>
                <a:sym typeface="Symbol" panose="05050102010706020507" pitchFamily="18" charset="2"/>
              </a:rPr>
              <a:t>*</a:t>
            </a:r>
            <a:r>
              <a:rPr lang="cs-CZ" altLang="cs-CZ" sz="2800" dirty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endParaRPr lang="cs-CZ" altLang="cs-CZ" sz="2800" dirty="0">
              <a:sym typeface="Symbol" panose="05050102010706020507" pitchFamily="18" charset="2"/>
            </a:endParaRPr>
          </a:p>
          <a:p>
            <a:pPr marL="400050" lvl="1" indent="0">
              <a:buNone/>
              <a:defRPr/>
            </a:pPr>
            <a:endParaRPr lang="cs-CZ" sz="7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Cylindrické rozšíření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6553418"/>
              </p:ext>
            </p:extLst>
          </p:nvPr>
        </p:nvGraphicFramePr>
        <p:xfrm>
          <a:off x="2555776" y="1563638"/>
          <a:ext cx="27241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5" name="Rovnice" r:id="rId4" imgW="2730500" imgH="381000" progId="Equation.3">
                  <p:embed/>
                </p:oleObj>
              </mc:Choice>
              <mc:Fallback>
                <p:oleObj name="Rovnice" r:id="rId4" imgW="2730500" imgH="381000" progId="Equation.3">
                  <p:embed/>
                  <p:pic>
                    <p:nvPicPr>
                      <p:cNvPr id="81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1563638"/>
                        <a:ext cx="27241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0086130"/>
              </p:ext>
            </p:extLst>
          </p:nvPr>
        </p:nvGraphicFramePr>
        <p:xfrm>
          <a:off x="5652120" y="1570619"/>
          <a:ext cx="3419397" cy="4102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6" name="Rovnice" r:id="rId6" imgW="3556000" imgH="431800" progId="Equation.3">
                  <p:embed/>
                </p:oleObj>
              </mc:Choice>
              <mc:Fallback>
                <p:oleObj name="Rovnice" r:id="rId6" imgW="3556000" imgH="431800" progId="Equation.3">
                  <p:embed/>
                  <p:pic>
                    <p:nvPicPr>
                      <p:cNvPr id="819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1570619"/>
                        <a:ext cx="3419397" cy="4102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8139253"/>
              </p:ext>
            </p:extLst>
          </p:nvPr>
        </p:nvGraphicFramePr>
        <p:xfrm>
          <a:off x="3491880" y="3363838"/>
          <a:ext cx="5021262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7" name="Rovnice" r:id="rId8" imgW="5016500" imgH="431800" progId="Equation.3">
                  <p:embed/>
                </p:oleObj>
              </mc:Choice>
              <mc:Fallback>
                <p:oleObj name="Rovnice" r:id="rId8" imgW="5016500" imgH="431800" progId="Equation.3">
                  <p:embed/>
                  <p:pic>
                    <p:nvPicPr>
                      <p:cNvPr id="819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3363838"/>
                        <a:ext cx="5021262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19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buFontTx/>
              <a:buNone/>
            </a:pP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Nechť</a:t>
            </a:r>
            <a:r>
              <a:rPr lang="cs-CZ" altLang="cs-CZ" sz="2400" dirty="0">
                <a:sym typeface="Symbol" panose="05050102010706020507" pitchFamily="18" charset="2"/>
              </a:rPr>
              <a:t>                          , </a:t>
            </a:r>
          </a:p>
          <a:p>
            <a:pPr>
              <a:spcBef>
                <a:spcPct val="60000"/>
              </a:spcBef>
              <a:buFontTx/>
              <a:buNone/>
            </a:pP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Silná kompozice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 relací </a:t>
            </a: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 a </a:t>
            </a: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S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endParaRPr lang="cs-CZ" altLang="cs-CZ" sz="2400" dirty="0" smtClean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spcBef>
                <a:spcPct val="60000"/>
              </a:spcBef>
              <a:buFontTx/>
              <a:buNone/>
            </a:pPr>
            <a:endParaRPr lang="cs-CZ" altLang="cs-CZ" sz="2400" dirty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spcBef>
                <a:spcPct val="60000"/>
              </a:spcBef>
              <a:buFontTx/>
              <a:buNone/>
            </a:pPr>
            <a:endParaRPr lang="cs-CZ" altLang="cs-CZ" sz="2400" dirty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400050" lvl="1" indent="0">
              <a:buNone/>
              <a:defRPr/>
            </a:pPr>
            <a:endParaRPr lang="cs-CZ" sz="6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Silná 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kompozice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660781"/>
              </p:ext>
            </p:extLst>
          </p:nvPr>
        </p:nvGraphicFramePr>
        <p:xfrm>
          <a:off x="1475656" y="1638870"/>
          <a:ext cx="1728192" cy="317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4" name="Rovnice" r:id="rId4" imgW="1981200" imgH="368300" progId="Equation.3">
                  <p:embed/>
                </p:oleObj>
              </mc:Choice>
              <mc:Fallback>
                <p:oleObj name="Rovnice" r:id="rId4" imgW="1981200" imgH="368300" progId="Equation.3">
                  <p:embed/>
                  <p:pic>
                    <p:nvPicPr>
                      <p:cNvPr id="820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1638870"/>
                        <a:ext cx="1728192" cy="317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9114713"/>
              </p:ext>
            </p:extLst>
          </p:nvPr>
        </p:nvGraphicFramePr>
        <p:xfrm>
          <a:off x="3419872" y="1628405"/>
          <a:ext cx="1832744" cy="35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5" name="Rovnice" r:id="rId6" imgW="1981200" imgH="381000" progId="Equation.3">
                  <p:embed/>
                </p:oleObj>
              </mc:Choice>
              <mc:Fallback>
                <p:oleObj name="Rovnice" r:id="rId6" imgW="1981200" imgH="381000" progId="Equation.3">
                  <p:embed/>
                  <p:pic>
                    <p:nvPicPr>
                      <p:cNvPr id="820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1628405"/>
                        <a:ext cx="1832744" cy="35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6660651"/>
              </p:ext>
            </p:extLst>
          </p:nvPr>
        </p:nvGraphicFramePr>
        <p:xfrm>
          <a:off x="2945557" y="2771725"/>
          <a:ext cx="2679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6" name="Rovnice" r:id="rId8" imgW="2679700" imgH="381000" progId="Equation.3">
                  <p:embed/>
                </p:oleObj>
              </mc:Choice>
              <mc:Fallback>
                <p:oleObj name="Rovnice" r:id="rId8" imgW="2679700" imgH="381000" progId="Equation.3">
                  <p:embed/>
                  <p:pic>
                    <p:nvPicPr>
                      <p:cNvPr id="820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5557" y="2771725"/>
                        <a:ext cx="2679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5549272"/>
              </p:ext>
            </p:extLst>
          </p:nvPr>
        </p:nvGraphicFramePr>
        <p:xfrm>
          <a:off x="2166094" y="3457525"/>
          <a:ext cx="4953000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7" name="Rovnice" r:id="rId10" imgW="4953000" imgH="635000" progId="Equation.3">
                  <p:embed/>
                </p:oleObj>
              </mc:Choice>
              <mc:Fallback>
                <p:oleObj name="Rovnice" r:id="rId10" imgW="4953000" imgH="635000" progId="Equation.3">
                  <p:embed/>
                  <p:pic>
                    <p:nvPicPr>
                      <p:cNvPr id="820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6094" y="3457525"/>
                        <a:ext cx="4953000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91075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400050" lvl="1" indent="0">
              <a:buNone/>
              <a:defRPr/>
            </a:pP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Lingvistická 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(slovní, jazyková) proměnná je taková proměnná, jejíž hodnotami jsou slova. Významy těchto slov jsou reprezentovány jako fuzzy množiny v nějakém univerzu.</a:t>
            </a:r>
            <a:r>
              <a:rPr lang="cs-CZ" altLang="cs-CZ" sz="2400" dirty="0">
                <a:sym typeface="Symbol" panose="05050102010706020507" pitchFamily="18" charset="2"/>
              </a:rPr>
              <a:t> </a:t>
            </a:r>
          </a:p>
          <a:p>
            <a:pPr marL="400050" lvl="1" indent="0">
              <a:buNone/>
              <a:defRPr/>
            </a:pPr>
            <a:endParaRPr lang="cs-CZ" sz="2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Lingvistická proměnná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63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buFontTx/>
              <a:buNone/>
            </a:pPr>
            <a:r>
              <a:rPr lang="cs-CZ" altLang="cs-CZ" sz="2200" i="1" dirty="0">
                <a:sym typeface="Symbol" panose="05050102010706020507" pitchFamily="18" charset="2"/>
              </a:rPr>
              <a:t>S</a:t>
            </a:r>
            <a:r>
              <a:rPr lang="cs-CZ" altLang="cs-CZ" sz="2200" i="1" dirty="0">
                <a:cs typeface="Times New Roman" panose="02020603050405020304" pitchFamily="18" charset="0"/>
                <a:sym typeface="Symbol" panose="05050102010706020507" pitchFamily="18" charset="2"/>
              </a:rPr>
              <a:t>trukturovan</a:t>
            </a:r>
            <a:r>
              <a:rPr lang="cs-CZ" altLang="cs-CZ" sz="2200" i="1" dirty="0">
                <a:sym typeface="Symbol" panose="05050102010706020507" pitchFamily="18" charset="2"/>
              </a:rPr>
              <a:t>á</a:t>
            </a:r>
            <a:r>
              <a:rPr lang="cs-CZ" altLang="cs-CZ" sz="2200" dirty="0">
                <a:cs typeface="Times New Roman" panose="02020603050405020304" pitchFamily="18" charset="0"/>
                <a:sym typeface="Symbol" panose="05050102010706020507" pitchFamily="18" charset="2"/>
              </a:rPr>
              <a:t> lingvistick</a:t>
            </a:r>
            <a:r>
              <a:rPr lang="cs-CZ" altLang="cs-CZ" sz="2200" dirty="0">
                <a:sym typeface="Symbol" panose="05050102010706020507" pitchFamily="18" charset="2"/>
              </a:rPr>
              <a:t>á</a:t>
            </a:r>
            <a:r>
              <a:rPr lang="cs-CZ" altLang="cs-CZ" sz="2200" dirty="0">
                <a:cs typeface="Times New Roman" panose="02020603050405020304" pitchFamily="18" charset="0"/>
                <a:sym typeface="Symbol" panose="05050102010706020507" pitchFamily="18" charset="2"/>
              </a:rPr>
              <a:t> proměnn</a:t>
            </a:r>
            <a:r>
              <a:rPr lang="cs-CZ" altLang="cs-CZ" sz="2200" dirty="0">
                <a:sym typeface="Symbol" panose="05050102010706020507" pitchFamily="18" charset="2"/>
              </a:rPr>
              <a:t>á: </a:t>
            </a:r>
          </a:p>
          <a:p>
            <a:pPr>
              <a:buFontTx/>
              <a:buNone/>
            </a:pPr>
            <a:endParaRPr lang="cs-CZ" altLang="cs-CZ" sz="2200" dirty="0">
              <a:sym typeface="Symbol" panose="05050102010706020507" pitchFamily="18" charset="2"/>
            </a:endParaRPr>
          </a:p>
          <a:p>
            <a:pPr>
              <a:spcBef>
                <a:spcPct val="10000"/>
              </a:spcBef>
              <a:buFontTx/>
              <a:buNone/>
            </a:pPr>
            <a:endParaRPr lang="cs-CZ" altLang="cs-CZ" sz="2200" i="1" dirty="0" smtClean="0">
              <a:sym typeface="Symbol" panose="05050102010706020507" pitchFamily="18" charset="2"/>
            </a:endParaRPr>
          </a:p>
          <a:p>
            <a:pPr>
              <a:spcBef>
                <a:spcPct val="10000"/>
              </a:spcBef>
              <a:buFontTx/>
              <a:buNone/>
            </a:pPr>
            <a:r>
              <a:rPr lang="cs-CZ" altLang="cs-CZ" sz="2200" i="1" dirty="0">
                <a:sym typeface="Symbol" panose="05050102010706020507" pitchFamily="18" charset="2"/>
              </a:rPr>
              <a:t>	</a:t>
            </a:r>
            <a:r>
              <a:rPr lang="cs-CZ" altLang="cs-CZ" sz="2200" i="1" dirty="0"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cs-CZ" altLang="cs-CZ" sz="2200" dirty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cs-CZ" altLang="cs-CZ" sz="2200" dirty="0">
                <a:sym typeface="Symbol" panose="05050102010706020507" pitchFamily="18" charset="2"/>
              </a:rPr>
              <a:t>	… </a:t>
            </a:r>
            <a:r>
              <a:rPr lang="cs-CZ" altLang="cs-CZ" sz="2200" dirty="0">
                <a:cs typeface="Times New Roman" panose="02020603050405020304" pitchFamily="18" charset="0"/>
                <a:sym typeface="Symbol" panose="05050102010706020507" pitchFamily="18" charset="2"/>
              </a:rPr>
              <a:t>jméno proměnné, </a:t>
            </a:r>
            <a:endParaRPr lang="cs-CZ" altLang="cs-CZ" sz="2200" dirty="0">
              <a:sym typeface="Symbol" panose="05050102010706020507" pitchFamily="18" charset="2"/>
            </a:endParaRPr>
          </a:p>
          <a:p>
            <a:pPr>
              <a:spcBef>
                <a:spcPct val="10000"/>
              </a:spcBef>
              <a:buFontTx/>
              <a:buNone/>
            </a:pPr>
            <a:r>
              <a:rPr lang="cs-CZ" altLang="cs-CZ" sz="2200" dirty="0">
                <a:sym typeface="Symbol" panose="05050102010706020507" pitchFamily="18" charset="2"/>
              </a:rPr>
              <a:t>	</a:t>
            </a:r>
            <a:r>
              <a:rPr lang="cs-CZ" altLang="cs-CZ" sz="2200" i="1" dirty="0">
                <a:cs typeface="Times New Roman" panose="02020603050405020304" pitchFamily="18" charset="0"/>
                <a:sym typeface="Symbol" panose="05050102010706020507" pitchFamily="18" charset="2"/>
              </a:rPr>
              <a:t>T</a:t>
            </a:r>
            <a:r>
              <a:rPr lang="cs-CZ" altLang="cs-CZ" sz="2200" i="1" dirty="0">
                <a:sym typeface="Symbol" panose="05050102010706020507" pitchFamily="18" charset="2"/>
              </a:rPr>
              <a:t>	</a:t>
            </a:r>
            <a:r>
              <a:rPr lang="cs-CZ" altLang="cs-CZ" sz="2200" dirty="0">
                <a:sym typeface="Symbol" panose="05050102010706020507" pitchFamily="18" charset="2"/>
              </a:rPr>
              <a:t>… </a:t>
            </a:r>
            <a:r>
              <a:rPr lang="cs-CZ" altLang="cs-CZ" sz="2200" dirty="0">
                <a:cs typeface="Times New Roman" panose="02020603050405020304" pitchFamily="18" charset="0"/>
                <a:sym typeface="Symbol" panose="05050102010706020507" pitchFamily="18" charset="2"/>
              </a:rPr>
              <a:t>množina termů (tj. slovních hodnot</a:t>
            </a:r>
            <a:r>
              <a:rPr lang="cs-CZ" altLang="cs-CZ" sz="2200" dirty="0">
                <a:sym typeface="Symbol" panose="05050102010706020507" pitchFamily="18" charset="2"/>
              </a:rPr>
              <a:t> proměnné)</a:t>
            </a:r>
            <a:r>
              <a:rPr lang="cs-CZ" altLang="cs-CZ" sz="2200" dirty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endParaRPr lang="cs-CZ" altLang="cs-CZ" sz="2200" dirty="0">
              <a:sym typeface="Symbol" panose="05050102010706020507" pitchFamily="18" charset="2"/>
            </a:endParaRPr>
          </a:p>
          <a:p>
            <a:pPr>
              <a:spcBef>
                <a:spcPct val="10000"/>
              </a:spcBef>
              <a:buFontTx/>
              <a:buNone/>
            </a:pPr>
            <a:r>
              <a:rPr lang="cs-CZ" altLang="cs-CZ" sz="2200" dirty="0">
                <a:sym typeface="Symbol" panose="05050102010706020507" pitchFamily="18" charset="2"/>
              </a:rPr>
              <a:t>	</a:t>
            </a:r>
            <a:r>
              <a:rPr lang="cs-CZ" altLang="cs-CZ" sz="2200" i="1" dirty="0">
                <a:cs typeface="Times New Roman" panose="02020603050405020304" pitchFamily="18" charset="0"/>
                <a:sym typeface="Symbol" panose="05050102010706020507" pitchFamily="18" charset="2"/>
              </a:rPr>
              <a:t>U</a:t>
            </a:r>
            <a:r>
              <a:rPr lang="cs-CZ" altLang="cs-CZ" sz="2200" dirty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cs-CZ" altLang="cs-CZ" sz="2200" dirty="0">
                <a:sym typeface="Symbol" panose="05050102010706020507" pitchFamily="18" charset="2"/>
              </a:rPr>
              <a:t>	… </a:t>
            </a:r>
            <a:r>
              <a:rPr lang="cs-CZ" altLang="cs-CZ" sz="2200" dirty="0">
                <a:cs typeface="Times New Roman" panose="02020603050405020304" pitchFamily="18" charset="0"/>
                <a:sym typeface="Symbol" panose="05050102010706020507" pitchFamily="18" charset="2"/>
              </a:rPr>
              <a:t>univerzum (neprázdná klasická množina), </a:t>
            </a:r>
            <a:endParaRPr lang="cs-CZ" altLang="cs-CZ" sz="2200" dirty="0">
              <a:sym typeface="Symbol" panose="05050102010706020507" pitchFamily="18" charset="2"/>
            </a:endParaRPr>
          </a:p>
          <a:p>
            <a:pPr>
              <a:spcBef>
                <a:spcPct val="10000"/>
              </a:spcBef>
              <a:buFontTx/>
              <a:buNone/>
            </a:pPr>
            <a:r>
              <a:rPr lang="cs-CZ" altLang="cs-CZ" sz="2200" dirty="0">
                <a:sym typeface="Symbol" panose="05050102010706020507" pitchFamily="18" charset="2"/>
              </a:rPr>
              <a:t>	</a:t>
            </a:r>
            <a:r>
              <a:rPr lang="cs-CZ" altLang="cs-CZ" sz="2200" i="1" dirty="0">
                <a:cs typeface="Times New Roman" panose="02020603050405020304" pitchFamily="18" charset="0"/>
                <a:sym typeface="Symbol" panose="05050102010706020507" pitchFamily="18" charset="2"/>
              </a:rPr>
              <a:t>G</a:t>
            </a:r>
            <a:r>
              <a:rPr lang="cs-CZ" altLang="cs-CZ" sz="2200" dirty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cs-CZ" altLang="cs-CZ" sz="2200" dirty="0">
                <a:sym typeface="Symbol" panose="05050102010706020507" pitchFamily="18" charset="2"/>
              </a:rPr>
              <a:t>	… </a:t>
            </a:r>
            <a:r>
              <a:rPr lang="cs-CZ" altLang="cs-CZ" sz="2200" dirty="0">
                <a:cs typeface="Times New Roman" panose="02020603050405020304" pitchFamily="18" charset="0"/>
                <a:sym typeface="Symbol" panose="05050102010706020507" pitchFamily="18" charset="2"/>
              </a:rPr>
              <a:t>množina syntaktických pravidel</a:t>
            </a:r>
            <a:r>
              <a:rPr lang="cs-CZ" altLang="cs-CZ" sz="2200" dirty="0">
                <a:sym typeface="Symbol" panose="05050102010706020507" pitchFamily="18" charset="2"/>
              </a:rPr>
              <a:t> pro </a:t>
            </a:r>
            <a:r>
              <a:rPr lang="cs-CZ" altLang="cs-CZ" sz="2200" dirty="0">
                <a:cs typeface="Times New Roman" panose="02020603050405020304" pitchFamily="18" charset="0"/>
                <a:sym typeface="Symbol" panose="05050102010706020507" pitchFamily="18" charset="2"/>
              </a:rPr>
              <a:t>generován</a:t>
            </a:r>
            <a:r>
              <a:rPr lang="cs-CZ" altLang="cs-CZ" sz="2200" dirty="0">
                <a:sym typeface="Symbol" panose="05050102010706020507" pitchFamily="18" charset="2"/>
              </a:rPr>
              <a:t>í</a:t>
            </a:r>
            <a:r>
              <a:rPr lang="cs-CZ" altLang="cs-CZ" sz="2200" dirty="0">
                <a:cs typeface="Times New Roman" panose="02020603050405020304" pitchFamily="18" charset="0"/>
                <a:sym typeface="Symbol" panose="05050102010706020507" pitchFamily="18" charset="2"/>
              </a:rPr>
              <a:t> hodnot z </a:t>
            </a:r>
            <a:r>
              <a:rPr lang="cs-CZ" altLang="cs-CZ" sz="2200" i="1" dirty="0">
                <a:cs typeface="Times New Roman" panose="02020603050405020304" pitchFamily="18" charset="0"/>
                <a:sym typeface="Symbol" panose="05050102010706020507" pitchFamily="18" charset="2"/>
              </a:rPr>
              <a:t>T</a:t>
            </a:r>
            <a:r>
              <a:rPr lang="cs-CZ" altLang="cs-CZ" sz="2200" dirty="0">
                <a:cs typeface="Times New Roman" panose="02020603050405020304" pitchFamily="18" charset="0"/>
                <a:sym typeface="Symbol" panose="05050102010706020507" pitchFamily="18" charset="2"/>
              </a:rPr>
              <a:t>  </a:t>
            </a:r>
            <a:endParaRPr lang="cs-CZ" altLang="cs-CZ" sz="2200" dirty="0">
              <a:sym typeface="Symbol" panose="05050102010706020507" pitchFamily="18" charset="2"/>
            </a:endParaRPr>
          </a:p>
          <a:p>
            <a:pPr>
              <a:spcBef>
                <a:spcPct val="10000"/>
              </a:spcBef>
              <a:buFontTx/>
              <a:buNone/>
            </a:pPr>
            <a:r>
              <a:rPr lang="cs-CZ" altLang="cs-CZ" sz="2200" i="1" dirty="0">
                <a:sym typeface="Symbol" panose="05050102010706020507" pitchFamily="18" charset="2"/>
              </a:rPr>
              <a:t>	</a:t>
            </a:r>
            <a:r>
              <a:rPr lang="cs-CZ" altLang="cs-CZ" sz="2200" i="1" dirty="0"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lang="cs-CZ" altLang="cs-CZ" sz="2200" dirty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cs-CZ" altLang="cs-CZ" sz="2200" dirty="0">
                <a:sym typeface="Symbol" panose="05050102010706020507" pitchFamily="18" charset="2"/>
              </a:rPr>
              <a:t>	… </a:t>
            </a:r>
            <a:r>
              <a:rPr lang="cs-CZ" altLang="cs-CZ" sz="2200" dirty="0">
                <a:cs typeface="Times New Roman" panose="02020603050405020304" pitchFamily="18" charset="0"/>
                <a:sym typeface="Symbol" panose="05050102010706020507" pitchFamily="18" charset="2"/>
              </a:rPr>
              <a:t>množina sémantických pravidel</a:t>
            </a:r>
            <a:r>
              <a:rPr lang="cs-CZ" altLang="cs-CZ" sz="2200" dirty="0">
                <a:sym typeface="Symbol" panose="05050102010706020507" pitchFamily="18" charset="2"/>
              </a:rPr>
              <a:t> </a:t>
            </a:r>
            <a:r>
              <a:rPr lang="cs-CZ" altLang="cs-CZ" sz="2200" dirty="0">
                <a:cs typeface="Times New Roman" panose="02020603050405020304" pitchFamily="18" charset="0"/>
                <a:sym typeface="Symbol" panose="05050102010706020507" pitchFamily="18" charset="2"/>
              </a:rPr>
              <a:t>interpretují</a:t>
            </a:r>
            <a:r>
              <a:rPr lang="cs-CZ" altLang="cs-CZ" sz="2200" dirty="0">
                <a:sym typeface="Symbol" panose="05050102010706020507" pitchFamily="18" charset="2"/>
              </a:rPr>
              <a:t>cích</a:t>
            </a:r>
            <a:r>
              <a:rPr lang="cs-CZ" altLang="cs-CZ" sz="2200" dirty="0">
                <a:cs typeface="Times New Roman" panose="02020603050405020304" pitchFamily="18" charset="0"/>
                <a:sym typeface="Symbol" panose="05050102010706020507" pitchFamily="18" charset="2"/>
              </a:rPr>
              <a:t> hodnoty z </a:t>
            </a:r>
            <a:r>
              <a:rPr lang="cs-CZ" altLang="cs-CZ" sz="2200" i="1" dirty="0">
                <a:cs typeface="Times New Roman" panose="02020603050405020304" pitchFamily="18" charset="0"/>
                <a:sym typeface="Symbol" panose="05050102010706020507" pitchFamily="18" charset="2"/>
              </a:rPr>
              <a:t>T</a:t>
            </a:r>
            <a:r>
              <a:rPr lang="cs-CZ" altLang="cs-CZ" sz="2200" dirty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cs-CZ" altLang="cs-CZ" sz="2200" dirty="0">
                <a:sym typeface="Symbol" panose="05050102010706020507" pitchFamily="18" charset="2"/>
              </a:rPr>
              <a:t>	     </a:t>
            </a:r>
            <a:r>
              <a:rPr lang="cs-CZ" altLang="cs-CZ" sz="2200" dirty="0">
                <a:cs typeface="Times New Roman" panose="02020603050405020304" pitchFamily="18" charset="0"/>
                <a:sym typeface="Symbol" panose="05050102010706020507" pitchFamily="18" charset="2"/>
              </a:rPr>
              <a:t>jako fuzzy množiny s univerzem </a:t>
            </a:r>
            <a:r>
              <a:rPr lang="cs-CZ" altLang="cs-CZ" sz="2200" i="1" dirty="0">
                <a:cs typeface="Times New Roman" panose="02020603050405020304" pitchFamily="18" charset="0"/>
                <a:sym typeface="Symbol" panose="05050102010706020507" pitchFamily="18" charset="2"/>
              </a:rPr>
              <a:t>U</a:t>
            </a:r>
            <a:r>
              <a:rPr lang="cs-CZ" altLang="cs-CZ" sz="2200" dirty="0"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  <a:r>
              <a:rPr lang="cs-CZ" altLang="cs-CZ" sz="2200" dirty="0">
                <a:sym typeface="Symbol" panose="05050102010706020507" pitchFamily="18" charset="2"/>
              </a:rPr>
              <a:t> </a:t>
            </a:r>
          </a:p>
          <a:p>
            <a:pPr marL="400050" lvl="1" indent="0">
              <a:buNone/>
              <a:defRPr/>
            </a:pPr>
            <a:endParaRPr lang="cs-CZ" sz="2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Lingvistická proměnná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1868878"/>
              </p:ext>
            </p:extLst>
          </p:nvPr>
        </p:nvGraphicFramePr>
        <p:xfrm>
          <a:off x="2987824" y="1419622"/>
          <a:ext cx="2609850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3" name="Rovnice" r:id="rId4" imgW="2603500" imgH="342900" progId="Equation.3">
                  <p:embed/>
                </p:oleObj>
              </mc:Choice>
              <mc:Fallback>
                <p:oleObj name="Rovnice" r:id="rId4" imgW="2603500" imgH="342900" progId="Equation.3">
                  <p:embed/>
                  <p:pic>
                    <p:nvPicPr>
                      <p:cNvPr id="92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1419622"/>
                        <a:ext cx="2609850" cy="34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86982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buFontTx/>
              <a:buNone/>
            </a:pPr>
            <a:r>
              <a:rPr lang="cs-CZ" altLang="cs-CZ" sz="2200" i="1" dirty="0">
                <a:sym typeface="Symbol" panose="05050102010706020507" pitchFamily="18" charset="2"/>
              </a:rPr>
              <a:t>Nes</a:t>
            </a:r>
            <a:r>
              <a:rPr lang="cs-CZ" altLang="cs-CZ" sz="2200" i="1" dirty="0">
                <a:cs typeface="Times New Roman" panose="02020603050405020304" pitchFamily="18" charset="0"/>
                <a:sym typeface="Symbol" panose="05050102010706020507" pitchFamily="18" charset="2"/>
              </a:rPr>
              <a:t>trukturovan</a:t>
            </a:r>
            <a:r>
              <a:rPr lang="cs-CZ" altLang="cs-CZ" sz="2200" i="1" dirty="0">
                <a:sym typeface="Symbol" panose="05050102010706020507" pitchFamily="18" charset="2"/>
              </a:rPr>
              <a:t>á</a:t>
            </a:r>
            <a:r>
              <a:rPr lang="cs-CZ" altLang="cs-CZ" sz="2200" dirty="0">
                <a:cs typeface="Times New Roman" panose="02020603050405020304" pitchFamily="18" charset="0"/>
                <a:sym typeface="Symbol" panose="05050102010706020507" pitchFamily="18" charset="2"/>
              </a:rPr>
              <a:t> lingvistick</a:t>
            </a:r>
            <a:r>
              <a:rPr lang="cs-CZ" altLang="cs-CZ" sz="2200" dirty="0">
                <a:sym typeface="Symbol" panose="05050102010706020507" pitchFamily="18" charset="2"/>
              </a:rPr>
              <a:t>á</a:t>
            </a:r>
            <a:r>
              <a:rPr lang="cs-CZ" altLang="cs-CZ" sz="2200" dirty="0">
                <a:cs typeface="Times New Roman" panose="02020603050405020304" pitchFamily="18" charset="0"/>
                <a:sym typeface="Symbol" panose="05050102010706020507" pitchFamily="18" charset="2"/>
              </a:rPr>
              <a:t> proměnn</a:t>
            </a:r>
            <a:r>
              <a:rPr lang="cs-CZ" altLang="cs-CZ" sz="2200" dirty="0">
                <a:sym typeface="Symbol" panose="05050102010706020507" pitchFamily="18" charset="2"/>
              </a:rPr>
              <a:t>á:</a:t>
            </a:r>
          </a:p>
          <a:p>
            <a:pPr>
              <a:buFontTx/>
              <a:buNone/>
            </a:pPr>
            <a:endParaRPr lang="cs-CZ" altLang="cs-CZ" sz="2200" dirty="0" smtClean="0">
              <a:sym typeface="Symbol" panose="05050102010706020507" pitchFamily="18" charset="2"/>
            </a:endParaRPr>
          </a:p>
          <a:p>
            <a:pPr>
              <a:buFontTx/>
              <a:buNone/>
            </a:pPr>
            <a:endParaRPr lang="cs-CZ" altLang="cs-CZ" sz="2200" dirty="0">
              <a:sym typeface="Symbol" panose="05050102010706020507" pitchFamily="18" charset="2"/>
            </a:endParaRPr>
          </a:p>
          <a:p>
            <a:pPr>
              <a:spcBef>
                <a:spcPct val="60000"/>
              </a:spcBef>
              <a:buFontTx/>
              <a:buNone/>
            </a:pPr>
            <a:r>
              <a:rPr lang="cs-CZ" altLang="cs-CZ" sz="2200" i="1" dirty="0">
                <a:sym typeface="Symbol" panose="05050102010706020507" pitchFamily="18" charset="2"/>
              </a:rPr>
              <a:t>	</a:t>
            </a:r>
            <a:r>
              <a:rPr lang="cs-CZ" altLang="cs-CZ" sz="2200" i="1" dirty="0">
                <a:cs typeface="Times New Roman" panose="02020603050405020304" pitchFamily="18" charset="0"/>
                <a:sym typeface="Symbol" panose="05050102010706020507" pitchFamily="18" charset="2"/>
              </a:rPr>
              <a:t>T</a:t>
            </a:r>
            <a:r>
              <a:rPr lang="cs-CZ" altLang="cs-CZ" sz="2200" dirty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cs-CZ" altLang="cs-CZ" sz="2200" dirty="0">
                <a:sym typeface="Symbol" panose="05050102010706020507" pitchFamily="18" charset="2"/>
              </a:rPr>
              <a:t>	… </a:t>
            </a:r>
            <a:r>
              <a:rPr lang="cs-CZ" altLang="cs-CZ" sz="2200" dirty="0">
                <a:cs typeface="Times New Roman" panose="02020603050405020304" pitchFamily="18" charset="0"/>
                <a:sym typeface="Symbol" panose="05050102010706020507" pitchFamily="18" charset="2"/>
              </a:rPr>
              <a:t>konečná množina fuzzy množin s univerzem </a:t>
            </a:r>
            <a:r>
              <a:rPr lang="cs-CZ" altLang="cs-CZ" sz="2200" i="1" dirty="0">
                <a:cs typeface="Times New Roman" panose="02020603050405020304" pitchFamily="18" charset="0"/>
                <a:sym typeface="Symbol" panose="05050102010706020507" pitchFamily="18" charset="2"/>
              </a:rPr>
              <a:t>U</a:t>
            </a:r>
            <a:r>
              <a:rPr lang="cs-CZ" altLang="cs-CZ" sz="2200" dirty="0"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  <a:r>
              <a:rPr lang="cs-CZ" altLang="cs-CZ" sz="2200" dirty="0">
                <a:sym typeface="Symbol" panose="05050102010706020507" pitchFamily="18" charset="2"/>
              </a:rPr>
              <a:t> 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Lingvistická proměnná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7937928"/>
              </p:ext>
            </p:extLst>
          </p:nvPr>
        </p:nvGraphicFramePr>
        <p:xfrm>
          <a:off x="3347864" y="2643758"/>
          <a:ext cx="1771650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7" name="Rovnice" r:id="rId4" imgW="1777229" imgH="342751" progId="Equation.3">
                  <p:embed/>
                </p:oleObj>
              </mc:Choice>
              <mc:Fallback>
                <p:oleObj name="Rovnice" r:id="rId4" imgW="1777229" imgH="342751" progId="Equation.3">
                  <p:embed/>
                  <p:pic>
                    <p:nvPicPr>
                      <p:cNvPr id="922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2643758"/>
                        <a:ext cx="1771650" cy="34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5996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lnSpc>
                <a:spcPct val="85000"/>
              </a:lnSpc>
              <a:buFontTx/>
              <a:buNone/>
            </a:pPr>
            <a:r>
              <a:rPr lang="cs-CZ" altLang="cs-CZ" sz="2400" dirty="0">
                <a:sym typeface="Symbol" panose="05050102010706020507" pitchFamily="18" charset="2"/>
              </a:rPr>
              <a:t>M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nožin</a:t>
            </a:r>
            <a:r>
              <a:rPr lang="cs-CZ" altLang="cs-CZ" sz="2400" dirty="0">
                <a:sym typeface="Symbol" panose="05050102010706020507" pitchFamily="18" charset="2"/>
              </a:rPr>
              <a:t>a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 logických (pravdivostních) hodnot </a:t>
            </a:r>
            <a:endParaRPr lang="cs-CZ" altLang="cs-CZ" sz="2400" dirty="0">
              <a:sym typeface="Symbol" panose="05050102010706020507" pitchFamily="18" charset="2"/>
            </a:endParaRPr>
          </a:p>
          <a:p>
            <a:pPr algn="ctr">
              <a:lnSpc>
                <a:spcPct val="85000"/>
              </a:lnSpc>
              <a:buFontTx/>
              <a:buNone/>
            </a:pP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 =   </a:t>
            </a:r>
            <a:endParaRPr lang="cs-CZ" altLang="cs-CZ" sz="2400" dirty="0">
              <a:sym typeface="Symbol" panose="05050102010706020507" pitchFamily="18" charset="2"/>
            </a:endParaRPr>
          </a:p>
          <a:p>
            <a:pPr>
              <a:lnSpc>
                <a:spcPct val="85000"/>
              </a:lnSpc>
              <a:buFontTx/>
              <a:buNone/>
            </a:pPr>
            <a:r>
              <a:rPr lang="cs-CZ" altLang="cs-CZ" sz="2400" dirty="0">
                <a:sym typeface="Symbol" panose="05050102010706020507" pitchFamily="18" charset="2"/>
              </a:rPr>
              <a:t>	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0 představuje pravdu a 1 nepravdu. </a:t>
            </a:r>
            <a:endParaRPr lang="cs-CZ" altLang="cs-CZ" sz="2400" dirty="0">
              <a:sym typeface="Symbol" panose="05050102010706020507" pitchFamily="18" charset="2"/>
            </a:endParaRPr>
          </a:p>
          <a:p>
            <a:pPr>
              <a:lnSpc>
                <a:spcPct val="85000"/>
              </a:lnSpc>
              <a:buFontTx/>
              <a:buNone/>
            </a:pPr>
            <a:endParaRPr lang="cs-CZ" altLang="cs-CZ" sz="2400" dirty="0" smtClean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lnSpc>
                <a:spcPct val="85000"/>
              </a:lnSpc>
              <a:buFontTx/>
              <a:buNone/>
            </a:pPr>
            <a:r>
              <a:rPr lang="cs-CZ" altLang="cs-CZ" sz="2400" dirty="0" smtClean="0">
                <a:cs typeface="Times New Roman" panose="02020603050405020304" pitchFamily="18" charset="0"/>
                <a:sym typeface="Symbol" panose="05050102010706020507" pitchFamily="18" charset="2"/>
              </a:rPr>
              <a:t>Logická 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proměnná je proměnná nabývající hodnot z množiny </a:t>
            </a: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  <a:r>
              <a:rPr lang="cs-CZ" altLang="cs-CZ" sz="2400" dirty="0">
                <a:sym typeface="Symbol" panose="05050102010706020507" pitchFamily="18" charset="2"/>
              </a:rPr>
              <a:t> 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Nechť </a:t>
            </a: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W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 je konečná množina logických proměnných. </a:t>
            </a:r>
            <a:endParaRPr lang="cs-CZ" altLang="cs-CZ" sz="2400" dirty="0">
              <a:sym typeface="Symbol" panose="05050102010706020507" pitchFamily="18" charset="2"/>
            </a:endParaRPr>
          </a:p>
          <a:p>
            <a:pPr marL="400050" lvl="1" indent="0">
              <a:buNone/>
              <a:defRPr/>
            </a:pPr>
            <a:endParaRPr lang="cs-CZ" sz="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Vícehodnotová logika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22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lnSpc>
                <a:spcPct val="85000"/>
              </a:lnSpc>
              <a:buFontTx/>
              <a:buNone/>
            </a:pPr>
            <a:r>
              <a:rPr lang="cs-CZ" altLang="cs-CZ" sz="2400" dirty="0">
                <a:sym typeface="Symbol" panose="05050102010706020507" pitchFamily="18" charset="2"/>
              </a:rPr>
              <a:t>M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nožin</a:t>
            </a:r>
            <a:r>
              <a:rPr lang="cs-CZ" altLang="cs-CZ" sz="2400" dirty="0">
                <a:sym typeface="Symbol" panose="05050102010706020507" pitchFamily="18" charset="2"/>
              </a:rPr>
              <a:t>a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 logických spojek  </a:t>
            </a:r>
            <a:endParaRPr lang="cs-CZ" altLang="cs-CZ" sz="2400" dirty="0">
              <a:sym typeface="Symbol" panose="05050102010706020507" pitchFamily="18" charset="2"/>
            </a:endParaRPr>
          </a:p>
          <a:p>
            <a:pPr algn="ctr">
              <a:lnSpc>
                <a:spcPct val="85000"/>
              </a:lnSpc>
              <a:buFontTx/>
              <a:buNone/>
            </a:pP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L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 = {</a:t>
            </a:r>
            <a:r>
              <a:rPr lang="en-US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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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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}</a:t>
            </a:r>
            <a:endParaRPr lang="cs-CZ" altLang="cs-CZ" sz="2400" dirty="0">
              <a:sym typeface="Symbol" panose="05050102010706020507" pitchFamily="18" charset="2"/>
            </a:endParaRPr>
          </a:p>
          <a:p>
            <a:pPr>
              <a:lnSpc>
                <a:spcPct val="85000"/>
              </a:lnSpc>
              <a:buFontTx/>
              <a:buNone/>
            </a:pPr>
            <a:r>
              <a:rPr lang="cs-CZ" altLang="cs-CZ" sz="2400" dirty="0">
                <a:sym typeface="Symbol" panose="05050102010706020507" pitchFamily="18" charset="2"/>
              </a:rPr>
              <a:t>	(</a:t>
            </a: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disjunkce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konjunkce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odvážná konjunkce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implikace</a:t>
            </a:r>
            <a:r>
              <a:rPr lang="cs-CZ" altLang="cs-CZ" sz="2400" dirty="0">
                <a:sym typeface="Symbol" panose="05050102010706020507" pitchFamily="18" charset="2"/>
              </a:rPr>
              <a:t>).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Vícehodnotová logika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01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lnSpc>
                <a:spcPct val="85000"/>
              </a:lnSpc>
              <a:buFontTx/>
              <a:buNone/>
            </a:pP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Formul</a:t>
            </a:r>
            <a:r>
              <a:rPr lang="cs-CZ" altLang="cs-CZ" sz="2400" dirty="0">
                <a:sym typeface="Symbol" panose="05050102010706020507" pitchFamily="18" charset="2"/>
              </a:rPr>
              <a:t>e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cs-CZ" altLang="cs-CZ" sz="2400" dirty="0">
                <a:sym typeface="Symbol" panose="05050102010706020507" pitchFamily="18" charset="2"/>
              </a:rPr>
              <a:t>j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e konečný řetězec, definovaný </a:t>
            </a:r>
            <a:r>
              <a:rPr lang="cs-CZ" altLang="cs-CZ" sz="2400" dirty="0">
                <a:sym typeface="Symbol" panose="05050102010706020507" pitchFamily="18" charset="2"/>
              </a:rPr>
              <a:t>těmito 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pravidly: </a:t>
            </a:r>
            <a:endParaRPr lang="cs-CZ" altLang="cs-CZ" sz="2400" dirty="0">
              <a:sym typeface="Symbol" panose="05050102010706020507" pitchFamily="18" charset="2"/>
            </a:endParaRPr>
          </a:p>
          <a:p>
            <a:pPr>
              <a:lnSpc>
                <a:spcPct val="85000"/>
              </a:lnSpc>
              <a:buFontTx/>
              <a:buNone/>
            </a:pPr>
            <a:r>
              <a:rPr lang="cs-CZ" altLang="cs-CZ" sz="2400" dirty="0">
                <a:sym typeface="Symbol" panose="05050102010706020507" pitchFamily="18" charset="2"/>
              </a:rPr>
              <a:t>	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Je-li </a:t>
            </a: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  </a:t>
            </a: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, pak </a:t>
            </a: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  je formule. </a:t>
            </a:r>
            <a:endParaRPr lang="cs-CZ" altLang="cs-CZ" sz="2400" dirty="0">
              <a:sym typeface="Symbol" panose="05050102010706020507" pitchFamily="18" charset="2"/>
            </a:endParaRPr>
          </a:p>
          <a:p>
            <a:pPr>
              <a:lnSpc>
                <a:spcPct val="85000"/>
              </a:lnSpc>
              <a:buFontTx/>
              <a:buNone/>
            </a:pPr>
            <a:r>
              <a:rPr lang="cs-CZ" altLang="cs-CZ" sz="2400" dirty="0">
                <a:sym typeface="Symbol" panose="05050102010706020507" pitchFamily="18" charset="2"/>
              </a:rPr>
              <a:t>	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Je-li </a:t>
            </a: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  </a:t>
            </a: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W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, pak </a:t>
            </a: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  je formule.</a:t>
            </a:r>
            <a:endParaRPr lang="cs-CZ" altLang="cs-CZ" sz="2400" dirty="0">
              <a:sym typeface="Symbol" panose="05050102010706020507" pitchFamily="18" charset="2"/>
            </a:endParaRPr>
          </a:p>
          <a:p>
            <a:pPr>
              <a:lnSpc>
                <a:spcPct val="85000"/>
              </a:lnSpc>
              <a:buFontTx/>
              <a:buNone/>
            </a:pPr>
            <a:r>
              <a:rPr lang="cs-CZ" altLang="cs-CZ" sz="2400" dirty="0">
                <a:sym typeface="Symbol" panose="05050102010706020507" pitchFamily="18" charset="2"/>
              </a:rPr>
              <a:t>	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Jestliže </a:t>
            </a: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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 a </a:t>
            </a: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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 jsou formule a   </a:t>
            </a: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L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, pak (</a:t>
            </a: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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   </a:t>
            </a: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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) je formule.</a:t>
            </a:r>
            <a:endParaRPr lang="cs-CZ" altLang="cs-CZ" sz="2400" dirty="0">
              <a:sym typeface="Symbol" panose="05050102010706020507" pitchFamily="18" charset="2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Vícehodnotová logika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70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lnSpc>
                <a:spcPct val="85000"/>
              </a:lnSpc>
              <a:buFontTx/>
              <a:buNone/>
            </a:pP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Interpretace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 formule je dosazení logických konstant za logické proměnné.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Vícehodnotová logika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65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buFontTx/>
              <a:buNone/>
            </a:pPr>
            <a:r>
              <a:rPr lang="cs-CZ" altLang="cs-CZ" sz="2000" i="1" dirty="0">
                <a:cs typeface="Times New Roman" panose="02020603050405020304" pitchFamily="18" charset="0"/>
              </a:rPr>
              <a:t>Fuzzy množina</a:t>
            </a:r>
            <a:r>
              <a:rPr lang="cs-CZ" altLang="cs-CZ" sz="2000" dirty="0">
                <a:cs typeface="Times New Roman" panose="02020603050405020304" pitchFamily="18" charset="0"/>
              </a:rPr>
              <a:t> </a:t>
            </a:r>
            <a:r>
              <a:rPr lang="cs-CZ" altLang="cs-CZ" sz="2000" i="1" dirty="0">
                <a:cs typeface="Times New Roman" panose="02020603050405020304" pitchFamily="18" charset="0"/>
              </a:rPr>
              <a:t>A</a:t>
            </a:r>
            <a:r>
              <a:rPr lang="cs-CZ" altLang="cs-CZ" sz="2000" dirty="0">
                <a:cs typeface="Times New Roman" panose="02020603050405020304" pitchFamily="18" charset="0"/>
              </a:rPr>
              <a:t> v univerzu </a:t>
            </a:r>
            <a:r>
              <a:rPr lang="cs-CZ" altLang="cs-CZ" sz="2000" i="1" dirty="0">
                <a:cs typeface="Times New Roman" panose="02020603050405020304" pitchFamily="18" charset="0"/>
              </a:rPr>
              <a:t>U</a:t>
            </a:r>
            <a:r>
              <a:rPr lang="cs-CZ" altLang="cs-CZ" sz="2000" dirty="0">
                <a:cs typeface="Times New Roman" panose="02020603050405020304" pitchFamily="18" charset="0"/>
              </a:rPr>
              <a:t> </a:t>
            </a:r>
            <a:r>
              <a:rPr lang="cs-CZ" altLang="cs-CZ" sz="2000" dirty="0"/>
              <a:t>:</a:t>
            </a:r>
          </a:p>
          <a:p>
            <a:pPr>
              <a:buFontTx/>
              <a:buNone/>
            </a:pPr>
            <a:endParaRPr lang="cs-CZ" altLang="cs-CZ" sz="2000" dirty="0"/>
          </a:p>
          <a:p>
            <a:pPr>
              <a:buFontTx/>
              <a:buNone/>
            </a:pPr>
            <a:endParaRPr lang="cs-CZ" altLang="cs-CZ" sz="2000" dirty="0"/>
          </a:p>
          <a:p>
            <a:pPr>
              <a:buFontTx/>
              <a:buNone/>
            </a:pPr>
            <a:r>
              <a:rPr lang="cs-CZ" altLang="cs-CZ" sz="2000" i="1" dirty="0">
                <a:cs typeface="Times New Roman" panose="02020603050405020304" pitchFamily="18" charset="0"/>
              </a:rPr>
              <a:t>U</a:t>
            </a:r>
            <a:r>
              <a:rPr lang="cs-CZ" altLang="cs-CZ" sz="2000" dirty="0">
                <a:cs typeface="Times New Roman" panose="02020603050405020304" pitchFamily="18" charset="0"/>
              </a:rPr>
              <a:t> </a:t>
            </a:r>
            <a:r>
              <a:rPr lang="cs-CZ" altLang="cs-CZ" sz="2000" dirty="0">
                <a:cs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cs-CZ" altLang="cs-CZ" sz="2000" dirty="0">
                <a:cs typeface="Times New Roman" panose="02020603050405020304" pitchFamily="18" charset="0"/>
              </a:rPr>
              <a:t> </a:t>
            </a:r>
            <a:r>
              <a:rPr lang="cs-CZ" altLang="cs-CZ" sz="2000" dirty="0">
                <a:cs typeface="Times New Roman" panose="02020603050405020304" pitchFamily="18" charset="0"/>
                <a:sym typeface="Symbol" panose="05050102010706020507" pitchFamily="18" charset="2"/>
              </a:rPr>
              <a:t></a:t>
            </a:r>
            <a:r>
              <a:rPr lang="cs-CZ" altLang="cs-CZ" sz="2000" dirty="0">
                <a:cs typeface="Times New Roman" panose="02020603050405020304" pitchFamily="18" charset="0"/>
              </a:rPr>
              <a:t> </a:t>
            </a:r>
            <a:r>
              <a:rPr lang="cs-CZ" altLang="cs-CZ" sz="2000" dirty="0" smtClean="0">
                <a:cs typeface="Times New Roman" panose="02020603050405020304" pitchFamily="18" charset="0"/>
              </a:rPr>
              <a:t>	</a:t>
            </a:r>
            <a:r>
              <a:rPr lang="cs-CZ" altLang="cs-CZ" sz="2000" dirty="0" smtClean="0"/>
              <a:t>… </a:t>
            </a:r>
            <a:r>
              <a:rPr lang="cs-CZ" altLang="cs-CZ" sz="2000" dirty="0">
                <a:cs typeface="Times New Roman" panose="02020603050405020304" pitchFamily="18" charset="0"/>
              </a:rPr>
              <a:t>klasická množina </a:t>
            </a:r>
            <a:endParaRPr lang="cs-CZ" altLang="cs-CZ" sz="2000" dirty="0"/>
          </a:p>
          <a:p>
            <a:pPr>
              <a:buFontTx/>
              <a:buNone/>
            </a:pPr>
            <a:r>
              <a:rPr lang="cs-CZ" altLang="cs-CZ" sz="2000" dirty="0"/>
              <a:t>		… </a:t>
            </a:r>
            <a:r>
              <a:rPr lang="cs-CZ" altLang="cs-CZ" sz="2000" dirty="0">
                <a:cs typeface="Times New Roman" panose="02020603050405020304" pitchFamily="18" charset="0"/>
              </a:rPr>
              <a:t>funkce příslušnosti (charakteristická funkce)</a:t>
            </a:r>
            <a:r>
              <a:rPr lang="cs-CZ" altLang="cs-CZ" sz="2000" dirty="0"/>
              <a:t> 	</a:t>
            </a:r>
          </a:p>
          <a:p>
            <a:pPr>
              <a:buFontTx/>
              <a:buNone/>
            </a:pPr>
            <a:endParaRPr lang="cs-CZ" altLang="cs-CZ" sz="2000" dirty="0"/>
          </a:p>
          <a:p>
            <a:pPr>
              <a:buFontTx/>
              <a:buNone/>
            </a:pPr>
            <a:endParaRPr lang="cs-CZ" altLang="cs-CZ" sz="2000" dirty="0"/>
          </a:p>
          <a:p>
            <a:pPr>
              <a:buFontTx/>
              <a:buNone/>
            </a:pPr>
            <a:r>
              <a:rPr lang="cs-CZ" altLang="cs-CZ" sz="2000" dirty="0"/>
              <a:t>		… </a:t>
            </a:r>
            <a:r>
              <a:rPr lang="cs-CZ" altLang="cs-CZ" sz="2000" dirty="0">
                <a:cs typeface="Times New Roman" panose="02020603050405020304" pitchFamily="18" charset="0"/>
              </a:rPr>
              <a:t>stupeň příslušnosti prvku </a:t>
            </a:r>
            <a:r>
              <a:rPr lang="cs-CZ" altLang="cs-CZ" sz="2000" i="1" dirty="0">
                <a:cs typeface="Times New Roman" panose="02020603050405020304" pitchFamily="18" charset="0"/>
              </a:rPr>
              <a:t>x</a:t>
            </a:r>
            <a:r>
              <a:rPr lang="cs-CZ" altLang="cs-CZ" sz="2000" dirty="0">
                <a:cs typeface="Times New Roman" panose="02020603050405020304" pitchFamily="18" charset="0"/>
              </a:rPr>
              <a:t> k fuzzy množině </a:t>
            </a:r>
            <a:r>
              <a:rPr lang="cs-CZ" altLang="cs-CZ" sz="2000" i="1" dirty="0">
                <a:cs typeface="Times New Roman" panose="02020603050405020304" pitchFamily="18" charset="0"/>
              </a:rPr>
              <a:t>A</a:t>
            </a:r>
            <a:r>
              <a:rPr lang="cs-CZ" altLang="cs-CZ" sz="2000" dirty="0"/>
              <a:t> </a:t>
            </a:r>
          </a:p>
          <a:p>
            <a:pPr>
              <a:buFontTx/>
              <a:buNone/>
            </a:pPr>
            <a:endParaRPr lang="cs-CZ" altLang="cs-CZ" sz="2000" dirty="0"/>
          </a:p>
          <a:p>
            <a:pPr>
              <a:buFontTx/>
              <a:buNone/>
            </a:pPr>
            <a:r>
              <a:rPr lang="cs-CZ" altLang="cs-CZ" sz="2000" i="1" dirty="0">
                <a:cs typeface="Times New Roman" panose="02020603050405020304" pitchFamily="18" charset="0"/>
              </a:rPr>
              <a:t>Prázdná fuzzy množina</a:t>
            </a:r>
            <a:r>
              <a:rPr lang="cs-CZ" altLang="cs-CZ" sz="2000" dirty="0">
                <a:cs typeface="Times New Roman" panose="02020603050405020304" pitchFamily="18" charset="0"/>
              </a:rPr>
              <a:t> </a:t>
            </a:r>
            <a:r>
              <a:rPr lang="cs-CZ" altLang="cs-CZ" sz="2000" dirty="0">
                <a:cs typeface="Times New Roman" panose="02020603050405020304" pitchFamily="18" charset="0"/>
                <a:sym typeface="Symbol" panose="05050102010706020507" pitchFamily="18" charset="2"/>
              </a:rPr>
              <a:t></a:t>
            </a:r>
            <a:r>
              <a:rPr lang="cs-CZ" altLang="cs-CZ" sz="2000" dirty="0"/>
              <a:t> 	</a:t>
            </a:r>
          </a:p>
          <a:p>
            <a:pPr marL="400050" lvl="1" indent="0">
              <a:buNone/>
              <a:defRPr/>
            </a:pPr>
            <a:endParaRPr lang="cs-CZ" sz="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Fuzzy množiny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628972"/>
              </p:ext>
            </p:extLst>
          </p:nvPr>
        </p:nvGraphicFramePr>
        <p:xfrm>
          <a:off x="3203848" y="1347614"/>
          <a:ext cx="151130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Rovnice" r:id="rId4" imgW="1511300" imgH="368300" progId="Equation.3">
                  <p:embed/>
                </p:oleObj>
              </mc:Choice>
              <mc:Fallback>
                <p:oleObj name="Rovnice" r:id="rId4" imgW="1511300" imgH="368300" progId="Equation.3">
                  <p:embed/>
                  <p:pic>
                    <p:nvPicPr>
                      <p:cNvPr id="307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1347614"/>
                        <a:ext cx="1511300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5255483"/>
              </p:ext>
            </p:extLst>
          </p:nvPr>
        </p:nvGraphicFramePr>
        <p:xfrm>
          <a:off x="3203848" y="2679762"/>
          <a:ext cx="1847850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Rovnice" r:id="rId6" imgW="1841500" imgH="406400" progId="Equation.3">
                  <p:embed/>
                </p:oleObj>
              </mc:Choice>
              <mc:Fallback>
                <p:oleObj name="Rovnice" r:id="rId6" imgW="1841500" imgH="406400" progId="Equation.3">
                  <p:embed/>
                  <p:pic>
                    <p:nvPicPr>
                      <p:cNvPr id="307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2679762"/>
                        <a:ext cx="1847850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9958643"/>
              </p:ext>
            </p:extLst>
          </p:nvPr>
        </p:nvGraphicFramePr>
        <p:xfrm>
          <a:off x="3563888" y="4253266"/>
          <a:ext cx="12890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Rovnice" r:id="rId8" imgW="1295400" imgH="381000" progId="Equation.3">
                  <p:embed/>
                </p:oleObj>
              </mc:Choice>
              <mc:Fallback>
                <p:oleObj name="Rovnice" r:id="rId8" imgW="1295400" imgH="381000" progId="Equation.3">
                  <p:embed/>
                  <p:pic>
                    <p:nvPicPr>
                      <p:cNvPr id="308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4253266"/>
                        <a:ext cx="12890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9438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buFontTx/>
              <a:buNone/>
            </a:pP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Nechť </a:t>
            </a: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 je množina všech formulí a (</a:t>
            </a: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) množina všech jejich interpretací. </a:t>
            </a: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Pravdivostním ohodnocením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 nazveme zobrazení </a:t>
            </a: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V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: (</a:t>
            </a: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)  </a:t>
            </a: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, splňující následující požadavky:</a:t>
            </a:r>
            <a:r>
              <a:rPr lang="cs-CZ" altLang="cs-CZ" sz="2400" dirty="0">
                <a:sym typeface="Symbol" panose="05050102010706020507" pitchFamily="18" charset="2"/>
              </a:rPr>
              <a:t> </a:t>
            </a:r>
          </a:p>
          <a:p>
            <a:pPr>
              <a:spcBef>
                <a:spcPct val="40000"/>
              </a:spcBef>
              <a:buFontTx/>
              <a:buNone/>
            </a:pPr>
            <a:r>
              <a:rPr lang="cs-CZ" altLang="cs-CZ" sz="2400" i="1" dirty="0">
                <a:sym typeface="Symbol" panose="05050102010706020507" pitchFamily="18" charset="2"/>
              </a:rPr>
              <a:t>		</a:t>
            </a:r>
            <a:r>
              <a:rPr lang="cs-CZ" altLang="cs-CZ" sz="2400" i="1" dirty="0">
                <a:solidFill>
                  <a:srgbClr val="00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V</a:t>
            </a:r>
            <a:r>
              <a:rPr lang="cs-CZ" altLang="cs-CZ" sz="2400" dirty="0">
                <a:solidFill>
                  <a:srgbClr val="00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cs-CZ" altLang="cs-CZ" sz="2400" i="1" dirty="0">
                <a:solidFill>
                  <a:srgbClr val="00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cs-CZ" altLang="cs-CZ" sz="2400" dirty="0">
                <a:solidFill>
                  <a:srgbClr val="00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) = </a:t>
            </a:r>
            <a:r>
              <a:rPr lang="cs-CZ" altLang="cs-CZ" sz="2400" i="1" dirty="0">
                <a:solidFill>
                  <a:srgbClr val="00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endParaRPr lang="cs-CZ" altLang="cs-CZ" sz="2400" i="1" dirty="0">
              <a:solidFill>
                <a:srgbClr val="000000"/>
              </a:solidFill>
              <a:sym typeface="Symbol" panose="05050102010706020507" pitchFamily="18" charset="2"/>
            </a:endParaRPr>
          </a:p>
          <a:p>
            <a:pPr marL="400050" lvl="1" indent="0">
              <a:buNone/>
              <a:defRPr/>
            </a:pPr>
            <a:endParaRPr lang="cs-CZ" sz="800" dirty="0" smtClean="0"/>
          </a:p>
          <a:p>
            <a:pPr marL="400050" lvl="1" indent="0">
              <a:buNone/>
              <a:defRPr/>
            </a:pPr>
            <a:endParaRPr lang="cs-CZ" sz="800" dirty="0"/>
          </a:p>
          <a:p>
            <a:pPr marL="400050" lvl="1" indent="0">
              <a:buNone/>
              <a:defRPr/>
            </a:pPr>
            <a:endParaRPr lang="cs-CZ" sz="800" dirty="0" smtClean="0"/>
          </a:p>
          <a:p>
            <a:pPr marL="400050" lvl="1" indent="0">
              <a:buNone/>
              <a:defRPr/>
            </a:pPr>
            <a:endParaRPr lang="cs-CZ" sz="800" dirty="0"/>
          </a:p>
          <a:p>
            <a:pPr marL="400050" lvl="1" indent="0">
              <a:buNone/>
              <a:defRPr/>
            </a:pPr>
            <a:endParaRPr lang="cs-CZ" sz="800" dirty="0" smtClean="0"/>
          </a:p>
          <a:p>
            <a:pPr marL="400050" lvl="1" indent="0">
              <a:buNone/>
              <a:defRPr/>
            </a:pPr>
            <a:endParaRPr lang="cs-CZ" sz="800" dirty="0"/>
          </a:p>
          <a:p>
            <a:pPr marL="400050" lvl="1" indent="0">
              <a:buNone/>
              <a:defRPr/>
            </a:pPr>
            <a:endParaRPr lang="cs-CZ" sz="800" dirty="0" smtClean="0"/>
          </a:p>
          <a:p>
            <a:pPr marL="400050" lvl="1" indent="0">
              <a:buNone/>
              <a:defRPr/>
            </a:pPr>
            <a:endParaRPr lang="cs-CZ" sz="800" dirty="0"/>
          </a:p>
          <a:p>
            <a:pPr marL="400050" lvl="1" indent="0">
              <a:buNone/>
              <a:defRPr/>
            </a:pPr>
            <a:endParaRPr lang="cs-CZ" sz="800" dirty="0" smtClean="0"/>
          </a:p>
          <a:p>
            <a:pPr marL="400050" lvl="1" indent="0">
              <a:buNone/>
              <a:defRPr/>
            </a:pPr>
            <a:endParaRPr lang="cs-CZ" sz="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Pravdivostní ohodnocení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619339"/>
              </p:ext>
            </p:extLst>
          </p:nvPr>
        </p:nvGraphicFramePr>
        <p:xfrm>
          <a:off x="1403648" y="2847635"/>
          <a:ext cx="360045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6" name="Rovnice" r:id="rId4" imgW="3594100" imgH="368300" progId="Equation.3">
                  <p:embed/>
                </p:oleObj>
              </mc:Choice>
              <mc:Fallback>
                <p:oleObj name="Rovnice" r:id="rId4" imgW="3594100" imgH="368300" progId="Equation.3">
                  <p:embed/>
                  <p:pic>
                    <p:nvPicPr>
                      <p:cNvPr id="1126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847635"/>
                        <a:ext cx="3600450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4171707"/>
              </p:ext>
            </p:extLst>
          </p:nvPr>
        </p:nvGraphicFramePr>
        <p:xfrm>
          <a:off x="1399973" y="3751190"/>
          <a:ext cx="446405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7" name="Rovnice" r:id="rId6" imgW="4457700" imgH="368300" progId="Equation.3">
                  <p:embed/>
                </p:oleObj>
              </mc:Choice>
              <mc:Fallback>
                <p:oleObj name="Rovnice" r:id="rId6" imgW="4457700" imgH="368300" progId="Equation.3">
                  <p:embed/>
                  <p:pic>
                    <p:nvPicPr>
                      <p:cNvPr id="1126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9973" y="3751190"/>
                        <a:ext cx="4464050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410599"/>
              </p:ext>
            </p:extLst>
          </p:nvPr>
        </p:nvGraphicFramePr>
        <p:xfrm>
          <a:off x="1386720" y="4224435"/>
          <a:ext cx="443865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8" name="Rovnice" r:id="rId8" imgW="4445000" imgH="368300" progId="Equation.3">
                  <p:embed/>
                </p:oleObj>
              </mc:Choice>
              <mc:Fallback>
                <p:oleObj name="Rovnice" r:id="rId8" imgW="4445000" imgH="368300" progId="Equation.3">
                  <p:embed/>
                  <p:pic>
                    <p:nvPicPr>
                      <p:cNvPr id="1127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6720" y="4224435"/>
                        <a:ext cx="4438650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3947688"/>
              </p:ext>
            </p:extLst>
          </p:nvPr>
        </p:nvGraphicFramePr>
        <p:xfrm>
          <a:off x="1400402" y="3277946"/>
          <a:ext cx="352425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9" name="Rovnice" r:id="rId10" imgW="3517900" imgH="368300" progId="Equation.3">
                  <p:embed/>
                </p:oleObj>
              </mc:Choice>
              <mc:Fallback>
                <p:oleObj name="Rovnice" r:id="rId10" imgW="3517900" imgH="368300" progId="Equation.3">
                  <p:embed/>
                  <p:pic>
                    <p:nvPicPr>
                      <p:cNvPr id="1127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0402" y="3277946"/>
                        <a:ext cx="3524250" cy="363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799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Operac</a:t>
            </a:r>
            <a:r>
              <a:rPr lang="cs-CZ" altLang="cs-CZ" sz="2400" dirty="0">
                <a:sym typeface="Symbol" panose="05050102010706020507" pitchFamily="18" charset="2"/>
              </a:rPr>
              <a:t>e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negace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cs-CZ" altLang="cs-CZ" sz="2400" dirty="0">
                <a:sym typeface="Symbol" panose="05050102010706020507" pitchFamily="18" charset="2"/>
              </a:rPr>
              <a:t>je 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defin</a:t>
            </a:r>
            <a:r>
              <a:rPr lang="cs-CZ" altLang="cs-CZ" sz="2400" dirty="0">
                <a:sym typeface="Symbol" panose="05050102010706020507" pitchFamily="18" charset="2"/>
              </a:rPr>
              <a:t>ována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 takto:</a:t>
            </a:r>
          </a:p>
          <a:p>
            <a:pPr algn="ctr">
              <a:buFontTx/>
              <a:buNone/>
            </a:pP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</a:t>
            </a: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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  = </a:t>
            </a:r>
            <a:r>
              <a:rPr lang="cs-CZ" altLang="cs-CZ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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  0</a:t>
            </a:r>
          </a:p>
          <a:p>
            <a:pPr>
              <a:buFontTx/>
              <a:buNone/>
            </a:pP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Pro pravdivostní ohodnocení negace pak dostaneme: </a:t>
            </a:r>
          </a:p>
          <a:p>
            <a:pPr marL="400050" lvl="1" indent="0">
              <a:buNone/>
              <a:defRPr/>
            </a:pPr>
            <a:endParaRPr lang="cs-CZ" sz="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Negace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8863965"/>
              </p:ext>
            </p:extLst>
          </p:nvPr>
        </p:nvGraphicFramePr>
        <p:xfrm>
          <a:off x="1403648" y="3507854"/>
          <a:ext cx="592455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5" name="Rovnice" r:id="rId4" imgW="5930900" imgH="368300" progId="Equation.3">
                  <p:embed/>
                </p:oleObj>
              </mc:Choice>
              <mc:Fallback>
                <p:oleObj name="Rovnice" r:id="rId4" imgW="5930900" imgH="368300" progId="Equation.3">
                  <p:embed/>
                  <p:pic>
                    <p:nvPicPr>
                      <p:cNvPr id="1127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3507854"/>
                        <a:ext cx="5924550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870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400050" lvl="1" indent="0">
              <a:buNone/>
              <a:defRPr/>
            </a:pPr>
            <a:r>
              <a:rPr lang="cs-CZ" altLang="cs-CZ" sz="2400" i="1" dirty="0" err="1">
                <a:cs typeface="Times New Roman" panose="02020603050405020304" pitchFamily="18" charset="0"/>
                <a:sym typeface="Symbol" panose="05050102010706020507" pitchFamily="18" charset="2"/>
              </a:rPr>
              <a:t>Lukasiewiczova</a:t>
            </a:r>
            <a:r>
              <a:rPr lang="cs-CZ" altLang="cs-CZ" sz="2400" dirty="0">
                <a:sym typeface="Symbol" panose="05050102010706020507" pitchFamily="18" charset="2"/>
              </a:rPr>
              <a:t>:</a:t>
            </a:r>
          </a:p>
          <a:p>
            <a:pPr marL="400050" lvl="1" indent="0">
              <a:buNone/>
              <a:defRPr/>
            </a:pPr>
            <a:endParaRPr lang="cs-CZ" sz="2400" dirty="0" smtClean="0"/>
          </a:p>
          <a:p>
            <a:pPr marL="400050" lvl="1" indent="0">
              <a:buNone/>
              <a:defRPr/>
            </a:pPr>
            <a:endParaRPr lang="cs-CZ" sz="2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Příklady implikací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2566112"/>
              </p:ext>
            </p:extLst>
          </p:nvPr>
        </p:nvGraphicFramePr>
        <p:xfrm>
          <a:off x="2195736" y="2931790"/>
          <a:ext cx="443865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9" name="Rovnice" r:id="rId4" imgW="4445000" imgH="368300" progId="Equation.3">
                  <p:embed/>
                </p:oleObj>
              </mc:Choice>
              <mc:Fallback>
                <p:oleObj name="Rovnice" r:id="rId4" imgW="4445000" imgH="368300" progId="Equation.3">
                  <p:embed/>
                  <p:pic>
                    <p:nvPicPr>
                      <p:cNvPr id="1229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2931790"/>
                        <a:ext cx="4438650" cy="363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9681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400050" lvl="1" indent="0">
              <a:buNone/>
              <a:defRPr/>
            </a:pPr>
            <a:r>
              <a:rPr lang="cs-CZ" altLang="cs-CZ" sz="2400" i="1" dirty="0" err="1">
                <a:cs typeface="Times New Roman" panose="02020603050405020304" pitchFamily="18" charset="0"/>
                <a:sym typeface="Symbol" panose="05050102010706020507" pitchFamily="18" charset="2"/>
              </a:rPr>
              <a:t>Kleene-Dienesova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:</a:t>
            </a:r>
            <a:r>
              <a:rPr lang="cs-CZ" altLang="cs-CZ" sz="2400" dirty="0">
                <a:sym typeface="Symbol" panose="05050102010706020507" pitchFamily="18" charset="2"/>
              </a:rPr>
              <a:t> </a:t>
            </a:r>
          </a:p>
          <a:p>
            <a:pPr marL="400050" lvl="1" indent="0">
              <a:buNone/>
              <a:defRPr/>
            </a:pPr>
            <a:endParaRPr lang="cs-CZ" sz="2400" dirty="0" smtClean="0"/>
          </a:p>
          <a:p>
            <a:pPr marL="400050" lvl="1" indent="0">
              <a:buNone/>
              <a:defRPr/>
            </a:pPr>
            <a:endParaRPr lang="cs-CZ" sz="2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Příklady implikací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5017536"/>
              </p:ext>
            </p:extLst>
          </p:nvPr>
        </p:nvGraphicFramePr>
        <p:xfrm>
          <a:off x="2627784" y="2787774"/>
          <a:ext cx="4105275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3" name="Rovnice" r:id="rId4" imgW="4114800" imgH="368300" progId="Equation.3">
                  <p:embed/>
                </p:oleObj>
              </mc:Choice>
              <mc:Fallback>
                <p:oleObj name="Rovnice" r:id="rId4" imgW="4114800" imgH="368300" progId="Equation.3">
                  <p:embed/>
                  <p:pic>
                    <p:nvPicPr>
                      <p:cNvPr id="1229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2787774"/>
                        <a:ext cx="4105275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6670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400050" lvl="1" indent="0">
              <a:buNone/>
              <a:defRPr/>
            </a:pPr>
            <a:r>
              <a:rPr lang="cs-CZ" altLang="cs-CZ" sz="2400" i="1" dirty="0" err="1" smtClean="0">
                <a:cs typeface="Times New Roman" panose="02020603050405020304" pitchFamily="18" charset="0"/>
                <a:sym typeface="Symbol" panose="05050102010706020507" pitchFamily="18" charset="2"/>
              </a:rPr>
              <a:t>Zadehova</a:t>
            </a:r>
            <a:r>
              <a:rPr lang="cs-CZ" altLang="cs-CZ" sz="2400" dirty="0" smtClean="0">
                <a:sym typeface="Symbol" panose="05050102010706020507" pitchFamily="18" charset="2"/>
              </a:rPr>
              <a:t>:</a:t>
            </a:r>
            <a:endParaRPr lang="cs-CZ" altLang="cs-CZ" sz="2400" dirty="0">
              <a:sym typeface="Symbol" panose="05050102010706020507" pitchFamily="18" charset="2"/>
            </a:endParaRPr>
          </a:p>
          <a:p>
            <a:pPr marL="400050" lvl="1" indent="0">
              <a:buNone/>
              <a:defRPr/>
            </a:pPr>
            <a:endParaRPr lang="cs-CZ" sz="2400" dirty="0" smtClean="0"/>
          </a:p>
          <a:p>
            <a:pPr marL="400050" lvl="1" indent="0">
              <a:buNone/>
              <a:defRPr/>
            </a:pPr>
            <a:endParaRPr lang="cs-CZ" sz="2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Příklady implikací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6238375"/>
              </p:ext>
            </p:extLst>
          </p:nvPr>
        </p:nvGraphicFramePr>
        <p:xfrm>
          <a:off x="1797050" y="3075806"/>
          <a:ext cx="55499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7" name="Rovnice" r:id="rId4" imgW="5549900" imgH="368300" progId="Equation.3">
                  <p:embed/>
                </p:oleObj>
              </mc:Choice>
              <mc:Fallback>
                <p:oleObj name="Rovnice" r:id="rId4" imgW="5549900" imgH="368300" progId="Equation.3">
                  <p:embed/>
                  <p:pic>
                    <p:nvPicPr>
                      <p:cNvPr id="1229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050" y="3075806"/>
                        <a:ext cx="5549900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9765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400050" lvl="1" indent="0">
              <a:buNone/>
              <a:defRPr/>
            </a:pPr>
            <a:r>
              <a:rPr lang="cs-CZ" altLang="cs-CZ" sz="2400" i="1" dirty="0" err="1" smtClean="0">
                <a:cs typeface="Times New Roman" panose="02020603050405020304" pitchFamily="18" charset="0"/>
                <a:sym typeface="Symbol" panose="05050102010706020507" pitchFamily="18" charset="2"/>
              </a:rPr>
              <a:t>Gödelova</a:t>
            </a:r>
            <a:r>
              <a:rPr lang="cs-CZ" altLang="cs-CZ" sz="2400" dirty="0" smtClean="0">
                <a:sym typeface="Symbol" panose="05050102010706020507" pitchFamily="18" charset="2"/>
              </a:rPr>
              <a:t>:</a:t>
            </a:r>
            <a:endParaRPr lang="cs-CZ" altLang="cs-CZ" sz="2400" dirty="0">
              <a:sym typeface="Symbol" panose="05050102010706020507" pitchFamily="18" charset="2"/>
            </a:endParaRPr>
          </a:p>
          <a:p>
            <a:pPr marL="400050" lvl="1" indent="0">
              <a:buNone/>
              <a:defRPr/>
            </a:pPr>
            <a:endParaRPr lang="cs-CZ" sz="2400" dirty="0" smtClean="0"/>
          </a:p>
          <a:p>
            <a:pPr marL="400050" lvl="1" indent="0">
              <a:buNone/>
              <a:defRPr/>
            </a:pPr>
            <a:endParaRPr lang="cs-CZ" sz="2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Příklady implikací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910441"/>
              </p:ext>
            </p:extLst>
          </p:nvPr>
        </p:nvGraphicFramePr>
        <p:xfrm>
          <a:off x="1907704" y="2859782"/>
          <a:ext cx="4806950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1" name="Rovnice" r:id="rId4" imgW="4813300" imgH="863600" progId="Equation.3">
                  <p:embed/>
                </p:oleObj>
              </mc:Choice>
              <mc:Fallback>
                <p:oleObj name="Rovnice" r:id="rId4" imgW="4813300" imgH="863600" progId="Equation.3">
                  <p:embed/>
                  <p:pic>
                    <p:nvPicPr>
                      <p:cNvPr id="1229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2859782"/>
                        <a:ext cx="4806950" cy="84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55254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algn="just">
              <a:spcAft>
                <a:spcPct val="30000"/>
              </a:spcAft>
              <a:buFontTx/>
              <a:buNone/>
            </a:pPr>
            <a:r>
              <a:rPr lang="cs-CZ" altLang="cs-CZ" sz="2000" dirty="0">
                <a:sym typeface="Symbol" panose="05050102010706020507" pitchFamily="18" charset="2"/>
              </a:rPr>
              <a:t>Uvažujme pravidlo </a:t>
            </a:r>
          </a:p>
          <a:p>
            <a:pPr algn="ctr">
              <a:spcAft>
                <a:spcPct val="30000"/>
              </a:spcAft>
              <a:buFontTx/>
              <a:buNone/>
            </a:pPr>
            <a:r>
              <a:rPr lang="cs-CZ" altLang="cs-CZ" sz="1600" dirty="0">
                <a:cs typeface="Times New Roman" panose="02020603050405020304" pitchFamily="18" charset="0"/>
                <a:sym typeface="Symbol" panose="05050102010706020507" pitchFamily="18" charset="2"/>
              </a:rPr>
              <a:t>IF </a:t>
            </a:r>
            <a:r>
              <a:rPr lang="cs-CZ" altLang="cs-CZ" sz="1600" i="1" dirty="0"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cs-CZ" altLang="cs-CZ" sz="1600" dirty="0">
                <a:cs typeface="Times New Roman" panose="02020603050405020304" pitchFamily="18" charset="0"/>
                <a:sym typeface="Symbol" panose="05050102010706020507" pitchFamily="18" charset="2"/>
              </a:rPr>
              <a:t> = </a:t>
            </a:r>
            <a:r>
              <a:rPr lang="cs-CZ" altLang="cs-CZ" sz="1600" i="1" dirty="0"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cs-CZ" altLang="cs-CZ" sz="1600" dirty="0">
                <a:cs typeface="Times New Roman" panose="02020603050405020304" pitchFamily="18" charset="0"/>
                <a:sym typeface="Symbol" panose="05050102010706020507" pitchFamily="18" charset="2"/>
              </a:rPr>
              <a:t> THEN </a:t>
            </a:r>
            <a:r>
              <a:rPr lang="cs-CZ" altLang="cs-CZ" sz="1600" i="1" dirty="0"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cs-CZ" altLang="cs-CZ" sz="1600" dirty="0">
                <a:cs typeface="Times New Roman" panose="02020603050405020304" pitchFamily="18" charset="0"/>
                <a:sym typeface="Symbol" panose="05050102010706020507" pitchFamily="18" charset="2"/>
              </a:rPr>
              <a:t> = </a:t>
            </a:r>
            <a:r>
              <a:rPr lang="cs-CZ" altLang="cs-CZ" sz="1600" i="1" dirty="0"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endParaRPr lang="cs-CZ" altLang="cs-CZ" sz="1600" dirty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spcAft>
                <a:spcPct val="30000"/>
              </a:spcAft>
              <a:buFontTx/>
              <a:buNone/>
            </a:pPr>
            <a:r>
              <a:rPr lang="cs-CZ" altLang="cs-CZ" sz="2000" dirty="0"/>
              <a:t>Nechť                   ,                    . </a:t>
            </a:r>
            <a:r>
              <a:rPr lang="cs-CZ" altLang="cs-CZ" sz="2000" dirty="0">
                <a:cs typeface="Times New Roman" panose="02020603050405020304" pitchFamily="18" charset="0"/>
              </a:rPr>
              <a:t>Pak </a:t>
            </a:r>
            <a:r>
              <a:rPr lang="cs-CZ" altLang="cs-CZ" sz="2000" dirty="0"/>
              <a:t>toto </a:t>
            </a:r>
            <a:r>
              <a:rPr lang="cs-CZ" altLang="cs-CZ" sz="2000" dirty="0">
                <a:cs typeface="Times New Roman" panose="02020603050405020304" pitchFamily="18" charset="0"/>
              </a:rPr>
              <a:t>pravidlo můžeme chápat jako fuzzy relaci</a:t>
            </a:r>
            <a:endParaRPr lang="cs-CZ" altLang="cs-CZ" sz="2000" dirty="0"/>
          </a:p>
          <a:p>
            <a:pPr>
              <a:spcAft>
                <a:spcPct val="30000"/>
              </a:spcAft>
              <a:buFontTx/>
              <a:buNone/>
            </a:pPr>
            <a:endParaRPr lang="cs-CZ" altLang="cs-CZ" sz="2000" dirty="0"/>
          </a:p>
          <a:p>
            <a:pPr>
              <a:spcAft>
                <a:spcPct val="30000"/>
              </a:spcAft>
              <a:buFontTx/>
              <a:buNone/>
            </a:pPr>
            <a:r>
              <a:rPr lang="cs-CZ" altLang="cs-CZ" sz="2000" dirty="0">
                <a:cs typeface="Times New Roman" panose="02020603050405020304" pitchFamily="18" charset="0"/>
              </a:rPr>
              <a:t>Ve fuzzy systémech se charakteristická funkce této relace často definuje vztahem</a:t>
            </a:r>
            <a:endParaRPr lang="cs-CZ" altLang="cs-CZ" sz="2000" dirty="0"/>
          </a:p>
          <a:p>
            <a:pPr>
              <a:spcAft>
                <a:spcPct val="30000"/>
              </a:spcAft>
              <a:buFontTx/>
              <a:buNone/>
            </a:pPr>
            <a:endParaRPr lang="cs-CZ" altLang="cs-CZ" sz="2000" dirty="0"/>
          </a:p>
          <a:p>
            <a:pPr>
              <a:spcAft>
                <a:spcPct val="30000"/>
              </a:spcAft>
              <a:buFontTx/>
              <a:buNone/>
            </a:pPr>
            <a:r>
              <a:rPr lang="cs-CZ" altLang="cs-CZ" sz="2000" dirty="0">
                <a:cs typeface="Times New Roman" panose="02020603050405020304" pitchFamily="18" charset="0"/>
              </a:rPr>
              <a:t> 	a relace se </a:t>
            </a:r>
            <a:r>
              <a:rPr lang="cs-CZ" altLang="cs-CZ" sz="2000" dirty="0"/>
              <a:t>nepřesně </a:t>
            </a:r>
            <a:r>
              <a:rPr lang="cs-CZ" altLang="cs-CZ" sz="2000" dirty="0">
                <a:cs typeface="Times New Roman" panose="02020603050405020304" pitchFamily="18" charset="0"/>
              </a:rPr>
              <a:t>označuje názvem </a:t>
            </a:r>
            <a:r>
              <a:rPr lang="cs-CZ" altLang="cs-CZ" sz="2000" i="1" dirty="0" err="1">
                <a:cs typeface="Times New Roman" panose="02020603050405020304" pitchFamily="18" charset="0"/>
              </a:rPr>
              <a:t>Mamdaniho</a:t>
            </a:r>
            <a:r>
              <a:rPr lang="cs-CZ" altLang="cs-CZ" sz="2000" i="1" dirty="0">
                <a:cs typeface="Times New Roman" panose="02020603050405020304" pitchFamily="18" charset="0"/>
              </a:rPr>
              <a:t> implikace</a:t>
            </a:r>
            <a:r>
              <a:rPr lang="cs-CZ" altLang="cs-CZ" sz="2000" dirty="0"/>
              <a:t>.</a:t>
            </a:r>
            <a:endParaRPr lang="cs-CZ" sz="5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Kompoziční pravidlo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usuzování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6277196"/>
              </p:ext>
            </p:extLst>
          </p:nvPr>
        </p:nvGraphicFramePr>
        <p:xfrm>
          <a:off x="1154708" y="1775060"/>
          <a:ext cx="1169513" cy="281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2" name="Rovnice" r:id="rId4" imgW="1511300" imgH="368300" progId="Equation.3">
                  <p:embed/>
                </p:oleObj>
              </mc:Choice>
              <mc:Fallback>
                <p:oleObj name="Rovnice" r:id="rId4" imgW="1511300" imgH="368300" progId="Equation.3">
                  <p:embed/>
                  <p:pic>
                    <p:nvPicPr>
                      <p:cNvPr id="1331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4708" y="1775060"/>
                        <a:ext cx="1169513" cy="281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335129"/>
              </p:ext>
            </p:extLst>
          </p:nvPr>
        </p:nvGraphicFramePr>
        <p:xfrm>
          <a:off x="2503571" y="1775059"/>
          <a:ext cx="1159644" cy="281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3" name="Rovnice" r:id="rId6" imgW="1498600" imgH="368300" progId="Equation.3">
                  <p:embed/>
                </p:oleObj>
              </mc:Choice>
              <mc:Fallback>
                <p:oleObj name="Rovnice" r:id="rId6" imgW="1498600" imgH="368300" progId="Equation.3">
                  <p:embed/>
                  <p:pic>
                    <p:nvPicPr>
                      <p:cNvPr id="1331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3571" y="1775059"/>
                        <a:ext cx="1159644" cy="281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176982"/>
              </p:ext>
            </p:extLst>
          </p:nvPr>
        </p:nvGraphicFramePr>
        <p:xfrm>
          <a:off x="2771800" y="2293128"/>
          <a:ext cx="198755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4" name="Rovnice" r:id="rId8" imgW="1981200" imgH="368300" progId="Equation.3">
                  <p:embed/>
                </p:oleObj>
              </mc:Choice>
              <mc:Fallback>
                <p:oleObj name="Rovnice" r:id="rId8" imgW="1981200" imgH="368300" progId="Equation.3">
                  <p:embed/>
                  <p:pic>
                    <p:nvPicPr>
                      <p:cNvPr id="1331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2293128"/>
                        <a:ext cx="1987550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6223205"/>
              </p:ext>
            </p:extLst>
          </p:nvPr>
        </p:nvGraphicFramePr>
        <p:xfrm>
          <a:off x="2324221" y="3525354"/>
          <a:ext cx="37211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5" name="Rovnice" r:id="rId10" imgW="3721100" imgH="368300" progId="Equation.3">
                  <p:embed/>
                </p:oleObj>
              </mc:Choice>
              <mc:Fallback>
                <p:oleObj name="Rovnice" r:id="rId10" imgW="3721100" imgH="368300" progId="Equation.3">
                  <p:embed/>
                  <p:pic>
                    <p:nvPicPr>
                      <p:cNvPr id="1331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4221" y="3525354"/>
                        <a:ext cx="3721100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86793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lnSpc>
                <a:spcPct val="100000"/>
              </a:lnSpc>
              <a:buFontTx/>
              <a:buNone/>
            </a:pPr>
            <a:r>
              <a:rPr lang="cs-CZ" altLang="cs-CZ" sz="2000" dirty="0"/>
              <a:t>P</a:t>
            </a:r>
            <a:r>
              <a:rPr lang="cs-CZ" altLang="cs-CZ" sz="2000" dirty="0">
                <a:cs typeface="Times New Roman" panose="02020603050405020304" pitchFamily="18" charset="0"/>
              </a:rPr>
              <a:t>ravidl</a:t>
            </a:r>
            <a:r>
              <a:rPr lang="cs-CZ" altLang="cs-CZ" sz="2000" dirty="0"/>
              <a:t>o</a:t>
            </a:r>
            <a:r>
              <a:rPr lang="cs-CZ" altLang="cs-CZ" sz="2000" dirty="0">
                <a:cs typeface="Times New Roman" panose="02020603050405020304" pitchFamily="18" charset="0"/>
              </a:rPr>
              <a:t> </a:t>
            </a:r>
            <a:r>
              <a:rPr lang="cs-CZ" altLang="cs-CZ" sz="2000" i="1" dirty="0">
                <a:cs typeface="Times New Roman" panose="02020603050405020304" pitchFamily="18" charset="0"/>
              </a:rPr>
              <a:t>fuzzy modus </a:t>
            </a:r>
            <a:r>
              <a:rPr lang="cs-CZ" altLang="cs-CZ" sz="2000" i="1" dirty="0" err="1">
                <a:cs typeface="Times New Roman" panose="02020603050405020304" pitchFamily="18" charset="0"/>
              </a:rPr>
              <a:t>ponens</a:t>
            </a:r>
            <a:r>
              <a:rPr lang="cs-CZ" altLang="cs-CZ" sz="2000" dirty="0">
                <a:cs typeface="Times New Roman" panose="02020603050405020304" pitchFamily="18" charset="0"/>
              </a:rPr>
              <a:t>:</a:t>
            </a:r>
            <a:r>
              <a:rPr lang="cs-CZ" altLang="cs-CZ" sz="2000" dirty="0"/>
              <a:t> </a:t>
            </a:r>
          </a:p>
          <a:p>
            <a:pPr>
              <a:lnSpc>
                <a:spcPct val="100000"/>
              </a:lnSpc>
              <a:buFontTx/>
              <a:buNone/>
            </a:pPr>
            <a:endParaRPr lang="cs-CZ" altLang="cs-CZ" sz="2000" dirty="0"/>
          </a:p>
          <a:p>
            <a:pPr>
              <a:lnSpc>
                <a:spcPct val="100000"/>
              </a:lnSpc>
              <a:buFontTx/>
              <a:buNone/>
            </a:pPr>
            <a:endParaRPr lang="cs-CZ" altLang="cs-CZ" sz="2000" dirty="0"/>
          </a:p>
          <a:p>
            <a:pPr>
              <a:lnSpc>
                <a:spcPct val="100000"/>
              </a:lnSpc>
              <a:buFontTx/>
              <a:buNone/>
            </a:pPr>
            <a:endParaRPr lang="cs-CZ" altLang="cs-CZ" sz="2000" dirty="0"/>
          </a:p>
          <a:p>
            <a:pPr>
              <a:lnSpc>
                <a:spcPct val="100000"/>
              </a:lnSpc>
              <a:buFontTx/>
              <a:buNone/>
            </a:pPr>
            <a:r>
              <a:rPr lang="cs-CZ" altLang="cs-CZ" sz="2000" dirty="0"/>
              <a:t>Nechť                       . Pak </a:t>
            </a:r>
            <a:r>
              <a:rPr lang="cs-CZ" altLang="cs-CZ" sz="2000" dirty="0">
                <a:cs typeface="Times New Roman" panose="02020603050405020304" pitchFamily="18" charset="0"/>
              </a:rPr>
              <a:t>fuzzy množina </a:t>
            </a:r>
            <a:r>
              <a:rPr lang="cs-CZ" altLang="cs-CZ" sz="2000" dirty="0"/>
              <a:t>                      může být určena takto:</a:t>
            </a:r>
          </a:p>
          <a:p>
            <a:pPr>
              <a:lnSpc>
                <a:spcPct val="100000"/>
              </a:lnSpc>
              <a:buFontTx/>
              <a:buNone/>
            </a:pPr>
            <a:endParaRPr lang="cs-CZ" altLang="cs-CZ" sz="2000" dirty="0"/>
          </a:p>
          <a:p>
            <a:pPr>
              <a:lnSpc>
                <a:spcPct val="100000"/>
              </a:lnSpc>
              <a:buFontTx/>
              <a:buNone/>
            </a:pPr>
            <a:endParaRPr lang="cs-CZ" altLang="cs-CZ" sz="2000" dirty="0"/>
          </a:p>
          <a:p>
            <a:pPr>
              <a:lnSpc>
                <a:spcPct val="100000"/>
              </a:lnSpc>
              <a:buFontTx/>
              <a:buNone/>
            </a:pPr>
            <a:r>
              <a:rPr lang="cs-CZ" altLang="cs-CZ" sz="2000" dirty="0">
                <a:cs typeface="Times New Roman" panose="02020603050405020304" pitchFamily="18" charset="0"/>
              </a:rPr>
              <a:t>Je-li univerzum </a:t>
            </a:r>
            <a:r>
              <a:rPr lang="cs-CZ" altLang="cs-CZ" sz="2000" i="1" dirty="0">
                <a:cs typeface="Times New Roman" panose="02020603050405020304" pitchFamily="18" charset="0"/>
              </a:rPr>
              <a:t>U</a:t>
            </a:r>
            <a:r>
              <a:rPr lang="cs-CZ" altLang="cs-CZ" sz="2000" dirty="0">
                <a:cs typeface="Times New Roman" panose="02020603050405020304" pitchFamily="18" charset="0"/>
              </a:rPr>
              <a:t> konečná množina, můžeme operátor </a:t>
            </a:r>
            <a:r>
              <a:rPr lang="cs-CZ" altLang="cs-CZ" sz="2000" i="1" dirty="0">
                <a:cs typeface="Times New Roman" panose="02020603050405020304" pitchFamily="18" charset="0"/>
              </a:rPr>
              <a:t>sup</a:t>
            </a:r>
            <a:r>
              <a:rPr lang="cs-CZ" altLang="cs-CZ" sz="2000" dirty="0">
                <a:cs typeface="Times New Roman" panose="02020603050405020304" pitchFamily="18" charset="0"/>
              </a:rPr>
              <a:t> nahradit operátorem </a:t>
            </a:r>
            <a:r>
              <a:rPr lang="cs-CZ" altLang="cs-CZ" sz="2000" i="1" dirty="0">
                <a:cs typeface="Times New Roman" panose="02020603050405020304" pitchFamily="18" charset="0"/>
              </a:rPr>
              <a:t>max</a:t>
            </a:r>
            <a:r>
              <a:rPr lang="cs-CZ" altLang="cs-CZ" sz="2000" dirty="0">
                <a:cs typeface="Times New Roman" panose="02020603050405020304" pitchFamily="18" charset="0"/>
              </a:rPr>
              <a:t>. </a:t>
            </a:r>
          </a:p>
          <a:p>
            <a:pPr marL="400050" lvl="1" indent="0">
              <a:buNone/>
              <a:defRPr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Kompoziční pravidlo usuzování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7756648"/>
              </p:ext>
            </p:extLst>
          </p:nvPr>
        </p:nvGraphicFramePr>
        <p:xfrm>
          <a:off x="2195736" y="1347614"/>
          <a:ext cx="406400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6" name="Rovnice" r:id="rId4" imgW="4064000" imgH="711200" progId="Equation.3">
                  <p:embed/>
                </p:oleObj>
              </mc:Choice>
              <mc:Fallback>
                <p:oleObj name="Rovnice" r:id="rId4" imgW="4064000" imgH="711200" progId="Equation.3">
                  <p:embed/>
                  <p:pic>
                    <p:nvPicPr>
                      <p:cNvPr id="1434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1347614"/>
                        <a:ext cx="4064000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7657572"/>
              </p:ext>
            </p:extLst>
          </p:nvPr>
        </p:nvGraphicFramePr>
        <p:xfrm>
          <a:off x="1324546" y="2396060"/>
          <a:ext cx="1231230" cy="274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7" name="Rovnice" r:id="rId6" imgW="1638300" imgH="368300" progId="Equation.3">
                  <p:embed/>
                </p:oleObj>
              </mc:Choice>
              <mc:Fallback>
                <p:oleObj name="Rovnice" r:id="rId6" imgW="1638300" imgH="368300" progId="Equation.3">
                  <p:embed/>
                  <p:pic>
                    <p:nvPicPr>
                      <p:cNvPr id="1434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4546" y="2396060"/>
                        <a:ext cx="1231230" cy="2742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43133"/>
              </p:ext>
            </p:extLst>
          </p:nvPr>
        </p:nvGraphicFramePr>
        <p:xfrm>
          <a:off x="4716016" y="2405490"/>
          <a:ext cx="1288702" cy="2893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8" name="Rovnice" r:id="rId8" imgW="1612900" imgH="368300" progId="Equation.3">
                  <p:embed/>
                </p:oleObj>
              </mc:Choice>
              <mc:Fallback>
                <p:oleObj name="Rovnice" r:id="rId8" imgW="1612900" imgH="368300" progId="Equation.3">
                  <p:embed/>
                  <p:pic>
                    <p:nvPicPr>
                      <p:cNvPr id="1434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2405490"/>
                        <a:ext cx="1288702" cy="2893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6571367"/>
              </p:ext>
            </p:extLst>
          </p:nvPr>
        </p:nvGraphicFramePr>
        <p:xfrm>
          <a:off x="2087697" y="2838833"/>
          <a:ext cx="4349750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9" name="Rovnice" r:id="rId10" imgW="4343400" imgH="596900" progId="Equation.3">
                  <p:embed/>
                </p:oleObj>
              </mc:Choice>
              <mc:Fallback>
                <p:oleObj name="Rovnice" r:id="rId10" imgW="4343400" imgH="596900" progId="Equation.3">
                  <p:embed/>
                  <p:pic>
                    <p:nvPicPr>
                      <p:cNvPr id="1434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7697" y="2838833"/>
                        <a:ext cx="4349750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2016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FontTx/>
              <a:buNone/>
            </a:pPr>
            <a:r>
              <a:rPr lang="cs-CZ" altLang="cs-CZ" sz="1800" dirty="0">
                <a:cs typeface="Times New Roman" panose="02020603050405020304" pitchFamily="18" charset="0"/>
              </a:rPr>
              <a:t>Předpokládejme </a:t>
            </a:r>
            <a:r>
              <a:rPr lang="cs-CZ" altLang="cs-CZ" sz="1800" dirty="0"/>
              <a:t>,</a:t>
            </a:r>
            <a:r>
              <a:rPr lang="cs-CZ" altLang="cs-CZ" sz="1800" dirty="0">
                <a:cs typeface="Times New Roman" panose="02020603050405020304" pitchFamily="18" charset="0"/>
              </a:rPr>
              <a:t> že znalostní báze je tvořena </a:t>
            </a:r>
            <a:r>
              <a:rPr lang="cs-CZ" altLang="cs-CZ" sz="1800" i="1" dirty="0">
                <a:cs typeface="Times New Roman" panose="02020603050405020304" pitchFamily="18" charset="0"/>
              </a:rPr>
              <a:t>m</a:t>
            </a:r>
            <a:r>
              <a:rPr lang="cs-CZ" altLang="cs-CZ" sz="1800" dirty="0">
                <a:cs typeface="Times New Roman" panose="02020603050405020304" pitchFamily="18" charset="0"/>
              </a:rPr>
              <a:t> pravidly tvaru</a:t>
            </a:r>
            <a:endParaRPr lang="cs-CZ" altLang="cs-CZ" sz="1800" dirty="0"/>
          </a:p>
          <a:p>
            <a:pPr marL="0" indent="0">
              <a:spcBef>
                <a:spcPct val="40000"/>
              </a:spcBef>
              <a:buFontTx/>
              <a:buNone/>
            </a:pPr>
            <a:r>
              <a:rPr lang="cs-CZ" altLang="cs-CZ" sz="1800" dirty="0"/>
              <a:t>	IF </a:t>
            </a:r>
            <a:r>
              <a:rPr lang="cs-CZ" altLang="cs-CZ" sz="1800" i="1" dirty="0"/>
              <a:t>X</a:t>
            </a:r>
            <a:r>
              <a:rPr lang="cs-CZ" altLang="cs-CZ" sz="1800" baseline="-25000" dirty="0"/>
              <a:t>1 </a:t>
            </a:r>
            <a:r>
              <a:rPr lang="cs-CZ" altLang="cs-CZ" sz="1800" dirty="0"/>
              <a:t>= </a:t>
            </a:r>
            <a:r>
              <a:rPr lang="cs-CZ" altLang="cs-CZ" sz="1800" i="1" dirty="0"/>
              <a:t>A</a:t>
            </a:r>
            <a:r>
              <a:rPr lang="cs-CZ" altLang="cs-CZ" sz="1800" i="1" baseline="-25000" dirty="0"/>
              <a:t>i</a:t>
            </a:r>
            <a:r>
              <a:rPr lang="cs-CZ" altLang="cs-CZ" sz="1800" baseline="-25000" dirty="0"/>
              <a:t>1</a:t>
            </a:r>
            <a:r>
              <a:rPr lang="cs-CZ" altLang="cs-CZ" sz="1800" dirty="0"/>
              <a:t> AND </a:t>
            </a:r>
            <a:r>
              <a:rPr lang="cs-CZ" altLang="cs-CZ" sz="1800" i="1" dirty="0"/>
              <a:t>X</a:t>
            </a:r>
            <a:r>
              <a:rPr lang="cs-CZ" altLang="cs-CZ" sz="1800" baseline="-25000" dirty="0"/>
              <a:t>2 </a:t>
            </a:r>
            <a:r>
              <a:rPr lang="cs-CZ" altLang="cs-CZ" sz="1800" dirty="0"/>
              <a:t>= </a:t>
            </a:r>
            <a:r>
              <a:rPr lang="cs-CZ" altLang="cs-CZ" sz="1800" i="1" dirty="0"/>
              <a:t>A</a:t>
            </a:r>
            <a:r>
              <a:rPr lang="cs-CZ" altLang="cs-CZ" sz="1800" i="1" baseline="-25000" dirty="0"/>
              <a:t>i</a:t>
            </a:r>
            <a:r>
              <a:rPr lang="cs-CZ" altLang="cs-CZ" sz="1800" baseline="-25000" dirty="0"/>
              <a:t>2</a:t>
            </a:r>
            <a:r>
              <a:rPr lang="cs-CZ" altLang="cs-CZ" sz="1800" dirty="0"/>
              <a:t> AND … AND </a:t>
            </a:r>
            <a:r>
              <a:rPr lang="cs-CZ" altLang="cs-CZ" sz="1800" i="1" dirty="0" err="1"/>
              <a:t>X</a:t>
            </a:r>
            <a:r>
              <a:rPr lang="cs-CZ" altLang="cs-CZ" sz="1800" i="1" baseline="-25000" dirty="0" err="1"/>
              <a:t>n</a:t>
            </a:r>
            <a:r>
              <a:rPr lang="cs-CZ" altLang="cs-CZ" sz="1800" i="1" baseline="-25000" dirty="0"/>
              <a:t> </a:t>
            </a:r>
            <a:r>
              <a:rPr lang="cs-CZ" altLang="cs-CZ" sz="1800" dirty="0"/>
              <a:t>= </a:t>
            </a:r>
            <a:r>
              <a:rPr lang="cs-CZ" altLang="cs-CZ" sz="1800" i="1" dirty="0" err="1"/>
              <a:t>A</a:t>
            </a:r>
            <a:r>
              <a:rPr lang="cs-CZ" altLang="cs-CZ" sz="1800" i="1" baseline="-25000" dirty="0" err="1"/>
              <a:t>in</a:t>
            </a:r>
            <a:r>
              <a:rPr lang="cs-CZ" altLang="cs-CZ" sz="1800" dirty="0"/>
              <a:t> THEN </a:t>
            </a:r>
            <a:r>
              <a:rPr lang="cs-CZ" altLang="cs-CZ" sz="1800" i="1" dirty="0"/>
              <a:t>Y </a:t>
            </a:r>
            <a:r>
              <a:rPr lang="cs-CZ" altLang="cs-CZ" sz="1800" dirty="0"/>
              <a:t>= </a:t>
            </a:r>
            <a:r>
              <a:rPr lang="cs-CZ" altLang="cs-CZ" sz="1800" i="1" dirty="0"/>
              <a:t>B</a:t>
            </a:r>
            <a:endParaRPr lang="cs-CZ" altLang="cs-CZ" sz="1800" dirty="0"/>
          </a:p>
          <a:p>
            <a:pPr marL="0" indent="0">
              <a:spcBef>
                <a:spcPct val="50000"/>
              </a:spcBef>
              <a:buFontTx/>
              <a:buNone/>
            </a:pPr>
            <a:r>
              <a:rPr lang="cs-CZ" altLang="cs-CZ" sz="1800" dirty="0"/>
              <a:t>	kde                           ,                        . </a:t>
            </a:r>
          </a:p>
          <a:p>
            <a:pPr marL="0" indent="0">
              <a:spcBef>
                <a:spcPct val="50000"/>
              </a:spcBef>
              <a:buFontTx/>
              <a:buNone/>
            </a:pPr>
            <a:r>
              <a:rPr lang="cs-CZ" altLang="cs-CZ" sz="1800" dirty="0"/>
              <a:t>Těmto pravidlům odpovídají fuzzy relace</a:t>
            </a:r>
          </a:p>
          <a:p>
            <a:pPr marL="0" indent="0">
              <a:spcBef>
                <a:spcPct val="50000"/>
              </a:spcBef>
              <a:buFontTx/>
              <a:buNone/>
            </a:pPr>
            <a:endParaRPr lang="cs-CZ" altLang="cs-CZ" sz="1800" dirty="0"/>
          </a:p>
          <a:p>
            <a:pPr marL="0" indent="0">
              <a:spcBef>
                <a:spcPct val="50000"/>
              </a:spcBef>
              <a:buFontTx/>
              <a:buNone/>
            </a:pPr>
            <a:r>
              <a:rPr lang="cs-CZ" altLang="cs-CZ" sz="1800" dirty="0"/>
              <a:t>Podmínku na levé straně </a:t>
            </a:r>
            <a:r>
              <a:rPr lang="cs-CZ" altLang="cs-CZ" sz="1800" i="1" dirty="0"/>
              <a:t>i</a:t>
            </a:r>
            <a:r>
              <a:rPr lang="cs-CZ" altLang="cs-CZ" sz="1800" dirty="0"/>
              <a:t>-</a:t>
            </a:r>
            <a:r>
              <a:rPr lang="cs-CZ" altLang="cs-CZ" sz="1800" dirty="0" err="1"/>
              <a:t>tého</a:t>
            </a:r>
            <a:r>
              <a:rPr lang="cs-CZ" altLang="cs-CZ" sz="1800" dirty="0"/>
              <a:t> pravidla můžeme vyjádřit ve tvaru </a:t>
            </a:r>
          </a:p>
          <a:p>
            <a:pPr marL="0" indent="0">
              <a:spcBef>
                <a:spcPct val="50000"/>
              </a:spcBef>
              <a:buFontTx/>
              <a:buNone/>
            </a:pPr>
            <a:r>
              <a:rPr lang="cs-CZ" altLang="cs-CZ" sz="1800" i="1" dirty="0"/>
              <a:t>	X</a:t>
            </a:r>
            <a:r>
              <a:rPr lang="cs-CZ" altLang="cs-CZ" sz="1800" baseline="-25000" dirty="0"/>
              <a:t> </a:t>
            </a:r>
            <a:r>
              <a:rPr lang="cs-CZ" altLang="cs-CZ" sz="1800" dirty="0"/>
              <a:t>= </a:t>
            </a:r>
            <a:r>
              <a:rPr lang="cs-CZ" altLang="cs-CZ" sz="1800" i="1" dirty="0" err="1"/>
              <a:t>A</a:t>
            </a:r>
            <a:r>
              <a:rPr lang="cs-CZ" altLang="cs-CZ" sz="1800" i="1" baseline="-25000" dirty="0" err="1"/>
              <a:t>i</a:t>
            </a:r>
            <a:r>
              <a:rPr lang="cs-CZ" altLang="cs-CZ" sz="1800" i="1" dirty="0"/>
              <a:t> </a:t>
            </a:r>
            <a:r>
              <a:rPr lang="cs-CZ" altLang="cs-CZ" sz="1800" dirty="0"/>
              <a:t>, kde                                     ,</a:t>
            </a:r>
          </a:p>
          <a:p>
            <a:pPr marL="0" indent="0">
              <a:spcBef>
                <a:spcPct val="50000"/>
              </a:spcBef>
              <a:buFontTx/>
              <a:buNone/>
            </a:pPr>
            <a:r>
              <a:rPr lang="cs-CZ" altLang="cs-CZ" sz="1800" dirty="0"/>
              <a:t> B</a:t>
            </a:r>
            <a:r>
              <a:rPr lang="cs-CZ" altLang="cs-CZ" sz="1800" dirty="0">
                <a:cs typeface="Times New Roman" panose="02020603050405020304" pitchFamily="18" charset="0"/>
              </a:rPr>
              <a:t>áze </a:t>
            </a:r>
            <a:r>
              <a:rPr lang="cs-CZ" altLang="cs-CZ" sz="1800" dirty="0"/>
              <a:t>fuzzy pravidel</a:t>
            </a:r>
            <a:r>
              <a:rPr lang="cs-CZ" altLang="cs-CZ" sz="1800" dirty="0">
                <a:cs typeface="Times New Roman" panose="02020603050405020304" pitchFamily="18" charset="0"/>
              </a:rPr>
              <a:t> může být reprezentována relací </a:t>
            </a:r>
          </a:p>
          <a:p>
            <a:pPr marL="400050" lvl="1" indent="0">
              <a:buNone/>
              <a:defRPr/>
            </a:pPr>
            <a:endParaRPr lang="cs-CZ" sz="1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Báze fuzzy pravidel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2237449"/>
              </p:ext>
            </p:extLst>
          </p:nvPr>
        </p:nvGraphicFramePr>
        <p:xfrm>
          <a:off x="1979712" y="1776658"/>
          <a:ext cx="1254601" cy="3074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6" name="Rovnice" r:id="rId4" imgW="1917700" imgH="469900" progId="Equation.3">
                  <p:embed/>
                </p:oleObj>
              </mc:Choice>
              <mc:Fallback>
                <p:oleObj name="Rovnice" r:id="rId4" imgW="1917700" imgH="469900" progId="Equation.3">
                  <p:embed/>
                  <p:pic>
                    <p:nvPicPr>
                      <p:cNvPr id="1536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1776658"/>
                        <a:ext cx="1254601" cy="3074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92565"/>
              </p:ext>
            </p:extLst>
          </p:nvPr>
        </p:nvGraphicFramePr>
        <p:xfrm>
          <a:off x="3471799" y="1776658"/>
          <a:ext cx="1080120" cy="2824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7" name="Rovnice" r:id="rId6" imgW="1651000" imgH="431800" progId="Equation.3">
                  <p:embed/>
                </p:oleObj>
              </mc:Choice>
              <mc:Fallback>
                <p:oleObj name="Rovnice" r:id="rId6" imgW="1651000" imgH="431800" progId="Equation.3">
                  <p:embed/>
                  <p:pic>
                    <p:nvPicPr>
                      <p:cNvPr id="15365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1799" y="1776658"/>
                        <a:ext cx="1080120" cy="2824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8387770"/>
              </p:ext>
            </p:extLst>
          </p:nvPr>
        </p:nvGraphicFramePr>
        <p:xfrm>
          <a:off x="2123728" y="2499742"/>
          <a:ext cx="3671738" cy="3911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8" name="Rovnice" r:id="rId8" imgW="3987800" imgH="431800" progId="Equation.3">
                  <p:embed/>
                </p:oleObj>
              </mc:Choice>
              <mc:Fallback>
                <p:oleObj name="Rovnice" r:id="rId8" imgW="3987800" imgH="431800" progId="Equation.3">
                  <p:embed/>
                  <p:pic>
                    <p:nvPicPr>
                      <p:cNvPr id="1536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2499742"/>
                        <a:ext cx="3671738" cy="3911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3368579"/>
              </p:ext>
            </p:extLst>
          </p:nvPr>
        </p:nvGraphicFramePr>
        <p:xfrm>
          <a:off x="2562301" y="3368322"/>
          <a:ext cx="1989618" cy="2835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9" name="Rovnice" r:id="rId10" imgW="2679700" imgH="381000" progId="Equation.3">
                  <p:embed/>
                </p:oleObj>
              </mc:Choice>
              <mc:Fallback>
                <p:oleObj name="Rovnice" r:id="rId10" imgW="2679700" imgH="381000" progId="Equation.3">
                  <p:embed/>
                  <p:pic>
                    <p:nvPicPr>
                      <p:cNvPr id="1536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2301" y="3368322"/>
                        <a:ext cx="1989618" cy="2835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6069604"/>
              </p:ext>
            </p:extLst>
          </p:nvPr>
        </p:nvGraphicFramePr>
        <p:xfrm>
          <a:off x="4748671" y="3368322"/>
          <a:ext cx="2093589" cy="2835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0" name="Rovnice" r:id="rId12" imgW="2819400" imgH="381000" progId="Equation.3">
                  <p:embed/>
                </p:oleObj>
              </mc:Choice>
              <mc:Fallback>
                <p:oleObj name="Rovnice" r:id="rId12" imgW="2819400" imgH="381000" progId="Equation.3">
                  <p:embed/>
                  <p:pic>
                    <p:nvPicPr>
                      <p:cNvPr id="1536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8671" y="3368322"/>
                        <a:ext cx="2093589" cy="2835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7364815"/>
              </p:ext>
            </p:extLst>
          </p:nvPr>
        </p:nvGraphicFramePr>
        <p:xfrm>
          <a:off x="3725799" y="4057488"/>
          <a:ext cx="792088" cy="6208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1" name="Rovnice" r:id="rId14" imgW="1155700" imgH="914400" progId="Equation.3">
                  <p:embed/>
                </p:oleObj>
              </mc:Choice>
              <mc:Fallback>
                <p:oleObj name="Rovnice" r:id="rId14" imgW="1155700" imgH="914400" progId="Equation.3">
                  <p:embed/>
                  <p:pic>
                    <p:nvPicPr>
                      <p:cNvPr id="15369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5799" y="4057488"/>
                        <a:ext cx="792088" cy="6208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515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lnSpc>
                <a:spcPct val="100000"/>
              </a:lnSpc>
              <a:buFontTx/>
              <a:buNone/>
            </a:pPr>
            <a:r>
              <a:rPr lang="cs-CZ" altLang="cs-CZ" sz="1800" dirty="0"/>
              <a:t>Nechť nyní je položen dotaz </a:t>
            </a:r>
          </a:p>
          <a:p>
            <a:pPr>
              <a:lnSpc>
                <a:spcPct val="100000"/>
              </a:lnSpc>
              <a:spcBef>
                <a:spcPct val="40000"/>
              </a:spcBef>
              <a:buFontTx/>
              <a:buNone/>
            </a:pPr>
            <a:r>
              <a:rPr lang="cs-CZ" altLang="cs-CZ" sz="1800" i="1" dirty="0"/>
              <a:t>	X</a:t>
            </a:r>
            <a:r>
              <a:rPr lang="cs-CZ" altLang="cs-CZ" sz="1800" baseline="-25000" dirty="0"/>
              <a:t>1 </a:t>
            </a:r>
            <a:r>
              <a:rPr lang="cs-CZ" altLang="cs-CZ" sz="1800" dirty="0"/>
              <a:t>= </a:t>
            </a:r>
            <a:r>
              <a:rPr lang="cs-CZ" altLang="cs-CZ" sz="1800" i="1" dirty="0"/>
              <a:t>A</a:t>
            </a:r>
            <a:r>
              <a:rPr lang="cs-CZ" altLang="cs-CZ" sz="1800" baseline="-25000" dirty="0"/>
              <a:t>01</a:t>
            </a:r>
            <a:r>
              <a:rPr lang="cs-CZ" altLang="cs-CZ" sz="1800" dirty="0"/>
              <a:t> AND </a:t>
            </a:r>
            <a:r>
              <a:rPr lang="cs-CZ" altLang="cs-CZ" sz="1800" i="1" dirty="0"/>
              <a:t>X</a:t>
            </a:r>
            <a:r>
              <a:rPr lang="cs-CZ" altLang="cs-CZ" sz="1800" baseline="-25000" dirty="0"/>
              <a:t>2 </a:t>
            </a:r>
            <a:r>
              <a:rPr lang="cs-CZ" altLang="cs-CZ" sz="1800" dirty="0"/>
              <a:t>= </a:t>
            </a:r>
            <a:r>
              <a:rPr lang="cs-CZ" altLang="cs-CZ" sz="1800" i="1" dirty="0"/>
              <a:t>A</a:t>
            </a:r>
            <a:r>
              <a:rPr lang="cs-CZ" altLang="cs-CZ" sz="1800" baseline="-25000" dirty="0"/>
              <a:t>02</a:t>
            </a:r>
            <a:r>
              <a:rPr lang="cs-CZ" altLang="cs-CZ" sz="1800" dirty="0"/>
              <a:t> AND … AND </a:t>
            </a:r>
            <a:r>
              <a:rPr lang="cs-CZ" altLang="cs-CZ" sz="1800" i="1" dirty="0" err="1"/>
              <a:t>X</a:t>
            </a:r>
            <a:r>
              <a:rPr lang="cs-CZ" altLang="cs-CZ" sz="1800" i="1" baseline="-25000" dirty="0" err="1"/>
              <a:t>n</a:t>
            </a:r>
            <a:r>
              <a:rPr lang="cs-CZ" altLang="cs-CZ" sz="1800" i="1" baseline="-25000" dirty="0"/>
              <a:t> </a:t>
            </a:r>
            <a:r>
              <a:rPr lang="cs-CZ" altLang="cs-CZ" sz="1800" dirty="0"/>
              <a:t>= </a:t>
            </a:r>
            <a:r>
              <a:rPr lang="cs-CZ" altLang="cs-CZ" sz="1800" i="1" dirty="0"/>
              <a:t>A</a:t>
            </a:r>
            <a:r>
              <a:rPr lang="cs-CZ" altLang="cs-CZ" sz="1800" baseline="-25000" dirty="0"/>
              <a:t>0</a:t>
            </a:r>
            <a:r>
              <a:rPr lang="cs-CZ" altLang="cs-CZ" sz="1800" i="1" baseline="-25000" dirty="0"/>
              <a:t>n</a:t>
            </a:r>
          </a:p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cs-CZ" altLang="cs-CZ" sz="1800" dirty="0"/>
              <a:t>Odpovědí systému je fuzzy množina </a:t>
            </a:r>
          </a:p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endParaRPr lang="cs-CZ" altLang="cs-CZ" sz="1800" dirty="0"/>
          </a:p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endParaRPr lang="cs-CZ" altLang="cs-CZ" sz="1800" dirty="0"/>
          </a:p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cs-CZ" altLang="cs-CZ" sz="1800" dirty="0"/>
              <a:t>Při použití </a:t>
            </a:r>
            <a:r>
              <a:rPr lang="cs-CZ" altLang="cs-CZ" sz="1800" dirty="0" err="1"/>
              <a:t>Mamdaniho</a:t>
            </a:r>
            <a:r>
              <a:rPr lang="cs-CZ" altLang="cs-CZ" sz="1800" dirty="0"/>
              <a:t> interpretace relací </a:t>
            </a:r>
            <a:r>
              <a:rPr lang="cs-CZ" altLang="cs-CZ" sz="1800" i="1" dirty="0" err="1"/>
              <a:t>R</a:t>
            </a:r>
            <a:r>
              <a:rPr lang="cs-CZ" altLang="cs-CZ" sz="1800" i="1" baseline="-25000" dirty="0" err="1"/>
              <a:t>i</a:t>
            </a:r>
            <a:r>
              <a:rPr lang="cs-CZ" altLang="cs-CZ" sz="1800" dirty="0"/>
              <a:t> můžeme tento vztah převést do tvaru umožňujícího efektivnější výpočet: </a:t>
            </a:r>
          </a:p>
          <a:p>
            <a:pPr marL="400050" lvl="1" indent="0">
              <a:buNone/>
              <a:defRPr/>
            </a:pPr>
            <a:endParaRPr lang="cs-CZ" sz="1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Zodpovězení dotazu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2398319"/>
              </p:ext>
            </p:extLst>
          </p:nvPr>
        </p:nvGraphicFramePr>
        <p:xfrm>
          <a:off x="1547664" y="2355726"/>
          <a:ext cx="5229894" cy="65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1" name="Rovnice" r:id="rId4" imgW="6477000" imgH="812800" progId="Equation.3">
                  <p:embed/>
                </p:oleObj>
              </mc:Choice>
              <mc:Fallback>
                <p:oleObj name="Rovnice" r:id="rId4" imgW="6477000" imgH="812800" progId="Equation.3">
                  <p:embed/>
                  <p:pic>
                    <p:nvPicPr>
                      <p:cNvPr id="16391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2355726"/>
                        <a:ext cx="5229894" cy="65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3088632"/>
              </p:ext>
            </p:extLst>
          </p:nvPr>
        </p:nvGraphicFramePr>
        <p:xfrm>
          <a:off x="886123" y="3778987"/>
          <a:ext cx="6552976" cy="8172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2" name="Rovnice" r:id="rId6" imgW="8191500" imgH="1016000" progId="Equation.3">
                  <p:embed/>
                </p:oleObj>
              </mc:Choice>
              <mc:Fallback>
                <p:oleObj name="Rovnice" r:id="rId6" imgW="8191500" imgH="1016000" progId="Equation.3">
                  <p:embed/>
                  <p:pic>
                    <p:nvPicPr>
                      <p:cNvPr id="1639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123" y="3778987"/>
                        <a:ext cx="6552976" cy="8172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5494655"/>
              </p:ext>
            </p:extLst>
          </p:nvPr>
        </p:nvGraphicFramePr>
        <p:xfrm>
          <a:off x="3923804" y="2021604"/>
          <a:ext cx="1296392" cy="3341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3" name="Rovnice" r:id="rId8" imgW="1688367" imgH="431613" progId="Equation.3">
                  <p:embed/>
                </p:oleObj>
              </mc:Choice>
              <mc:Fallback>
                <p:oleObj name="Rovnice" r:id="rId8" imgW="1688367" imgH="431613" progId="Equation.3">
                  <p:embed/>
                  <p:pic>
                    <p:nvPicPr>
                      <p:cNvPr id="1638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804" y="2021604"/>
                        <a:ext cx="1296392" cy="3341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5867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buFontTx/>
              <a:buNone/>
            </a:pPr>
            <a:r>
              <a:rPr lang="cs-CZ" altLang="cs-CZ" sz="2000" i="1" dirty="0">
                <a:cs typeface="Times New Roman" panose="02020603050405020304" pitchFamily="18" charset="0"/>
              </a:rPr>
              <a:t>Fuzzy číslo</a:t>
            </a:r>
            <a:r>
              <a:rPr lang="cs-CZ" altLang="cs-CZ" sz="2000" dirty="0">
                <a:cs typeface="Times New Roman" panose="02020603050405020304" pitchFamily="18" charset="0"/>
              </a:rPr>
              <a:t> </a:t>
            </a:r>
            <a:r>
              <a:rPr lang="cs-CZ" altLang="cs-CZ" sz="2000" i="1" dirty="0">
                <a:cs typeface="Times New Roman" panose="02020603050405020304" pitchFamily="18" charset="0"/>
              </a:rPr>
              <a:t>A</a:t>
            </a:r>
            <a:r>
              <a:rPr lang="cs-CZ" altLang="cs-CZ" sz="2000" dirty="0">
                <a:cs typeface="Times New Roman" panose="02020603050405020304" pitchFamily="18" charset="0"/>
              </a:rPr>
              <a:t> je fuzzy množina na universu reálných čísel, která je určena čtveřicí bodů </a:t>
            </a:r>
            <a:endParaRPr lang="cs-CZ" altLang="cs-CZ" sz="2000" dirty="0"/>
          </a:p>
          <a:p>
            <a:pPr algn="ctr">
              <a:buFontTx/>
              <a:buNone/>
            </a:pPr>
            <a:r>
              <a:rPr lang="cs-CZ" altLang="cs-CZ" sz="2000" dirty="0"/>
              <a:t>( </a:t>
            </a:r>
            <a:r>
              <a:rPr lang="cs-CZ" altLang="cs-CZ" sz="2000" i="1" dirty="0"/>
              <a:t>a</a:t>
            </a:r>
            <a:r>
              <a:rPr lang="cs-CZ" altLang="cs-CZ" sz="2000" baseline="30000" dirty="0"/>
              <a:t>(1)</a:t>
            </a:r>
            <a:r>
              <a:rPr lang="cs-CZ" altLang="cs-CZ" sz="2000" dirty="0"/>
              <a:t>, </a:t>
            </a:r>
            <a:r>
              <a:rPr lang="cs-CZ" altLang="cs-CZ" sz="2000" i="1" dirty="0"/>
              <a:t>a</a:t>
            </a:r>
            <a:r>
              <a:rPr lang="cs-CZ" altLang="cs-CZ" sz="2000" baseline="30000" dirty="0"/>
              <a:t>(2)</a:t>
            </a:r>
            <a:r>
              <a:rPr lang="cs-CZ" altLang="cs-CZ" sz="2000" dirty="0"/>
              <a:t>, </a:t>
            </a:r>
            <a:r>
              <a:rPr lang="cs-CZ" altLang="cs-CZ" sz="2000" i="1" dirty="0"/>
              <a:t>a</a:t>
            </a:r>
            <a:r>
              <a:rPr lang="cs-CZ" altLang="cs-CZ" sz="2000" baseline="30000" dirty="0"/>
              <a:t>(3)</a:t>
            </a:r>
            <a:r>
              <a:rPr lang="cs-CZ" altLang="cs-CZ" sz="2000" dirty="0"/>
              <a:t>, </a:t>
            </a:r>
            <a:r>
              <a:rPr lang="cs-CZ" altLang="cs-CZ" sz="2000" i="1" dirty="0"/>
              <a:t>a</a:t>
            </a:r>
            <a:r>
              <a:rPr lang="cs-CZ" altLang="cs-CZ" sz="2000" baseline="30000" dirty="0"/>
              <a:t>(4) </a:t>
            </a:r>
            <a:r>
              <a:rPr lang="cs-CZ" altLang="cs-CZ" sz="2000" dirty="0"/>
              <a:t>) </a:t>
            </a:r>
          </a:p>
          <a:p>
            <a:pPr>
              <a:buFontTx/>
              <a:buNone/>
            </a:pPr>
            <a:r>
              <a:rPr lang="cs-CZ" altLang="cs-CZ" sz="2000" dirty="0"/>
              <a:t>	</a:t>
            </a:r>
            <a:r>
              <a:rPr lang="cs-CZ" altLang="cs-CZ" sz="2000" dirty="0">
                <a:cs typeface="Times New Roman" panose="02020603050405020304" pitchFamily="18" charset="0"/>
              </a:rPr>
              <a:t>a po částech souvislou funkcí příslušnosti s následujícími vlastnostmi: </a:t>
            </a:r>
            <a:endParaRPr lang="cs-CZ" altLang="cs-CZ" sz="2000" dirty="0"/>
          </a:p>
          <a:p>
            <a:pPr lvl="1"/>
            <a:r>
              <a:rPr lang="cs-CZ" altLang="cs-CZ" sz="2400" i="1" dirty="0"/>
              <a:t>a</a:t>
            </a:r>
            <a:r>
              <a:rPr lang="cs-CZ" altLang="cs-CZ" sz="2400" baseline="30000" dirty="0"/>
              <a:t>(1)</a:t>
            </a:r>
            <a:r>
              <a:rPr lang="cs-CZ" altLang="cs-CZ" sz="2400" dirty="0"/>
              <a:t> </a:t>
            </a:r>
            <a:r>
              <a:rPr lang="cs-CZ" altLang="cs-CZ" sz="2400" dirty="0">
                <a:sym typeface="Symbol" panose="05050102010706020507" pitchFamily="18" charset="2"/>
              </a:rPr>
              <a:t></a:t>
            </a:r>
            <a:r>
              <a:rPr lang="cs-CZ" altLang="cs-CZ" sz="2400" dirty="0"/>
              <a:t> </a:t>
            </a:r>
            <a:r>
              <a:rPr lang="cs-CZ" altLang="cs-CZ" sz="2400" i="1" dirty="0"/>
              <a:t>a</a:t>
            </a:r>
            <a:r>
              <a:rPr lang="cs-CZ" altLang="cs-CZ" sz="2400" baseline="30000" dirty="0"/>
              <a:t>(2)</a:t>
            </a:r>
            <a:r>
              <a:rPr lang="cs-CZ" altLang="cs-CZ" sz="2400" dirty="0"/>
              <a:t> </a:t>
            </a:r>
            <a:r>
              <a:rPr lang="cs-CZ" altLang="cs-CZ" sz="2400" dirty="0">
                <a:sym typeface="Symbol" panose="05050102010706020507" pitchFamily="18" charset="2"/>
              </a:rPr>
              <a:t></a:t>
            </a:r>
            <a:r>
              <a:rPr lang="cs-CZ" altLang="cs-CZ" sz="2400" dirty="0"/>
              <a:t> </a:t>
            </a:r>
            <a:r>
              <a:rPr lang="cs-CZ" altLang="cs-CZ" sz="2400" i="1" dirty="0"/>
              <a:t>a</a:t>
            </a:r>
            <a:r>
              <a:rPr lang="cs-CZ" altLang="cs-CZ" sz="2400" baseline="30000" dirty="0"/>
              <a:t>(3)</a:t>
            </a:r>
            <a:r>
              <a:rPr lang="cs-CZ" altLang="cs-CZ" sz="2400" dirty="0"/>
              <a:t> </a:t>
            </a:r>
            <a:r>
              <a:rPr lang="cs-CZ" altLang="cs-CZ" sz="2400" dirty="0">
                <a:sym typeface="Symbol" panose="05050102010706020507" pitchFamily="18" charset="2"/>
              </a:rPr>
              <a:t></a:t>
            </a:r>
            <a:r>
              <a:rPr lang="cs-CZ" altLang="cs-CZ" sz="2400" dirty="0"/>
              <a:t> </a:t>
            </a:r>
            <a:r>
              <a:rPr lang="cs-CZ" altLang="cs-CZ" sz="2400" i="1" dirty="0"/>
              <a:t>a</a:t>
            </a:r>
            <a:r>
              <a:rPr lang="cs-CZ" altLang="cs-CZ" sz="2400" baseline="30000" dirty="0"/>
              <a:t>(4)</a:t>
            </a:r>
            <a:endParaRPr lang="cs-CZ" altLang="cs-CZ" sz="2400" dirty="0"/>
          </a:p>
          <a:p>
            <a:pPr lvl="1"/>
            <a:r>
              <a:rPr lang="cs-CZ" altLang="cs-CZ" sz="2400" dirty="0"/>
              <a:t>je rovna nule pro </a:t>
            </a:r>
            <a:r>
              <a:rPr lang="cs-CZ" altLang="cs-CZ" sz="2400" i="1" dirty="0"/>
              <a:t>x</a:t>
            </a:r>
            <a:r>
              <a:rPr lang="cs-CZ" altLang="cs-CZ" sz="2400" dirty="0"/>
              <a:t> </a:t>
            </a:r>
            <a:r>
              <a:rPr lang="cs-CZ" altLang="cs-CZ" sz="2400" dirty="0">
                <a:sym typeface="Symbol" panose="05050102010706020507" pitchFamily="18" charset="2"/>
              </a:rPr>
              <a:t></a:t>
            </a:r>
            <a:r>
              <a:rPr lang="cs-CZ" altLang="cs-CZ" sz="2400" dirty="0"/>
              <a:t> </a:t>
            </a:r>
            <a:r>
              <a:rPr lang="cs-CZ" altLang="cs-CZ" sz="2400" i="1" dirty="0"/>
              <a:t>a</a:t>
            </a:r>
            <a:r>
              <a:rPr lang="cs-CZ" altLang="cs-CZ" sz="2400" baseline="30000" dirty="0"/>
              <a:t>(1)</a:t>
            </a:r>
            <a:r>
              <a:rPr lang="cs-CZ" altLang="cs-CZ" sz="2400" dirty="0"/>
              <a:t> a </a:t>
            </a:r>
            <a:r>
              <a:rPr lang="cs-CZ" altLang="cs-CZ" sz="2400" i="1" dirty="0"/>
              <a:t>x</a:t>
            </a:r>
            <a:r>
              <a:rPr lang="cs-CZ" altLang="cs-CZ" sz="2400" dirty="0"/>
              <a:t> </a:t>
            </a:r>
            <a:r>
              <a:rPr lang="cs-CZ" altLang="cs-CZ" sz="2400" dirty="0">
                <a:sym typeface="Symbol" panose="05050102010706020507" pitchFamily="18" charset="2"/>
              </a:rPr>
              <a:t></a:t>
            </a:r>
            <a:r>
              <a:rPr lang="cs-CZ" altLang="cs-CZ" sz="2400" dirty="0"/>
              <a:t> </a:t>
            </a:r>
            <a:r>
              <a:rPr lang="cs-CZ" altLang="cs-CZ" sz="2400" i="1" dirty="0"/>
              <a:t>a</a:t>
            </a:r>
            <a:r>
              <a:rPr lang="cs-CZ" altLang="cs-CZ" sz="2400" baseline="30000" dirty="0"/>
              <a:t>(4)</a:t>
            </a:r>
            <a:r>
              <a:rPr lang="cs-CZ" altLang="cs-CZ" sz="2400" dirty="0"/>
              <a:t> </a:t>
            </a:r>
          </a:p>
          <a:p>
            <a:pPr lvl="1"/>
            <a:r>
              <a:rPr lang="cs-CZ" altLang="cs-CZ" sz="2400" dirty="0"/>
              <a:t>je rovna jedné pro </a:t>
            </a:r>
            <a:r>
              <a:rPr lang="cs-CZ" altLang="cs-CZ" sz="2400" i="1" dirty="0"/>
              <a:t>a</a:t>
            </a:r>
            <a:r>
              <a:rPr lang="cs-CZ" altLang="cs-CZ" sz="2400" baseline="30000" dirty="0"/>
              <a:t>(2)</a:t>
            </a:r>
            <a:r>
              <a:rPr lang="cs-CZ" altLang="cs-CZ" sz="2400" dirty="0"/>
              <a:t> </a:t>
            </a:r>
            <a:r>
              <a:rPr lang="cs-CZ" altLang="cs-CZ" sz="2400" dirty="0">
                <a:sym typeface="Symbol" panose="05050102010706020507" pitchFamily="18" charset="2"/>
              </a:rPr>
              <a:t></a:t>
            </a:r>
            <a:r>
              <a:rPr lang="cs-CZ" altLang="cs-CZ" sz="2400" dirty="0"/>
              <a:t> </a:t>
            </a:r>
            <a:r>
              <a:rPr lang="cs-CZ" altLang="cs-CZ" sz="2400" i="1" dirty="0"/>
              <a:t>x</a:t>
            </a:r>
            <a:r>
              <a:rPr lang="cs-CZ" altLang="cs-CZ" sz="2400" dirty="0"/>
              <a:t> </a:t>
            </a:r>
            <a:r>
              <a:rPr lang="cs-CZ" altLang="cs-CZ" sz="2400" dirty="0">
                <a:sym typeface="Symbol" panose="05050102010706020507" pitchFamily="18" charset="2"/>
              </a:rPr>
              <a:t></a:t>
            </a:r>
            <a:r>
              <a:rPr lang="cs-CZ" altLang="cs-CZ" sz="2400" dirty="0"/>
              <a:t> </a:t>
            </a:r>
            <a:r>
              <a:rPr lang="cs-CZ" altLang="cs-CZ" sz="2400" i="1" dirty="0"/>
              <a:t>a</a:t>
            </a:r>
            <a:r>
              <a:rPr lang="cs-CZ" altLang="cs-CZ" sz="2400" baseline="30000" dirty="0"/>
              <a:t>(3)</a:t>
            </a:r>
            <a:r>
              <a:rPr lang="cs-CZ" altLang="cs-CZ" sz="2400" dirty="0"/>
              <a:t> </a:t>
            </a:r>
          </a:p>
          <a:p>
            <a:pPr lvl="1"/>
            <a:r>
              <a:rPr lang="cs-CZ" altLang="cs-CZ" sz="2400" dirty="0"/>
              <a:t>je </a:t>
            </a:r>
            <a:r>
              <a:rPr lang="cs-CZ" altLang="cs-CZ" sz="2400" dirty="0">
                <a:cs typeface="Times New Roman" panose="02020603050405020304" pitchFamily="18" charset="0"/>
              </a:rPr>
              <a:t>rostoucí na 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</a:t>
            </a:r>
            <a:r>
              <a:rPr lang="cs-CZ" altLang="cs-CZ" sz="2400" i="1" dirty="0"/>
              <a:t>a</a:t>
            </a:r>
            <a:r>
              <a:rPr lang="cs-CZ" altLang="cs-CZ" sz="2400" baseline="30000" dirty="0"/>
              <a:t>(1)</a:t>
            </a:r>
            <a:r>
              <a:rPr lang="cs-CZ" altLang="cs-CZ" sz="2400" dirty="0"/>
              <a:t>,  </a:t>
            </a:r>
            <a:r>
              <a:rPr lang="cs-CZ" altLang="cs-CZ" sz="2400" i="1" dirty="0"/>
              <a:t>a</a:t>
            </a:r>
            <a:r>
              <a:rPr lang="cs-CZ" altLang="cs-CZ" sz="2400" baseline="30000" dirty="0"/>
              <a:t>(2)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</a:t>
            </a:r>
            <a:r>
              <a:rPr lang="cs-CZ" altLang="cs-CZ" sz="2400" dirty="0">
                <a:cs typeface="Times New Roman" panose="02020603050405020304" pitchFamily="18" charset="0"/>
              </a:rPr>
              <a:t> a klesaj</a:t>
            </a:r>
            <a:r>
              <a:rPr lang="cs-CZ" altLang="cs-CZ" sz="2400" dirty="0"/>
              <a:t>í</a:t>
            </a:r>
            <a:r>
              <a:rPr lang="cs-CZ" altLang="cs-CZ" sz="2400" dirty="0">
                <a:cs typeface="Times New Roman" panose="02020603050405020304" pitchFamily="18" charset="0"/>
              </a:rPr>
              <a:t>c</a:t>
            </a:r>
            <a:r>
              <a:rPr lang="cs-CZ" altLang="cs-CZ" sz="2400" dirty="0"/>
              <a:t>í</a:t>
            </a:r>
            <a:r>
              <a:rPr lang="cs-CZ" altLang="cs-CZ" sz="2400" dirty="0">
                <a:cs typeface="Times New Roman" panose="02020603050405020304" pitchFamily="18" charset="0"/>
              </a:rPr>
              <a:t> na 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</a:t>
            </a:r>
            <a:r>
              <a:rPr lang="cs-CZ" altLang="cs-CZ" sz="2400" i="1" dirty="0"/>
              <a:t>a</a:t>
            </a:r>
            <a:r>
              <a:rPr lang="cs-CZ" altLang="cs-CZ" sz="2400" baseline="30000" dirty="0"/>
              <a:t>(3)</a:t>
            </a:r>
            <a:r>
              <a:rPr lang="cs-CZ" altLang="cs-CZ" sz="2400" dirty="0">
                <a:sym typeface="Symbol" panose="05050102010706020507" pitchFamily="18" charset="2"/>
              </a:rPr>
              <a:t>,</a:t>
            </a:r>
            <a:r>
              <a:rPr lang="cs-CZ" altLang="cs-CZ" sz="2400" dirty="0"/>
              <a:t> </a:t>
            </a:r>
            <a:r>
              <a:rPr lang="cs-CZ" altLang="cs-CZ" sz="2400" i="1" dirty="0"/>
              <a:t>a</a:t>
            </a:r>
            <a:r>
              <a:rPr lang="cs-CZ" altLang="cs-CZ" sz="2400" baseline="30000" dirty="0"/>
              <a:t>(4)</a:t>
            </a:r>
            <a:r>
              <a:rPr lang="cs-CZ" altLang="cs-CZ" sz="2400" dirty="0">
                <a:cs typeface="Times New Roman" panose="02020603050405020304" pitchFamily="18" charset="0"/>
                <a:sym typeface="Symbol" panose="05050102010706020507" pitchFamily="18" charset="2"/>
              </a:rPr>
              <a:t></a:t>
            </a:r>
            <a:endParaRPr lang="cs-CZ" altLang="cs-CZ" sz="2400" dirty="0"/>
          </a:p>
          <a:p>
            <a:pPr>
              <a:buFontTx/>
              <a:buNone/>
            </a:pPr>
            <a:endParaRPr lang="cs-CZ" altLang="cs-CZ" sz="2000" dirty="0"/>
          </a:p>
          <a:p>
            <a:pPr marL="400050" lvl="1" indent="0">
              <a:buNone/>
              <a:defRPr/>
            </a:pPr>
            <a:endParaRPr lang="cs-CZ" sz="7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Fuzzy čísla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01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 tvorby odpovědi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6789" y="710350"/>
            <a:ext cx="4752578" cy="3780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717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1600" i="1" dirty="0" err="1" smtClean="0"/>
              <a:t>Defuzzifikace</a:t>
            </a:r>
            <a:r>
              <a:rPr lang="cs-CZ" altLang="cs-CZ" sz="1600" dirty="0" smtClean="0"/>
              <a:t> </a:t>
            </a:r>
            <a:r>
              <a:rPr lang="cs-CZ" altLang="cs-CZ" sz="1600" dirty="0"/>
              <a:t>je proces, v němž nějaké fuzzy množině přiřazujeme ostrou hodnotu, která ji v jistém smyslu nejlépe reprezentuje.</a:t>
            </a:r>
          </a:p>
          <a:p>
            <a:pPr marL="0" indent="0">
              <a:buNone/>
            </a:pPr>
            <a:r>
              <a:rPr lang="cs-CZ" altLang="cs-CZ" sz="1600" dirty="0"/>
              <a:t>Nejčastěji používané metody </a:t>
            </a:r>
            <a:r>
              <a:rPr lang="cs-CZ" altLang="cs-CZ" sz="1600" dirty="0" err="1"/>
              <a:t>defuzzifikace</a:t>
            </a:r>
            <a:r>
              <a:rPr lang="cs-CZ" altLang="cs-CZ" sz="1600" dirty="0"/>
              <a:t>: </a:t>
            </a:r>
          </a:p>
          <a:p>
            <a:pPr marL="0" indent="0">
              <a:buNone/>
            </a:pPr>
            <a:r>
              <a:rPr lang="cs-CZ" altLang="cs-CZ" sz="1600" i="1" dirty="0"/>
              <a:t>Metoda těžiště</a:t>
            </a:r>
            <a:r>
              <a:rPr lang="cs-CZ" altLang="cs-CZ" sz="1600" dirty="0"/>
              <a:t> (COA, center </a:t>
            </a:r>
            <a:r>
              <a:rPr lang="cs-CZ" altLang="cs-CZ" sz="1600" dirty="0" err="1"/>
              <a:t>of</a:t>
            </a:r>
            <a:r>
              <a:rPr lang="cs-CZ" altLang="cs-CZ" sz="1600" dirty="0"/>
              <a:t> area):</a:t>
            </a:r>
          </a:p>
          <a:p>
            <a:pPr marL="0" indent="0">
              <a:buNone/>
            </a:pPr>
            <a:endParaRPr lang="cs-CZ" altLang="cs-CZ" sz="1600" dirty="0"/>
          </a:p>
          <a:p>
            <a:pPr marL="0" indent="0">
              <a:buNone/>
            </a:pPr>
            <a:endParaRPr lang="cs-CZ" altLang="cs-CZ" sz="1600" dirty="0"/>
          </a:p>
          <a:p>
            <a:pPr marL="0" indent="0">
              <a:buNone/>
            </a:pPr>
            <a:r>
              <a:rPr lang="cs-CZ" altLang="cs-CZ" sz="1600" i="1" dirty="0"/>
              <a:t>Metoda maxima</a:t>
            </a:r>
            <a:r>
              <a:rPr lang="cs-CZ" altLang="cs-CZ" sz="1600" dirty="0"/>
              <a:t>:</a:t>
            </a:r>
          </a:p>
          <a:p>
            <a:pPr marL="0" indent="0">
              <a:buNone/>
            </a:pPr>
            <a:endParaRPr lang="cs-CZ" altLang="cs-CZ" sz="1600" dirty="0"/>
          </a:p>
          <a:p>
            <a:pPr marL="0" indent="0">
              <a:spcBef>
                <a:spcPct val="60000"/>
              </a:spcBef>
              <a:buNone/>
            </a:pPr>
            <a:r>
              <a:rPr lang="cs-CZ" altLang="cs-CZ" sz="1600" dirty="0"/>
              <a:t>	Pokud je takových bodů více, může se použít některá z následujících metod. 	</a:t>
            </a:r>
          </a:p>
          <a:p>
            <a:pPr marL="0" indent="0">
              <a:buNone/>
            </a:pPr>
            <a:r>
              <a:rPr lang="cs-CZ" altLang="cs-CZ" sz="1600" i="1" dirty="0"/>
              <a:t>Metoda prvého maxima</a:t>
            </a:r>
            <a:r>
              <a:rPr lang="cs-CZ" altLang="cs-CZ" sz="1600" dirty="0"/>
              <a:t> (FOM, </a:t>
            </a:r>
            <a:r>
              <a:rPr lang="cs-CZ" altLang="cs-CZ" sz="1600" dirty="0" err="1"/>
              <a:t>first</a:t>
            </a:r>
            <a:r>
              <a:rPr lang="cs-CZ" altLang="cs-CZ" sz="1600" dirty="0"/>
              <a:t> </a:t>
            </a:r>
            <a:r>
              <a:rPr lang="cs-CZ" altLang="cs-CZ" sz="1600" dirty="0" err="1"/>
              <a:t>of</a:t>
            </a:r>
            <a:r>
              <a:rPr lang="cs-CZ" altLang="cs-CZ" sz="1600" dirty="0"/>
              <a:t> maxima).</a:t>
            </a:r>
          </a:p>
          <a:p>
            <a:pPr marL="0" indent="0">
              <a:buNone/>
            </a:pPr>
            <a:r>
              <a:rPr lang="cs-CZ" altLang="cs-CZ" sz="1600" i="1" dirty="0"/>
              <a:t>Metoda průměrného maxima</a:t>
            </a:r>
            <a:r>
              <a:rPr lang="cs-CZ" altLang="cs-CZ" sz="1600" dirty="0"/>
              <a:t> (MOM, </a:t>
            </a:r>
            <a:r>
              <a:rPr lang="cs-CZ" altLang="cs-CZ" sz="1600" dirty="0" err="1"/>
              <a:t>mean</a:t>
            </a:r>
            <a:r>
              <a:rPr lang="cs-CZ" altLang="cs-CZ" sz="1600" dirty="0"/>
              <a:t> </a:t>
            </a:r>
            <a:r>
              <a:rPr lang="cs-CZ" altLang="cs-CZ" sz="1600" dirty="0" err="1"/>
              <a:t>of</a:t>
            </a:r>
            <a:r>
              <a:rPr lang="cs-CZ" altLang="cs-CZ" sz="1600" dirty="0"/>
              <a:t> maxima).  </a:t>
            </a:r>
          </a:p>
          <a:p>
            <a:pPr marL="400050" lvl="1" indent="0">
              <a:buNone/>
              <a:defRPr/>
            </a:pPr>
            <a:endParaRPr lang="cs-CZ" sz="16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Defuzzifikace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3569110"/>
              </p:ext>
            </p:extLst>
          </p:nvPr>
        </p:nvGraphicFramePr>
        <p:xfrm>
          <a:off x="4139952" y="1563638"/>
          <a:ext cx="1728192" cy="843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2" name="Rovnice" r:id="rId4" imgW="2286000" imgH="1117600" progId="Equation.3">
                  <p:embed/>
                </p:oleObj>
              </mc:Choice>
              <mc:Fallback>
                <p:oleObj name="Rovnice" r:id="rId4" imgW="2286000" imgH="1117600" progId="Equation.3">
                  <p:embed/>
                  <p:pic>
                    <p:nvPicPr>
                      <p:cNvPr id="2253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1563638"/>
                        <a:ext cx="1728192" cy="843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8653155"/>
              </p:ext>
            </p:extLst>
          </p:nvPr>
        </p:nvGraphicFramePr>
        <p:xfrm>
          <a:off x="2123728" y="2571750"/>
          <a:ext cx="1944216" cy="4983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3" name="Rovnice" r:id="rId6" imgW="2501900" imgH="647700" progId="Equation.3">
                  <p:embed/>
                </p:oleObj>
              </mc:Choice>
              <mc:Fallback>
                <p:oleObj name="Rovnice" r:id="rId6" imgW="2501900" imgH="647700" progId="Equation.3">
                  <p:embed/>
                  <p:pic>
                    <p:nvPicPr>
                      <p:cNvPr id="2253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2571750"/>
                        <a:ext cx="1944216" cy="4983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6489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5"/>
          <p:cNvSpPr txBox="1">
            <a:spLocks/>
          </p:cNvSpPr>
          <p:nvPr/>
        </p:nvSpPr>
        <p:spPr>
          <a:xfrm>
            <a:off x="971600" y="1995686"/>
            <a:ext cx="7056784" cy="50770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267744" y="372387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altLang="cs-CZ" sz="1200" dirty="0" smtClean="0"/>
              <a:t>Některé snímky převzaty od:</a:t>
            </a:r>
          </a:p>
          <a:p>
            <a:pPr algn="ctr">
              <a:lnSpc>
                <a:spcPct val="150000"/>
              </a:lnSpc>
            </a:pPr>
            <a:r>
              <a:rPr lang="cs-CZ" altLang="cs-CZ" sz="1200" dirty="0" smtClean="0"/>
              <a:t>RNDr</a:t>
            </a:r>
            <a:r>
              <a:rPr lang="cs-CZ" altLang="cs-CZ" sz="1200" dirty="0"/>
              <a:t>. Jiří Dvořák, </a:t>
            </a:r>
            <a:r>
              <a:rPr lang="cs-CZ" altLang="cs-CZ" sz="1200" dirty="0" smtClean="0"/>
              <a:t>CSc. </a:t>
            </a:r>
            <a:r>
              <a:rPr lang="cs-CZ" altLang="cs-CZ" sz="1200" dirty="0" smtClean="0">
                <a:hlinkClick r:id="rId2"/>
              </a:rPr>
              <a:t>dvorak@fme.vutbr.cz</a:t>
            </a:r>
          </a:p>
        </p:txBody>
      </p:sp>
    </p:spTree>
    <p:extLst>
      <p:ext uri="{BB962C8B-B14F-4D97-AF65-F5344CB8AC3E}">
        <p14:creationId xmlns:p14="http://schemas.microsoft.com/office/powerpoint/2010/main" val="151156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400050" lvl="1" indent="0">
              <a:buNone/>
              <a:defRPr/>
            </a:pPr>
            <a:r>
              <a:rPr lang="cs-CZ" altLang="cs-CZ" sz="2400" i="1" dirty="0"/>
              <a:t>L</a:t>
            </a:r>
            <a:r>
              <a:rPr lang="cs-CZ" altLang="cs-CZ" sz="2400" i="1" dirty="0">
                <a:cs typeface="Times New Roman" panose="02020603050405020304" pitchFamily="18" charset="0"/>
              </a:rPr>
              <a:t>ichoběžníkové</a:t>
            </a:r>
            <a:r>
              <a:rPr lang="cs-CZ" altLang="cs-CZ" sz="2400" dirty="0">
                <a:cs typeface="Times New Roman" panose="02020603050405020304" pitchFamily="18" charset="0"/>
              </a:rPr>
              <a:t> fuzzy čísl</a:t>
            </a:r>
            <a:r>
              <a:rPr lang="cs-CZ" altLang="cs-CZ" sz="2400" dirty="0"/>
              <a:t>o: </a:t>
            </a:r>
            <a:r>
              <a:rPr lang="cs-CZ" altLang="cs-CZ" sz="2400" i="1" dirty="0"/>
              <a:t>A</a:t>
            </a:r>
            <a:r>
              <a:rPr lang="cs-CZ" altLang="cs-CZ" sz="2400" dirty="0"/>
              <a:t> = ( </a:t>
            </a:r>
            <a:r>
              <a:rPr lang="cs-CZ" altLang="cs-CZ" sz="2400" i="1" dirty="0"/>
              <a:t>a</a:t>
            </a:r>
            <a:r>
              <a:rPr lang="cs-CZ" altLang="cs-CZ" sz="2400" baseline="30000" dirty="0"/>
              <a:t>(1)</a:t>
            </a:r>
            <a:r>
              <a:rPr lang="cs-CZ" altLang="cs-CZ" sz="2400" dirty="0"/>
              <a:t>, </a:t>
            </a:r>
            <a:r>
              <a:rPr lang="cs-CZ" altLang="cs-CZ" sz="2400" i="1" dirty="0"/>
              <a:t>a</a:t>
            </a:r>
            <a:r>
              <a:rPr lang="cs-CZ" altLang="cs-CZ" sz="2400" baseline="30000" dirty="0"/>
              <a:t>(2)</a:t>
            </a:r>
            <a:r>
              <a:rPr lang="cs-CZ" altLang="cs-CZ" sz="2400" dirty="0"/>
              <a:t>, </a:t>
            </a:r>
            <a:r>
              <a:rPr lang="cs-CZ" altLang="cs-CZ" sz="2400" i="1" dirty="0"/>
              <a:t>a</a:t>
            </a:r>
            <a:r>
              <a:rPr lang="cs-CZ" altLang="cs-CZ" sz="2400" baseline="30000" dirty="0"/>
              <a:t>(3)</a:t>
            </a:r>
            <a:r>
              <a:rPr lang="cs-CZ" altLang="cs-CZ" sz="2400" dirty="0"/>
              <a:t>, </a:t>
            </a:r>
            <a:r>
              <a:rPr lang="cs-CZ" altLang="cs-CZ" sz="2400" i="1" dirty="0"/>
              <a:t>a</a:t>
            </a:r>
            <a:r>
              <a:rPr lang="cs-CZ" altLang="cs-CZ" sz="2400" baseline="30000" dirty="0"/>
              <a:t>(4) </a:t>
            </a:r>
            <a:r>
              <a:rPr lang="cs-CZ" altLang="cs-CZ" sz="2400" dirty="0"/>
              <a:t>)</a:t>
            </a:r>
            <a:r>
              <a:rPr lang="cs-CZ" altLang="cs-CZ" sz="2400" dirty="0">
                <a:cs typeface="Times New Roman" panose="02020603050405020304" pitchFamily="18" charset="0"/>
              </a:rPr>
              <a:t> </a:t>
            </a:r>
            <a:endParaRPr lang="cs-CZ" altLang="cs-CZ" sz="2400" dirty="0" smtClean="0">
              <a:cs typeface="Times New Roman" panose="02020603050405020304" pitchFamily="18" charset="0"/>
            </a:endParaRPr>
          </a:p>
          <a:p>
            <a:pPr marL="400050" lvl="1" indent="0">
              <a:buNone/>
              <a:defRPr/>
            </a:pPr>
            <a:endParaRPr lang="cs-CZ" altLang="cs-CZ" sz="2400" dirty="0" smtClean="0">
              <a:cs typeface="Times New Roman" panose="02020603050405020304" pitchFamily="18" charset="0"/>
            </a:endParaRPr>
          </a:p>
          <a:p>
            <a:pPr marL="400050" lvl="1" indent="0">
              <a:buNone/>
              <a:defRPr/>
            </a:pPr>
            <a:endParaRPr lang="cs-CZ" altLang="cs-CZ" sz="2400" dirty="0" smtClean="0">
              <a:cs typeface="Times New Roman" panose="02020603050405020304" pitchFamily="18" charset="0"/>
            </a:endParaRPr>
          </a:p>
          <a:p>
            <a:pPr marL="400050" lvl="1" indent="0">
              <a:buNone/>
              <a:defRPr/>
            </a:pPr>
            <a:endParaRPr lang="cs-CZ" altLang="cs-CZ" sz="2400" dirty="0">
              <a:cs typeface="Times New Roman" panose="02020603050405020304" pitchFamily="18" charset="0"/>
            </a:endParaRPr>
          </a:p>
          <a:p>
            <a:pPr marL="400050" lvl="1" indent="0">
              <a:buNone/>
              <a:defRPr/>
            </a:pPr>
            <a:endParaRPr lang="cs-CZ" altLang="cs-CZ" sz="2400" dirty="0" smtClean="0">
              <a:cs typeface="Times New Roman" panose="02020603050405020304" pitchFamily="18" charset="0"/>
            </a:endParaRPr>
          </a:p>
          <a:p>
            <a:pPr marL="400050" lvl="1" indent="0">
              <a:buNone/>
              <a:defRPr/>
            </a:pPr>
            <a:endParaRPr lang="cs-CZ" altLang="cs-CZ" sz="2400" dirty="0">
              <a:cs typeface="Times New Roman" panose="02020603050405020304" pitchFamily="18" charset="0"/>
            </a:endParaRPr>
          </a:p>
          <a:p>
            <a:pPr marL="400050" lvl="1" indent="0">
              <a:buNone/>
              <a:defRPr/>
            </a:pPr>
            <a:endParaRPr lang="cs-CZ" altLang="cs-CZ" sz="2400" dirty="0"/>
          </a:p>
          <a:p>
            <a:pPr marL="400050" lvl="1" indent="0">
              <a:buNone/>
              <a:defRPr/>
            </a:pPr>
            <a:endParaRPr lang="cs-CZ" sz="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Speciální případy fuzzy čísel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1950412"/>
              </p:ext>
            </p:extLst>
          </p:nvPr>
        </p:nvGraphicFramePr>
        <p:xfrm>
          <a:off x="1547884" y="1659043"/>
          <a:ext cx="5400600" cy="8613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Rovnice" r:id="rId4" imgW="6045200" imgH="965200" progId="Equation.3">
                  <p:embed/>
                </p:oleObj>
              </mc:Choice>
              <mc:Fallback>
                <p:oleObj name="Rovnice" r:id="rId4" imgW="6045200" imgH="965200" progId="Equation.3">
                  <p:embed/>
                  <p:pic>
                    <p:nvPicPr>
                      <p:cNvPr id="512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84" y="1659043"/>
                        <a:ext cx="5400600" cy="8613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13"/>
          <p:cNvSpPr txBox="1">
            <a:spLocks noChangeAspect="1" noChangeArrowheads="1"/>
          </p:cNvSpPr>
          <p:nvPr/>
        </p:nvSpPr>
        <p:spPr bwMode="auto">
          <a:xfrm>
            <a:off x="1703140" y="3372309"/>
            <a:ext cx="81280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cs-CZ" altLang="cs-CZ" sz="2000" i="1" baseline="0" dirty="0">
                <a:sym typeface="Symbol" panose="05050102010706020507" pitchFamily="18" charset="2"/>
              </a:rPr>
              <a:t></a:t>
            </a:r>
            <a:r>
              <a:rPr lang="cs-CZ" altLang="cs-CZ" sz="2000" i="1" baseline="-25000" dirty="0"/>
              <a:t>A</a:t>
            </a:r>
            <a:r>
              <a:rPr lang="cs-CZ" altLang="cs-CZ" sz="2000" baseline="0" dirty="0"/>
              <a:t>(</a:t>
            </a:r>
            <a:r>
              <a:rPr lang="cs-CZ" altLang="cs-CZ" sz="2000" i="1" baseline="0" dirty="0"/>
              <a:t>x</a:t>
            </a:r>
            <a:r>
              <a:rPr lang="cs-CZ" altLang="cs-CZ" sz="2000" baseline="0" dirty="0"/>
              <a:t>)</a:t>
            </a:r>
          </a:p>
        </p:txBody>
      </p:sp>
      <p:grpSp>
        <p:nvGrpSpPr>
          <p:cNvPr id="8" name="Group 48"/>
          <p:cNvGrpSpPr>
            <a:grpSpLocks/>
          </p:cNvGrpSpPr>
          <p:nvPr/>
        </p:nvGrpSpPr>
        <p:grpSpPr bwMode="auto">
          <a:xfrm>
            <a:off x="2481808" y="2798415"/>
            <a:ext cx="3962400" cy="1933575"/>
            <a:chOff x="432" y="2948"/>
            <a:chExt cx="2496" cy="1218"/>
          </a:xfrm>
        </p:grpSpPr>
        <p:sp>
          <p:nvSpPr>
            <p:cNvPr id="9" name="Line 11"/>
            <p:cNvSpPr>
              <a:spLocks noChangeAspect="1" noChangeShapeType="1"/>
            </p:cNvSpPr>
            <p:nvPr/>
          </p:nvSpPr>
          <p:spPr bwMode="auto">
            <a:xfrm flipV="1">
              <a:off x="704" y="3817"/>
              <a:ext cx="191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" name="Line 12"/>
            <p:cNvSpPr>
              <a:spLocks noChangeAspect="1" noChangeShapeType="1"/>
            </p:cNvSpPr>
            <p:nvPr/>
          </p:nvSpPr>
          <p:spPr bwMode="auto">
            <a:xfrm>
              <a:off x="707" y="2948"/>
              <a:ext cx="1" cy="86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sm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" name="Line 14"/>
            <p:cNvSpPr>
              <a:spLocks noChangeAspect="1" noChangeShapeType="1"/>
            </p:cNvSpPr>
            <p:nvPr/>
          </p:nvSpPr>
          <p:spPr bwMode="auto">
            <a:xfrm>
              <a:off x="707" y="3239"/>
              <a:ext cx="582" cy="1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3" name="Text Box 15"/>
            <p:cNvSpPr txBox="1">
              <a:spLocks noChangeAspect="1" noChangeArrowheads="1"/>
            </p:cNvSpPr>
            <p:nvPr/>
          </p:nvSpPr>
          <p:spPr bwMode="auto">
            <a:xfrm>
              <a:off x="432" y="3133"/>
              <a:ext cx="239" cy="27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cs-CZ" altLang="cs-CZ" sz="2000" baseline="0"/>
                <a:t>1</a:t>
              </a:r>
            </a:p>
          </p:txBody>
        </p:sp>
        <p:sp>
          <p:nvSpPr>
            <p:cNvPr id="14" name="Text Box 16"/>
            <p:cNvSpPr txBox="1">
              <a:spLocks noChangeAspect="1" noChangeArrowheads="1"/>
            </p:cNvSpPr>
            <p:nvPr/>
          </p:nvSpPr>
          <p:spPr bwMode="auto">
            <a:xfrm>
              <a:off x="432" y="3714"/>
              <a:ext cx="239" cy="27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cs-CZ" altLang="cs-CZ" sz="2000" baseline="0"/>
                <a:t>0</a:t>
              </a:r>
            </a:p>
          </p:txBody>
        </p:sp>
        <p:sp>
          <p:nvSpPr>
            <p:cNvPr id="15" name="Line 17"/>
            <p:cNvSpPr>
              <a:spLocks noChangeAspect="1" noChangeShapeType="1"/>
            </p:cNvSpPr>
            <p:nvPr/>
          </p:nvSpPr>
          <p:spPr bwMode="auto">
            <a:xfrm flipV="1">
              <a:off x="1047" y="3236"/>
              <a:ext cx="240" cy="58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" name="Line 18"/>
            <p:cNvSpPr>
              <a:spLocks noChangeAspect="1" noChangeShapeType="1"/>
            </p:cNvSpPr>
            <p:nvPr/>
          </p:nvSpPr>
          <p:spPr bwMode="auto">
            <a:xfrm>
              <a:off x="1287" y="3236"/>
              <a:ext cx="513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7" name="Line 19"/>
            <p:cNvSpPr>
              <a:spLocks noChangeAspect="1" noChangeShapeType="1"/>
            </p:cNvSpPr>
            <p:nvPr/>
          </p:nvSpPr>
          <p:spPr bwMode="auto">
            <a:xfrm>
              <a:off x="1800" y="3236"/>
              <a:ext cx="513" cy="58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" name="Line 20"/>
            <p:cNvSpPr>
              <a:spLocks noChangeAspect="1" noChangeShapeType="1"/>
            </p:cNvSpPr>
            <p:nvPr/>
          </p:nvSpPr>
          <p:spPr bwMode="auto">
            <a:xfrm>
              <a:off x="1287" y="3236"/>
              <a:ext cx="0" cy="586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" name="Line 21"/>
            <p:cNvSpPr>
              <a:spLocks noChangeAspect="1" noChangeShapeType="1"/>
            </p:cNvSpPr>
            <p:nvPr/>
          </p:nvSpPr>
          <p:spPr bwMode="auto">
            <a:xfrm>
              <a:off x="1800" y="3236"/>
              <a:ext cx="0" cy="586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0" name="Text Box 22"/>
            <p:cNvSpPr txBox="1">
              <a:spLocks noChangeAspect="1" noChangeArrowheads="1"/>
            </p:cNvSpPr>
            <p:nvPr/>
          </p:nvSpPr>
          <p:spPr bwMode="auto">
            <a:xfrm>
              <a:off x="1663" y="3851"/>
              <a:ext cx="389" cy="3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cs-CZ" altLang="cs-CZ" sz="2000" baseline="0"/>
                <a:t>a</a:t>
              </a:r>
              <a:r>
                <a:rPr lang="cs-CZ" altLang="cs-CZ" sz="2000"/>
                <a:t>(3)</a:t>
              </a:r>
            </a:p>
          </p:txBody>
        </p:sp>
        <p:sp>
          <p:nvSpPr>
            <p:cNvPr id="21" name="Text Box 23"/>
            <p:cNvSpPr txBox="1">
              <a:spLocks noChangeAspect="1" noChangeArrowheads="1"/>
            </p:cNvSpPr>
            <p:nvPr/>
          </p:nvSpPr>
          <p:spPr bwMode="auto">
            <a:xfrm>
              <a:off x="2176" y="3851"/>
              <a:ext cx="415" cy="3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cs-CZ" altLang="cs-CZ" sz="2000" baseline="0"/>
                <a:t>a</a:t>
              </a:r>
              <a:r>
                <a:rPr lang="cs-CZ" altLang="cs-CZ" sz="2000"/>
                <a:t>(4)</a:t>
              </a:r>
            </a:p>
          </p:txBody>
        </p:sp>
        <p:sp>
          <p:nvSpPr>
            <p:cNvPr id="22" name="Text Box 24"/>
            <p:cNvSpPr txBox="1">
              <a:spLocks noChangeAspect="1" noChangeArrowheads="1"/>
            </p:cNvSpPr>
            <p:nvPr/>
          </p:nvSpPr>
          <p:spPr bwMode="auto">
            <a:xfrm>
              <a:off x="1150" y="3851"/>
              <a:ext cx="362" cy="3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cs-CZ" altLang="cs-CZ" sz="2000" baseline="0"/>
                <a:t>a</a:t>
              </a:r>
              <a:r>
                <a:rPr lang="cs-CZ" altLang="cs-CZ" sz="2000"/>
                <a:t>(2)</a:t>
              </a:r>
            </a:p>
          </p:txBody>
        </p:sp>
        <p:sp>
          <p:nvSpPr>
            <p:cNvPr id="23" name="Text Box 25"/>
            <p:cNvSpPr txBox="1">
              <a:spLocks noChangeAspect="1" noChangeArrowheads="1"/>
            </p:cNvSpPr>
            <p:nvPr/>
          </p:nvSpPr>
          <p:spPr bwMode="auto">
            <a:xfrm>
              <a:off x="756" y="3851"/>
              <a:ext cx="394" cy="3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cs-CZ" altLang="cs-CZ" sz="2000" baseline="0"/>
                <a:t>a</a:t>
              </a:r>
              <a:r>
                <a:rPr lang="cs-CZ" altLang="cs-CZ" sz="2000"/>
                <a:t>(1)</a:t>
              </a:r>
            </a:p>
          </p:txBody>
        </p:sp>
        <p:sp>
          <p:nvSpPr>
            <p:cNvPr id="24" name="Text Box 26"/>
            <p:cNvSpPr txBox="1">
              <a:spLocks noChangeAspect="1" noChangeArrowheads="1"/>
            </p:cNvSpPr>
            <p:nvPr/>
          </p:nvSpPr>
          <p:spPr bwMode="auto">
            <a:xfrm>
              <a:off x="2654" y="3680"/>
              <a:ext cx="274" cy="27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cs-CZ" altLang="cs-CZ" sz="2000" i="1" baseline="0"/>
                <a:t>x</a:t>
              </a:r>
            </a:p>
          </p:txBody>
        </p:sp>
        <p:sp>
          <p:nvSpPr>
            <p:cNvPr id="25" name="Line 44"/>
            <p:cNvSpPr>
              <a:spLocks noChangeShapeType="1"/>
            </p:cNvSpPr>
            <p:nvPr/>
          </p:nvSpPr>
          <p:spPr bwMode="auto">
            <a:xfrm>
              <a:off x="711" y="3815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6" name="Line 45"/>
            <p:cNvSpPr>
              <a:spLocks noChangeShapeType="1"/>
            </p:cNvSpPr>
            <p:nvPr/>
          </p:nvSpPr>
          <p:spPr bwMode="auto">
            <a:xfrm flipV="1">
              <a:off x="2313" y="3815"/>
              <a:ext cx="278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49959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400050" lvl="1" indent="0">
              <a:buNone/>
              <a:defRPr/>
            </a:pPr>
            <a:r>
              <a:rPr lang="cs-CZ" altLang="cs-CZ" sz="2400" i="1" dirty="0"/>
              <a:t>Trojúhel</a:t>
            </a:r>
            <a:r>
              <a:rPr lang="cs-CZ" altLang="cs-CZ" sz="2400" i="1" dirty="0">
                <a:cs typeface="Times New Roman" panose="02020603050405020304" pitchFamily="18" charset="0"/>
              </a:rPr>
              <a:t>níkové</a:t>
            </a:r>
            <a:r>
              <a:rPr lang="cs-CZ" altLang="cs-CZ" sz="2400" dirty="0">
                <a:cs typeface="Times New Roman" panose="02020603050405020304" pitchFamily="18" charset="0"/>
              </a:rPr>
              <a:t> fuzzy čísl</a:t>
            </a:r>
            <a:r>
              <a:rPr lang="cs-CZ" altLang="cs-CZ" sz="2400" dirty="0"/>
              <a:t>o: </a:t>
            </a:r>
            <a:r>
              <a:rPr lang="cs-CZ" altLang="cs-CZ" sz="2400" i="1" dirty="0"/>
              <a:t>A</a:t>
            </a:r>
            <a:r>
              <a:rPr lang="cs-CZ" altLang="cs-CZ" sz="2400" dirty="0"/>
              <a:t> = ( </a:t>
            </a:r>
            <a:r>
              <a:rPr lang="cs-CZ" altLang="cs-CZ" sz="2400" i="1" dirty="0"/>
              <a:t>a</a:t>
            </a:r>
            <a:r>
              <a:rPr lang="cs-CZ" altLang="cs-CZ" sz="2400" baseline="30000" dirty="0"/>
              <a:t>(1)</a:t>
            </a:r>
            <a:r>
              <a:rPr lang="cs-CZ" altLang="cs-CZ" sz="2400" dirty="0"/>
              <a:t>, </a:t>
            </a:r>
            <a:r>
              <a:rPr lang="cs-CZ" altLang="cs-CZ" sz="2400" i="1" dirty="0"/>
              <a:t>a</a:t>
            </a:r>
            <a:r>
              <a:rPr lang="cs-CZ" altLang="cs-CZ" sz="2400" baseline="30000" dirty="0"/>
              <a:t>(2)</a:t>
            </a:r>
            <a:r>
              <a:rPr lang="cs-CZ" altLang="cs-CZ" sz="2400" dirty="0"/>
              <a:t>, </a:t>
            </a:r>
            <a:r>
              <a:rPr lang="cs-CZ" altLang="cs-CZ" sz="2400" i="1" dirty="0"/>
              <a:t>a</a:t>
            </a:r>
            <a:r>
              <a:rPr lang="cs-CZ" altLang="cs-CZ" sz="2400" baseline="30000" dirty="0"/>
              <a:t>(3) </a:t>
            </a:r>
            <a:r>
              <a:rPr lang="cs-CZ" altLang="cs-CZ" sz="2400" dirty="0"/>
              <a:t>)</a:t>
            </a:r>
            <a:r>
              <a:rPr lang="cs-CZ" altLang="cs-CZ" sz="2400" dirty="0">
                <a:cs typeface="Times New Roman" panose="02020603050405020304" pitchFamily="18" charset="0"/>
              </a:rPr>
              <a:t> </a:t>
            </a:r>
            <a:endParaRPr lang="cs-CZ" altLang="cs-CZ" sz="2400" dirty="0" smtClean="0">
              <a:cs typeface="Times New Roman" panose="02020603050405020304" pitchFamily="18" charset="0"/>
            </a:endParaRPr>
          </a:p>
          <a:p>
            <a:pPr marL="400050" lvl="1" indent="0">
              <a:buNone/>
              <a:defRPr/>
            </a:pPr>
            <a:endParaRPr lang="cs-CZ" altLang="cs-CZ" sz="2400" dirty="0">
              <a:cs typeface="Times New Roman" panose="02020603050405020304" pitchFamily="18" charset="0"/>
            </a:endParaRPr>
          </a:p>
          <a:p>
            <a:pPr marL="400050" lvl="1" indent="0">
              <a:buNone/>
              <a:defRPr/>
            </a:pPr>
            <a:endParaRPr lang="cs-CZ" altLang="cs-CZ" sz="2400" dirty="0" smtClean="0">
              <a:cs typeface="Times New Roman" panose="02020603050405020304" pitchFamily="18" charset="0"/>
            </a:endParaRPr>
          </a:p>
          <a:p>
            <a:pPr marL="400050" lvl="1" indent="0">
              <a:buNone/>
              <a:defRPr/>
            </a:pPr>
            <a:endParaRPr lang="cs-CZ" altLang="cs-CZ" sz="2400" dirty="0">
              <a:cs typeface="Times New Roman" panose="02020603050405020304" pitchFamily="18" charset="0"/>
            </a:endParaRPr>
          </a:p>
          <a:p>
            <a:pPr marL="400050" lvl="1" indent="0">
              <a:buNone/>
              <a:defRPr/>
            </a:pPr>
            <a:endParaRPr lang="cs-CZ" altLang="cs-CZ" sz="2400" dirty="0" smtClean="0">
              <a:cs typeface="Times New Roman" panose="02020603050405020304" pitchFamily="18" charset="0"/>
            </a:endParaRPr>
          </a:p>
          <a:p>
            <a:pPr marL="400050" lvl="1" indent="0">
              <a:buNone/>
              <a:defRPr/>
            </a:pPr>
            <a:endParaRPr lang="cs-CZ" altLang="cs-CZ" sz="2400" dirty="0">
              <a:cs typeface="Times New Roman" panose="02020603050405020304" pitchFamily="18" charset="0"/>
            </a:endParaRPr>
          </a:p>
          <a:p>
            <a:pPr marL="400050" lvl="1" indent="0">
              <a:buNone/>
              <a:defRPr/>
            </a:pPr>
            <a:endParaRPr lang="cs-CZ" altLang="cs-CZ" sz="2400" dirty="0">
              <a:cs typeface="Times New Roman" panose="02020603050405020304" pitchFamily="18" charset="0"/>
            </a:endParaRPr>
          </a:p>
          <a:p>
            <a:pPr marL="400050" lvl="1" indent="0">
              <a:buNone/>
              <a:defRPr/>
            </a:pPr>
            <a:endParaRPr lang="cs-CZ" sz="2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Speciální případy fuzzy čísel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7009562"/>
              </p:ext>
            </p:extLst>
          </p:nvPr>
        </p:nvGraphicFramePr>
        <p:xfrm>
          <a:off x="1331640" y="1491630"/>
          <a:ext cx="578485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Rovnice" r:id="rId4" imgW="5778500" imgH="965200" progId="Equation.3">
                  <p:embed/>
                </p:oleObj>
              </mc:Choice>
              <mc:Fallback>
                <p:oleObj name="Rovnice" r:id="rId4" imgW="5778500" imgH="965200" progId="Equation.3">
                  <p:embed/>
                  <p:pic>
                    <p:nvPicPr>
                      <p:cNvPr id="512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1491630"/>
                        <a:ext cx="578485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49"/>
          <p:cNvGrpSpPr>
            <a:grpSpLocks/>
          </p:cNvGrpSpPr>
          <p:nvPr/>
        </p:nvGrpSpPr>
        <p:grpSpPr bwMode="auto">
          <a:xfrm>
            <a:off x="1757090" y="2798416"/>
            <a:ext cx="4146550" cy="1933575"/>
            <a:chOff x="2771" y="2948"/>
            <a:chExt cx="2612" cy="1218"/>
          </a:xfrm>
        </p:grpSpPr>
        <p:sp>
          <p:nvSpPr>
            <p:cNvPr id="8" name="Line 28"/>
            <p:cNvSpPr>
              <a:spLocks noChangeAspect="1" noChangeShapeType="1"/>
            </p:cNvSpPr>
            <p:nvPr/>
          </p:nvSpPr>
          <p:spPr bwMode="auto">
            <a:xfrm flipV="1">
              <a:off x="3539" y="3815"/>
              <a:ext cx="1570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" name="Line 29"/>
            <p:cNvSpPr>
              <a:spLocks noChangeAspect="1" noChangeShapeType="1"/>
            </p:cNvSpPr>
            <p:nvPr/>
          </p:nvSpPr>
          <p:spPr bwMode="auto">
            <a:xfrm>
              <a:off x="3542" y="2948"/>
              <a:ext cx="1" cy="86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sm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" name="Text Box 30"/>
            <p:cNvSpPr txBox="1">
              <a:spLocks noChangeAspect="1" noChangeArrowheads="1"/>
            </p:cNvSpPr>
            <p:nvPr/>
          </p:nvSpPr>
          <p:spPr bwMode="auto">
            <a:xfrm>
              <a:off x="2771" y="3314"/>
              <a:ext cx="513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cs-CZ" altLang="cs-CZ" sz="2000" i="1" baseline="0" dirty="0">
                  <a:sym typeface="Symbol" panose="05050102010706020507" pitchFamily="18" charset="2"/>
                </a:rPr>
                <a:t></a:t>
              </a:r>
              <a:r>
                <a:rPr lang="cs-CZ" altLang="cs-CZ" sz="2000" i="1" baseline="-25000" dirty="0"/>
                <a:t>A</a:t>
              </a:r>
              <a:r>
                <a:rPr lang="cs-CZ" altLang="cs-CZ" sz="2000" baseline="0" dirty="0"/>
                <a:t>(</a:t>
              </a:r>
              <a:r>
                <a:rPr lang="cs-CZ" altLang="cs-CZ" sz="2000" i="1" baseline="0" dirty="0"/>
                <a:t>x</a:t>
              </a:r>
              <a:r>
                <a:rPr lang="cs-CZ" altLang="cs-CZ" sz="2000" baseline="0" dirty="0"/>
                <a:t>)</a:t>
              </a:r>
            </a:p>
          </p:txBody>
        </p:sp>
        <p:sp>
          <p:nvSpPr>
            <p:cNvPr id="11" name="Line 31"/>
            <p:cNvSpPr>
              <a:spLocks noChangeAspect="1" noChangeShapeType="1"/>
            </p:cNvSpPr>
            <p:nvPr/>
          </p:nvSpPr>
          <p:spPr bwMode="auto">
            <a:xfrm flipV="1">
              <a:off x="3542" y="3237"/>
              <a:ext cx="822" cy="2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3" name="Text Box 32"/>
            <p:cNvSpPr txBox="1">
              <a:spLocks noChangeAspect="1" noChangeArrowheads="1"/>
            </p:cNvSpPr>
            <p:nvPr/>
          </p:nvSpPr>
          <p:spPr bwMode="auto">
            <a:xfrm>
              <a:off x="3267" y="3133"/>
              <a:ext cx="239" cy="27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cs-CZ" altLang="cs-CZ" sz="2000" baseline="0"/>
                <a:t>1</a:t>
              </a:r>
            </a:p>
          </p:txBody>
        </p:sp>
        <p:sp>
          <p:nvSpPr>
            <p:cNvPr id="14" name="Text Box 33"/>
            <p:cNvSpPr txBox="1">
              <a:spLocks noChangeAspect="1" noChangeArrowheads="1"/>
            </p:cNvSpPr>
            <p:nvPr/>
          </p:nvSpPr>
          <p:spPr bwMode="auto">
            <a:xfrm>
              <a:off x="3267" y="3714"/>
              <a:ext cx="239" cy="27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cs-CZ" altLang="cs-CZ" sz="2000" baseline="0"/>
                <a:t>0</a:t>
              </a:r>
            </a:p>
          </p:txBody>
        </p:sp>
        <p:sp>
          <p:nvSpPr>
            <p:cNvPr id="15" name="Line 34"/>
            <p:cNvSpPr>
              <a:spLocks noChangeAspect="1" noChangeShapeType="1"/>
            </p:cNvSpPr>
            <p:nvPr/>
          </p:nvSpPr>
          <p:spPr bwMode="auto">
            <a:xfrm flipV="1">
              <a:off x="3889" y="3237"/>
              <a:ext cx="475" cy="57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" name="Line 35"/>
            <p:cNvSpPr>
              <a:spLocks noChangeAspect="1" noChangeShapeType="1"/>
            </p:cNvSpPr>
            <p:nvPr/>
          </p:nvSpPr>
          <p:spPr bwMode="auto">
            <a:xfrm>
              <a:off x="4364" y="3237"/>
              <a:ext cx="339" cy="57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7" name="Line 36"/>
            <p:cNvSpPr>
              <a:spLocks noChangeAspect="1" noChangeShapeType="1"/>
            </p:cNvSpPr>
            <p:nvPr/>
          </p:nvSpPr>
          <p:spPr bwMode="auto">
            <a:xfrm>
              <a:off x="4364" y="3237"/>
              <a:ext cx="0" cy="587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" name="Text Box 37"/>
            <p:cNvSpPr txBox="1">
              <a:spLocks noChangeAspect="1" noChangeArrowheads="1"/>
            </p:cNvSpPr>
            <p:nvPr/>
          </p:nvSpPr>
          <p:spPr bwMode="auto">
            <a:xfrm>
              <a:off x="4567" y="3851"/>
              <a:ext cx="389" cy="3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cs-CZ" altLang="cs-CZ" sz="2000" baseline="0"/>
                <a:t>a</a:t>
              </a:r>
              <a:r>
                <a:rPr lang="cs-CZ" altLang="cs-CZ" sz="2000"/>
                <a:t>(3)</a:t>
              </a:r>
            </a:p>
          </p:txBody>
        </p:sp>
        <p:sp>
          <p:nvSpPr>
            <p:cNvPr id="19" name="Text Box 38"/>
            <p:cNvSpPr txBox="1">
              <a:spLocks noChangeAspect="1" noChangeArrowheads="1"/>
            </p:cNvSpPr>
            <p:nvPr/>
          </p:nvSpPr>
          <p:spPr bwMode="auto">
            <a:xfrm>
              <a:off x="4160" y="3851"/>
              <a:ext cx="362" cy="3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cs-CZ" altLang="cs-CZ" sz="2000" baseline="0"/>
                <a:t>a</a:t>
              </a:r>
              <a:r>
                <a:rPr lang="cs-CZ" altLang="cs-CZ" sz="2000"/>
                <a:t>(2)</a:t>
              </a:r>
            </a:p>
          </p:txBody>
        </p:sp>
        <p:sp>
          <p:nvSpPr>
            <p:cNvPr id="20" name="Text Box 39"/>
            <p:cNvSpPr txBox="1">
              <a:spLocks noChangeAspect="1" noChangeArrowheads="1"/>
            </p:cNvSpPr>
            <p:nvPr/>
          </p:nvSpPr>
          <p:spPr bwMode="auto">
            <a:xfrm>
              <a:off x="3686" y="3851"/>
              <a:ext cx="394" cy="3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cs-CZ" altLang="cs-CZ" sz="2000" baseline="0"/>
                <a:t>a</a:t>
              </a:r>
              <a:r>
                <a:rPr lang="cs-CZ" altLang="cs-CZ" sz="2000"/>
                <a:t>(1)</a:t>
              </a:r>
            </a:p>
          </p:txBody>
        </p:sp>
        <p:sp>
          <p:nvSpPr>
            <p:cNvPr id="21" name="Text Box 40"/>
            <p:cNvSpPr txBox="1">
              <a:spLocks noChangeAspect="1" noChangeArrowheads="1"/>
            </p:cNvSpPr>
            <p:nvPr/>
          </p:nvSpPr>
          <p:spPr bwMode="auto">
            <a:xfrm>
              <a:off x="5109" y="3680"/>
              <a:ext cx="274" cy="27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cs-CZ" altLang="cs-CZ" sz="2000" i="1" baseline="0"/>
                <a:t>x</a:t>
              </a:r>
            </a:p>
          </p:txBody>
        </p:sp>
        <p:sp>
          <p:nvSpPr>
            <p:cNvPr id="22" name="Line 46"/>
            <p:cNvSpPr>
              <a:spLocks noChangeShapeType="1"/>
            </p:cNvSpPr>
            <p:nvPr/>
          </p:nvSpPr>
          <p:spPr bwMode="auto">
            <a:xfrm flipV="1">
              <a:off x="3539" y="3815"/>
              <a:ext cx="350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3" name="Line 47"/>
            <p:cNvSpPr>
              <a:spLocks noChangeShapeType="1"/>
            </p:cNvSpPr>
            <p:nvPr/>
          </p:nvSpPr>
          <p:spPr bwMode="auto">
            <a:xfrm>
              <a:off x="4703" y="3818"/>
              <a:ext cx="38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172538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buFontTx/>
              <a:buNone/>
            </a:pPr>
            <a:r>
              <a:rPr lang="cs-CZ" altLang="cs-CZ" sz="2400" dirty="0"/>
              <a:t>Nechť                   ,                    .</a:t>
            </a:r>
          </a:p>
          <a:p>
            <a:pPr>
              <a:buFontTx/>
              <a:buNone/>
            </a:pPr>
            <a:endParaRPr lang="cs-CZ" altLang="cs-CZ" sz="2400" i="1" dirty="0"/>
          </a:p>
          <a:p>
            <a:pPr>
              <a:buFontTx/>
              <a:buNone/>
            </a:pPr>
            <a:r>
              <a:rPr lang="cs-CZ" altLang="cs-CZ" sz="2400" i="1" dirty="0">
                <a:cs typeface="Times New Roman" panose="02020603050405020304" pitchFamily="18" charset="0"/>
              </a:rPr>
              <a:t>Doplněk </a:t>
            </a:r>
            <a:r>
              <a:rPr lang="cs-CZ" altLang="cs-CZ" sz="2400" dirty="0">
                <a:cs typeface="Times New Roman" panose="02020603050405020304" pitchFamily="18" charset="0"/>
              </a:rPr>
              <a:t>fuzzy množiny </a:t>
            </a:r>
            <a:r>
              <a:rPr lang="cs-CZ" altLang="cs-CZ" sz="2400" i="1" dirty="0">
                <a:cs typeface="Times New Roman" panose="02020603050405020304" pitchFamily="18" charset="0"/>
              </a:rPr>
              <a:t>A</a:t>
            </a:r>
            <a:r>
              <a:rPr lang="cs-CZ" altLang="cs-CZ" sz="2400" dirty="0" smtClean="0">
                <a:cs typeface="Times New Roman" panose="02020603050405020304" pitchFamily="18" charset="0"/>
              </a:rPr>
              <a:t>:</a:t>
            </a:r>
          </a:p>
          <a:p>
            <a:pPr>
              <a:buFontTx/>
              <a:buNone/>
            </a:pPr>
            <a:endParaRPr lang="cs-CZ" altLang="cs-CZ" sz="2400" dirty="0"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endParaRPr lang="cs-CZ" altLang="cs-CZ" sz="2400" dirty="0" smtClean="0"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endParaRPr lang="cs-CZ" altLang="cs-CZ" sz="2400" dirty="0"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cs-CZ" altLang="cs-CZ" sz="2400" dirty="0" smtClean="0"/>
              <a:t> </a:t>
            </a:r>
            <a:endParaRPr lang="cs-CZ" altLang="cs-CZ" sz="2400" dirty="0"/>
          </a:p>
          <a:p>
            <a:pPr marL="400050" lvl="1" indent="0">
              <a:buNone/>
              <a:defRPr/>
            </a:pPr>
            <a:endParaRPr lang="cs-CZ" sz="6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operace s fuzzy množinami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2501308"/>
              </p:ext>
            </p:extLst>
          </p:nvPr>
        </p:nvGraphicFramePr>
        <p:xfrm>
          <a:off x="1547664" y="1173403"/>
          <a:ext cx="1080120" cy="2597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0" name="Rovnice" r:id="rId4" imgW="1511300" imgH="368300" progId="Equation.3">
                  <p:embed/>
                </p:oleObj>
              </mc:Choice>
              <mc:Fallback>
                <p:oleObj name="Rovnice" r:id="rId4" imgW="1511300" imgH="368300" progId="Equation.3">
                  <p:embed/>
                  <p:pic>
                    <p:nvPicPr>
                      <p:cNvPr id="614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1173403"/>
                        <a:ext cx="1080120" cy="2597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9523977"/>
              </p:ext>
            </p:extLst>
          </p:nvPr>
        </p:nvGraphicFramePr>
        <p:xfrm>
          <a:off x="2987824" y="1173403"/>
          <a:ext cx="1152128" cy="274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1" name="Rovnice" r:id="rId6" imgW="1524000" imgH="368300" progId="Equation.3">
                  <p:embed/>
                </p:oleObj>
              </mc:Choice>
              <mc:Fallback>
                <p:oleObj name="Rovnice" r:id="rId6" imgW="1524000" imgH="368300" progId="Equation.3">
                  <p:embed/>
                  <p:pic>
                    <p:nvPicPr>
                      <p:cNvPr id="614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1173403"/>
                        <a:ext cx="1152128" cy="274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0"/>
          <p:cNvGraphicFramePr>
            <a:graphicFrameLocks noChangeAspect="1"/>
          </p:cNvGraphicFramePr>
          <p:nvPr/>
        </p:nvGraphicFramePr>
        <p:xfrm>
          <a:off x="1889125" y="2787650"/>
          <a:ext cx="1566863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2" name="Rovnice" r:id="rId8" imgW="1562100" imgH="381000" progId="Equation.3">
                  <p:embed/>
                </p:oleObj>
              </mc:Choice>
              <mc:Fallback>
                <p:oleObj name="Rovnice" r:id="rId8" imgW="1562100" imgH="381000" progId="Equation.3">
                  <p:embed/>
                  <p:pic>
                    <p:nvPicPr>
                      <p:cNvPr id="615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125" y="2787650"/>
                        <a:ext cx="1566863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1"/>
          <p:cNvGraphicFramePr>
            <a:graphicFrameLocks noChangeAspect="1"/>
          </p:cNvGraphicFramePr>
          <p:nvPr/>
        </p:nvGraphicFramePr>
        <p:xfrm>
          <a:off x="4184650" y="2790825"/>
          <a:ext cx="2286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3" name="Rovnice" r:id="rId10" imgW="2286000" imgH="381000" progId="Equation.3">
                  <p:embed/>
                </p:oleObj>
              </mc:Choice>
              <mc:Fallback>
                <p:oleObj name="Rovnice" r:id="rId10" imgW="2286000" imgH="381000" progId="Equation.3">
                  <p:embed/>
                  <p:pic>
                    <p:nvPicPr>
                      <p:cNvPr id="615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4650" y="2790825"/>
                        <a:ext cx="2286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943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buFontTx/>
              <a:buNone/>
            </a:pPr>
            <a:r>
              <a:rPr lang="cs-CZ" altLang="cs-CZ" sz="2400" dirty="0"/>
              <a:t>Nechť                   ,                    .</a:t>
            </a:r>
          </a:p>
          <a:p>
            <a:pPr>
              <a:buFontTx/>
              <a:buNone/>
            </a:pPr>
            <a:endParaRPr lang="cs-CZ" altLang="cs-CZ" sz="2400" i="1" dirty="0"/>
          </a:p>
          <a:p>
            <a:pPr>
              <a:buFontTx/>
              <a:buNone/>
            </a:pPr>
            <a:r>
              <a:rPr lang="cs-CZ" altLang="cs-CZ" sz="2400" i="1" dirty="0">
                <a:cs typeface="Times New Roman" panose="02020603050405020304" pitchFamily="18" charset="0"/>
              </a:rPr>
              <a:t>Sjednocení</a:t>
            </a:r>
            <a:r>
              <a:rPr lang="cs-CZ" altLang="cs-CZ" sz="2400" dirty="0">
                <a:cs typeface="Times New Roman" panose="02020603050405020304" pitchFamily="18" charset="0"/>
              </a:rPr>
              <a:t> fuzzy množin </a:t>
            </a:r>
            <a:r>
              <a:rPr lang="cs-CZ" altLang="cs-CZ" sz="2400" i="1" dirty="0">
                <a:cs typeface="Times New Roman" panose="02020603050405020304" pitchFamily="18" charset="0"/>
              </a:rPr>
              <a:t>A</a:t>
            </a:r>
            <a:r>
              <a:rPr lang="cs-CZ" altLang="cs-CZ" sz="2400" dirty="0"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cs typeface="Times New Roman" panose="02020603050405020304" pitchFamily="18" charset="0"/>
              </a:rPr>
              <a:t>a</a:t>
            </a:r>
            <a:r>
              <a:rPr lang="cs-CZ" altLang="cs-CZ" sz="2400" dirty="0">
                <a:cs typeface="Times New Roman" panose="02020603050405020304" pitchFamily="18" charset="0"/>
              </a:rPr>
              <a:t> </a:t>
            </a:r>
            <a:r>
              <a:rPr lang="cs-CZ" altLang="cs-CZ" sz="2400" i="1" dirty="0">
                <a:cs typeface="Times New Roman" panose="02020603050405020304" pitchFamily="18" charset="0"/>
              </a:rPr>
              <a:t>B</a:t>
            </a:r>
            <a:r>
              <a:rPr lang="cs-CZ" altLang="cs-CZ" sz="2400" dirty="0">
                <a:cs typeface="Times New Roman" panose="02020603050405020304" pitchFamily="18" charset="0"/>
              </a:rPr>
              <a:t>:</a:t>
            </a:r>
            <a:r>
              <a:rPr lang="cs-CZ" altLang="cs-CZ" sz="2400" dirty="0"/>
              <a:t> </a:t>
            </a:r>
          </a:p>
          <a:p>
            <a:pPr>
              <a:buFontTx/>
              <a:buNone/>
            </a:pPr>
            <a:endParaRPr lang="cs-CZ" altLang="cs-CZ" sz="2400" dirty="0"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endParaRPr lang="cs-CZ" altLang="cs-CZ" sz="2400" dirty="0" smtClean="0"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endParaRPr lang="cs-CZ" altLang="cs-CZ" sz="2400" dirty="0"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cs-CZ" altLang="cs-CZ" sz="2400" dirty="0" smtClean="0"/>
              <a:t> </a:t>
            </a:r>
            <a:endParaRPr lang="cs-CZ" altLang="cs-CZ" sz="2400" dirty="0"/>
          </a:p>
          <a:p>
            <a:pPr marL="400050" lvl="1" indent="0">
              <a:buNone/>
              <a:defRPr/>
            </a:pPr>
            <a:endParaRPr lang="cs-CZ" sz="6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operace s fuzzy množinami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ct 8"/>
          <p:cNvGraphicFramePr>
            <a:graphicFrameLocks noChangeAspect="1"/>
          </p:cNvGraphicFramePr>
          <p:nvPr/>
        </p:nvGraphicFramePr>
        <p:xfrm>
          <a:off x="1547664" y="1173403"/>
          <a:ext cx="1080120" cy="2597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4" name="Rovnice" r:id="rId4" imgW="1511300" imgH="368300" progId="Equation.3">
                  <p:embed/>
                </p:oleObj>
              </mc:Choice>
              <mc:Fallback>
                <p:oleObj name="Rovnice" r:id="rId4" imgW="1511300" imgH="368300" progId="Equation.3">
                  <p:embed/>
                  <p:pic>
                    <p:nvPicPr>
                      <p:cNvPr id="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1173403"/>
                        <a:ext cx="1080120" cy="2597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9"/>
          <p:cNvGraphicFramePr>
            <a:graphicFrameLocks noChangeAspect="1"/>
          </p:cNvGraphicFramePr>
          <p:nvPr/>
        </p:nvGraphicFramePr>
        <p:xfrm>
          <a:off x="2987824" y="1173403"/>
          <a:ext cx="1152128" cy="274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5" name="Rovnice" r:id="rId6" imgW="1524000" imgH="368300" progId="Equation.3">
                  <p:embed/>
                </p:oleObj>
              </mc:Choice>
              <mc:Fallback>
                <p:oleObj name="Rovnice" r:id="rId6" imgW="1524000" imgH="368300" progId="Equation.3">
                  <p:embed/>
                  <p:pic>
                    <p:nvPicPr>
                      <p:cNvPr id="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1173403"/>
                        <a:ext cx="1152128" cy="274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8666844"/>
              </p:ext>
            </p:extLst>
          </p:nvPr>
        </p:nvGraphicFramePr>
        <p:xfrm>
          <a:off x="1220664" y="2840584"/>
          <a:ext cx="240665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6" name="Rovnice" r:id="rId8" imgW="2400300" imgH="368300" progId="Equation.3">
                  <p:embed/>
                </p:oleObj>
              </mc:Choice>
              <mc:Fallback>
                <p:oleObj name="Rovnice" r:id="rId8" imgW="2400300" imgH="368300" progId="Equation.3">
                  <p:embed/>
                  <p:pic>
                    <p:nvPicPr>
                      <p:cNvPr id="615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0664" y="2840584"/>
                        <a:ext cx="2406650" cy="363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627892"/>
              </p:ext>
            </p:extLst>
          </p:nvPr>
        </p:nvGraphicFramePr>
        <p:xfrm>
          <a:off x="4355976" y="2840584"/>
          <a:ext cx="3857625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7" name="Rovnice" r:id="rId10" imgW="3848100" imgH="368300" progId="Equation.3">
                  <p:embed/>
                </p:oleObj>
              </mc:Choice>
              <mc:Fallback>
                <p:oleObj name="Rovnice" r:id="rId10" imgW="3848100" imgH="368300" progId="Equation.3">
                  <p:embed/>
                  <p:pic>
                    <p:nvPicPr>
                      <p:cNvPr id="615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2840584"/>
                        <a:ext cx="3857625" cy="363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09608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buFontTx/>
              <a:buNone/>
            </a:pPr>
            <a:r>
              <a:rPr lang="cs-CZ" altLang="cs-CZ" sz="2400" dirty="0"/>
              <a:t>Nechť                   ,                    .</a:t>
            </a:r>
          </a:p>
          <a:p>
            <a:pPr>
              <a:buFontTx/>
              <a:buNone/>
            </a:pPr>
            <a:endParaRPr lang="cs-CZ" altLang="cs-CZ" sz="2400" i="1" dirty="0"/>
          </a:p>
          <a:p>
            <a:pPr>
              <a:buFontTx/>
              <a:buNone/>
            </a:pPr>
            <a:r>
              <a:rPr lang="cs-CZ" altLang="cs-CZ" sz="2400" i="1" dirty="0">
                <a:cs typeface="Times New Roman" panose="02020603050405020304" pitchFamily="18" charset="0"/>
              </a:rPr>
              <a:t>Průnik </a:t>
            </a:r>
            <a:r>
              <a:rPr lang="cs-CZ" altLang="cs-CZ" sz="2400" dirty="0">
                <a:cs typeface="Times New Roman" panose="02020603050405020304" pitchFamily="18" charset="0"/>
              </a:rPr>
              <a:t>fuzzy množin </a:t>
            </a:r>
            <a:r>
              <a:rPr lang="cs-CZ" altLang="cs-CZ" sz="2400" i="1" dirty="0">
                <a:cs typeface="Times New Roman" panose="02020603050405020304" pitchFamily="18" charset="0"/>
              </a:rPr>
              <a:t>A</a:t>
            </a:r>
            <a:r>
              <a:rPr lang="cs-CZ" altLang="cs-CZ" sz="2400" dirty="0"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cs typeface="Times New Roman" panose="02020603050405020304" pitchFamily="18" charset="0"/>
              </a:rPr>
              <a:t>a</a:t>
            </a:r>
            <a:r>
              <a:rPr lang="cs-CZ" altLang="cs-CZ" sz="2400" dirty="0">
                <a:cs typeface="Times New Roman" panose="02020603050405020304" pitchFamily="18" charset="0"/>
              </a:rPr>
              <a:t> </a:t>
            </a:r>
            <a:r>
              <a:rPr lang="cs-CZ" altLang="cs-CZ" sz="2400" i="1" dirty="0">
                <a:cs typeface="Times New Roman" panose="02020603050405020304" pitchFamily="18" charset="0"/>
              </a:rPr>
              <a:t>B</a:t>
            </a:r>
            <a:r>
              <a:rPr lang="cs-CZ" altLang="cs-CZ" sz="2400" dirty="0">
                <a:cs typeface="Times New Roman" panose="02020603050405020304" pitchFamily="18" charset="0"/>
              </a:rPr>
              <a:t>:</a:t>
            </a:r>
            <a:r>
              <a:rPr lang="cs-CZ" altLang="cs-CZ" sz="2400" dirty="0"/>
              <a:t> </a:t>
            </a:r>
          </a:p>
          <a:p>
            <a:pPr>
              <a:buFontTx/>
              <a:buNone/>
            </a:pPr>
            <a:endParaRPr lang="cs-CZ" altLang="cs-CZ" sz="2400" dirty="0"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endParaRPr lang="cs-CZ" altLang="cs-CZ" sz="2400" dirty="0" smtClean="0"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endParaRPr lang="cs-CZ" altLang="cs-CZ" sz="2400" dirty="0"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cs-CZ" altLang="cs-CZ" sz="2400" dirty="0" smtClean="0"/>
              <a:t> </a:t>
            </a:r>
            <a:endParaRPr lang="cs-CZ" altLang="cs-CZ" sz="2400" dirty="0"/>
          </a:p>
          <a:p>
            <a:pPr marL="400050" lvl="1" indent="0">
              <a:buNone/>
              <a:defRPr/>
            </a:pPr>
            <a:endParaRPr lang="cs-CZ" sz="6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operace s fuzzy množinami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ct 8"/>
          <p:cNvGraphicFramePr>
            <a:graphicFrameLocks noChangeAspect="1"/>
          </p:cNvGraphicFramePr>
          <p:nvPr/>
        </p:nvGraphicFramePr>
        <p:xfrm>
          <a:off x="1547664" y="1173403"/>
          <a:ext cx="1080120" cy="2597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8" name="Rovnice" r:id="rId4" imgW="1511300" imgH="368300" progId="Equation.3">
                  <p:embed/>
                </p:oleObj>
              </mc:Choice>
              <mc:Fallback>
                <p:oleObj name="Rovnice" r:id="rId4" imgW="1511300" imgH="368300" progId="Equation.3">
                  <p:embed/>
                  <p:pic>
                    <p:nvPicPr>
                      <p:cNvPr id="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1173403"/>
                        <a:ext cx="1080120" cy="2597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9"/>
          <p:cNvGraphicFramePr>
            <a:graphicFrameLocks noChangeAspect="1"/>
          </p:cNvGraphicFramePr>
          <p:nvPr/>
        </p:nvGraphicFramePr>
        <p:xfrm>
          <a:off x="2987824" y="1173403"/>
          <a:ext cx="1152128" cy="274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9" name="Rovnice" r:id="rId6" imgW="1524000" imgH="368300" progId="Equation.3">
                  <p:embed/>
                </p:oleObj>
              </mc:Choice>
              <mc:Fallback>
                <p:oleObj name="Rovnice" r:id="rId6" imgW="1524000" imgH="368300" progId="Equation.3">
                  <p:embed/>
                  <p:pic>
                    <p:nvPicPr>
                      <p:cNvPr id="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1173403"/>
                        <a:ext cx="1152128" cy="274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8461471"/>
              </p:ext>
            </p:extLst>
          </p:nvPr>
        </p:nvGraphicFramePr>
        <p:xfrm>
          <a:off x="1076648" y="3075806"/>
          <a:ext cx="240665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0" name="Rovnice" r:id="rId8" imgW="2400300" imgH="368300" progId="Equation.3">
                  <p:embed/>
                </p:oleObj>
              </mc:Choice>
              <mc:Fallback>
                <p:oleObj name="Rovnice" r:id="rId8" imgW="2400300" imgH="368300" progId="Equation.3">
                  <p:embed/>
                  <p:pic>
                    <p:nvPicPr>
                      <p:cNvPr id="615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6648" y="3075806"/>
                        <a:ext cx="2406650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1779022"/>
              </p:ext>
            </p:extLst>
          </p:nvPr>
        </p:nvGraphicFramePr>
        <p:xfrm>
          <a:off x="4211960" y="3075806"/>
          <a:ext cx="3806825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1" name="Rovnice" r:id="rId10" imgW="3797300" imgH="368300" progId="Equation.3">
                  <p:embed/>
                </p:oleObj>
              </mc:Choice>
              <mc:Fallback>
                <p:oleObj name="Rovnice" r:id="rId10" imgW="3797300" imgH="368300" progId="Equation.3">
                  <p:embed/>
                  <p:pic>
                    <p:nvPicPr>
                      <p:cNvPr id="615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3075806"/>
                        <a:ext cx="3806825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1556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buFontTx/>
              <a:buNone/>
            </a:pPr>
            <a:r>
              <a:rPr lang="cs-CZ" altLang="cs-CZ" sz="2400" dirty="0"/>
              <a:t>Nechť                   ,                    .</a:t>
            </a:r>
          </a:p>
          <a:p>
            <a:pPr>
              <a:buFontTx/>
              <a:buNone/>
            </a:pPr>
            <a:endParaRPr lang="cs-CZ" altLang="cs-CZ" sz="2400" i="1" dirty="0"/>
          </a:p>
          <a:p>
            <a:pPr>
              <a:spcBef>
                <a:spcPct val="40000"/>
              </a:spcBef>
              <a:buFontTx/>
              <a:buNone/>
            </a:pPr>
            <a:r>
              <a:rPr lang="cs-CZ" altLang="cs-CZ" sz="2400" i="1" dirty="0"/>
              <a:t>K</a:t>
            </a:r>
            <a:r>
              <a:rPr lang="cs-CZ" altLang="cs-CZ" sz="2400" i="1" dirty="0">
                <a:cs typeface="Times New Roman" panose="02020603050405020304" pitchFamily="18" charset="0"/>
              </a:rPr>
              <a:t>artézský součin</a:t>
            </a:r>
            <a:r>
              <a:rPr lang="cs-CZ" altLang="cs-CZ" sz="2400" dirty="0">
                <a:cs typeface="Times New Roman" panose="02020603050405020304" pitchFamily="18" charset="0"/>
              </a:rPr>
              <a:t> fuzzy množin </a:t>
            </a:r>
            <a:r>
              <a:rPr lang="cs-CZ" altLang="cs-CZ" sz="2400" i="1" dirty="0">
                <a:cs typeface="Times New Roman" panose="02020603050405020304" pitchFamily="18" charset="0"/>
              </a:rPr>
              <a:t>A</a:t>
            </a:r>
            <a:r>
              <a:rPr lang="cs-CZ" altLang="cs-CZ" sz="2400" dirty="0"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cs typeface="Times New Roman" panose="02020603050405020304" pitchFamily="18" charset="0"/>
              </a:rPr>
              <a:t>a</a:t>
            </a:r>
            <a:r>
              <a:rPr lang="cs-CZ" altLang="cs-CZ" sz="2400" dirty="0">
                <a:cs typeface="Times New Roman" panose="02020603050405020304" pitchFamily="18" charset="0"/>
              </a:rPr>
              <a:t> </a:t>
            </a:r>
            <a:r>
              <a:rPr lang="cs-CZ" altLang="cs-CZ" sz="2400" i="1" dirty="0">
                <a:cs typeface="Times New Roman" panose="02020603050405020304" pitchFamily="18" charset="0"/>
              </a:rPr>
              <a:t>B</a:t>
            </a:r>
            <a:r>
              <a:rPr lang="cs-CZ" altLang="cs-CZ" sz="2400" dirty="0"/>
              <a:t>:</a:t>
            </a:r>
            <a:r>
              <a:rPr lang="cs-CZ" altLang="cs-CZ" sz="2400" dirty="0">
                <a:cs typeface="Times New Roman" panose="02020603050405020304" pitchFamily="18" charset="0"/>
              </a:rPr>
              <a:t> </a:t>
            </a:r>
            <a:endParaRPr lang="cs-CZ" altLang="cs-CZ" sz="2400" dirty="0"/>
          </a:p>
          <a:p>
            <a:pPr>
              <a:buFontTx/>
              <a:buNone/>
            </a:pPr>
            <a:endParaRPr lang="cs-CZ" altLang="cs-CZ" sz="2400" dirty="0"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endParaRPr lang="cs-CZ" altLang="cs-CZ" sz="2400" dirty="0" smtClean="0"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endParaRPr lang="cs-CZ" altLang="cs-CZ" sz="2400" dirty="0"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cs-CZ" altLang="cs-CZ" sz="2400" dirty="0" smtClean="0"/>
              <a:t> </a:t>
            </a:r>
            <a:endParaRPr lang="cs-CZ" altLang="cs-CZ" sz="2400" dirty="0"/>
          </a:p>
          <a:p>
            <a:pPr marL="400050" lvl="1" indent="0">
              <a:buNone/>
              <a:defRPr/>
            </a:pPr>
            <a:endParaRPr lang="cs-CZ" sz="6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operace s fuzzy množinami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ct 8"/>
          <p:cNvGraphicFramePr>
            <a:graphicFrameLocks noChangeAspect="1"/>
          </p:cNvGraphicFramePr>
          <p:nvPr/>
        </p:nvGraphicFramePr>
        <p:xfrm>
          <a:off x="1547664" y="1173403"/>
          <a:ext cx="1080120" cy="2597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6" name="Rovnice" r:id="rId4" imgW="1511300" imgH="368300" progId="Equation.3">
                  <p:embed/>
                </p:oleObj>
              </mc:Choice>
              <mc:Fallback>
                <p:oleObj name="Rovnice" r:id="rId4" imgW="1511300" imgH="368300" progId="Equation.3">
                  <p:embed/>
                  <p:pic>
                    <p:nvPicPr>
                      <p:cNvPr id="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1173403"/>
                        <a:ext cx="1080120" cy="2597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9"/>
          <p:cNvGraphicFramePr>
            <a:graphicFrameLocks noChangeAspect="1"/>
          </p:cNvGraphicFramePr>
          <p:nvPr/>
        </p:nvGraphicFramePr>
        <p:xfrm>
          <a:off x="2987824" y="1173403"/>
          <a:ext cx="1152128" cy="274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7" name="Rovnice" r:id="rId6" imgW="1524000" imgH="368300" progId="Equation.3">
                  <p:embed/>
                </p:oleObj>
              </mc:Choice>
              <mc:Fallback>
                <p:oleObj name="Rovnice" r:id="rId6" imgW="1524000" imgH="368300" progId="Equation.3">
                  <p:embed/>
                  <p:pic>
                    <p:nvPicPr>
                      <p:cNvPr id="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1173403"/>
                        <a:ext cx="1152128" cy="274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988723"/>
              </p:ext>
            </p:extLst>
          </p:nvPr>
        </p:nvGraphicFramePr>
        <p:xfrm>
          <a:off x="1043608" y="2931790"/>
          <a:ext cx="2725738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8" name="Rovnice" r:id="rId8" imgW="2717800" imgH="368300" progId="Equation.3">
                  <p:embed/>
                </p:oleObj>
              </mc:Choice>
              <mc:Fallback>
                <p:oleObj name="Rovnice" r:id="rId8" imgW="2717800" imgH="368300" progId="Equation.3">
                  <p:embed/>
                  <p:pic>
                    <p:nvPicPr>
                      <p:cNvPr id="7174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931790"/>
                        <a:ext cx="2725738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5991303"/>
              </p:ext>
            </p:extLst>
          </p:nvPr>
        </p:nvGraphicFramePr>
        <p:xfrm>
          <a:off x="3926508" y="2931790"/>
          <a:ext cx="399415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9" name="Rovnice" r:id="rId10" imgW="3987800" imgH="368300" progId="Equation.3">
                  <p:embed/>
                </p:oleObj>
              </mc:Choice>
              <mc:Fallback>
                <p:oleObj name="Rovnice" r:id="rId10" imgW="3987800" imgH="368300" progId="Equation.3">
                  <p:embed/>
                  <p:pic>
                    <p:nvPicPr>
                      <p:cNvPr id="7175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6508" y="2931790"/>
                        <a:ext cx="3994150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31595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2935</TotalTime>
  <Words>524</Words>
  <Application>Microsoft Office PowerPoint</Application>
  <PresentationFormat>Předvádění na obrazovce (16:9)</PresentationFormat>
  <Paragraphs>269</Paragraphs>
  <Slides>32</Slides>
  <Notes>30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9" baseType="lpstr">
      <vt:lpstr>Arial</vt:lpstr>
      <vt:lpstr>Calibri</vt:lpstr>
      <vt:lpstr>Enriqueta</vt:lpstr>
      <vt:lpstr>Symbol</vt:lpstr>
      <vt:lpstr>Times New Roman</vt:lpstr>
      <vt:lpstr>SLU</vt:lpstr>
      <vt:lpstr>Rovnice</vt:lpstr>
      <vt:lpstr>Název prezentace</vt:lpstr>
      <vt:lpstr>Fuzzy množiny</vt:lpstr>
      <vt:lpstr>Fuzzy čísla</vt:lpstr>
      <vt:lpstr>Speciální případy fuzzy čísel</vt:lpstr>
      <vt:lpstr>Speciální případy fuzzy čísel</vt:lpstr>
      <vt:lpstr>Základní operace s fuzzy množinami </vt:lpstr>
      <vt:lpstr>Základní operace s fuzzy množinami </vt:lpstr>
      <vt:lpstr>Základní operace s fuzzy množinami </vt:lpstr>
      <vt:lpstr>Základní operace s fuzzy množinami </vt:lpstr>
      <vt:lpstr>Fuzzy relace</vt:lpstr>
      <vt:lpstr>Cylindrické rozšíření </vt:lpstr>
      <vt:lpstr>Silná kompozice</vt:lpstr>
      <vt:lpstr>Lingvistická proměnná</vt:lpstr>
      <vt:lpstr>Lingvistická proměnná</vt:lpstr>
      <vt:lpstr>Lingvistická proměnná</vt:lpstr>
      <vt:lpstr>Vícehodnotová logika</vt:lpstr>
      <vt:lpstr>Vícehodnotová logika</vt:lpstr>
      <vt:lpstr>Vícehodnotová logika</vt:lpstr>
      <vt:lpstr>Vícehodnotová logika</vt:lpstr>
      <vt:lpstr>Pravdivostní ohodnocení</vt:lpstr>
      <vt:lpstr>Negace</vt:lpstr>
      <vt:lpstr>Příklady implikací</vt:lpstr>
      <vt:lpstr>Příklady implikací</vt:lpstr>
      <vt:lpstr>Příklady implikací</vt:lpstr>
      <vt:lpstr>Příklady implikací</vt:lpstr>
      <vt:lpstr>Kompoziční pravidlo usuzování</vt:lpstr>
      <vt:lpstr>Kompoziční pravidlo usuzování</vt:lpstr>
      <vt:lpstr>Báze fuzzy pravidel</vt:lpstr>
      <vt:lpstr>Zodpovězení dotazu</vt:lpstr>
      <vt:lpstr>Příklad tvorby odpovědi</vt:lpstr>
      <vt:lpstr>Defuzzifikace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gorecki</cp:lastModifiedBy>
  <cp:revision>148</cp:revision>
  <dcterms:created xsi:type="dcterms:W3CDTF">2016-07-06T15:42:34Z</dcterms:created>
  <dcterms:modified xsi:type="dcterms:W3CDTF">2018-04-05T14:18:15Z</dcterms:modified>
</cp:coreProperties>
</file>