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62" r:id="rId5"/>
    <p:sldId id="263" r:id="rId6"/>
    <p:sldId id="277" r:id="rId7"/>
    <p:sldId id="278" r:id="rId8"/>
    <p:sldId id="267" r:id="rId9"/>
    <p:sldId id="268" r:id="rId10"/>
    <p:sldId id="279" r:id="rId11"/>
    <p:sldId id="280" r:id="rId12"/>
    <p:sldId id="269" r:id="rId13"/>
    <p:sldId id="275" r:id="rId14"/>
    <p:sldId id="276" r:id="rId15"/>
    <p:sldId id="274" r:id="rId16"/>
    <p:sldId id="270" r:id="rId17"/>
    <p:sldId id="273" r:id="rId18"/>
    <p:sldId id="271" r:id="rId19"/>
    <p:sldId id="272" r:id="rId20"/>
    <p:sldId id="266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01" d="100"/>
          <a:sy n="201" d="100"/>
        </p:scale>
        <p:origin x="654" y="18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E46A-1F8E-4551-9C06-A7C58A745491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DE3C1-E858-46B6-84E8-6E5617D783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18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thirdway.eu/cs/tema/co-a-kdy-kontrolujeme-pokrok-projektu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iteplanet.com/cs/project-management-software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ganttuv-diagra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asyproject.cz/kontakt/rizeni-projektu-jednoduse-blog-tipy-zdroje/ganttuv-diagram-v-novem-kabat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r6K_Xsunk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lexi-project.com/cs/kriticka-cesta-co-to-je-a-jak-ji-ridit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70338" y="4515966"/>
              <a:ext cx="162134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407574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465684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Časový harmonogram projektu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doc. Mgr. Petr Suchánek, Ph.D.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801733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712541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Optimistický čas (O)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nejkratší doba, za kterou může být aktivita dokončena, pokud vše probíhá ideálně.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Pesimistický čas (P)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nejdelší doba, za kterou může být aktivita dokončena, pokud se objeví problémy nebo zpoždění.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Nejpravděpodobnější čas (M)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doba, kterou by aktivita mohla realisticky zabrat, pokud se podmínky projeví běžným způsobem.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PERT – časové odhady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616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712541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Výpočet očekávaného času pro každou aktivitu pomocí váženého průměru: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PERT – časové odhady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453E8E08-4508-4BA3-AAA6-F6C59DBD9851}"/>
                  </a:ext>
                </a:extLst>
              </p:cNvPr>
              <p:cNvSpPr txBox="1"/>
              <p:nvPr/>
            </p:nvSpPr>
            <p:spPr>
              <a:xfrm>
                <a:off x="2096086" y="2292641"/>
                <a:ext cx="4572000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cs-CZ" sz="2400" i="0">
                          <a:latin typeface="Cambria Math" panose="02040503050406030204" pitchFamily="18" charset="0"/>
                        </a:rPr>
                        <m:t>ek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á</m:t>
                      </m:r>
                      <m:r>
                        <m:rPr>
                          <m:sty m:val="p"/>
                        </m:rPr>
                        <a:rPr lang="cs-CZ" sz="2400" i="0">
                          <a:latin typeface="Cambria Math" panose="02040503050406030204" pitchFamily="18" charset="0"/>
                        </a:rPr>
                        <m:t>van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ý č</m:t>
                      </m:r>
                      <m:r>
                        <m:rPr>
                          <m:sty m:val="p"/>
                        </m:rPr>
                        <a:rPr lang="cs-CZ" sz="2400" i="0">
                          <a:latin typeface="Cambria Math" panose="02040503050406030204" pitchFamily="18" charset="0"/>
                        </a:rPr>
                        <m:t>as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</m:d>
                      <m:r>
                        <a:rPr lang="cs-CZ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 panose="02040503050406030204" pitchFamily="18" charset="0"/>
                            </a:rPr>
                            <m:t>P</m:t>
                          </m:r>
                        </m:num>
                        <m:den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453E8E08-4508-4BA3-AAA6-F6C59DBD98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086" y="2292641"/>
                <a:ext cx="4572000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E015A3D1-17D2-4E3B-B19B-0418F829180F}"/>
              </a:ext>
            </a:extLst>
          </p:cNvPr>
          <p:cNvSpPr txBox="1">
            <a:spLocks/>
          </p:cNvSpPr>
          <p:nvPr/>
        </p:nvSpPr>
        <p:spPr>
          <a:xfrm>
            <a:off x="365807" y="3244043"/>
            <a:ext cx="8433536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Tento výpočet poskytuje realistický odhad doby trvání aktivity, který bere v úvahu jak optimistické, tak pesimistické scénáře, a lze ho považovat za vyvážený.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62603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b="1" dirty="0"/>
              <a:t>Vývoje nového softwarového systému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Odhad času potřebného k dokončení jednotlivých fází projektu</a:t>
            </a:r>
          </a:p>
          <a:p>
            <a:pPr lvl="2">
              <a:buBlip>
                <a:blip r:embed="rId2"/>
              </a:buBlip>
            </a:pPr>
            <a:r>
              <a:rPr lang="cs-CZ" sz="1600" dirty="0"/>
              <a:t>analýza požadavků,</a:t>
            </a:r>
          </a:p>
          <a:p>
            <a:pPr lvl="2">
              <a:buBlip>
                <a:blip r:embed="rId2"/>
              </a:buBlip>
            </a:pPr>
            <a:r>
              <a:rPr lang="cs-CZ" sz="1600" dirty="0"/>
              <a:t>návrh systému,</a:t>
            </a:r>
          </a:p>
          <a:p>
            <a:pPr lvl="2">
              <a:buBlip>
                <a:blip r:embed="rId2"/>
              </a:buBlip>
            </a:pPr>
            <a:r>
              <a:rPr lang="cs-CZ" sz="1600" dirty="0"/>
              <a:t>programování,</a:t>
            </a:r>
          </a:p>
          <a:p>
            <a:pPr lvl="2">
              <a:buBlip>
                <a:blip r:embed="rId2"/>
              </a:buBlip>
            </a:pPr>
            <a:r>
              <a:rPr lang="cs-CZ" sz="1600" dirty="0"/>
              <a:t>testování,</a:t>
            </a:r>
          </a:p>
          <a:p>
            <a:pPr lvl="2">
              <a:buBlip>
                <a:blip r:embed="rId2"/>
              </a:buBlip>
            </a:pPr>
            <a:r>
              <a:rPr lang="cs-CZ" sz="1600" dirty="0"/>
              <a:t>nasazení.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Tři odhady (optimistický, pesimistický a nejpravděpodobnější čas jednotlivých aktivit).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Výpočet očekávaného času pro každou fázi.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Určení kritické cesty.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PERT - postup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0933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Metoda řízení projektů, která se zaměřuje na klíčové události a mezníky v průběhu projektu.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Místo podrobného plánování jednotlivých úkolů se projekt rozděluje na hlavní etapy, které jsou zakončeny milníky – důležitými body, jež označují dokončení určité fáze projektu.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3"/>
              </a:rPr>
              <a:t>https://thethirdway.eu/cs/tema/co-a-kdy-kontrolujeme-pokrok-projektu/</a:t>
            </a: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Milníkové plánování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795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4700646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Analýza požadavků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Shromáždění a analýza požadavků od uživatelů a dalších zainteresovaných stran.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Návrh systému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Vytvoření návrhu architektury a designu IS.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Vývoj a programování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Implementace systému na základě návrhu.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Milníkové plánování - příklady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4EAE4B84-28FF-4B30-B2EA-93E118F3E02B}"/>
              </a:ext>
            </a:extLst>
          </p:cNvPr>
          <p:cNvSpPr txBox="1">
            <a:spLocks/>
          </p:cNvSpPr>
          <p:nvPr/>
        </p:nvSpPr>
        <p:spPr>
          <a:xfrm>
            <a:off x="4878712" y="1225333"/>
            <a:ext cx="4214888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Testování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Uskutečnění testů (např. unit testy, integrační testy, akceptační testy).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Nasazení do produkce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Uvedení systému do ostrého provozu.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Post-implementační podpora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Poskytování podpory uživatelům po nasazení systému.</a:t>
            </a:r>
          </a:p>
        </p:txBody>
      </p:sp>
    </p:spTree>
    <p:extLst>
      <p:ext uri="{BB962C8B-B14F-4D97-AF65-F5344CB8AC3E}">
        <p14:creationId xmlns:p14="http://schemas.microsoft.com/office/powerpoint/2010/main" val="2855823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Metoda řízení projektů, která se zaměřuje na klíčové události a mezníky v průběhu projektu.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Místo podrobného plánování jednotlivých úkolů se projekt rozděluje na hlavní etapy, které jsou zakončeny milníky.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Je užitečné v projektech IS, kde je třeba jasně definovaná posloupnost aktivit, které jsou časově i logicky závislé na sobě.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Tento přístup je efektivní v situacích, kde je minimální pravděpodobnost změn nebo nových nečekaných požadavků. 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lineární plánování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0251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en-US" sz="2400" dirty="0"/>
              <a:t>Enterprise Architect (EA) </a:t>
            </a:r>
            <a:r>
              <a:rPr lang="cs-CZ" sz="2400" dirty="0"/>
              <a:t>(</a:t>
            </a:r>
            <a:r>
              <a:rPr lang="en-US" sz="2400" dirty="0" err="1"/>
              <a:t>Sparx</a:t>
            </a:r>
            <a:r>
              <a:rPr lang="en-US" sz="2400" dirty="0"/>
              <a:t> Systems</a:t>
            </a:r>
            <a:r>
              <a:rPr lang="cs-CZ" sz="2400" dirty="0"/>
              <a:t>)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3"/>
              </a:rPr>
              <a:t>https://www.websiteplanet.com/cs/project-management-software/</a:t>
            </a:r>
            <a:endParaRPr lang="cs-CZ" sz="2400" dirty="0"/>
          </a:p>
          <a:p>
            <a:pPr>
              <a:buBlip>
                <a:blip r:embed="rId2"/>
              </a:buBlip>
            </a:pPr>
            <a:endParaRPr lang="cs-CZ" sz="2400" dirty="0"/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Softwarové nástroje pro plánování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25847A78-20C2-48E9-ABA0-201F42EFC1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415" y="2194561"/>
            <a:ext cx="4300079" cy="2431393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A1E10B97-BA08-4656-A6FC-C15CC84345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00" y="2500531"/>
            <a:ext cx="3566939" cy="244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8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0" y="-20538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17892" y="4515966"/>
              <a:ext cx="1673788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37241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4F583E3A-7CFF-423F-8FFC-5A39AC64F5AB}"/>
              </a:ext>
            </a:extLst>
          </p:cNvPr>
          <p:cNvSpPr txBox="1">
            <a:spLocks/>
          </p:cNvSpPr>
          <p:nvPr/>
        </p:nvSpPr>
        <p:spPr>
          <a:xfrm>
            <a:off x="-152351" y="1952168"/>
            <a:ext cx="3338684" cy="1009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4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5" y="1241749"/>
            <a:ext cx="3901390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Plán, který definuje časovou osu a sekvenci úkolů potřebných k dokončení projektu.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Obsahuje klíčové milníky, termíny dokončení jednotlivých fází a vztahy mezi aktivitami.</a:t>
            </a:r>
          </a:p>
          <a:p>
            <a:pPr>
              <a:buBlip>
                <a:blip r:embed="rId3"/>
              </a:buBlip>
            </a:pPr>
            <a:endParaRPr lang="cs-CZ" sz="2400" b="1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042005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časový harmonogram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C5F495A-EAFA-4705-A896-E51B8685E39C}"/>
              </a:ext>
            </a:extLst>
          </p:cNvPr>
          <p:cNvSpPr txBox="1">
            <a:spLocks/>
          </p:cNvSpPr>
          <p:nvPr/>
        </p:nvSpPr>
        <p:spPr>
          <a:xfrm>
            <a:off x="4501693" y="1239401"/>
            <a:ext cx="4480526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Určuje pořadí úkolů.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Stanovuje termíny.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Zajišťuje efektivní využití zdrojů.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Identifikuje kritickou cestu.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Slouží jako kontrolní nástroj.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5" y="1241749"/>
            <a:ext cx="8635168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Rozdělení projektu na hlavní fáze (např. analýza, návrh, vývoj, testování, nasazení).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Detailní specifikace úkolů v každé fázi (např. sběr požadavků, návrh architektury, programování, integrace, školení uživatelů).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Určení pořadí a závislostí mezi úkoly (např. kódování nelze začít před dokončením návrhu).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042005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aktivity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155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5" y="1241749"/>
            <a:ext cx="8635168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Odhad doby trvání každého úkolu (optimistický, pesimistický, realistický odhad).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Přiřazení odpovědností a zdrojů (kdo bude úkol vykonávat, jaké jsou potřeba nástroje).</a:t>
            </a:r>
            <a:endParaRPr lang="cs-CZ" sz="2400" b="1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042005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aktivity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TextovéPole 1">
            <a:extLst>
              <a:ext uri="{FF2B5EF4-FFF2-40B4-BE49-F238E27FC236}">
                <a16:creationId xmlns:a16="http://schemas.microsoft.com/office/drawing/2014/main" id="{34DE7F86-94B7-4FC4-AD24-0BA56F909E9B}"/>
              </a:ext>
            </a:extLst>
          </p:cNvPr>
          <p:cNvSpPr txBox="1"/>
          <p:nvPr/>
        </p:nvSpPr>
        <p:spPr>
          <a:xfrm>
            <a:off x="666757" y="3182501"/>
            <a:ext cx="7849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Seznam aktivit je základem pro tvorbu </a:t>
            </a:r>
            <a:r>
              <a:rPr lang="cs-CZ" sz="2400" dirty="0" err="1"/>
              <a:t>Ganttova</a:t>
            </a:r>
            <a:r>
              <a:rPr lang="cs-CZ" sz="2400" dirty="0"/>
              <a:t> diagramu, CPM a PERT analýzy. Bez něj nelze efektivně řídit projekt! </a:t>
            </a:r>
          </a:p>
        </p:txBody>
      </p:sp>
    </p:spTree>
    <p:extLst>
      <p:ext uri="{BB962C8B-B14F-4D97-AF65-F5344CB8AC3E}">
        <p14:creationId xmlns:p14="http://schemas.microsoft.com/office/powerpoint/2010/main" val="3076633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Ganttův diagram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Grafické znázornění úkolů v čase, často používané pro přehlednost projektu.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3"/>
              </a:rPr>
              <a:t>https://www.easyproject.cz/dokumentace/clanek/ganttuv-diagram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3"/>
              </a:rPr>
              <a:t>https://managementmania.com/cs/ganttuv-diagram</a:t>
            </a:r>
            <a:endParaRPr lang="cs-CZ" sz="2400" dirty="0"/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4"/>
              </a:rPr>
              <a:t>https://www.easyproject.cz/kontakt/rizeni-projektu-jednoduse-blog-tipy-zdroje/ganttuv-diagram-v-novem-kabate</a:t>
            </a:r>
            <a:endParaRPr lang="cs-CZ" sz="2400" dirty="0"/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Hlavní metody časového plánování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001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80423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CPM (</a:t>
            </a:r>
            <a:r>
              <a:rPr lang="en-GB" sz="2400" dirty="0"/>
              <a:t>Critical Path Method</a:t>
            </a:r>
            <a:r>
              <a:rPr lang="cs-CZ" sz="24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Slouží k určení nejdelší sekvence závislých úkolů (kritické cesty) v projektu.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Pomáhá identifikovat úkoly, které nesmí být zpožděny, jinak se zpozdí celý projekt.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Používá pevně stanovené doby trvání úkolů.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3"/>
              </a:rPr>
              <a:t>https://www.youtube.com/watch?v=zr6K_Xsunk0</a:t>
            </a:r>
            <a:endParaRPr lang="cs-CZ" sz="2400" dirty="0"/>
          </a:p>
          <a:p>
            <a:pPr>
              <a:buBlip>
                <a:blip r:embed="rId2"/>
              </a:buBlip>
            </a:pPr>
            <a:r>
              <a:rPr lang="cs-CZ" sz="2400" dirty="0">
                <a:hlinkClick r:id="rId4"/>
              </a:rPr>
              <a:t>https://flexi-project.com/cs/kriticka-cesta-co-to-je-a-jak-ji-ridit/</a:t>
            </a:r>
            <a:endParaRPr lang="cs-CZ" sz="2400" dirty="0"/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kritické cesty - CPM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4865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923484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200" dirty="0"/>
              <a:t>Délka projektu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lze určit celkový čas potřebný k dokončení celého projektu.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Kritická cesta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sled úkolů, které nemají žádnou časovou rezervu.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Rezerva času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ukazuje časovou rezervu (</a:t>
            </a:r>
            <a:r>
              <a:rPr lang="cs-CZ" sz="2000" dirty="0" err="1"/>
              <a:t>float</a:t>
            </a:r>
            <a:r>
              <a:rPr lang="cs-CZ" sz="2000" dirty="0"/>
              <a:t>) pro jednotlivé úkoly, které nejsou na kritické cestě.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Prioritizace úkolů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lze zjistit, které úkoly je nutné dokončit včas, aby se projekt dokončil podle plánu, a které úkoly mají větší flexibilitu.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kritické cesty - CPM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449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923484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200" dirty="0"/>
              <a:t>Plánování a alokace zdrojů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ukazuje, které úkoly musí být dokončeny jako první a které mohou začít později.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Identifikace úzkých míst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zpoždění úkolů na kritické cestě způsobuje zpoždění celého projektu.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Optimalizace časového rámce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rozhodování o tom, které úkoly je možné urychlit nebo přehodnotit.</a:t>
            </a:r>
          </a:p>
          <a:p>
            <a:pPr>
              <a:buBlip>
                <a:blip r:embed="rId2"/>
              </a:buBlip>
            </a:pPr>
            <a:r>
              <a:rPr lang="cs-CZ" sz="2200" dirty="0"/>
              <a:t>Změny v projektu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umožňuje analyzovat, jaké dopady to bude mít na celkový čas projektu a které úkoly budou ovlivněny.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kritické cesty - CPM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51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712541" cy="460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en-US" sz="2400" dirty="0"/>
              <a:t>PERT (Program Evaluation and Review Technique)</a:t>
            </a:r>
            <a:endParaRPr lang="cs-CZ" sz="2400" dirty="0"/>
          </a:p>
          <a:p>
            <a:pPr lvl="1">
              <a:buBlip>
                <a:blip r:embed="rId2"/>
              </a:buBlip>
            </a:pPr>
            <a:r>
              <a:rPr lang="cs-CZ" sz="2000" dirty="0"/>
              <a:t>zaměřuje na analýzu a zajištění času potřebného k dokončení jednotlivých úkolů projektu.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užitečný v projektech, kde jsou časy dokončení jednotlivých aktivit nejisté, což je typické pro složité a inovativní projekty, jako jsou vývoj nových produktů, výzkum a vývoj nebo implementace informačních systémů.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zobecnění metody kritické cesty CPM.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Doba trvání každé dílčí činnosti chápe jako náhodná proměnná mající určité rozložení pravděpodobnosti.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7102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metoda PERT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81226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AD3CCEF66E9404084A4FE4B0C7FC23C" ma:contentTypeVersion="6" ma:contentTypeDescription="Vytvoří nový dokument" ma:contentTypeScope="" ma:versionID="9aff9c770c228a3cd9b75e8ca6e94b69">
  <xsd:schema xmlns:xsd="http://www.w3.org/2001/XMLSchema" xmlns:xs="http://www.w3.org/2001/XMLSchema" xmlns:p="http://schemas.microsoft.com/office/2006/metadata/properties" xmlns:ns2="6634cf84-bb1a-4c24-a790-23653f2a8e97" xmlns:ns3="8c44a476-55ec-460e-8bc1-7923664214ce" targetNamespace="http://schemas.microsoft.com/office/2006/metadata/properties" ma:root="true" ma:fieldsID="4e2957231ee3ebc1a16dd385e5aefaff" ns2:_="" ns3:_="">
    <xsd:import namespace="6634cf84-bb1a-4c24-a790-23653f2a8e97"/>
    <xsd:import namespace="8c44a476-55ec-460e-8bc1-7923664214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4cf84-bb1a-4c24-a790-23653f2a8e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4a476-55ec-460e-8bc1-7923664214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F6BBDB-003B-4FD8-A354-9F3ACEAE0E3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77C1BBB-4488-415D-9D6A-758C970D51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3EDFC6-6FF1-4EBA-90DB-0C8BC6904A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34cf84-bb1a-4c24-a790-23653f2a8e97"/>
    <ds:schemaRef ds:uri="8c44a476-55ec-460e-8bc1-7923664214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955</Words>
  <Application>Microsoft Office PowerPoint</Application>
  <PresentationFormat>Předvádění na obrazovce (16:9)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 Suchánek</cp:lastModifiedBy>
  <cp:revision>96</cp:revision>
  <dcterms:created xsi:type="dcterms:W3CDTF">2016-07-06T15:42:34Z</dcterms:created>
  <dcterms:modified xsi:type="dcterms:W3CDTF">2025-03-18T07:32:10Z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0x010100DAD3CCEF66E9404084A4FE4B0C7FC23C</vt:lpwstr>
  </property>
</Properties>
</file>