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2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266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E46A-1F8E-4551-9C06-A7C58A745491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E3C1-E858-46B6-84E8-6E5617D78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8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47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53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64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2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3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003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7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52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77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4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46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8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61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685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85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70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783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58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103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53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68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13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59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11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37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251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441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319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56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90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86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31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22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07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DE3C1-E858-46B6-84E8-6E5617D7831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6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01.03.2025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70338" y="4515966"/>
              <a:ext cx="162134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407574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739486"/>
            <a:ext cx="7245246" cy="56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smlouva, plánování, řízení projektu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Mgr. Petr Suchánek, Ph.D.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typy cen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EF77FF97-A058-44D9-86B8-F66E35DB0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1381469"/>
            <a:ext cx="8138160" cy="31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Metoda používaná při hodnocení nabídek dodavatelů, která zajišťuje vyvážené a objektivní srovnání jednotlivých nabídek na základě více kritérií.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Srovnání nabídek.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Hodnocení rizik.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Transparentnost rozhodování.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Optimalizace nákladů.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Soulad s cíli projektu.</a:t>
            </a:r>
          </a:p>
          <a:p>
            <a:pPr>
              <a:buBlip>
                <a:blip r:embed="rId4"/>
              </a:buBlip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BQA (</a:t>
            </a:r>
            <a:r>
              <a:rPr lang="cs-CZ" sz="3200" b="1" cap="all" dirty="0" err="1">
                <a:solidFill>
                  <a:srgbClr val="307871"/>
                </a:solidFill>
              </a:rPr>
              <a:t>Balanced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Quotation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  <a:r>
              <a:rPr lang="cs-CZ" sz="3200" b="1" cap="all" dirty="0" err="1">
                <a:solidFill>
                  <a:srgbClr val="307871"/>
                </a:solidFill>
              </a:rPr>
              <a:t>Analysis</a:t>
            </a:r>
            <a:r>
              <a:rPr lang="cs-CZ" sz="3200" b="1" cap="all" dirty="0">
                <a:solidFill>
                  <a:srgbClr val="307871"/>
                </a:solidFill>
              </a:rPr>
              <a:t>)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35FB162-9E43-4B2C-ABCC-0784D5310BD1}"/>
              </a:ext>
            </a:extLst>
          </p:cNvPr>
          <p:cNvSpPr txBox="1">
            <a:spLocks/>
          </p:cNvSpPr>
          <p:nvPr/>
        </p:nvSpPr>
        <p:spPr>
          <a:xfrm>
            <a:off x="3896732" y="2397507"/>
            <a:ext cx="520505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4"/>
              </a:buBlip>
            </a:pPr>
            <a:r>
              <a:rPr lang="cs-CZ" sz="2000" dirty="0"/>
              <a:t>Zajišťuje férovou soutěž mezi dodavateli.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Minimalizuje riziko neefektivních výdajů.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Pomáhá v rozhodovacím procesu na základě objektivních kritérií.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Snižuje pravděpodobnost problémů s dodavateli v průběhu projektu.</a:t>
            </a:r>
          </a:p>
          <a:p>
            <a:pPr>
              <a:buBlip>
                <a:blip r:embed="rId4"/>
              </a:buBlip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0768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Klíčové faktory (běžné)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Cena (např. 30–50 %).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Kvalita nabízeného řešení (20–40 %).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Dodací lhůta a termíny (10–20 %).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Reference a zkušenosti dodavatele (10–20 %).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Servis a podpora (5–15 %).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Technologická inovace (volitelné, např. 5–15 %).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BQA – nastavení vah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5A8271A5-128D-4CFC-861F-17E477C666CF}"/>
              </a:ext>
            </a:extLst>
          </p:cNvPr>
          <p:cNvSpPr txBox="1"/>
          <p:nvPr/>
        </p:nvSpPr>
        <p:spPr>
          <a:xfrm>
            <a:off x="751163" y="3952241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Kritéria by měla odpovídat specifikům projektu – pokud je rychlost důležitější než cena, může mít dodací lhůta vyšší váhu.</a:t>
            </a:r>
          </a:p>
        </p:txBody>
      </p:sp>
    </p:spTree>
    <p:extLst>
      <p:ext uri="{BB962C8B-B14F-4D97-AF65-F5344CB8AC3E}">
        <p14:creationId xmlns:p14="http://schemas.microsoft.com/office/powerpoint/2010/main" val="189029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Každá nabídka se hodnotí podle předem definovaných kritérií, například škálou 1–10, kde: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1 = nejhorší možná nabídka,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10 = nejlepší možná nabídka.</a:t>
            </a:r>
          </a:p>
          <a:p>
            <a:pPr lvl="1">
              <a:buBlip>
                <a:blip r:embed="rId4"/>
              </a:buBlip>
            </a:pPr>
            <a:endParaRPr lang="cs-CZ" sz="20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BQA – nastavení vah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4B9891D-BB26-4D61-9C64-B6CC61A4D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01" y="2725543"/>
            <a:ext cx="5667483" cy="18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Obecné náležitosti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Specifikace zadavatele a dodavatele.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Předmět smlouvy.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Rozsah prací.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Finanční a smluvní podmínky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Typ ceny a celková cena zakázky.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Způsob a termíny plateb.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Podmínky a možnosti uplatnění změn (</a:t>
            </a:r>
            <a:r>
              <a:rPr lang="cs-CZ" sz="2000" dirty="0" err="1"/>
              <a:t>Change</a:t>
            </a:r>
            <a:r>
              <a:rPr lang="cs-CZ" sz="2000" dirty="0"/>
              <a:t> Management)</a:t>
            </a:r>
          </a:p>
          <a:p>
            <a:pPr>
              <a:buBlip>
                <a:blip r:embed="rId4"/>
              </a:buBlip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smlouva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95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Právní a bezpečnostní aspekty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Záruční podmínky a termín podpory a update programového vybavení.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Výše a podmínky penalizace v případě nedodržení obsahu nebo termínů.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Ujednání pro případ předčasného ukončení prací.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Ujednání o utajování informací a ochrana osobních údajů.</a:t>
            </a:r>
          </a:p>
          <a:p>
            <a:pPr>
              <a:buBlip>
                <a:blip r:embed="rId4"/>
              </a:buBlip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smlouva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93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Kybernetická bezpečnost.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Cloudové řešení a hosting.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Agilní metodiky (</a:t>
            </a:r>
            <a:r>
              <a:rPr lang="cs-CZ" sz="2400" dirty="0" err="1"/>
              <a:t>Scrum</a:t>
            </a:r>
            <a:r>
              <a:rPr lang="cs-CZ" sz="2400" dirty="0"/>
              <a:t>, </a:t>
            </a:r>
            <a:r>
              <a:rPr lang="cs-CZ" sz="2400" dirty="0" err="1"/>
              <a:t>DevOps</a:t>
            </a:r>
            <a:r>
              <a:rPr lang="cs-CZ" sz="2400" dirty="0"/>
              <a:t>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Integrace s jinými systémy.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Způsob testování a akceptace IS.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Kompatibilita a technologická udržitelnost.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Smlouva – moderní trendy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30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Plán převádí výsledky z předinvestiční fáze (studie proveditelnosti) do formy vhodné pro realizaci.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 oblasti IS je již zpravidla znám hlavní dodavatel,  který se podílí na konkrétním plánování.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Podrobně se definuje Předmět projektu, který se dále konkretizuje do dílčích  plánů HW, SW, časových návazností a lidských zdrojů.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Výstupem je závazný Projektový prováděcí plán.</a:t>
            </a:r>
          </a:p>
          <a:p>
            <a:pPr>
              <a:buBlip>
                <a:blip r:embed="rId4"/>
              </a:buBlip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v projektech IS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38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Definiční část - Čeho má být dosaženo a jakou formou (co, kdo)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Cílový stav projektu.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Soupis hlavních funkcí cílového stavu a činností týmu.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Stanovení organizačního systému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Část popisná a přiřazovací - Jak dosáhneme cíle (jak, kdy, za kolik)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Časové plány.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Matice zodpovědností.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Časové plány nákladů a zdrojů.</a:t>
            </a:r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Projektový plán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7F44402-5C78-4ECC-8602-B2F0E897A6CE}"/>
              </a:ext>
            </a:extLst>
          </p:cNvPr>
          <p:cNvSpPr txBox="1">
            <a:spLocks/>
          </p:cNvSpPr>
          <p:nvPr/>
        </p:nvSpPr>
        <p:spPr>
          <a:xfrm>
            <a:off x="4464045" y="3212690"/>
            <a:ext cx="4032842" cy="1033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4"/>
              </a:buBlip>
            </a:pPr>
            <a:r>
              <a:rPr lang="cs-CZ" sz="2000" dirty="0"/>
              <a:t>Plány rizik.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Plány kontrolních procedur a mechanizmů.</a:t>
            </a:r>
          </a:p>
          <a:p>
            <a:pPr>
              <a:buBlip>
                <a:blip r:embed="rId4"/>
              </a:buBlip>
            </a:pPr>
            <a:endParaRPr lang="cs-CZ" sz="2400" dirty="0"/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245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4450031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Co bude v projektu vytvořeno?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Výstupy odpovídající obchodním i uživatelským potřebám.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Jasně definované a kvantifikovatelné cíle.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Strategická kompatibilita s dlouhodobými plány organizace.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Vyhodnotitelné metriky pro sledování úspěšnosti.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Projektový plán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C6C40F2-C240-4922-A73C-AA7DA12CF4A2}"/>
              </a:ext>
            </a:extLst>
          </p:cNvPr>
          <p:cNvSpPr txBox="1">
            <a:spLocks/>
          </p:cNvSpPr>
          <p:nvPr/>
        </p:nvSpPr>
        <p:spPr>
          <a:xfrm>
            <a:off x="4635338" y="1232368"/>
            <a:ext cx="45860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Jak vzniká?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Design </a:t>
            </a:r>
            <a:r>
              <a:rPr lang="cs-CZ" sz="2000" dirty="0" err="1"/>
              <a:t>Thinking</a:t>
            </a:r>
            <a:r>
              <a:rPr lang="cs-CZ" sz="2000" dirty="0"/>
              <a:t> a agilní metody pro rychlé iterace.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Spolupráce se stakeholdery a aktivní sběr zpětné vazby.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Data-</a:t>
            </a:r>
            <a:r>
              <a:rPr lang="cs-CZ" sz="2000" dirty="0" err="1"/>
              <a:t>driven</a:t>
            </a:r>
            <a:r>
              <a:rPr lang="cs-CZ" sz="2000" dirty="0"/>
              <a:t> rozhodování a validace hypotéz.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Risk management pro minimalizaci nejistot.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Použití SMART principu pro definici měřitelných cílů.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135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70550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Schválení konkrétních cílů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Definování způsobu zajištění cílů (interně, externě, hybridně).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Stanovení podmínek, omezení a rizik projektu.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Jasné vymezení odpovědností za implementaci, provoz a podporu.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Schválený časový, finanční a zdrojový rámec.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Validace technologických a architektonických rozhodnutí.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Schválená Studie proveditelnosti nebo odpovídající dokumentace.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předpoklady zahájení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3348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4450031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K čemu slouží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Zajištění souladu s obchodními prioritami.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Podklad pro agilní </a:t>
            </a:r>
            <a:r>
              <a:rPr lang="cs-CZ" sz="2000" dirty="0" err="1"/>
              <a:t>roadmapu</a:t>
            </a:r>
            <a:r>
              <a:rPr lang="cs-CZ" sz="2000" dirty="0"/>
              <a:t> a průběžné iterace.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Základ pro validaci a testování dodaných řešení.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Efektivnější řízení změn a kvality.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Opěrný bod pro strategické rozhodování a komunikaci.</a:t>
            </a:r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Projektový plán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C6C40F2-C240-4922-A73C-AA7DA12CF4A2}"/>
              </a:ext>
            </a:extLst>
          </p:cNvPr>
          <p:cNvSpPr txBox="1">
            <a:spLocks/>
          </p:cNvSpPr>
          <p:nvPr/>
        </p:nvSpPr>
        <p:spPr>
          <a:xfrm>
            <a:off x="4635338" y="873641"/>
            <a:ext cx="45860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Moderní trendy v definici cílů projektu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OKR (</a:t>
            </a:r>
            <a:r>
              <a:rPr lang="cs-CZ" sz="2000" dirty="0" err="1"/>
              <a:t>Objectives</a:t>
            </a:r>
            <a:r>
              <a:rPr lang="cs-CZ" sz="2000" dirty="0"/>
              <a:t> and </a:t>
            </a:r>
            <a:r>
              <a:rPr lang="cs-CZ" sz="2000" dirty="0" err="1"/>
              <a:t>Key</a:t>
            </a:r>
            <a:r>
              <a:rPr lang="cs-CZ" sz="2000" dirty="0"/>
              <a:t> </a:t>
            </a:r>
            <a:r>
              <a:rPr lang="cs-CZ" sz="2000" dirty="0" err="1"/>
              <a:t>Results</a:t>
            </a:r>
            <a:r>
              <a:rPr lang="cs-CZ" sz="2000" dirty="0"/>
              <a:t>) pro průběžné vyhodnocování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Hybridní projektové metody (kombinace </a:t>
            </a:r>
            <a:r>
              <a:rPr lang="cs-CZ" sz="2000" dirty="0" err="1"/>
              <a:t>Agile</a:t>
            </a:r>
            <a:r>
              <a:rPr lang="cs-CZ" sz="2000" dirty="0"/>
              <a:t> a </a:t>
            </a:r>
            <a:r>
              <a:rPr lang="cs-CZ" sz="2000" dirty="0" err="1"/>
              <a:t>Waterfall</a:t>
            </a:r>
            <a:r>
              <a:rPr lang="cs-CZ" sz="2000" dirty="0"/>
              <a:t>)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Automatizované nástroje pro monitorování pokroku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Důraz na udržitelnost a ESG faktory v definici cílů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Zaměření na uživatelskou zkušenost (UX) a inkluzi</a:t>
            </a:r>
          </a:p>
          <a:p>
            <a:pPr marL="0" indent="0">
              <a:buNone/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195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Logické hierarchické struktury úloh a úkolů a jejich časových sledů.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Údaje o předpokládané délce jednotlivých úloh.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Milníky a důležité termíny projektu.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Vazby a souslednosti mezi úlohami a úkoly, formulované tak aby zůstaly zachovány i při změnách v harmonogramu.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Plán zdrojů nutných k řešení úkolů a úloh.</a:t>
            </a:r>
          </a:p>
          <a:p>
            <a:pPr>
              <a:buBlip>
                <a:blip r:embed="rId3"/>
              </a:buBlip>
            </a:pPr>
            <a:endParaRPr lang="cs-CZ" sz="20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časový plán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59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77584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Forma</a:t>
            </a:r>
          </a:p>
          <a:p>
            <a:pPr lvl="1">
              <a:buBlip>
                <a:blip r:embed="rId3"/>
              </a:buBlip>
            </a:pPr>
            <a:r>
              <a:rPr lang="cs-CZ" sz="2000" dirty="0" err="1"/>
              <a:t>Ganttovy</a:t>
            </a:r>
            <a:r>
              <a:rPr lang="cs-CZ" sz="2000" dirty="0"/>
              <a:t> diagramy a diagramy milníků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Síťové diagramy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Diagramy PERT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Metoda kritické cesty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další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časový plán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ED95C4AC-F9DA-4F4D-9CCD-A7E7D2472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3" y="904348"/>
            <a:ext cx="3723963" cy="183885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93E8C73-CB91-494A-A263-1474B0FDE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09" y="2803735"/>
            <a:ext cx="3186334" cy="22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07949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Pojmy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Doba trvání činnosti.  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Nejdříve možný začátek činnosti.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Nejdříve možný konec činnosti.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Nejpozději přípustný začátek činnost.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Nejpozději přípustný konec činnosti.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Kritická cesta : vede přes uzly jejichž nejdřívější a nejpozdější uzly jsou stejné (nulová časová rezerva).</a:t>
            </a:r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 propočtu síťových grafů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127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07949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Metody síťových analýz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CPM – jsou-li doby trvání činností známy ( určeny).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PERT – (</a:t>
            </a:r>
            <a:r>
              <a:rPr lang="cs-CZ" sz="2000" dirty="0" err="1"/>
              <a:t>Programm</a:t>
            </a:r>
            <a:r>
              <a:rPr lang="cs-CZ" sz="2000" dirty="0"/>
              <a:t> </a:t>
            </a:r>
            <a:r>
              <a:rPr lang="cs-CZ" sz="2000" dirty="0" err="1"/>
              <a:t>Evaluation</a:t>
            </a:r>
            <a:r>
              <a:rPr lang="cs-CZ" sz="2000" dirty="0"/>
              <a:t> and </a:t>
            </a:r>
            <a:r>
              <a:rPr lang="cs-CZ" sz="2000" dirty="0" err="1"/>
              <a:t>Review</a:t>
            </a:r>
            <a:r>
              <a:rPr lang="cs-CZ" sz="2000" dirty="0"/>
              <a:t> </a:t>
            </a:r>
            <a:r>
              <a:rPr lang="cs-CZ" sz="2000" dirty="0" err="1"/>
              <a:t>Technique</a:t>
            </a:r>
            <a:r>
              <a:rPr lang="cs-CZ" sz="2000" dirty="0"/>
              <a:t>) – jsou-li doby činností považovány za náhodné veličiny.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Znázornění síťového grafu - Ganttův diagram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Znázornění čerpání zdrojů - Histogram</a:t>
            </a:r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Princip propočtu síťových grafů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659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07949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Plánování a alokace zdrojů vychází z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Podrobného rozpisu prací.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Harmonogramu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Návrhu projektové organizace. 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Diskuze s liniovými manažéry a kandidáty na účast v projektu (dostupnost, kompetence..).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Závazku všech stran na způsob a rozsah účasti na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Možných alternativních obsazení.</a:t>
            </a:r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Plánování a alokace zdrojů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90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079495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Týmový management  projektu je součástí celkového řízení a koordinace projektu.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Do řízení a koordinace projektu patří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Všechny aktivity zaměřené na provedení, časování a sladění prací definovaných v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Motivace členů týmu.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Komunikace v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Řízení kvality.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Marketing projektu.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a koordinace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311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6187391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Nastartování projektu (</a:t>
            </a:r>
            <a:r>
              <a:rPr lang="cs-CZ" sz="2400" dirty="0" err="1"/>
              <a:t>kick</a:t>
            </a:r>
            <a:r>
              <a:rPr lang="cs-CZ" sz="2400" dirty="0"/>
              <a:t> </a:t>
            </a:r>
            <a:r>
              <a:rPr lang="cs-CZ" sz="2400" dirty="0" err="1"/>
              <a:t>off</a:t>
            </a:r>
            <a:r>
              <a:rPr lang="cs-CZ" sz="2400" dirty="0"/>
              <a:t>)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Plán projektu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členění do základních funkcí,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časový plán,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plán odpovědností (dodavatel – odběratel),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finanční plán a plán zdrojů (řešitelský tým).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Dokumentace průběhu projektu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protokoly, smluvní vztahy, změnová řízení,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Archivace. 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a koordinace projektu - dodavatel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DDA9189-2211-4C4E-B456-4F8AEBB6A58C}"/>
              </a:ext>
            </a:extLst>
          </p:cNvPr>
          <p:cNvSpPr txBox="1">
            <a:spLocks/>
          </p:cNvSpPr>
          <p:nvPr/>
        </p:nvSpPr>
        <p:spPr>
          <a:xfrm>
            <a:off x="5022210" y="1241749"/>
            <a:ext cx="388263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Řízení práce s klientem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Průběžné hodnocení termínů, kvality a nákladů.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8485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495646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Nastartování projektu (</a:t>
            </a:r>
            <a:r>
              <a:rPr lang="cs-CZ" sz="2400" dirty="0" err="1"/>
              <a:t>kick</a:t>
            </a:r>
            <a:r>
              <a:rPr lang="cs-CZ" sz="2400" dirty="0"/>
              <a:t> </a:t>
            </a:r>
            <a:r>
              <a:rPr lang="cs-CZ" sz="2400" dirty="0" err="1"/>
              <a:t>off</a:t>
            </a:r>
            <a:r>
              <a:rPr lang="cs-CZ" sz="2400" dirty="0"/>
              <a:t>).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Plánování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časový plán,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plán zdrojů a kapacit (projektový tým),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plán sledování kvality.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Organizace projektu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řízení činnosti interních týmů, 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řízení požadavků na změny,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řízení zaškolení uživatelů.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a koordinace projektu - odběratel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88A92BD-FEBB-4D7B-A6C5-BB2BCCA40E24}"/>
              </a:ext>
            </a:extLst>
          </p:cNvPr>
          <p:cNvSpPr txBox="1">
            <a:spLocks/>
          </p:cNvSpPr>
          <p:nvPr/>
        </p:nvSpPr>
        <p:spPr>
          <a:xfrm>
            <a:off x="4979991" y="1239401"/>
            <a:ext cx="495646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Řízení práce s dodavatelem.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Sledování kvality.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Řešení konfliktů a nenadálých situací.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590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1533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cap="all" dirty="0">
                <a:solidFill>
                  <a:srgbClr val="307871"/>
                </a:solidFill>
              </a:rPr>
              <a:t>Vstupy a výstupy procesu Řízení a koordinace 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AE169F47-75E0-4163-BC35-3F226EA22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09" y="966184"/>
            <a:ext cx="6526487" cy="36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70550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Výběr dodavatele.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Detailní analýza požadavků na nový systém.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Zpracování konceptu řešení.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Příprava nového řešení.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Příprava převodu dat.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Školení klíčových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Akceptační /Integrační testy.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Školení uživatelů.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Etapy realizace projektu IS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385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1533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cap="all" dirty="0">
                <a:solidFill>
                  <a:srgbClr val="307871"/>
                </a:solidFill>
              </a:rPr>
              <a:t>Vstupy a výstupy procesu Řízení a koordinace 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16F81688-8D05-4B52-9F75-5F51A2DA7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77" y="926830"/>
            <a:ext cx="7097151" cy="36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4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Hlavní věcná rizika projektů v oblasti IT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Špatná nebo neúplná definice cílů a požadovaných funkcí.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Příliš optimistické časové plány.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Podceněná etapa převodu dat.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Podceněná výkonnost hardware (cena).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Podceněný vliv výkonnosti LAN / WAN.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Zdroje a kompetence dodavatele.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Malá podpora projektu ze strany vrcholového vedení.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rizik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126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Příčiny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předvídatelné (velikost projektu, firemní kultura, kompetence týmu, motivace, kvalita smlouva s dodavatelem).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neovlivnitelné (legislativa, omezení zdrojů, ..).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Cíle řízení rizika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odstranění příčin vzniku možných rizik.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omezení negativních důsledků rizik.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příprava na možné důsledky rizikových událostí.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rizik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760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Metody omezení rizik a jejich důsledků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rizikový (katastrofický) scénář (pro IS naprostá nutnost).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pravidelná kontrola kvality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komunikace s vedením podniku a pravdivá informace o stavu projektu.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rizik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126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rizik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1075114E-65A7-4004-8812-BC7EB902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36" y="979671"/>
            <a:ext cx="5060060" cy="4096239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443C6E56-B67E-4149-A083-498B9509DA6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pl-PL" sz="2400" dirty="0"/>
              <a:t>V – vykonává</a:t>
            </a:r>
          </a:p>
          <a:p>
            <a:pPr>
              <a:buBlip>
                <a:blip r:embed="rId4"/>
              </a:buBlip>
            </a:pPr>
            <a:r>
              <a:rPr lang="pl-PL" sz="2400" dirty="0"/>
              <a:t>S - spolupracuje</a:t>
            </a:r>
          </a:p>
          <a:p>
            <a:pPr>
              <a:buBlip>
                <a:blip r:embed="rId4"/>
              </a:buBlip>
            </a:pPr>
            <a:r>
              <a:rPr lang="pl-PL" sz="2400" dirty="0"/>
              <a:t>I – informován</a:t>
            </a:r>
          </a:p>
          <a:p>
            <a:pPr>
              <a:buBlip>
                <a:blip r:embed="rId4"/>
              </a:buBlip>
            </a:pPr>
            <a:r>
              <a:rPr lang="pl-PL" sz="2400" dirty="0"/>
              <a:t>P - plánuje</a:t>
            </a:r>
            <a:endParaRPr lang="cs-CZ" sz="2400" dirty="0"/>
          </a:p>
          <a:p>
            <a:pPr>
              <a:buBlip>
                <a:blip r:embed="rId4"/>
              </a:buBlip>
            </a:pPr>
            <a:endParaRPr lang="cs-CZ" sz="24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6710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Kvalita je jedním z rizikových faktorů (viz trojúhelník náklady – termíny – kvalita)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Základním prvkem je smlouva s dodavatelem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požadované funkce a jejich specifikace.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termíny.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záruky.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proces řízení změn v projektu.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kritéria kontroly kvality.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zajištění kvality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317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862813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Pravidelný sběr informací  o stavu projektu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„ruční“ vyhodnocování je možné jen pro malé projekty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automatizované sledování (např. MS Project)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termíny a funkce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sledování kritické cesty</a:t>
            </a:r>
          </a:p>
          <a:p>
            <a:pPr lvl="2">
              <a:buBlip>
                <a:blip r:embed="rId3"/>
              </a:buBlip>
            </a:pPr>
            <a:r>
              <a:rPr lang="cs-CZ" sz="1600" dirty="0"/>
              <a:t>sledování vytíženosti zdrojů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Taktiky jednání při zjištění problémů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konsensuální : je vždy výhodné pro udržení týmu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konfliktní : v případě opakovaných problémů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>
              <a:buBlip>
                <a:blip r:embed="rId3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85472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Metody řízení kvality projektu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768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0" y="-20538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17892" y="4515966"/>
              <a:ext cx="167378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37241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A1DAD4-831C-49FF-9C5F-5586B1EE7E20}"/>
              </a:ext>
            </a:extLst>
          </p:cNvPr>
          <p:cNvSpPr txBox="1">
            <a:spLocks/>
          </p:cNvSpPr>
          <p:nvPr/>
        </p:nvSpPr>
        <p:spPr>
          <a:xfrm>
            <a:off x="-292798" y="2183497"/>
            <a:ext cx="3338684" cy="100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400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914400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Převody dat.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Náběh nového systému.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Výběr technologické platformy (on-premise, cloud, hybrid).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Agilní řízení vývoje (iterativní přístup, </a:t>
            </a:r>
            <a:r>
              <a:rPr lang="cs-CZ" sz="2400" dirty="0" err="1"/>
              <a:t>sprints</a:t>
            </a:r>
            <a:r>
              <a:rPr lang="cs-CZ" sz="2400" dirty="0"/>
              <a:t>, MVP).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Bezpečnostní a legislativní analýzu.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Automatizované testování a CI/CD </a:t>
            </a:r>
            <a:r>
              <a:rPr lang="cs-CZ" sz="2400" dirty="0" err="1"/>
              <a:t>pipeline</a:t>
            </a:r>
            <a:r>
              <a:rPr lang="cs-CZ" sz="2400" dirty="0"/>
              <a:t>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Pilotní provoz a zpětnou vazbu od uživatelů.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Kontinuální zlepšování a monitoring po nasazení.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Etapy realizace projektu IS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82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Firemní nebo koncernová politika (Centralizace zdrojů, údržby, změn, rozvoje, </a:t>
            </a:r>
            <a:r>
              <a:rPr lang="cs-CZ" sz="2400" dirty="0" err="1"/>
              <a:t>Roll</a:t>
            </a:r>
            <a:r>
              <a:rPr lang="cs-CZ" sz="2400" dirty="0"/>
              <a:t> Out, Outsourcing).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Přizpůsobí se Organizace firmy dodanému SW nebo se SW  bude přizpůsobovat Organizaci firmy?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Měníme procesy a organizaci současně se zavedením IS?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Míra zapojení interních zdrojů.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Způsoby zaškolení (</a:t>
            </a:r>
            <a:r>
              <a:rPr lang="cs-CZ" sz="2400" dirty="0" err="1"/>
              <a:t>Train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trainer</a:t>
            </a:r>
            <a:r>
              <a:rPr lang="cs-CZ" sz="2400" dirty="0"/>
              <a:t>, dodavatelské školení).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Priority  (Termín, Náklady, Kvalita).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Základní  otázky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44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 oblasti IS se často rozhoduje o dodavateli po schválení Úvodní studie proveditelnosti nebo po interním rozhodnutí o zahájení.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Druhy kontraktů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Vnitřní: definice  požadované práce, zodpovědností, zdrojů, řídí se pracovní smlouvou a pracovním právem.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Vnější: popis produktu, služby, smluvních podmínek, řídí se obchodním právem.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Většina projektů IS představuje kombinaci obou. </a:t>
            </a:r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příprava kontraktu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95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23494" y="1241749"/>
            <a:ext cx="477358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Plánování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 potřeb, finanční a časové aspekty, rizika.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Studie proveditelnosti, legislativní a bezpečnostní požadavky.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Formování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Průzkum trhu, výběrové řízení, ESG kritéria.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Smluvní flexibilita, agilní kontrakty.</a:t>
            </a:r>
          </a:p>
          <a:p>
            <a:pPr lvl="1"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Fáze života kontraktu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BEA45CD5-28B1-406C-A6FE-BB939359B126}"/>
              </a:ext>
            </a:extLst>
          </p:cNvPr>
          <p:cNvSpPr txBox="1">
            <a:spLocks/>
          </p:cNvSpPr>
          <p:nvPr/>
        </p:nvSpPr>
        <p:spPr>
          <a:xfrm>
            <a:off x="4550929" y="1239401"/>
            <a:ext cx="4773588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Administrace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Plnění smluvních závazků, SLA, kvalita dodávek.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Automatizace a digitální monitorování.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Monitorování a optimalizace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Analýza KPI, predikce rizik, AI a datová analytika.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Revize kontraktu, škálování, inovace.</a:t>
            </a:r>
          </a:p>
          <a:p>
            <a:pPr>
              <a:buBlip>
                <a:blip r:embed="rId4"/>
              </a:buBlip>
            </a:pPr>
            <a:endParaRPr lang="cs-CZ" sz="2400" dirty="0"/>
          </a:p>
          <a:p>
            <a:pPr>
              <a:buBlip>
                <a:blip r:embed="rId4"/>
              </a:buBlip>
            </a:pPr>
            <a:endParaRPr lang="cs-CZ" sz="2400" dirty="0"/>
          </a:p>
          <a:p>
            <a:pPr lvl="1">
              <a:buBlip>
                <a:blip r:embed="rId4"/>
              </a:buBlip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5085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Vyžádání kalkulace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 menších finančních objemů.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Žádost o nabídku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 větších finančních objemů.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Nabídka bývá zpravidla předmětem upřesnění se všemi nabízejícími.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U nabídek Generálního dodavatele souběžně běží nabídkové řízení u subdodavatelů (zodpovědnost Generálního dodavatele).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Výzva k nabídce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Jasný popis požadované dodávky a služeb.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Často u projektů IS.</a:t>
            </a:r>
            <a:endParaRPr lang="cs-CZ" sz="24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vyhlášení soutěže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29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3516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cs-CZ" sz="2400" dirty="0"/>
              <a:t>Hodnocení nabídek na základě předem připravených kritérií.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Výběr jednoho nebo více dodavatelů.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Konečné vyjednávání : rozsah služeb, typ ceny, garance, termíny.</a:t>
            </a:r>
          </a:p>
          <a:p>
            <a:pPr>
              <a:buBlip>
                <a:blip r:embed="rId4"/>
              </a:buBlip>
            </a:pPr>
            <a:r>
              <a:rPr lang="cs-CZ" sz="2400" dirty="0"/>
              <a:t>Typ ceny: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Pevná – u IS je dodavateli odmítána.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Proměnná – riziko nákladové exploze.</a:t>
            </a:r>
          </a:p>
          <a:p>
            <a:pPr lvl="1">
              <a:buBlip>
                <a:blip r:embed="rId4"/>
              </a:buBlip>
            </a:pPr>
            <a:r>
              <a:rPr lang="cs-CZ" sz="2000" dirty="0"/>
              <a:t>Náklady + cílová částka se stanoveným stropem.</a:t>
            </a:r>
          </a:p>
          <a:p>
            <a:pPr>
              <a:buBlip>
                <a:blip r:embed="rId4"/>
              </a:buBlip>
            </a:pPr>
            <a:endParaRPr lang="cs-CZ" sz="2000" dirty="0"/>
          </a:p>
          <a:p>
            <a:pPr>
              <a:buBlip>
                <a:blip r:embed="rId4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80285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Výběr a vyjednávání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7912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1862</Words>
  <Application>Microsoft Office PowerPoint</Application>
  <PresentationFormat>Předvádění na obrazovce (16:9)</PresentationFormat>
  <Paragraphs>374</Paragraphs>
  <Slides>37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146</cp:revision>
  <dcterms:created xsi:type="dcterms:W3CDTF">2016-07-06T15:42:34Z</dcterms:created>
  <dcterms:modified xsi:type="dcterms:W3CDTF">2025-03-01T14:45:49Z</dcterms:modified>
</cp:coreProperties>
</file>