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2" r:id="rId2"/>
    <p:sldId id="263" r:id="rId3"/>
    <p:sldId id="27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0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6" d="100"/>
          <a:sy n="136" d="100"/>
        </p:scale>
        <p:origin x="816" y="12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E46A-1F8E-4551-9C06-A7C58A745491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DE3C1-E858-46B6-84E8-6E5617D783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18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70338" y="4515966"/>
              <a:ext cx="162134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407574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studie proveditelnosti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doc. Mgr. Petr Suchánek, Ph.D.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Soulad s legislativou (např. GDPR, licenční podmínky).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Bezpečnostní a ochranné požadavky (např. kybernetická bezpečnost).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Ochrana duševního vlastnictví a licenční podmínky softwaru.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Smluvní požadavky při spolupráci s dodavateli.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Dodržování odvětvových standardů a certifikací.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Rizika právních důsledků při nedodržení legislativních požadavků.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</a:t>
            </a:r>
            <a:r>
              <a:rPr lang="cs-CZ" sz="3200" b="1" cap="all" dirty="0" err="1">
                <a:solidFill>
                  <a:srgbClr val="307871"/>
                </a:solidFill>
              </a:rPr>
              <a:t>ap</a:t>
            </a:r>
            <a:r>
              <a:rPr lang="cs-CZ" sz="3200" b="1" cap="all" dirty="0">
                <a:solidFill>
                  <a:srgbClr val="307871"/>
                </a:solidFill>
              </a:rPr>
              <a:t> - Právní a regulatorní proveditelnost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898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Harmonogram implementace.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Klíčové milníky projektu.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Odhad časové náročnosti implementace.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Časová rezerva pro neplánované komplikace.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Posouzení paralelního provozu stávajícího a nového systému.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Možné závislosti na externích dodavatelích nebo termínech.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</a:t>
            </a:r>
            <a:r>
              <a:rPr lang="cs-CZ" sz="3200" b="1" cap="all" dirty="0" err="1">
                <a:solidFill>
                  <a:srgbClr val="307871"/>
                </a:solidFill>
              </a:rPr>
              <a:t>ap</a:t>
            </a:r>
            <a:r>
              <a:rPr lang="cs-CZ" sz="3200" b="1" cap="all" dirty="0">
                <a:solidFill>
                  <a:srgbClr val="307871"/>
                </a:solidFill>
              </a:rPr>
              <a:t> - časová proveditelnost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4995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00000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Přehled možných variant řešení.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Srovnání nákladů jednotlivých variant.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Posouzení funkčního pokrytí a přizpůsobivosti jednotlivých variant.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Hodnocení dlouhodobé udržitelnosti.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Analýza rizik spojených s každou variantou.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Doporučení nejvhodnější varianty na základě vyvážení nákladů, přínosů a rizik.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srovnání variant řešení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8143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00000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Fáze implementace – Rozdělení projektu do jednotlivých fází (např. analýza požadavků, návrh, vývoj, testování, nasazení).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Harmonogram implementace.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Přidělení zdrojů (lidské, technické, finanční).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Testovací procesy (funkční testy, zátěžové testy, akceptační testy).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Migrace dat.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Plán přechodového období.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plán implementace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5632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Identifikace rizik (technická, finanční, organizační, právní).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Hodnocení rizik.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Mitigační opatření.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Monitoring rizik (sledování rizik během implementace a provozu).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Rizika spojená s lidskými zdroji.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Ekonomická rizika.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Externí rizika (např. výpadky dodavatelů, legislativní změny).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analýza rizik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9213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Shrnutí klíčových zjištění.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Vyhodnocení variant řešení.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Doporučení konkrétního řešení.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Návrh priorit a kroků pro realizaci.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Odhad přínosů projektu (ekonomické, provozní, strategické).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Doporučení pro sledování a hodnocení projektu.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závěry a doporučení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1472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Uvedené pořadí aktivit ve studii proveditelnosti není jediné možné. Pořadí může být přizpůsobeno podle: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Potřeb konkrétního projektu.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Priorit zúčastněných stran.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Aplikovaného přístupu (lze pracovat např. iterativně, kdy se jednotlivé části zkoumají paralelně nebo opakovaně podle zjištěných informací).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Dostupnosti dat (pokud nejsou některé informace dostupné ihned, mohou být související analýzy odloženy na později.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46987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struktura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7840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0" y="-20538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17892" y="4515966"/>
              <a:ext cx="1673788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37241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0D217BAF-581C-4AD2-B252-D36490CDECFC}"/>
              </a:ext>
            </a:extLst>
          </p:cNvPr>
          <p:cNvSpPr txBox="1">
            <a:spLocks/>
          </p:cNvSpPr>
          <p:nvPr/>
        </p:nvSpPr>
        <p:spPr>
          <a:xfrm>
            <a:off x="-152351" y="1952168"/>
            <a:ext cx="3338684" cy="1009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4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Analytický dokument.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Dává odpověď na otázku, zda je určitý projekt nebo iniciativa realizovatelná z různých hledisek.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Podklad pro kvalifikované rozhodnutí.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Minimalizuje riziko neúspěchu projektu.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Příklady využití: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Studie proveditelnosti (SP)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D8E7C7A8-4E15-4405-AEAC-08B7BD258077}"/>
              </a:ext>
            </a:extLst>
          </p:cNvPr>
          <p:cNvSpPr txBox="1">
            <a:spLocks/>
          </p:cNvSpPr>
          <p:nvPr/>
        </p:nvSpPr>
        <p:spPr>
          <a:xfrm>
            <a:off x="220439" y="3818916"/>
            <a:ext cx="5132315" cy="840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3"/>
              </a:buBlip>
            </a:pPr>
            <a:r>
              <a:rPr lang="cs-CZ" sz="2000" dirty="0"/>
              <a:t>Zavedení nového IS.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Vývoj softwarového řešení.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4664F16-8EB7-4B99-8D12-C44DDDCA6E87}"/>
              </a:ext>
            </a:extLst>
          </p:cNvPr>
          <p:cNvSpPr txBox="1">
            <a:spLocks/>
          </p:cNvSpPr>
          <p:nvPr/>
        </p:nvSpPr>
        <p:spPr>
          <a:xfrm>
            <a:off x="3556855" y="3818778"/>
            <a:ext cx="5460536" cy="840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3"/>
              </a:buBlip>
            </a:pPr>
            <a:r>
              <a:rPr lang="cs-CZ" sz="2000" dirty="0"/>
              <a:t>Realizace investičního projektu.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Vstup na nový trh nebo rozšíření podnikání.</a:t>
            </a:r>
          </a:p>
        </p:txBody>
      </p:sp>
    </p:spTree>
    <p:extLst>
      <p:ext uri="{BB962C8B-B14F-4D97-AF65-F5344CB8AC3E}">
        <p14:creationId xmlns:p14="http://schemas.microsoft.com/office/powerpoint/2010/main" val="3381936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Studie proveditelnosti (SP)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TextovéPole 1">
            <a:extLst>
              <a:ext uri="{FF2B5EF4-FFF2-40B4-BE49-F238E27FC236}">
                <a16:creationId xmlns:a16="http://schemas.microsoft.com/office/drawing/2014/main" id="{BC62F48C-C195-48B0-B97F-4B28B69F9741}"/>
              </a:ext>
            </a:extLst>
          </p:cNvPr>
          <p:cNvSpPr txBox="1"/>
          <p:nvPr/>
        </p:nvSpPr>
        <p:spPr>
          <a:xfrm>
            <a:off x="596752" y="1575582"/>
            <a:ext cx="7787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FF0000"/>
                </a:solidFill>
              </a:rPr>
              <a:t>Studie proveditelnosti je klíčový nástroj, který podporuje rozhodování na základě důkladné analýzy všech důležitých faktorů projektu.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9215A57-5096-4505-AC22-EA957612FFC3}"/>
              </a:ext>
            </a:extLst>
          </p:cNvPr>
          <p:cNvSpPr txBox="1"/>
          <p:nvPr/>
        </p:nvSpPr>
        <p:spPr>
          <a:xfrm>
            <a:off x="601438" y="2593149"/>
            <a:ext cx="778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FF0000"/>
                </a:solidFill>
              </a:rPr>
              <a:t>Vytváří se před zahájením projektu.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8EAA9898-3584-4DE8-A86D-69DC1B99D1F5}"/>
              </a:ext>
            </a:extLst>
          </p:cNvPr>
          <p:cNvSpPr txBox="1"/>
          <p:nvPr/>
        </p:nvSpPr>
        <p:spPr>
          <a:xfrm>
            <a:off x="606124" y="3413764"/>
            <a:ext cx="7787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FF0000"/>
                </a:solidFill>
              </a:rPr>
              <a:t>Jde o nedílnou součást procesu rozhodování o tom, zda projekt realizovat a jakým způsobem.  </a:t>
            </a:r>
          </a:p>
        </p:txBody>
      </p:sp>
    </p:spTree>
    <p:extLst>
      <p:ext uri="{BB962C8B-B14F-4D97-AF65-F5344CB8AC3E}">
        <p14:creationId xmlns:p14="http://schemas.microsoft.com/office/powerpoint/2010/main" val="24451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Účel dokumentu.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Důvod pro vytvoření studie (aktuální problémy a potřeby).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Cíle studie (posouzení proveditelnosti implementace).</a:t>
            </a:r>
          </a:p>
          <a:p>
            <a:pPr>
              <a:buBlip>
                <a:blip r:embed="rId3"/>
              </a:buBlip>
            </a:pPr>
            <a:r>
              <a:rPr lang="pl-PL" sz="2400" dirty="0"/>
              <a:t>Rozsah studie.</a:t>
            </a:r>
          </a:p>
          <a:p>
            <a:pPr>
              <a:buBlip>
                <a:blip r:embed="rId3"/>
              </a:buBlip>
            </a:pPr>
            <a:r>
              <a:rPr lang="pl-PL" sz="2400" dirty="0"/>
              <a:t>Metodika a přístup ke studii.</a:t>
            </a:r>
            <a:endParaRPr lang="cs-CZ" sz="2400" dirty="0"/>
          </a:p>
          <a:p>
            <a:pPr>
              <a:buBlip>
                <a:blip r:embed="rId3"/>
              </a:buBlip>
            </a:pPr>
            <a:r>
              <a:rPr lang="cs-CZ" sz="2400" dirty="0"/>
              <a:t>Zúčastněné strany (interní i externí).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Shrnutí očekávaných výstupů.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- úvod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9758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Popis stávajícího systému nebo řešení.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Hlavní problémy a omezení současného systému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Technologická omezení současného systému.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Provozní omezení a problémy.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Dopad nevyřešených problémů v organizaci.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Ekonomické aspekty stávajícího řešení.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Uživatelská perspektiva.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Strategická analýza současného stavu.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analýza současného stavu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6461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Cíle implementace nového informačního systému (např. zvýšení efektivity, automatizace procesů).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Rozsah projektu (co bude zahrnuto a co ne).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Očekávané přínosy (ekonomické, provozní, technologické).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Specifikace požadavků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Funkční požadavky (např. správa zákazníků, fakturace, reportování).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Nefunkční požadavky (např. dostupnost, výkon, bezpečnost, škálovatelnost).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popis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277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51559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Hodnocení dostupných technologií a jejich vhodnost.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Integrace se stávajícími systémy a infrastrukturou.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Potřeba nového hardwaru nebo softwaru.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Výkon a škálovatelnost systému při růstu objemu dat a uživatelů.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Bezpečnostní požadavky a ochrana citlivých dat (např. šifrování, řízení přístupů).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Dostupnost technické podpory a odborných znalostí na trhu.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7140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AP</a:t>
            </a:r>
            <a:r>
              <a:rPr lang="cs-CZ" sz="3200" b="1" cap="all" baseline="30000" dirty="0">
                <a:solidFill>
                  <a:srgbClr val="307871"/>
                </a:solidFill>
              </a:rPr>
              <a:t>*</a:t>
            </a:r>
            <a:r>
              <a:rPr lang="cs-CZ" sz="3200" b="1" cap="all" dirty="0">
                <a:solidFill>
                  <a:srgbClr val="307871"/>
                </a:solidFill>
              </a:rPr>
              <a:t> - technická proveditelnost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TextovéPole 1">
            <a:extLst>
              <a:ext uri="{FF2B5EF4-FFF2-40B4-BE49-F238E27FC236}">
                <a16:creationId xmlns:a16="http://schemas.microsoft.com/office/drawing/2014/main" id="{885F017B-FCB8-42E0-91E3-B86E1DE06796}"/>
              </a:ext>
            </a:extLst>
          </p:cNvPr>
          <p:cNvSpPr txBox="1"/>
          <p:nvPr/>
        </p:nvSpPr>
        <p:spPr>
          <a:xfrm>
            <a:off x="368154" y="4701793"/>
            <a:ext cx="3394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*Analýza proveditelnosti</a:t>
            </a:r>
          </a:p>
        </p:txBody>
      </p:sp>
    </p:spTree>
    <p:extLst>
      <p:ext uri="{BB962C8B-B14F-4D97-AF65-F5344CB8AC3E}">
        <p14:creationId xmlns:p14="http://schemas.microsoft.com/office/powerpoint/2010/main" val="3345527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Odhad investičních nákladů (licence, hardware, implementace, školení).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Odhad provozních nákladů (údržba, podpora).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Analýza nákladů a přínosů (CBA - </a:t>
            </a:r>
            <a:r>
              <a:rPr lang="cs-CZ" sz="2400" dirty="0" err="1"/>
              <a:t>Cost</a:t>
            </a:r>
            <a:r>
              <a:rPr lang="cs-CZ" sz="2400" dirty="0"/>
              <a:t>-Benefit </a:t>
            </a:r>
            <a:r>
              <a:rPr lang="cs-CZ" sz="2400" dirty="0" err="1"/>
              <a:t>Analysis</a:t>
            </a:r>
            <a:r>
              <a:rPr lang="cs-CZ" sz="2400" dirty="0"/>
              <a:t>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Návratnost investice (ROI – Return on </a:t>
            </a:r>
            <a:r>
              <a:rPr lang="cs-CZ" sz="2400" dirty="0" err="1"/>
              <a:t>Investment</a:t>
            </a:r>
            <a:r>
              <a:rPr lang="cs-CZ" sz="2400" dirty="0"/>
              <a:t>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Identifikace možných finančních úspor z provozu nového systému.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Možnosti externího financování nebo dotací (např. evropské fondy, granty).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7006836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AP - ekonomická proveditelnost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894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698474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Kapacita a připravenost lidských zdrojů (znalosti a dovednosti týmu).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Dopad na provoz během implementace (přechodové období).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Plán školení a adaptace uživatelů.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Dopad na organizační strukturu a procesy.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Odhad potřeby externího know-how (např. konzultanti, dodavatelé).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Připravenost organizace na přijetí změny (kultura a ochota inovovat).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 err="1">
                <a:solidFill>
                  <a:srgbClr val="307871"/>
                </a:solidFill>
              </a:rPr>
              <a:t>Sp</a:t>
            </a:r>
            <a:r>
              <a:rPr lang="cs-CZ" sz="3200" b="1" cap="all" dirty="0">
                <a:solidFill>
                  <a:srgbClr val="307871"/>
                </a:solidFill>
              </a:rPr>
              <a:t> – AP - provozní proveditelnost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2140" y="4659313"/>
            <a:ext cx="2084932" cy="288701"/>
            <a:chOff x="3542140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2140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18990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865</Words>
  <Application>Microsoft Office PowerPoint</Application>
  <PresentationFormat>Předvádění na obrazovce (16:9)</PresentationFormat>
  <Paragraphs>130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 Suchánek</cp:lastModifiedBy>
  <cp:revision>91</cp:revision>
  <dcterms:created xsi:type="dcterms:W3CDTF">2016-07-06T15:42:34Z</dcterms:created>
  <dcterms:modified xsi:type="dcterms:W3CDTF">2025-02-24T19:31:46Z</dcterms:modified>
</cp:coreProperties>
</file>