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62" r:id="rId2"/>
    <p:sldId id="281" r:id="rId3"/>
    <p:sldId id="280" r:id="rId4"/>
    <p:sldId id="282" r:id="rId5"/>
    <p:sldId id="291" r:id="rId6"/>
    <p:sldId id="292" r:id="rId7"/>
    <p:sldId id="283" r:id="rId8"/>
    <p:sldId id="284" r:id="rId9"/>
    <p:sldId id="285" r:id="rId10"/>
    <p:sldId id="286" r:id="rId11"/>
    <p:sldId id="287" r:id="rId12"/>
    <p:sldId id="289" r:id="rId13"/>
    <p:sldId id="290" r:id="rId14"/>
    <p:sldId id="288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4" r:id="rId27"/>
    <p:sldId id="305" r:id="rId28"/>
    <p:sldId id="306" r:id="rId29"/>
    <p:sldId id="266" r:id="rId3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6" userDrawn="1">
          <p15:clr>
            <a:srgbClr val="A4A3A4"/>
          </p15:clr>
        </p15:guide>
        <p15:guide id="2" pos="4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55BBB1"/>
    <a:srgbClr val="ACDED9"/>
    <a:srgbClr val="1B4541"/>
    <a:srgbClr val="839ECF"/>
    <a:srgbClr val="B1C2E1"/>
    <a:srgbClr val="385890"/>
    <a:srgbClr val="6587C3"/>
    <a:srgbClr val="223558"/>
    <a:srgbClr val="F5D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6" d="100"/>
          <a:sy n="136" d="100"/>
        </p:scale>
        <p:origin x="816" y="108"/>
      </p:cViewPr>
      <p:guideLst>
        <p:guide orient="horz" pos="3026"/>
        <p:guide pos="4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09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70135AE5-81D3-44E6-A59B-B021E1FCED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C9066C1-7F0F-45F8-ABD0-75892C0FB0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C83FC-E443-4837-A0C8-5C903D60FF95}" type="datetimeFigureOut">
              <a:rPr lang="cs-CZ" smtClean="0"/>
              <a:t>10.03.2025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F468A7-4853-4CEE-8A35-F48A276FC7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32276D-BA84-4CDE-843C-3F96E2D1BC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A11C6-7F78-4A59-8AEC-860400BC4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85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F2E46A-1F8E-4551-9C06-A7C58A745491}" type="datetimeFigureOut">
              <a:rPr lang="cs-CZ" smtClean="0"/>
              <a:t>10.03.2025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DE3C1-E858-46B6-84E8-6E5617D783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8181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26473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63609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06167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70976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1007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06097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56446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71756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32338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01080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440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18610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36099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6752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8075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23075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30270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01378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59610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9418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4552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6980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3982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57043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56991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35902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DE3C1-E858-46B6-84E8-6E5617D78313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293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10.03.2025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10.03.2025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24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10.03.2025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1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10.03.2025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10.03.2025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55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10.03.2025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48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10.03.2025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69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10.03.2025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8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10.03.2025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22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10.03.2025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99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10.03.2025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3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C8B1C-927A-47B0-A48E-07839BA1748C}" type="datetimeFigureOut">
              <a:rPr lang="cs-CZ" smtClean="0"/>
              <a:t>10.03.2025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CF937454-C819-4C95-813A-73E6A1E76613}"/>
              </a:ext>
            </a:extLst>
          </p:cNvPr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3DB907D3-9F92-4892-8CBE-EA7F3D6838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70338" y="4515966"/>
              <a:ext cx="1621342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407574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4239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687E8438-E225-4B7F-A764-FEFBC2D78C02}"/>
              </a:ext>
            </a:extLst>
          </p:cNvPr>
          <p:cNvSpPr txBox="1">
            <a:spLocks/>
          </p:cNvSpPr>
          <p:nvPr/>
        </p:nvSpPr>
        <p:spPr>
          <a:xfrm>
            <a:off x="611560" y="1739486"/>
            <a:ext cx="7245246" cy="56761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týmový management projektu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5C589846-0791-43CE-8FFB-8E00A7889DA2}"/>
              </a:ext>
            </a:extLst>
          </p:cNvPr>
          <p:cNvSpPr txBox="1">
            <a:spLocks/>
          </p:cNvSpPr>
          <p:nvPr/>
        </p:nvSpPr>
        <p:spPr>
          <a:xfrm>
            <a:off x="5292080" y="3867894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0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doc. Mgr. Petr Suchánek, Ph.D.</a:t>
            </a:r>
          </a:p>
        </p:txBody>
      </p: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FB0B3410-AB3B-4EDF-9D45-E78871371410}"/>
              </a:ext>
            </a:extLst>
          </p:cNvPr>
          <p:cNvCxnSpPr>
            <a:cxnSpLocks/>
          </p:cNvCxnSpPr>
          <p:nvPr/>
        </p:nvCxnSpPr>
        <p:spPr>
          <a:xfrm flipH="1">
            <a:off x="709604" y="229529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06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05" y="-105508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4885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Čistá organizační struktura</a:t>
            </a:r>
            <a:endParaRPr lang="cs-CZ" sz="20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projektové organizační struktury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pic>
        <p:nvPicPr>
          <p:cNvPr id="3" name="Obrázek 2">
            <a:extLst>
              <a:ext uri="{FF2B5EF4-FFF2-40B4-BE49-F238E27FC236}">
                <a16:creationId xmlns:a16="http://schemas.microsoft.com/office/drawing/2014/main" id="{80F48583-1D76-485A-9B4E-9835978E15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0901" y="1594570"/>
            <a:ext cx="6020303" cy="2970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765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4885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Útvarová organizační struktura, také známá jako funkční struktura, je způsob uspořádání organizace, ve které jsou jednotlivé úkoly a odpovědnosti rozděleny mezi různé funkční oblasti nebo oddělení (útvary).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Každý útvar je zaměřen na specifické oblasti činnosti organizace, jako jsou marketing, finance, výroba, HR a podobně.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Tento typ struktury je obvyklý ve středně velkých a větších firmách, kde jsou specializované činnosti. </a:t>
            </a:r>
            <a:endParaRPr lang="cs-CZ" sz="20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projektové organizační struktury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054044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4885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Maticová projektová organizační struktura je kombinovaná struktura, která spojuje prvky funkční a projektové struktury.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V tomto uspořádání jsou lidé organizováni nejen podle funkčních oddělení (např. marketing, finance, výroba), ale také podle projektů, na kterých pracují.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Cílem je umožnit lepší koordinaci a využití zdrojů mezi různými funkcemi a projekty. </a:t>
            </a:r>
            <a:endParaRPr lang="cs-CZ" sz="20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projektové organizační struktury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3152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4885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Maticová projektová organizační struktura</a:t>
            </a:r>
            <a:endParaRPr lang="cs-CZ" sz="20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projektové organizační struktury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pic>
        <p:nvPicPr>
          <p:cNvPr id="3" name="Obrázek 2">
            <a:extLst>
              <a:ext uri="{FF2B5EF4-FFF2-40B4-BE49-F238E27FC236}">
                <a16:creationId xmlns:a16="http://schemas.microsoft.com/office/drawing/2014/main" id="{1C9266E2-65A4-4EFB-BE24-503153CDB9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4796" y="1594570"/>
            <a:ext cx="5759492" cy="2970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0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Typické organizační schéma IS projektu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pic>
        <p:nvPicPr>
          <p:cNvPr id="8" name="Obrázek 7">
            <a:extLst>
              <a:ext uri="{FF2B5EF4-FFF2-40B4-BE49-F238E27FC236}">
                <a16:creationId xmlns:a16="http://schemas.microsoft.com/office/drawing/2014/main" id="{AD869B3A-7E54-46AF-BFB3-A4F4A39E13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046" y="1057435"/>
            <a:ext cx="5860555" cy="355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970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Hlavní role v projektu IS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pic>
        <p:nvPicPr>
          <p:cNvPr id="3" name="Obrázek 2">
            <a:extLst>
              <a:ext uri="{FF2B5EF4-FFF2-40B4-BE49-F238E27FC236}">
                <a16:creationId xmlns:a16="http://schemas.microsoft.com/office/drawing/2014/main" id="{3C8E4AC5-15AD-4815-B766-6B20C546F1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79" y="1188847"/>
            <a:ext cx="6809903" cy="3470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542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3632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Schvalování projektových cílů a strategických rozhodnutí. 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Kontrola pokroku projektu.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Řízení rizik a problémů.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Schvalování rozpočtu a zdrojů.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Zajištění komunikace se zainteresovanými stranami.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Podpora projektového manažera a rozhodování.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Schvalování změn v projektu.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Vyhodnocení úspěšnosti a uzavření projektu.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Řídicí výbor (dozor)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5193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04" y="34153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3632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Plánovač, koordinátor, organizátor, kontrolor , vyjednavač a </a:t>
            </a:r>
            <a:br>
              <a:rPr lang="cs-CZ" sz="2400" dirty="0"/>
            </a:br>
            <a:r>
              <a:rPr lang="cs-CZ" sz="2400" dirty="0"/>
              <a:t>vůdce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Zodpovídá zejména za: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vedoucí projektu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E291DCCD-ED59-4EF5-A69E-640C067DE62B}"/>
              </a:ext>
            </a:extLst>
          </p:cNvPr>
          <p:cNvSpPr txBox="1">
            <a:spLocks/>
          </p:cNvSpPr>
          <p:nvPr/>
        </p:nvSpPr>
        <p:spPr>
          <a:xfrm>
            <a:off x="252835" y="2346668"/>
            <a:ext cx="4509079" cy="19180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Blip>
                <a:blip r:embed="rId4"/>
              </a:buBlip>
            </a:pPr>
            <a:r>
              <a:rPr lang="cs-CZ" sz="2000" dirty="0"/>
              <a:t>Řízení realizace postupu prací.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Identifikaci odchylek od plánů a realizaci nápravných opatření.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Poskytování informací o průběhu projektu.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Sledování a vyhodnocování nákladů vzhledem k rozpočtu.</a:t>
            </a:r>
          </a:p>
          <a:p>
            <a:pPr lvl="1">
              <a:buBlip>
                <a:blip r:embed="rId4"/>
              </a:buBlip>
            </a:pPr>
            <a:endParaRPr lang="cs-CZ" sz="2000" dirty="0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FA36344C-B1C8-4BD3-AA20-2AE63FFE4D07}"/>
              </a:ext>
            </a:extLst>
          </p:cNvPr>
          <p:cNvSpPr txBox="1">
            <a:spLocks/>
          </p:cNvSpPr>
          <p:nvPr/>
        </p:nvSpPr>
        <p:spPr>
          <a:xfrm>
            <a:off x="4505483" y="2353701"/>
            <a:ext cx="5394960" cy="3632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Blip>
                <a:blip r:embed="rId4"/>
              </a:buBlip>
            </a:pPr>
            <a:r>
              <a:rPr lang="cs-CZ" sz="2000" dirty="0"/>
              <a:t>Formulování a předkládání požadavků nad rámec jeho povinností (u IS kritická úloha).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Vytváření potřebných pracovních kontaktů na všech úrovních řízení.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Marketing projektu. </a:t>
            </a:r>
          </a:p>
        </p:txBody>
      </p:sp>
    </p:spTree>
    <p:extLst>
      <p:ext uri="{BB962C8B-B14F-4D97-AF65-F5344CB8AC3E}">
        <p14:creationId xmlns:p14="http://schemas.microsoft.com/office/powerpoint/2010/main" val="366250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04" y="34153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3632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Je úlohou vedoucího projektu.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Potřebné vlastnosti vedoucího projektu: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schopný komunikátor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aktivní komunikátor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tvůrce komunikačního prostředí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efektivní koordinátor (moderátor) pracovních porad a diskuzí</a:t>
            </a:r>
          </a:p>
          <a:p>
            <a:pPr>
              <a:buBlip>
                <a:blip r:embed="rId4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Účinnost týmové komunikace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69551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04" y="34153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3632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Komunikační past u IS projektů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informatici versus uživatelé / vedení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Osvědčené postupy: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Naslouchání, zpracování, třídění a filtrování informací.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Účinná motivace (pochvala, osobní pozornost, provokace profesionální pýchy členů týmu…).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Otevřené a neutrální řízení konfliktů.</a:t>
            </a:r>
          </a:p>
          <a:p>
            <a:pPr>
              <a:buBlip>
                <a:blip r:embed="rId4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Účinnost týmové komunikace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540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142799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Proces plánování, organizování, vedení a kontrolování práce projektového týmu s cílem efektivního dosažení stanovených cílů projektu.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Zaměřuje se na řízení lidských zdrojů v rámci projektu.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Úspěšný týmový management projektu přispívá k hladkému průběhu projektu, zvyšuje produktivitu a minimalizuje rizika spojená s lidským faktorem.</a:t>
            </a:r>
          </a:p>
          <a:p>
            <a:pPr>
              <a:buBlip>
                <a:blip r:embed="rId4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Týmový management projektu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33481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04" y="34153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3632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U odběratele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Projednávání souladu cílů projektu IS s vrcholovým vedením.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Koordinaci a alokaci klíčových uživatelů v etapě návrhu systému.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Koordinaci posouzení návrhu nového systému ve firmě.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Koordinaci dílčích projektových týmů s IT týmem v období realizace.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Návrh a dodržení časového harmonogramu přechodu na nový systém.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Efektivní řízení požadavků na změny dodatečné funkce IS.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Cenová vyjednávání s dodavatelem v etapě realizace projektu a jeho změn. </a:t>
            </a:r>
          </a:p>
          <a:p>
            <a:pPr>
              <a:buBlip>
                <a:blip r:embed="rId4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Zodpovědnosti vedoucího projektu IS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184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04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5709878" y="3070541"/>
            <a:ext cx="4017926" cy="15647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Vliv na styl vedení má: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vnitrofiremní kultura.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osobnostní charakteristika vedoucího projektu.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typ projektu.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Styly vedení týmu v IT projektech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0C979597-1842-44AD-BC05-B3F4E7E4CFE8}"/>
              </a:ext>
            </a:extLst>
          </p:cNvPr>
          <p:cNvSpPr txBox="1">
            <a:spLocks/>
          </p:cNvSpPr>
          <p:nvPr/>
        </p:nvSpPr>
        <p:spPr>
          <a:xfrm>
            <a:off x="407962" y="1227378"/>
            <a:ext cx="5226147" cy="15647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Autoritativní (častěji u dodavatelů než u odběratelů):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při kratších projektech s časovým rizikem.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při problémech v projektu (zpravidla po výměně vedoucího).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Demokratický s výraznou delegací pravomocí: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při projektech s výraznou potřebou inovace a motivace.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E2D1014-5508-453B-A1C7-B9AA0974F996}"/>
              </a:ext>
            </a:extLst>
          </p:cNvPr>
          <p:cNvSpPr txBox="1">
            <a:spLocks/>
          </p:cNvSpPr>
          <p:nvPr/>
        </p:nvSpPr>
        <p:spPr>
          <a:xfrm>
            <a:off x="5667680" y="1157340"/>
            <a:ext cx="4342205" cy="15647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Technokratický: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zpravidla u obnov HW nebo sítí, vytváří problémy u koncových uživatelů. </a:t>
            </a:r>
          </a:p>
          <a:p>
            <a:pPr>
              <a:buBlip>
                <a:blip r:embed="rId4"/>
              </a:buBlip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2576132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04" y="34153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3632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Řízení změn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překonávání odporu organizace k novým řešením.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Zástupné problémy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vícepráce, nižší efektivita nových funkcí, výskyt chyb.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Požadované vlastnosti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rozhodnost, otevřenost, konsensus, emoční inteligence.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Typy manažerů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IT odborník (menší technické projekty) vs. koordinátor (větší projekty s důrazem na komunikaci).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vedoucí projektu IS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28022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04" y="34153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3632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Současný trend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Hybridní přístupy kombinující agilní a tradiční řízení.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AI a automatizace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zlepšení plánování, hodnocení rizik, alokace zdrojů.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Flexibilita a práce na dálku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řízení vzdálených týmů a využívání digitálních nástrojů.</a:t>
            </a:r>
          </a:p>
          <a:p>
            <a:pPr>
              <a:buBlip>
                <a:blip r:embed="rId4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vedoucí projektu IS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80549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04" y="34153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3632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Formální moc (Hierarchická síla).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Moc odměn.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Moc sankcí.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Moc odbornosti.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Moc dat a analytiky.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Moc vlivu a networkingu.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Moc osobnosti (Charismatická autorita).</a:t>
            </a:r>
          </a:p>
          <a:p>
            <a:pPr>
              <a:buBlip>
                <a:blip r:embed="rId4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„MOC“ vedoucího projektu IS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80797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04" y="34153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3632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Technická odbornost.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Schopnost týmové spolupráce.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Flexibilita a přizpůsobivost.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Analytické myšlení a řešení problémů.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Zodpovědnost a samostatnost.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Projektové a organizační dovednosti.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Zájem o neustálé vzdělávání.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Komunikační dovednosti.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člen týmu projektu IS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063222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04" y="34153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3632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Stanovení cílů projektu a závazku vedení.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Definování pravidel komunikace a hlavních milníků.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Řízení změn a diskuze variant řešení.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Integrace jednotlivých částí projektu.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Koordinace úkolů pro nadcházející období.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Pravidelná kontrola stavu projektu.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Vyhodnocení postupu prací a analýza nákladů.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Schvalování změn s dopadem na rozpočet a termíny.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jednání projektového týmu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49542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04" y="34153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3632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Řešení dílčích problémů v jednotlivých týmech (např. otázky hardware, testovací varianty, návrhy z jiných týmů).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Brainstorming a hledání variant řešení.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Návrhy a implementace změn v konkrétních oblastech.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Důkladná příprava jednání a zajištění podkladů.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Dodržení programu a efektivní moderace schůzky.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Jasné rozdělení diskuzních a rozhodovacích témat.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Pečlivá dokumentace výstupů z minulých jednání.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jednání projektového týmu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64798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04" y="34153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3632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Pravidelné týmové meetingy.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Jasná a srozumitelná komunikace.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Efektivní využívání komunikačních nástrojů (</a:t>
            </a:r>
            <a:r>
              <a:rPr lang="cs-CZ" sz="2400" dirty="0" err="1"/>
              <a:t>Slack</a:t>
            </a:r>
            <a:r>
              <a:rPr lang="cs-CZ" sz="2400" dirty="0"/>
              <a:t>, Teams, e-mail).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Rychlá a transparentní výměna informací.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Dodržování komunikačních pravidel a eskalačních postupů.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Otevřená zpětná vazba a řešení problémů.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Dokumentace klíčových rozhodnutí a úkolů.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Komunikace projektového týmu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696145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B610EB80-C87B-4447-9825-BAC98404569D}"/>
              </a:ext>
            </a:extLst>
          </p:cNvPr>
          <p:cNvGrpSpPr/>
          <p:nvPr/>
        </p:nvGrpSpPr>
        <p:grpSpPr>
          <a:xfrm>
            <a:off x="0" y="-20538"/>
            <a:ext cx="9144000" cy="5143500"/>
            <a:chOff x="0" y="0"/>
            <a:chExt cx="9144000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9B2297F0-AFBE-478F-99F6-7560D3C6C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17892" y="4515966"/>
              <a:ext cx="1673788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372410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9970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C51D9093-0704-4F4C-A1A1-D0B3B97BA909}"/>
              </a:ext>
            </a:extLst>
          </p:cNvPr>
          <p:cNvSpPr txBox="1">
            <a:spLocks/>
          </p:cNvSpPr>
          <p:nvPr/>
        </p:nvSpPr>
        <p:spPr>
          <a:xfrm>
            <a:off x="6012160" y="4083918"/>
            <a:ext cx="2538172" cy="8640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200" b="1" cap="all" dirty="0">
                <a:solidFill>
                  <a:srgbClr val="307871"/>
                </a:solidFill>
              </a:rPr>
              <a:t>Děkujeme</a:t>
            </a:r>
            <a:br>
              <a:rPr lang="cs-CZ" sz="3200" b="1" cap="all" dirty="0">
                <a:solidFill>
                  <a:srgbClr val="307871"/>
                </a:solidFill>
              </a:rPr>
            </a:br>
            <a:r>
              <a:rPr lang="cs-CZ" sz="3200" b="1" cap="all" dirty="0">
                <a:solidFill>
                  <a:srgbClr val="307871"/>
                </a:solidFill>
              </a:rPr>
              <a:t>za pozornost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25A1DAD4-831C-49FF-9C5F-5586B1EE7E20}"/>
              </a:ext>
            </a:extLst>
          </p:cNvPr>
          <p:cNvSpPr txBox="1">
            <a:spLocks/>
          </p:cNvSpPr>
          <p:nvPr/>
        </p:nvSpPr>
        <p:spPr>
          <a:xfrm>
            <a:off x="-292798" y="2067209"/>
            <a:ext cx="3338684" cy="10090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4400" dirty="0"/>
              <a:t>Otázky?</a:t>
            </a:r>
          </a:p>
        </p:txBody>
      </p:sp>
    </p:spTree>
    <p:extLst>
      <p:ext uri="{BB962C8B-B14F-4D97-AF65-F5344CB8AC3E}">
        <p14:creationId xmlns:p14="http://schemas.microsoft.com/office/powerpoint/2010/main" val="547617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142799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Sestavení týmu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výběr vhodných členů týmu podle jejich dovedností, zkušeností a kompetencí.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Definování rolí a odpovědností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rozdělení úkolů a odpovědností mezi jednotlivé členy týmu.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Motivace a vedení týmu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podpora spolupráce, udržování morálky a motivace týmu k dosažení projektových cílů.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Týmový management projektu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5662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Komunikace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zajištění efektivní výměny informací mezi členy týmu i s dalšími zainteresovanými stranami.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Řešení konfliktů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identifikace a zvládání problémů nebo sporů v rámci týmu.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Hodnocení a zpětná vazba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pravidelné sledování výkonu týmu a poskytování zpětné vazby.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Rozvoj týmu</a:t>
            </a:r>
          </a:p>
          <a:p>
            <a:pPr lvl="1">
              <a:buBlip>
                <a:blip r:embed="rId4"/>
              </a:buBlip>
            </a:pPr>
            <a:r>
              <a:rPr lang="cs-CZ" sz="2000" dirty="0"/>
              <a:t>podpora profesního růstu a zlepšování kompetencí členů týmu.</a:t>
            </a:r>
          </a:p>
          <a:p>
            <a:pPr lvl="1">
              <a:buBlip>
                <a:blip r:embed="rId4"/>
              </a:buBlip>
            </a:pPr>
            <a:endParaRPr lang="cs-CZ" sz="20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Týmový management projektu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5390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4885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Projektová hierarchie.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Dozor.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Expertní tým.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Manažér projektu.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Vedoucí projektové skupiny.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Kmenový projektový tým.</a:t>
            </a:r>
            <a:endParaRPr lang="cs-CZ" sz="20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Týmový management – základní pojmy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4546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4885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Určuje  vzájemné vztahy  nadřízenosti a podřízenosti  pracovníků podílejících se na projektových pracích.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Struktura  hierarchie je vždy ovlivněna potřebou a charakterem požadovaných znalostí.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U IS je to vždy smíšená struktura a hierarchie pracovníků  IT a uživatelů, kdy zejména na počátku mají převažovat odborné znalosti v oblastech zavedení (změn) IS.</a:t>
            </a:r>
          </a:p>
          <a:p>
            <a:pPr>
              <a:buBlip>
                <a:blip r:embed="rId4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hierarchie v projektu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407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4885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Projektový manažer je osoba odpovědná za plánování, organizaci, řízení a úspěšné dokončení projektu v rámci definovaných cílů, rozpočtu a časového harmonogramu.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Jeho úkolem je koordinovat práci projektového týmu, efektivně komunikovat se zainteresovanými stranami a zajistit, že projekt splňuje požadované kvalitativní standardy.</a:t>
            </a:r>
          </a:p>
          <a:p>
            <a:pPr lvl="1">
              <a:buBlip>
                <a:blip r:embed="rId4"/>
              </a:buBlip>
            </a:pPr>
            <a:endParaRPr lang="cs-CZ" sz="20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projektový manažer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2638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projektový manažer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pic>
        <p:nvPicPr>
          <p:cNvPr id="3" name="Obrázek 2">
            <a:extLst>
              <a:ext uri="{FF2B5EF4-FFF2-40B4-BE49-F238E27FC236}">
                <a16:creationId xmlns:a16="http://schemas.microsoft.com/office/drawing/2014/main" id="{FBFCEE86-EAC5-4314-8C4B-7D324630A2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1629" y="1410493"/>
            <a:ext cx="6841365" cy="3095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546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157341"/>
            <a:ext cx="8142799" cy="4885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4"/>
              </a:buBlip>
            </a:pPr>
            <a:r>
              <a:rPr lang="cs-CZ" sz="2400" dirty="0"/>
              <a:t>Čistá organizační struktura je základním typem projektové organizační struktury projektu.</a:t>
            </a:r>
          </a:p>
          <a:p>
            <a:pPr>
              <a:buBlip>
                <a:blip r:embed="rId4"/>
              </a:buBlip>
            </a:pPr>
            <a:r>
              <a:rPr lang="cs-CZ" sz="2400" dirty="0"/>
              <a:t>V této organizační struktuře se uvažuje s tím, že na omezenou dobu projektu vznikne zvláštní dílčí organizační struktura s vedoucím projektu, kterému jsou přímo podřízeni členové projektového týmu.</a:t>
            </a:r>
            <a:endParaRPr lang="cs-CZ" sz="20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97750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projektové organizační struktury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453935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1733</TotalTime>
  <Words>1286</Words>
  <Application>Microsoft Office PowerPoint</Application>
  <PresentationFormat>Předvádění na obrazovce (16:9)</PresentationFormat>
  <Paragraphs>224</Paragraphs>
  <Slides>29</Slides>
  <Notes>27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2" baseType="lpstr">
      <vt:lpstr>Arial</vt:lpstr>
      <vt:lpstr>Calibri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Alexandr Ochonský</dc:creator>
  <cp:lastModifiedBy>Petr Suchánek</cp:lastModifiedBy>
  <cp:revision>126</cp:revision>
  <dcterms:created xsi:type="dcterms:W3CDTF">2016-07-06T15:42:34Z</dcterms:created>
  <dcterms:modified xsi:type="dcterms:W3CDTF">2025-03-10T20:57:11Z</dcterms:modified>
</cp:coreProperties>
</file>