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69" r:id="rId5"/>
    <p:sldId id="270" r:id="rId6"/>
    <p:sldId id="259" r:id="rId7"/>
    <p:sldId id="291" r:id="rId8"/>
    <p:sldId id="290" r:id="rId9"/>
    <p:sldId id="271" r:id="rId10"/>
    <p:sldId id="301" r:id="rId11"/>
    <p:sldId id="272" r:id="rId12"/>
    <p:sldId id="261" r:id="rId13"/>
    <p:sldId id="300" r:id="rId14"/>
    <p:sldId id="273" r:id="rId15"/>
    <p:sldId id="274" r:id="rId16"/>
    <p:sldId id="265" r:id="rId17"/>
    <p:sldId id="275" r:id="rId18"/>
    <p:sldId id="276" r:id="rId19"/>
    <p:sldId id="267" r:id="rId20"/>
    <p:sldId id="279" r:id="rId21"/>
    <p:sldId id="280" r:id="rId22"/>
    <p:sldId id="292" r:id="rId23"/>
    <p:sldId id="293" r:id="rId24"/>
    <p:sldId id="294" r:id="rId25"/>
    <p:sldId id="295" r:id="rId26"/>
    <p:sldId id="268" r:id="rId27"/>
    <p:sldId id="281" r:id="rId28"/>
    <p:sldId id="282" r:id="rId29"/>
    <p:sldId id="296" r:id="rId30"/>
    <p:sldId id="302" r:id="rId31"/>
    <p:sldId id="303" r:id="rId32"/>
    <p:sldId id="304" r:id="rId33"/>
    <p:sldId id="305" r:id="rId34"/>
    <p:sldId id="283" r:id="rId35"/>
    <p:sldId id="284" r:id="rId36"/>
    <p:sldId id="285" r:id="rId37"/>
    <p:sldId id="286" r:id="rId38"/>
    <p:sldId id="297" r:id="rId39"/>
    <p:sldId id="298" r:id="rId40"/>
    <p:sldId id="289" r:id="rId41"/>
    <p:sldId id="306" r:id="rId42"/>
    <p:sldId id="264" r:id="rId43"/>
    <p:sldId id="287" r:id="rId44"/>
    <p:sldId id="299" r:id="rId45"/>
    <p:sldId id="262" r:id="rId46"/>
    <p:sldId id="288" r:id="rId47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871"/>
    <a:srgbClr val="000000"/>
    <a:srgbClr val="981E3A"/>
    <a:srgbClr val="9F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71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97986-0C26-47DE-8982-7AD2B6842259}" type="datetimeFigureOut">
              <a:rPr lang="cs-CZ" smtClean="0"/>
              <a:pPr/>
              <a:t>28.02.2022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4000A-37E1-4D72-B31A-77993FD77D4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44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0261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628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7278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1151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60364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7925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29033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34347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76135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7868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8756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2261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41145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11336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20018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6324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4406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51377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67062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991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88609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404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08601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21384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3731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5924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4869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1630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7638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9147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5303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6893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9564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0975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95640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1932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03688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6074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88052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6600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5659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590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835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3570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4000A-37E1-4D72-B31A-77993FD77D47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958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880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- obec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996" y="226939"/>
            <a:ext cx="956040" cy="745712"/>
          </a:xfrm>
          <a:prstGeom prst="rect">
            <a:avLst/>
          </a:prstGeom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4536504" cy="507703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algn="l">
              <a:defRPr sz="2400"/>
            </a:lvl1pPr>
          </a:lstStyle>
          <a:p>
            <a:pPr algn="l"/>
            <a:r>
              <a:rPr lang="cs-CZ" sz="2400" dirty="0">
                <a:solidFill>
                  <a:srgbClr val="981E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Název listu</a:t>
            </a: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251520" y="699542"/>
            <a:ext cx="7416824" cy="0"/>
          </a:xfrm>
          <a:prstGeom prst="line">
            <a:avLst/>
          </a:prstGeom>
          <a:ln w="9525" cmpd="sng">
            <a:solidFill>
              <a:srgbClr val="30787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251520" y="4731990"/>
            <a:ext cx="8660516" cy="0"/>
          </a:xfrm>
          <a:prstGeom prst="line">
            <a:avLst/>
          </a:prstGeom>
          <a:ln w="9525" cmpd="sng">
            <a:solidFill>
              <a:srgbClr val="30787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236240" y="4731990"/>
            <a:ext cx="2895600" cy="273844"/>
          </a:xfrm>
          <a:prstGeom prst="rect">
            <a:avLst/>
          </a:prstGeom>
        </p:spPr>
        <p:txBody>
          <a:bodyPr/>
          <a:lstStyle>
            <a:lvl1pPr algn="l">
              <a:defRPr sz="800">
                <a:solidFill>
                  <a:srgbClr val="307871"/>
                </a:solidFill>
              </a:defRPr>
            </a:lvl1pPr>
          </a:lstStyle>
          <a:p>
            <a:r>
              <a:rPr lang="cs-CZ" altLang="cs-CZ">
                <a:cs typeface="Times New Roman" panose="02020603050405020304" pitchFamily="18" charset="0"/>
              </a:rPr>
              <a:t>Prostor pro doplňující informace, poznámky</a:t>
            </a:r>
            <a:endParaRPr lang="cs-CZ" altLang="cs-CZ" dirty="0">
              <a:cs typeface="Times New Roman" panose="02020603050405020304" pitchFamily="18" charset="0"/>
            </a:endParaRPr>
          </a:p>
        </p:txBody>
      </p:sp>
      <p:sp>
        <p:nvSpPr>
          <p:cNvPr id="20" name="Zástupný symbol pro číslo snímku 19"/>
          <p:cNvSpPr>
            <a:spLocks noGrp="1"/>
          </p:cNvSpPr>
          <p:nvPr>
            <p:ph type="sldNum" sz="quarter" idx="12"/>
          </p:nvPr>
        </p:nvSpPr>
        <p:spPr>
          <a:xfrm>
            <a:off x="7812360" y="4731990"/>
            <a:ext cx="1080120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60808B9-4D1F-4069-9EB9-CD8802008F4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60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82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84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3" y="555525"/>
            <a:ext cx="1699500" cy="1325611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251520" y="267494"/>
            <a:ext cx="5616624" cy="4608512"/>
          </a:xfrm>
          <a:prstGeom prst="rect">
            <a:avLst/>
          </a:prstGeom>
          <a:solidFill>
            <a:srgbClr val="307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251520" y="699542"/>
            <a:ext cx="5616624" cy="216024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l"/>
            <a:r>
              <a:rPr lang="cs-CZ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Inovace v ICT</a:t>
            </a:r>
            <a:br>
              <a:rPr lang="cs-CZ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INM/NPNPICT</a:t>
            </a:r>
            <a:br>
              <a:rPr lang="cs-CZ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1403648" y="3219822"/>
            <a:ext cx="4464496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cs-CZ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 přednášky: Nové trendy ve vývoji CRM</a:t>
            </a: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6444208" y="3723878"/>
            <a:ext cx="2528063" cy="360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altLang="cs-CZ" sz="9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Garant předmětu: doc. Mgr. Petr Suchánek, </a:t>
            </a:r>
            <a:r>
              <a:rPr lang="cs-CZ" altLang="cs-CZ" sz="9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endParaRPr lang="cs-CZ" altLang="cs-CZ" sz="9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cs-CZ" altLang="cs-CZ" sz="9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Přednášející: Mgr. Milena Janáková, Ph.D.</a:t>
            </a:r>
            <a:endParaRPr lang="cs-CZ" altLang="cs-CZ" sz="900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33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88843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Inovace v CRM jsou rovněž spojeny s e-mailovým marketingem. 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 systémy disponují moduly využívající marketingové nástroje a umožňující vyhodnocovat úspěšnost kampaní. Takovým nástrojem je například Outlook využívaný pro rozesílání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newsletterů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Rozesílání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newsletterů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stovkách na více e-mailových adres přináší úskalí spočívající v objemu zasílaných e-mailů, protože jejich větší objem by mohl vést k zařazení odesilatele na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blacklist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poskytovatele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e-mailových služeb. CRM systémy dokáží postupně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newslettery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dávkovat, aby nebyly překročeny limity vedoucí k zablokování.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procesy marketingu je důležitá podpora značné variability filtrace klientů sloužící k přesnému zacílení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newsletteru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920880" cy="507703"/>
          </a:xfrm>
        </p:spPr>
        <p:txBody>
          <a:bodyPr/>
          <a:lstStyle/>
          <a:p>
            <a:r>
              <a:rPr lang="cs-CZ" sz="3200" dirty="0"/>
              <a:t>Pilíře nových trendů: e-mailový marketing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243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8064896" cy="507703"/>
          </a:xfrm>
        </p:spPr>
        <p:txBody>
          <a:bodyPr/>
          <a:lstStyle/>
          <a:p>
            <a:r>
              <a:rPr lang="cs-CZ" sz="3200" dirty="0"/>
              <a:t>Pilíře nových trendů: mobilita a sociální CRM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  <p:pic>
        <p:nvPicPr>
          <p:cNvPr id="5" name="obrázek 5"/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767424"/>
            <a:ext cx="4760411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4745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Mobilní přístup a sociální sítě ovlivňují způsob realizace procesů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rámci řízení vztahů se zákazníky včetně marketingu; pro potřeby marketingu se zavádí pojem behaviorální marketing.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Behaviorální marketing se soustředí na podrobnou analýzu chování zákazníků v prostředí internetu a sociálních sítí s následným využitím těchto analýz pro přesnější oslovení zákazníků pomocí marketingových kampaní.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Behaviorální marketing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26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8568952" cy="39604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Behaviorální marketing se zabývá nejen sledováním chování uživatele v prostředí internetu (počty kliků na webových stránkách, výběr příslušných nabídek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podnabídek, zájem o nabízené produkty a služby s identifikací zákazníka podle používaného zařízení). Součástí behaviorálního marketingu jsou postupy,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které rozpracovávají způsob oslovení potenciálních zákazníků s využitím poznatků získaných z analýz. 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Mezi známé praktiky oslovení potenciálních zákazníků patří: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zařazení zákazníka do skupin,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tvorba profilu zákazníka,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využití klíčových slov.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dirty="0"/>
              <a:t>Behaviorální marketing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858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8568952" cy="396044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zařazení zákazníka do skupin - Zařazení potenciálního zákazníka do příslušné skupiny se realizuje s ohledem na jeho zájem o příslušné webové stránky, které poskytují informace o hledaném zboží a službě. Následně se na příslušném zařízení zobrazují reklamy podobného charakteru. Příkladem je situace, kdy zákazník vyhledává informace o cenách vozů nebo porovnává informace ohledně cen povinného pojištění. Tyto informace se zaznamenávají a zákazník je zařazen do skupiny potenciálních zájemců o dané téma a poté se na jeho zařízení zobrazují reklamy v souvislosti s nabídkami vozů a povinného pojištění.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tvorba profilu zákazníka - Obdobně je aplikováno zobrazování reklam podle preferencí potenciálního zákazníka vzhledem k jeho profilu, který se utváří na základě dosud realizovaného vyhledávání.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využití klíčových slov - Zde se využívá tzv. kontextové reklamy, která se zobrazuje podle definovaných klíčových slov.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dirty="0"/>
              <a:t>Behaviorální marketing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574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Inovace procesů v CRM se soustředí na modernizaci podporovaných aktivit, které souvisí s uplatněním co nejvyšší míry automatizace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strojového učení pro: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řízení kontaktů za podpory kontaktního centra,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řízení obchodu pomocí funkcionality SFA (Sales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Automation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řízení marketingu pomocí EMA (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Marketing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Automation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servisních služeb pomocí funkcionality CSS (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Support).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dirty="0"/>
              <a:t>Inovace v CRM a automatizace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674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344816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Nabízená řešení pro kontaktní centra zabezpečují nepřetržitý zákaznický servis pomocí dostupných komunikačních kanálů.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Využití těchto kanálů bývá různé s ohledem na probíhající marketingové kampaně, další sezónní aktivity nebo mimořádné události.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Kontaktní centra nejsou výsadní pouze pro velké organizace, ale jsou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dispozici dostupná řešení ve formě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cloudu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nebo pronájmu i pro malé podnikání.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dirty="0"/>
              <a:t>Podpora produktivity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353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344816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Funkcionalita SFA (Sales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Automation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se soustředí na řízení obchodu tak, aby byly obsaženy všechny fáze obchodního cyklu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podporou skladového hospodářství a logistiky.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Předmětem automatizace je správa zákaznických kontaktů s následnými analýzami a predikcemi.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dalším jde o konfiguraci a generování nabídek v souvislosti se sběrem obchodních a marketingových informací, sledování konkurence na trhu.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dirty="0"/>
              <a:t>Podpora produktivity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156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Funkcionalita EMA (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Marketing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Automation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se soustředí na podporu analýz klientských dat za účelem precizní segmentace, sledování změn v souvislosti s životní úrovní a nákupními preferencemi. 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Tyto informace následně slouží k rozvoji dlouhodobých marketingových aktivit.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Funkcionalita CSS (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Support) se zabývá řízením servisních služeb.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Nepřetržité servisní služby jsou spojovány s kontaktními centry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podporou přístupu na webové stránky tak, aby bylo možné vybrat vhodný komunikační kanál podle preferencí zákazníků.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dirty="0"/>
              <a:t>Podpora produktivity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148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88843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CRM systémy se předpokládá výrazné zapojení umělé inteligence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strojového učení do implementovaných systémů tak, aby bylo možné více zautomatizovat realizované aktivity a snížit neúspěšnost realizovaných procesů za současného zvýšení pravděpodobnosti úspěchu prodeje a obchodu v co nejkratším čase.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nejbližším období se předpokládají inovace v následujících oblastech CRM: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vyšší automatizace pracovních postupů,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aplikace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chatbotů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pružné přizpůsobování konverzačního rozhraní,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automatizace zadávání dat,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precizní individualizace a přizpůsobení zákazníkům,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integrace internetu věcí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IoT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en-US" sz="3200" dirty="0" err="1"/>
              <a:t>Umělá</a:t>
            </a:r>
            <a:r>
              <a:rPr lang="en-US" sz="3200" dirty="0"/>
              <a:t> </a:t>
            </a:r>
            <a:r>
              <a:rPr lang="en-US" sz="3200" dirty="0" err="1"/>
              <a:t>inteligence</a:t>
            </a:r>
            <a:r>
              <a:rPr lang="en-US" sz="3200" dirty="0"/>
              <a:t> a </a:t>
            </a:r>
            <a:r>
              <a:rPr lang="en-US" sz="3200" dirty="0" err="1"/>
              <a:t>strojové</a:t>
            </a:r>
            <a:r>
              <a:rPr lang="en-US" sz="3200" dirty="0"/>
              <a:t> </a:t>
            </a:r>
            <a:r>
              <a:rPr lang="en-US" sz="3200" dirty="0" err="1"/>
              <a:t>učení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34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8280920" cy="35283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Nové trendy ve vývoji CRM</a:t>
            </a:r>
          </a:p>
          <a:p>
            <a:pPr marL="0" indent="0">
              <a:buNone/>
            </a:pPr>
            <a:endParaRPr 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Inovace v CRM</a:t>
            </a:r>
          </a:p>
          <a:p>
            <a:r>
              <a:rPr 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Pilíře nových trendů: mobilita a sociální CRM</a:t>
            </a:r>
          </a:p>
          <a:p>
            <a:r>
              <a:rPr 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Behaviorální marketing, e-mailový marketing</a:t>
            </a:r>
          </a:p>
          <a:p>
            <a:r>
              <a:rPr 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Podpora produktivity</a:t>
            </a:r>
          </a:p>
          <a:p>
            <a:r>
              <a:rPr 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Bring</a:t>
            </a:r>
            <a:r>
              <a:rPr 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Device</a:t>
            </a:r>
            <a:r>
              <a:rPr 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(BYOD)</a:t>
            </a:r>
          </a:p>
          <a:p>
            <a:r>
              <a:rPr 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Umělá inteligence pro pokročilé analýzy a strojové učení</a:t>
            </a:r>
          </a:p>
          <a:p>
            <a:r>
              <a:rPr 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Aspekty bezpečnosti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Změny v technologiích podporující inovace</a:t>
            </a: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3888432" cy="507703"/>
          </a:xfrm>
        </p:spPr>
        <p:txBody>
          <a:bodyPr/>
          <a:lstStyle/>
          <a:p>
            <a:r>
              <a:rPr lang="cs-CZ" sz="3200" dirty="0"/>
              <a:t>Struktura přednášky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543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8280920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téma inovace a CRM je napsáno a bude napsáno mnoho statí a analýz.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očekávaným inovacím CRM systémů patří: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začlenění vyšší automatizace do pracovních postupů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Potíže v CRM způsobují procesy, které jsou málo efektivní a zdlouhavé vlivem nesprávného nastavení a přijatých východisek.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Vyšší míra automatizace, implementace doporučených šablon a podpora strojového učení přinese i pro CRM systémy řešení s vyšším užitkem a návratností investic.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Umělá inteligence monitorováním a vyhodnocováním realizovaných aktivit začne měnit vžité postupy prostřednictvím optimalizace CRM systému tak, aby lépe vyhovovaly uživatelským vzorům.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en-US" sz="3200" dirty="0" err="1"/>
              <a:t>Umělá</a:t>
            </a:r>
            <a:r>
              <a:rPr lang="en-US" sz="3200" dirty="0"/>
              <a:t> </a:t>
            </a:r>
            <a:r>
              <a:rPr lang="en-US" sz="3200" dirty="0" err="1"/>
              <a:t>inteligence</a:t>
            </a:r>
            <a:r>
              <a:rPr lang="en-US" sz="3200" dirty="0"/>
              <a:t> a </a:t>
            </a:r>
            <a:r>
              <a:rPr lang="en-US" sz="3200" dirty="0" err="1"/>
              <a:t>strojové</a:t>
            </a:r>
            <a:r>
              <a:rPr lang="en-US" sz="3200" dirty="0"/>
              <a:t> </a:t>
            </a:r>
            <a:r>
              <a:rPr lang="en-US" sz="3200" dirty="0" err="1"/>
              <a:t>učení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088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aplikace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chatbotů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pružné přizpůsobování konverzačního rozhraní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konverzaci s přirozeným jazykem se bude více prosazovat rozvoj konverzačního rozhraní, které se dokáže automaticky přizpůsobovat individuálním požadavkům zákazníků (ale také i zaměstnanců).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Umělá inteligence dokáže upravit konverzaci napříč komunikačními kanály za podpory vizualizace a textů. V centru zájmu bude webový chat, hlasové služby, či telefon.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en-US" sz="3200" dirty="0" err="1"/>
              <a:t>Umělá</a:t>
            </a:r>
            <a:r>
              <a:rPr lang="en-US" sz="3200" dirty="0"/>
              <a:t> </a:t>
            </a:r>
            <a:r>
              <a:rPr lang="en-US" sz="3200" dirty="0" err="1"/>
              <a:t>inteligence</a:t>
            </a:r>
            <a:r>
              <a:rPr lang="en-US" sz="3200" dirty="0"/>
              <a:t> a </a:t>
            </a:r>
            <a:r>
              <a:rPr lang="en-US" sz="3200" dirty="0" err="1"/>
              <a:t>strojové</a:t>
            </a:r>
            <a:r>
              <a:rPr lang="en-US" sz="3200" dirty="0"/>
              <a:t> </a:t>
            </a:r>
            <a:r>
              <a:rPr lang="en-US" sz="3200" dirty="0" err="1"/>
              <a:t>učení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504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96044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automatizace zadávání dat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Stále více aktivit souvisejících s CRM bude automatizováno, aby byl vytvořen prostor na individualizaci strategie a uzavření prodeje.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Centrem zájmu bude rozvoj vztahů se zákazníky (nikoli pouze sběr dat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následným uložením v databázích).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Uložená data bude nutno provázat s dalšími demografickými daty pro ucelené analýzy a predikce.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Nové moduly CRM budou zaměřeny na celoživotní vztahy se zákazníky v průběhu času.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zde má místo umělá inteligence, která bude nabízet optimalizované pohledy na zákazníky a jejich možnosti; bude více minimalizován neúspěch v prodeji a zvýšena pravděpodobnost úspěšnosti uzavření obchodu v kratším čase.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en-US" sz="3200" dirty="0" err="1"/>
              <a:t>Umělá</a:t>
            </a:r>
            <a:r>
              <a:rPr lang="en-US" sz="3200" dirty="0"/>
              <a:t> </a:t>
            </a:r>
            <a:r>
              <a:rPr lang="en-US" sz="3200" dirty="0" err="1"/>
              <a:t>inteligence</a:t>
            </a:r>
            <a:r>
              <a:rPr lang="en-US" sz="3200" dirty="0"/>
              <a:t> a </a:t>
            </a:r>
            <a:r>
              <a:rPr lang="en-US" sz="3200" dirty="0" err="1"/>
              <a:t>strojové</a:t>
            </a:r>
            <a:r>
              <a:rPr lang="en-US" sz="3200" dirty="0"/>
              <a:t> </a:t>
            </a:r>
            <a:r>
              <a:rPr lang="en-US" sz="3200" dirty="0" err="1"/>
              <a:t>učení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311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vysoká individualizace a přizpůsobení zákazníkům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Hromadné rozesílání sdělení a nabídek bude nahrazeno velice precizní diferenciací a segmentací zákazníků.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Zkušenosti zákazníků budou využity pro přizpůsobení vstupních kontaktů, webových stránek a dalších komunikačních kanálů.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Značky budou stále ve středu pozornosti a do jejich budování budou zapojeni i samotní zákazníci.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en-US" sz="3200" dirty="0" err="1"/>
              <a:t>Umělá</a:t>
            </a:r>
            <a:r>
              <a:rPr lang="en-US" sz="3200" dirty="0"/>
              <a:t> </a:t>
            </a:r>
            <a:r>
              <a:rPr lang="en-US" sz="3200" dirty="0" err="1"/>
              <a:t>inteligence</a:t>
            </a:r>
            <a:r>
              <a:rPr lang="en-US" sz="3200" dirty="0"/>
              <a:t> a </a:t>
            </a:r>
            <a:r>
              <a:rPr lang="en-US" sz="3200" dirty="0" err="1"/>
              <a:t>strojové</a:t>
            </a:r>
            <a:r>
              <a:rPr lang="en-US" sz="3200" dirty="0"/>
              <a:t> </a:t>
            </a:r>
            <a:r>
              <a:rPr lang="en-US" sz="3200" dirty="0" err="1"/>
              <a:t>učení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797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8164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integrace internetu věcí (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IoT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IoT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bude více využívat CRM systémy s ohledem na nutnost pracovat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daty ze vstupů jako například domácí spotřebiče, mobilní telefony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zařízení pro monitorování spotřeby energií, životních návyků, stylu jízdy a údržby vozu.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Zájem se bude soustředit na podrobné informace o zákazníkovi včetně preferencí; nicméně půjde také o citlivé informace vyžadující odpovídající zabezpečení.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této souvislosti se hovoří o tvorbě dynamického automatizovaného profilu zákazníka.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en-US" sz="3200" dirty="0" err="1"/>
              <a:t>Umělá</a:t>
            </a:r>
            <a:r>
              <a:rPr lang="en-US" sz="3200" dirty="0"/>
              <a:t> </a:t>
            </a:r>
            <a:r>
              <a:rPr lang="en-US" sz="3200" dirty="0" err="1"/>
              <a:t>inteligence</a:t>
            </a:r>
            <a:r>
              <a:rPr lang="en-US" sz="3200" dirty="0"/>
              <a:t> a </a:t>
            </a:r>
            <a:r>
              <a:rPr lang="en-US" sz="3200" dirty="0" err="1"/>
              <a:t>strojové</a:t>
            </a:r>
            <a:r>
              <a:rPr lang="en-US" sz="3200" dirty="0"/>
              <a:t> </a:t>
            </a:r>
            <a:r>
              <a:rPr lang="en-US" sz="3200" dirty="0" err="1"/>
              <a:t>učení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210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en-US" sz="3200" dirty="0" err="1"/>
              <a:t>Umělá</a:t>
            </a:r>
            <a:r>
              <a:rPr lang="en-US" sz="3200" dirty="0"/>
              <a:t> </a:t>
            </a:r>
            <a:r>
              <a:rPr lang="en-US" sz="3200" dirty="0" err="1"/>
              <a:t>inteligence</a:t>
            </a:r>
            <a:r>
              <a:rPr lang="en-US" sz="3200" dirty="0"/>
              <a:t> a </a:t>
            </a:r>
            <a:r>
              <a:rPr lang="en-US" sz="3200" dirty="0" err="1"/>
              <a:t>strojové</a:t>
            </a:r>
            <a:r>
              <a:rPr lang="en-US" sz="3200" dirty="0"/>
              <a:t> </a:t>
            </a:r>
            <a:r>
              <a:rPr lang="en-US" sz="3200" dirty="0" err="1"/>
              <a:t>učení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  <p:pic>
        <p:nvPicPr>
          <p:cNvPr id="5" name="obrázek 16"/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5189" y="771525"/>
            <a:ext cx="499253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6084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Odpovědná implementace CRM systémů vyžaduje uplatňovat pravidla bezpečnosti,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které se týkají provozu informačního systému (hardware, software, síťové komunikační vybavení, zpracovávaná data a lidské zdroje).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Pojem bezpečnost CRM systémů souvisí se zabezpečením dat před možnou ztrátou, ochranou před možným zneužitím dat a také průnikem nepovolaných osob (hackerů).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Uvedené skutečnosti vyžadují odpovědně zabezpečit provoz implementovaných CRM systémů, pravidelně zálohovat data na externí médium a nastavit takové technické a organizační zajištění, aby nebylo možno data zneužít.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en-US" sz="3200" dirty="0" err="1"/>
              <a:t>Aspekty</a:t>
            </a:r>
            <a:r>
              <a:rPr lang="en-US" sz="3200" dirty="0"/>
              <a:t> </a:t>
            </a:r>
            <a:r>
              <a:rPr lang="en-US" sz="3200" dirty="0" err="1"/>
              <a:t>bezpečnosti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78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Oblast bezpečnosti CRM systémů je rozsáhlá s mnoha dimenzemi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 využitím standardů a certifikací) na tuto tématiku.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Pojem bezpečnosti je definován jako míra ochrany proti sabotáži, kriminalitě, útokům nebo jiným zasahováním.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Bezpečnost slouží: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ochranu hodnot v podobě dat,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zajištění správnosti dat,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zvýšení důvěry uživatelů k CRM systémům.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en-US" sz="3200" dirty="0" err="1"/>
              <a:t>Aspekty</a:t>
            </a:r>
            <a:r>
              <a:rPr lang="en-US" sz="3200" dirty="0"/>
              <a:t> </a:t>
            </a:r>
            <a:r>
              <a:rPr lang="en-US" sz="3200" dirty="0" err="1"/>
              <a:t>bezpečnosti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9818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vlastnostem charakterizující bezpečnost CRM systému patří důvěrnost, výběrové řízení přístupu, integrita dat, autorizace, nepopiratelnost a dostupnost služeb.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Důvěrnost spočívá ve skutečnosti, že komunikace mezi zúčastněnými stranami je dostupná oprávněným stranám. Je důležité zachovat soukromí a zabezpečit informace před zcizením. 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Výběrové řízení přístupu je vyžadováno v situaci, kdy část transakce má být neviditelná. Dobrým příkladem jsou transakce, které umožní zákazníkovi skrýt svoje citlivé informace do elektronické obálky, kterou může otevřít pouze adresát (například banka).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en-US" sz="3200" dirty="0" err="1"/>
              <a:t>Aspekty</a:t>
            </a:r>
            <a:r>
              <a:rPr lang="en-US" sz="3200" dirty="0"/>
              <a:t> </a:t>
            </a:r>
            <a:r>
              <a:rPr lang="en-US" sz="3200" dirty="0" err="1"/>
              <a:t>bezpečnosti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6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9604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Integrita dat je spojována s požadavkem dostupnosti aktivit pouze autorizovaným uživatelům, aby data nebylo možné změnit při přenosu, v paměti nebo v databázi uživatelem, který nemá dostatečná oprávnění přistupovat k těmto datům. S výhodou se zde používají kryptografické kontrolní součty, elektronické podpisy a certifikáty.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Autorizace zabezpečuje, že zúčastněné strany důvěřují komunikaci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oprávněnými partnery na základě prokázání identity.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Nepopiratelnost spočívá v tom, že komunikující strany nemohou popřít svoji účast v transakci například s využitím elektronického podpisu.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 neposlední řadě trvalá dostupnost služeb brání nechtěnému vyčerpání hardwarových a softwarových zdrojů. Předmětem zájmu je sledování kapacity paměti, diskového úložného prostoru, propustnosti síťového připojení nebo výkonu procesoru.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en-US" sz="3200" dirty="0" err="1"/>
              <a:t>Aspekty</a:t>
            </a:r>
            <a:r>
              <a:rPr lang="en-US" sz="3200" dirty="0"/>
              <a:t> </a:t>
            </a:r>
            <a:r>
              <a:rPr lang="en-US" sz="3200" dirty="0" err="1"/>
              <a:t>bezpečnosti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653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431540" y="771550"/>
            <a:ext cx="7236804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Zákazníci tvoří cenná aktiva každé firmy a organizace.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Silný tlak konkurence a dynamické změny v požadavcích zákazníků vyžadují aplikaci sofistikovaných řešení s vysokou mírou automatizace.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samozřejmostí, že informační technologie podporují procesy zabývající se vztahy se zákazníky. 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trhu je nepřeberné množství CRM (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Management) systémů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jednodušších aplikací až po komplikované systémy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inovace jsou součástí zájmu i pro tato řešení.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Inovace v CRM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319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488832" cy="39604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 systémy využívají výhody integrace: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umělé inteligence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hlasových a chatovacích technologií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sofistikovanějších  funkcí pro správu kontaktů, plánování, sledování zákaznických interakcí, automatizace, podrobných analýz, centrální databáze a e-mailový marketing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marketingem, fakturačním oddělením a dalšími systémy (analytické záležitosti) včetně požadavků na synchronizaci ve výběru softwaru.</a:t>
            </a:r>
          </a:p>
          <a:p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Stále více se prosazuje využívání CRM ve velmi malých firmách, kde je větší tlak na digitalizaci procesů. Důležitá je podpora zákaznické zkušenosti, která rozhoduje o koupi (až 84 % zákazníků deklaruje stejnou důležitost služby v průběhu nákupního procesu jako poptávaného zboží). 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T</a:t>
            </a:r>
            <a:r>
              <a:rPr lang="en-US" sz="3200" dirty="0"/>
              <a:t>rend</a:t>
            </a:r>
            <a:r>
              <a:rPr lang="cs-CZ" sz="3200" dirty="0"/>
              <a:t>y</a:t>
            </a:r>
            <a:r>
              <a:rPr lang="en-US" sz="3200" dirty="0"/>
              <a:t> v CRM </a:t>
            </a:r>
            <a:r>
              <a:rPr lang="cs-CZ" sz="3200" dirty="0"/>
              <a:t>v roce </a:t>
            </a:r>
            <a:r>
              <a:rPr lang="en-US" sz="3200" dirty="0"/>
              <a:t>2022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093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488832" cy="39604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Inovace v CRM jsou orientovány na zákazníky s potřebami. 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Inovace tvoří průnik průzkumu a vývoje, nedílnou součástí je marketingová podpora (hledá se myšlenka k prodeji, následně se vytváří prototyp a poté finální produkt):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technologické trendy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inovační projekty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marketing</a:t>
            </a:r>
          </a:p>
          <a:p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prototypování</a:t>
            </a: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sdílená ekonomika (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systémy)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partnerství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Uplatnění inovace v podnikání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0094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488832" cy="396044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širší uplatnění umělé inteligence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Chytrý telefon (televize, vozy) a další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zařízení využívají umělou inteligenci založenou na algoritmech strojového učení. Technologie instalované ve vozech dokáží vyhodnotit pozornost řidiče. Chytré telefony využívají umělou inteligenci k zabezpečení kvality hovoru nebo pořizování obrázků pomocí fotoaparátu.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revoluce bez kódů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Nástroje potřebné pro technologické inovace jsou zpřístupněny svým uživatelům bez ohledu na odbornost nebo zkušenost. Rozhraní bez kódů odstraňují požadavky na znalost programovacího jazyka. Příkladem je programovací model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Codex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generující kód z ​​mluveného jazyka.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Změny v technologiích podporující inovace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7422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488832" cy="396044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digitalizace a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virtualizace</a:t>
            </a: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období 2020 - 2021 se řešila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virtualizace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pracovišť a kanceláří spojená s požadavky způsobené pandemií. Standardem je práce na dálku. Rok 2022 je spojen s konceptem „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metaverse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v podobě trvalých a počítačem řízených světů (3D virtuálních prostorů) umožňující pokračovat v činnostech z reálného světa (business, zábava, setkávání).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autonomní marketing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Rok 2023 bude spojen s autonomními marketingovými systémy. Je odhadována distribuce až 55 % marketingových sdělení podle nastavených kritérií a chování zákazníků, které bude monitorováno v reálném čase. Bude preferován kratší formát video reklam.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Změny v technologiích podporující inovace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414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Integrace sociálních sítí je jedním z pilířů inovací pro CRM systémy.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Vyberte CRM systémy podle Vašich preferencí a zmapujte integraci sociálních sítí v přijatých řešeních. Podle zjištěných rozdílů zvažte možné inovace u jednotlivých CRM systémů.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Vybrané CRM systémy	Popis přijatého řešení</a:t>
            </a:r>
          </a:p>
          <a:p>
            <a:pPr marL="0" indent="0">
              <a:buNone/>
            </a:pP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Freshsales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odkazy na Google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Calendar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integrace Google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za účelem vyhledávání informací,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podpora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Twilio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Hubspot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CRM	využití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ke sdílení informací, další odkazy na Google+,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Xing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Pinterest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Insightly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evidence e-mailu 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website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 záznamy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VIP zákazníků (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Praktická řešení CRM systémů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5661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8280920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NetSuite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CRM	rovněž v tomto systému jsou dostupné položky e-mail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website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 záznamy VIP zákazníků (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Nimble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pro záznamy kontaktů se eviduje Skype ID,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Google+,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Foursquare</a:t>
            </a: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a účty na dalších sociálních sítí podle specifikace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a je podporována evidence standardních údajů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jako e-mail a telefon,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Pipedrive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odkazy na Google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Google Drive, Google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Maps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MailChimps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Trello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Yesware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Praktická řešení CRM systémů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0772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8280920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Salesbox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CRM	vazby na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 evidenci kontaktů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(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podpora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MailChimps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Salesforce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CRM	podpora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Chatter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dále e-mailu pro kontakty a odkazy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na Google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Search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Google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Maps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SugarCRM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evidence e-mailu 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website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 VIP zákazníky (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Zoho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odkazy na Skype ID 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 evidenci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VIP zákazníků (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odkazy na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Google+ profily zákazníků (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kontakty).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Praktická řešení CRM systémů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0387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Současnost je charakterizována zvyšující se složitostí CRM procesů tak, aby byly podpořeny dlouhodobé a silné vztahy se zákazníky.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Realizované inovace mění způsob práce s CRM systémy a je zapotřebí ohodnotit jejich úspěšnost. Pro tyto účely navrhněte způsoby monitorování užitku realizovaných aktivit</a:t>
            </a:r>
            <a:b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klíčové indikátory výkonnosti pro procesy realizované s podporou CRM.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Rovněž stanovte kompetence, které jsou obvykle vyžadovány v souvislosti s CRM systémy,</a:t>
            </a:r>
            <a:b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následně zjistěte, zda jsou integrovány do CRM systémů za účelem vyhledávání prostoru pro další inovace. Pro řešení úkolu vyberte CRM systémy podle preferencí.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Praktická řešení CRM systémů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2905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Mezi obvykle vysoce oceňované kompetence v souvislosti s CRM systémy patří: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řízení kontaktů se zákazníky,</a:t>
            </a:r>
          </a:p>
          <a:p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řízení kontaktů VIP zákazníků (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řízení obchodních příležitostí,</a:t>
            </a:r>
          </a:p>
          <a:p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dostupnost analýz v podobě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dashboardů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analýza trendů s využitím statistik,</a:t>
            </a:r>
          </a:p>
          <a:p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podpora importu a exportu dat,</a:t>
            </a:r>
          </a:p>
          <a:p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integrace s dalším softwarem,</a:t>
            </a:r>
          </a:p>
          <a:p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integrace sociálních sítí.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Praktická řešení CRM systémů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80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Následující seznam vypovídá o možnostech využití vybraných klíčových kompetencí ve třech sledovaných CRM systémech –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NetSuite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Salesbox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Salesforce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Klíčová kompetence		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NetSuite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Salesbox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Salesforce</a:t>
            </a: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řízení kontaktů se zákazníky	X 		X		X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dostupnost analýz v podobě 	X		- 		X</a:t>
            </a:r>
          </a:p>
          <a:p>
            <a:pPr marL="0" indent="0">
              <a:buNone/>
            </a:pP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dashboardů</a:t>
            </a: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analýza trendů 		X		- 		- 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řízení kontaktů VIP 	 	X		- 		X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zákazníků (</a:t>
            </a:r>
            <a:r>
              <a:rPr lang="cs-CZ" altLang="cs-CZ" sz="14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leads</a:t>
            </a: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řízení obchodních 		X		X		X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příležitostí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integrace sociálních		- 		X		X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sítí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Praktická řešení CRM systémů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563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Současné evropské trhy jsou nasycené a není jednoduché udržet,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 získat nové zákazníky.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Tyto aktivity jsou spojeny s nemalými náklady firem a organizací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probíhá soutěž o zdroje zákazníků. 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Úspěšnost firmy se hodnotí nejen z hlediska tržního podílu, ale také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hlediska zákaznického podílu a kvality zákazníků.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kvality zákazníků se posuzuje: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věrnost,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loajalita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výše celkových výdajů. 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Inovace v CRM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7541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Cílem přednášky bylo vysvětlit úlohu inovace a nových trendů ve vývoji CRM.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Příslušný zájem byl orientován na potřebu poskytovat kvalitnější služby a na zvyšující se složitost podporovaných procesů. Součástí výkladu bylo objasnění koncepce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ValueSpace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uplatnění mobilních přístupů v konceptu práce BYOD a sociálních sítí s využitím behaviorálního, popřípadě e-mailového marketingu.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neposlední řadě byly zpřehledněny inovace CRM související s automatizací pro procesy týkající se řízení kontaktů, obchodu, marketingu a servisních služeb.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Nebyly opominuty ani aspekty bezpečnosti.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Shrnutí přednášky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537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Inovace v CRM podporují silný a dlouhodobý vztah se zákazníkem, který se pozitivně odráží: v pozitivních referencích.</a:t>
            </a:r>
          </a:p>
          <a:p>
            <a:pPr marL="0" indent="0">
              <a:buNone/>
            </a:pPr>
            <a:endParaRPr lang="cs-CZ" altLang="cs-CZ" sz="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Procesy inovace CRM se promítají do výkonnosti firem a podporují efektivitu, která je dobře měřitelná pomocí: ukazatelů výkonnosti.</a:t>
            </a:r>
          </a:p>
          <a:p>
            <a:pPr marL="0" indent="0">
              <a:buNone/>
            </a:pPr>
            <a:endParaRPr lang="cs-CZ" altLang="cs-CZ" sz="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Inovace v CRM souvisejí se zájmem o podporu: mobilních přístupů.</a:t>
            </a:r>
          </a:p>
          <a:p>
            <a:pPr marL="0" indent="0">
              <a:buNone/>
            </a:pPr>
            <a:endParaRPr lang="cs-CZ" altLang="cs-CZ" sz="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Význam zkratky BYOD je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Bring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Device.</a:t>
            </a:r>
          </a:p>
          <a:p>
            <a:pPr marL="0" indent="0">
              <a:buNone/>
            </a:pPr>
            <a:endParaRPr lang="cs-CZ" altLang="cs-CZ" sz="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Výzvy v inovacích souvisejí také s behaviorálním marketingem, který rozpracovává: způsob oslovení zákazníků s využitím poznatků z analýz.</a:t>
            </a:r>
          </a:p>
          <a:p>
            <a:pPr marL="0" indent="0">
              <a:buNone/>
            </a:pPr>
            <a:endParaRPr lang="cs-CZ" altLang="cs-CZ" sz="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Mezi významné trendy v CRM patří integrace: umělé inteligence.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Shrnutí přednášky</a:t>
            </a:r>
            <a:endParaRPr lang="en-US" sz="3200" dirty="0"/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537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8280920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Výukové materiály k přednášce a semináři jsou uloženy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L:\mija\public\CRM_Inovace_V_ICT</a:t>
            </a:r>
          </a:p>
          <a:p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Praktické páce s vybranými CRM systémy využívají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source produkty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nebo dostupnost aplikaci v podobě trial a demo verzí.</a:t>
            </a:r>
          </a:p>
          <a:p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dirty="0"/>
              <a:t>Výukové materiály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8279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8280920" cy="3672408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BELAK, D., 2017.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Definitive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CRM. Amazon Digital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Services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LLC. ASIN B075PH69KN.</a:t>
            </a: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BLOKDYK, G., 2017. CRM Marketing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Applications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Expert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Cookbook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CreateSpace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Independent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Publishing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Platform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ISBN 10 1978267185.</a:t>
            </a: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COLIE, R., 2016.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Cortana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Einstein –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reality and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Intelligence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CRM. [online], cit. [2017-11-25]. Dostupné z: https://celedonpartners.com/blog/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cortana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einstein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-reality-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artificial-intelligence-crm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/.</a:t>
            </a: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CHLEBOVSKÝ V., 2017. Management zákaznických řešení. Praha: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Grada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Publishing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ISBN 978-80-271-0559-5.</a:t>
            </a:r>
          </a:p>
          <a:p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CHRISTENSEN, C. M., DILLON, K., HALL, T. a D. S. DUNCAN, 2016. Competing Against Luck: The Story of Innovation and Customer Choice. </a:t>
            </a:r>
            <a:r>
              <a:rPr lang="en-US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HarperBusiness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ISBN-13 978-0062435613.</a:t>
            </a:r>
          </a:p>
          <a:p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KASHANI, K., 2008. Fighting Commoditization. [online], cit. [2017-11-25]. </a:t>
            </a:r>
            <a:r>
              <a:rPr lang="en-US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Dostupné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z: https://www.imd.org/leading-global-transformations/chapter-4---publications/pfm-137-06/.</a:t>
            </a:r>
            <a:endParaRPr lang="cs-CZ" altLang="cs-CZ" sz="13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Košturiak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J., 2021. Témata seriálu Inovace podnikatelského modelu. 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[online], cit. [20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  <a:r>
              <a:rPr lang="en-US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Dostupné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z: https://www.mmspektrum.com/serialy/inovace-podnikatelskeho-modelu</a:t>
            </a: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Další zdroje informací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2776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8280920" cy="374441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KOWALKE, P., 2017.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Five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CRM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Innovations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You'll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2018. [online], cit. [2017-11-25]. Dostupné z: http://it.toolbox.com/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blogs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insidecrm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/five-crm-innovations-youll-see-in-2018-78395.</a:t>
            </a: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LEHTINEN, J. L., 2007. Aktivní CRM – Řízení vztahů se zákazníky. Praha: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Grada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Publishing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ISBN 978-80-247-1814-9.</a:t>
            </a: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MARR, B., 2021. Změny na poli technologií budou zásadní. 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[online], cit. [20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  <a:r>
              <a:rPr lang="en-US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Dostupné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z: https://forbes.cz/zmeny-na-poli-technologii-budou-zasadni-tohle-je-pet-nejvetsich-trendu-pro-rok-2022/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MONNAPPA, A., 2016.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BYOD (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Bring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Device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[online], cit. [2017-11-25]. Dostupné z: https://www.simplilearn.com/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byod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-and-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it-is-important-article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Profesionální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Sugar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CRM rozhýbe váš byznys naplno, 2021. 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[online], cit. [20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  <a:r>
              <a:rPr lang="en-US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Dostupné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z: https://www.itpoint.cz/algotech/?i=sugarcrm-14590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SHETH, J. N. a B. MITTAL, 2001.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ValueSpace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McGraw-Hill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ISBN-13: 978-0071589659.</a:t>
            </a: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 9 trendů v oblasti CRM pro rok 2022, 2022. 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[online], cit. [20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  <a:r>
              <a:rPr lang="en-US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Dostupné</a:t>
            </a:r>
            <a:r>
              <a:rPr lang="en-US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z: https://www.crm.cz/cs-cz/top-9-trendu-v-oblasti-crm-pro-rok-2022</a:t>
            </a:r>
            <a:endParaRPr lang="cs-CZ" altLang="cs-CZ" sz="13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WALTERS, D. a B. NUSSEY (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Foreword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2015.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Behavioral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Marketing: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Delivering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Personalized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Experiences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Scale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altLang="cs-CZ" sz="13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Wiley</a:t>
            </a:r>
            <a:r>
              <a:rPr lang="cs-CZ" altLang="cs-CZ" sz="13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ISBN-13 978-1119076575.</a:t>
            </a: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Další zdroje informací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3442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8280920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400" b="1" u="sng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Mgr. Milena Janáková, Ph.D.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mija@opf.slu.cz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A408</a:t>
            </a:r>
          </a:p>
          <a:p>
            <a:pPr marL="0" indent="0">
              <a:buNone/>
            </a:pPr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konzultační hodiny pro výukové období jsou uvedeny v systému IS SU,</a:t>
            </a:r>
            <a:b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nicméně jsou nabízeny konzultace po předchozí domluvě pomocí emailu.</a:t>
            </a: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400" b="1" u="sng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Sekretariát Katedry informatiky a matematiky</a:t>
            </a:r>
          </a:p>
          <a:p>
            <a:pPr marL="0" indent="0">
              <a:buNone/>
            </a:pPr>
            <a:r>
              <a:rPr lang="cs-CZ" altLang="cs-CZ" sz="1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A402</a:t>
            </a: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Kontakty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8843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8280920" cy="3384376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cs-CZ" altLang="cs-CZ" sz="24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Milena Janáková, mija@opf.slu.cz</a:t>
            </a: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14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Děkuji za pozornost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537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Silný a dlouhodobý vztah se zákazníkem se pozitivně odráží: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zvýšení podílu na trhu s podporou nákupů s vyššími cenami,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pozitivních referencích souvisejících s dobrou pověstí tak, aby byla přitažlivá pro další zákazníky,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tvorbě bariér pro vstup na trh ostatním dodavatelům,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vyšší životnosti zákazníků,</a:t>
            </a:r>
          </a:p>
          <a:p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příležitostech křížového prodeje pro zákaznické skupiny.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Inovace v CRM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711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88843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Inovace mají nezastupitelné místo i pro řízení vztahů se zákazníky.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Důvodem je potřeba stále precizněji a rychleji realizovat procesy související s CRM a také respektovat nové znalosti, dynamický vývoj informačních technologií a vysoce konkurenční prostředí.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Procesy inovace CRM se promítají do výkonnosti firem a organizací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podporují jejich efektivitu, která je dobře měřitelná pomocí ukazatelů výkonnosti CRM.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Inovace v CRM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300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488832" cy="507703"/>
          </a:xfrm>
        </p:spPr>
        <p:txBody>
          <a:bodyPr/>
          <a:lstStyle/>
          <a:p>
            <a:r>
              <a:rPr lang="cs-CZ" sz="3200" dirty="0"/>
              <a:t>Inovace v CRM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  <p:pic>
        <p:nvPicPr>
          <p:cNvPr id="5" name="obrázek 3"/>
          <p:cNvPicPr>
            <a:picLocks noGrp="1"/>
          </p:cNvPicPr>
          <p:nvPr>
            <p:ph idx="4294967295"/>
          </p:nvPr>
        </p:nvPicPr>
        <p:blipFill>
          <a:blip r:embed="rId3" cstate="print"/>
          <a:srcRect t="2761" r="9411" b="8896"/>
          <a:stretch>
            <a:fillRect/>
          </a:stretch>
        </p:blipFill>
        <p:spPr bwMode="auto">
          <a:xfrm>
            <a:off x="1373703" y="771525"/>
            <a:ext cx="5315506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0392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88843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Inovace v CRM úzce souvisí se zájmem o podporu mobilních přístupů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využití sociálních sítí.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Snad téměř každý disponuje účtem v některých ze známých sociálních sítí, které jsou zdrojem nejen zábavy, ale také vytváří prostor ke sdílení informací, hledání inspirace a v neposlední řadě k oslovení současných</a:t>
            </a:r>
            <a:b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budoucích zákazníků.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Rovněž nesmíme zapomínat, že zákazníci se navzájem sdružují prostřednictvím sociálních sítí s využitím mobilních přístupů.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tomto směru vznikají inovace CRM systémů, které aktivněji nabízejí podobné možnosti komunikace při prodeji nebo kontaktu s dodavateli. 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920880" cy="507703"/>
          </a:xfrm>
        </p:spPr>
        <p:txBody>
          <a:bodyPr/>
          <a:lstStyle/>
          <a:p>
            <a:r>
              <a:rPr lang="cs-CZ" sz="3200" dirty="0"/>
              <a:t>Pilíře nových trendů: mobilita a sociální CRM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496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771550"/>
            <a:ext cx="7272808" cy="388843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Mobilní přístup se promítá i do dalších konceptů práce s CRM.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Jedním z nich tzv. BYOD (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Bring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Device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Jde o myšlenku, aby zaměstnanci ve své práci využívali svých zařízení jako například tablety a chytré telefony. Jde o osobní vybavení, které slouží ke komunikaci s využitím chytrých telefonů, </a:t>
            </a:r>
            <a:r>
              <a:rPr lang="cs-CZ" altLang="cs-CZ" sz="1800" b="1" dirty="0" err="1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tabletů</a:t>
            </a: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laptopů, kde se více využívá ovládání zařízení dotykem.</a:t>
            </a:r>
          </a:p>
          <a:p>
            <a:pPr marL="0" indent="0">
              <a:buNone/>
            </a:pPr>
            <a:endParaRPr lang="cs-CZ" altLang="cs-CZ" sz="1800" b="1" dirty="0">
              <a:solidFill>
                <a:srgbClr val="30787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Moderní CRM systémy podporují nejen klasický přístup pomocí počítačů, ale také mobilní přístup bez omezení na lokalitu a čas.</a:t>
            </a:r>
          </a:p>
          <a:p>
            <a:pPr marL="0" indent="0">
              <a:buNone/>
            </a:pPr>
            <a:r>
              <a:rPr lang="cs-CZ" altLang="cs-CZ" sz="1800" b="1" dirty="0">
                <a:solidFill>
                  <a:srgbClr val="30787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Výhodou je neomezený přístup k informacím z CRM systému a také intuitivní ovládání pro zvýšení automatizace práce; nicméně je zapotřebí dbát bezpečnostních opatření, aby nedocházelo ke zneužívání a odcizení dat.</a:t>
            </a:r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79512" y="195486"/>
            <a:ext cx="7992888" cy="507703"/>
          </a:xfrm>
        </p:spPr>
        <p:txBody>
          <a:bodyPr/>
          <a:lstStyle/>
          <a:p>
            <a:r>
              <a:rPr lang="cs-CZ" sz="3200" dirty="0"/>
              <a:t>Pilíře nových trendů: mobilita a sociální CRM</a:t>
            </a: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699792" y="4731990"/>
            <a:ext cx="3744416" cy="2069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1400" dirty="0">
              <a:solidFill>
                <a:srgbClr val="307871"/>
              </a:solidFill>
              <a:latin typeface="Enriquet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061528"/>
      </p:ext>
    </p:extLst>
  </p:cSld>
  <p:clrMapOvr>
    <a:masterClrMapping/>
  </p:clrMapOvr>
</p:sld>
</file>

<file path=ppt/theme/theme1.xml><?xml version="1.0" encoding="utf-8"?>
<a:theme xmlns:a="http://schemas.openxmlformats.org/drawingml/2006/main" name="SLU">
  <a:themeElements>
    <a:clrScheme name="OPF">
      <a:dk1>
        <a:srgbClr val="307871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LU-pismo_Time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2584</TotalTime>
  <Words>3913</Words>
  <Application>Microsoft Office PowerPoint</Application>
  <PresentationFormat>Předvádění na obrazovce (16:9)</PresentationFormat>
  <Paragraphs>370</Paragraphs>
  <Slides>46</Slides>
  <Notes>45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51" baseType="lpstr">
      <vt:lpstr>Arial</vt:lpstr>
      <vt:lpstr>Calibri</vt:lpstr>
      <vt:lpstr>Enriqueta</vt:lpstr>
      <vt:lpstr>Times New Roman</vt:lpstr>
      <vt:lpstr>SLU</vt:lpstr>
      <vt:lpstr>Inovace v ICT INM/NPNPICT </vt:lpstr>
      <vt:lpstr>Struktura přednášky</vt:lpstr>
      <vt:lpstr>Inovace v CRM</vt:lpstr>
      <vt:lpstr>Inovace v CRM</vt:lpstr>
      <vt:lpstr>Inovace v CRM</vt:lpstr>
      <vt:lpstr>Inovace v CRM</vt:lpstr>
      <vt:lpstr>Inovace v CRM</vt:lpstr>
      <vt:lpstr>Pilíře nových trendů: mobilita a sociální CRM</vt:lpstr>
      <vt:lpstr>Pilíře nových trendů: mobilita a sociální CRM</vt:lpstr>
      <vt:lpstr>Pilíře nových trendů: e-mailový marketing</vt:lpstr>
      <vt:lpstr>Pilíře nových trendů: mobilita a sociální CRM</vt:lpstr>
      <vt:lpstr>Behaviorální marketing</vt:lpstr>
      <vt:lpstr>Behaviorální marketing</vt:lpstr>
      <vt:lpstr>Behaviorální marketing</vt:lpstr>
      <vt:lpstr>Inovace v CRM a automatizace</vt:lpstr>
      <vt:lpstr>Podpora produktivity</vt:lpstr>
      <vt:lpstr>Podpora produktivity</vt:lpstr>
      <vt:lpstr>Podpora produktivity</vt:lpstr>
      <vt:lpstr>Umělá inteligence a strojové učení</vt:lpstr>
      <vt:lpstr>Umělá inteligence a strojové učení</vt:lpstr>
      <vt:lpstr>Umělá inteligence a strojové učení</vt:lpstr>
      <vt:lpstr>Umělá inteligence a strojové učení</vt:lpstr>
      <vt:lpstr>Umělá inteligence a strojové učení</vt:lpstr>
      <vt:lpstr>Umělá inteligence a strojové učení</vt:lpstr>
      <vt:lpstr>Umělá inteligence a strojové učení</vt:lpstr>
      <vt:lpstr>Aspekty bezpečnosti</vt:lpstr>
      <vt:lpstr>Aspekty bezpečnosti</vt:lpstr>
      <vt:lpstr>Aspekty bezpečnosti</vt:lpstr>
      <vt:lpstr>Aspekty bezpečnosti</vt:lpstr>
      <vt:lpstr>Trendy v CRM v roce 2022</vt:lpstr>
      <vt:lpstr>Uplatnění inovace v podnikání</vt:lpstr>
      <vt:lpstr>Změny v technologiích podporující inovace</vt:lpstr>
      <vt:lpstr>Změny v technologiích podporující inovace</vt:lpstr>
      <vt:lpstr>Praktická řešení CRM systémů</vt:lpstr>
      <vt:lpstr>Praktická řešení CRM systémů</vt:lpstr>
      <vt:lpstr>Praktická řešení CRM systémů</vt:lpstr>
      <vt:lpstr>Praktická řešení CRM systémů</vt:lpstr>
      <vt:lpstr>Praktická řešení CRM systémů</vt:lpstr>
      <vt:lpstr>Praktická řešení CRM systémů</vt:lpstr>
      <vt:lpstr>Shrnutí přednášky</vt:lpstr>
      <vt:lpstr>Shrnutí přednášky</vt:lpstr>
      <vt:lpstr>Výukové materiály</vt:lpstr>
      <vt:lpstr>Další zdroje informací</vt:lpstr>
      <vt:lpstr>Další zdroje informací</vt:lpstr>
      <vt:lpstr>Kontakty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Václav Minařík</dc:creator>
  <cp:lastModifiedBy>suc0001</cp:lastModifiedBy>
  <cp:revision>163</cp:revision>
  <dcterms:created xsi:type="dcterms:W3CDTF">2016-07-06T15:42:34Z</dcterms:created>
  <dcterms:modified xsi:type="dcterms:W3CDTF">2022-02-28T08:18:32Z</dcterms:modified>
</cp:coreProperties>
</file>