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3" r:id="rId33"/>
    <p:sldId id="287" r:id="rId34"/>
    <p:sldId id="295" r:id="rId35"/>
    <p:sldId id="291" r:id="rId36"/>
    <p:sldId id="290" r:id="rId37"/>
    <p:sldId id="288" r:id="rId38"/>
    <p:sldId id="289" r:id="rId39"/>
    <p:sldId id="286" r:id="rId40"/>
    <p:sldId id="294" r:id="rId41"/>
    <p:sldId id="292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1600" y="1413720"/>
            <a:ext cx="207360" cy="207360"/>
          </a:xfrm>
          <a:prstGeom prst="ellipse">
            <a:avLst/>
          </a:prstGeom>
          <a:gradFill rotWithShape="0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157040" y="1344960"/>
            <a:ext cx="61200" cy="6120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376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a její důsledky.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432440" y="1850040"/>
            <a:ext cx="740376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>
                <a:solidFill>
                  <a:srgbClr val="361309"/>
                </a:solidFill>
                <a:latin typeface="Gill Sans MT"/>
                <a:ea typeface="DejaVu Sans"/>
              </a:rPr>
              <a:t>Shrnutí problematiky operačních systémů, Nové HW a SW produkty,  virtualizace, vývoj za poslední období, dodavatelé řešení a jejich nové produkty.</a:t>
            </a:r>
            <a:endParaRPr lang="cs-CZ" sz="26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796000" y="4581000"/>
            <a:ext cx="309348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Jakub Ježíšek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ÚIT OPF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21.3.2022</a:t>
            </a:r>
          </a:p>
          <a:p>
            <a:pPr marL="27360">
              <a:lnSpc>
                <a:spcPct val="100000"/>
              </a:lnSpc>
            </a:pPr>
            <a:endParaRPr lang="cs-CZ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Historie a vývoj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od roku 1960 na mainframech IBM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 příchodem x86 koncept opuštěn (client server)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znovu na konci 90. let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serverů je větší – objevuje se znovu nápad využít hardware lépe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Architektura x86 se k tomu příliš nehodí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– instrukce CPU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roku 2005-6 rozšíření x86 architektury o instrukce pro plnou virtualizaci - bez nich výkon jako emulace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 (Pacifica) a Intel-VT-x (Vanderpool)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- IOMMU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Další instrukce x86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IOMMU - input/output memory management unit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Vylepšuje práci s pamětí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pro přímý přístup k perifériím (síťové karty, grafické karty,…)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AMD-Vi a Intel VT-d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Virtualizační software?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trhu existují desítky možná stovky softwarových produktů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co má být cílem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jaký bude použit hardware (stáří a podpora)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 firma ochotná za software platit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řešení - 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VMware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vSphere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Microsoft Hyper-V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Citrix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XenServer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RHEV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 – KVM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- KVM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od roku 1998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Největší hráč na poli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poli serverové virtualizace se skládá s hypervisoru a managementu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"bare metal". Neběží nad jiným OS (na rozdíl od jiných produktů VMware) – výhodou je malá velikost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základu 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zdarma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Poslední je verze 7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2011 už jen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(bez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redhatu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vCenter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Slouží pro správu více ESXi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Není nutný pro chod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Instalace na Windows nebo Redhat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Management a správa produktů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Umožnuje pokročilejší zprávu a přidává nástroje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Private Cloud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Microsoft Hyper-V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Windows Server Virtualization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MS na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 rozdílné verze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stand-alone Microsoft Hyper-V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součást Microsoft Windows.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vždy běží na Windows Server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Podporuje i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 2012 přinesl nové vlastnosti – přiblížení k Vmware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Redhat RHEV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2010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Současná verze 4.4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opensource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KVM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SPICE protokol pro desktopy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Výhodná cena oproti konkurenci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je virtualizace?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  = abstrakce výpočetních zdrojů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cílem virtualizace je schovat technické detaily systému pod virtualizační vrstvu, prostřednictvím které je pak k dispozici pouze "výkon"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jeden zdroj můžeme využít pro více než jeden operační systém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Citrix XenServer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Komerční verze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= terminalové servery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vydal podobné řešení zdarma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Citrixu nákup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2009 je i free verze (reakce na ESXi?)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Možnost  administrace i Hyper-V (dohoda s MS)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Řešení virtualizace serverů - Nekomerční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XEN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KVM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menší nasazení – pěkný management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2003 projekt Cambridge a XenSource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open 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2007 koupeno firmou Citrix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jen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paravirtulizace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Později i plná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Obrovský boom a podpora linuxových firem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 „uzavření“ projektu horší podpora a vývoj a odchod partnerů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35680" y="107856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hardware běží hypervisor, který se stará o přidělování prostředků.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Nad hypervisorem běží virtualizované systémy (nazývané domény),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jedna z domén bývá privilegovaná (Domain-0, má přímý přístup k fyzickému HW),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ostatní představují virtualizované stroje (Domain-U).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Správa guest OS probíhá z Dom-0 pomocí démona xend a nástroje xm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Novější projekt – od 2007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pouze s Intel VT nebo AMD-V.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Nepřímo „patří“ Redhatu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„Předchod“ Redhatu, Novellu, ale i Ubuntu ke KVM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Jde vidět masivní vývoj poslední doby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i v Cloud computing (IBM)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KVM je implementováno jako modul jádra, kvůli odlišnostem v instrukčních sadách AMD a Intelu existují dva moduly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Ty pak poskytují zařízení /dev/kvm, se kterým je možné komunikovat pomocí volání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těmito se virtuální stroje vytvářejí, ovládají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Pro emulaci zařízení v guest OS KVM používá Qemu. 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Proxmox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open-source, zdarma - postaven na otevřených technologiích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KVM, LXC, CEPH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debian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linux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Ideální pro menší instalace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2008 – má funkcionality jako komerční řešení </a:t>
            </a:r>
            <a:endParaRPr lang="cs-CZ" sz="2800" b="0" strike="noStrike" spc="-1" dirty="0">
              <a:latin typeface="Arial"/>
            </a:endParaRPr>
          </a:p>
          <a:p>
            <a:pPr marL="40500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Open Nebula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Řešení pro privátní cloudy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snaží napodobit modely poskytování výpočetních služeb od dodavatelů veřejných cloud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 komerčních SW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2009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(23%) – Gartner (7%)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(44%) – Gartner (89%)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(10%) ?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2012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(26%) - Gartner (27%)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(55%) - Gartner (65%)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IDC (8%) - Gartner (6%)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</a:t>
            </a:r>
            <a:endParaRPr lang="cs-CZ" sz="4300" b="0" strike="noStrike" spc="-1">
              <a:latin typeface="Arial"/>
            </a:endParaRPr>
          </a:p>
        </p:txBody>
      </p:sp>
      <p:pic>
        <p:nvPicPr>
          <p:cNvPr id="148" name="Obrázek 4"/>
          <p:cNvPicPr/>
          <p:nvPr/>
        </p:nvPicPr>
        <p:blipFill>
          <a:blip r:embed="rId2"/>
          <a:stretch/>
        </p:blipFill>
        <p:spPr>
          <a:xfrm>
            <a:off x="1187640" y="1447920"/>
            <a:ext cx="8102880" cy="438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Simulace/emulace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simuluje se celý hardware. Umožňuje spustit operační systémy, které nejsou původně určeny pro architekturu fyzického systému.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Aplikační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například Java Virtual Machine. Jeho prostřednictvím provozujeme na platformě nezávislou aplikaci, kterou pak můžeme spustit i na jiné architektuře, než na které byla napsána. Interpretuje se pomocí virtuálního stroje.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150" name="Obrázek 149"/>
          <p:cNvPicPr/>
          <p:nvPr/>
        </p:nvPicPr>
        <p:blipFill>
          <a:blip r:embed="rId2"/>
          <a:stretch/>
        </p:blipFill>
        <p:spPr>
          <a:xfrm>
            <a:off x="1656000" y="703440"/>
            <a:ext cx="5903280" cy="590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solidFill>
                <a:srgbClr val="572314"/>
              </a:solidFill>
              <a:latin typeface="Gill Sans MT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HCL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9275FD-7629-4D64-AB2C-0DB1EDB9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89" y="1066584"/>
            <a:ext cx="5611763" cy="568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04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„Cloud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Computing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“</a:t>
            </a:r>
            <a:endParaRPr lang="cs-CZ" sz="3200" b="0" strike="noStrike" spc="-1" dirty="0">
              <a:latin typeface="Arial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Privátní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cloudy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Virtualizace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desktopů</a:t>
            </a:r>
            <a:endParaRPr lang="cs-CZ" sz="3200" spc="-1" dirty="0"/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Přístup k periferiím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Standardizace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Podpora GPU?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streaming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her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Kontejnery 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Docker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HCI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106004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Cloud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18159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Řešení od: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Amazon AWS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Microsoft Azure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Google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Alibaba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+ stovky dalších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/>
              <a:t>Cloudová řešení se dělí základních skupin: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SaaS</a:t>
            </a:r>
            <a:r>
              <a:rPr lang="cs-CZ" sz="2400" spc="-1" dirty="0"/>
              <a:t> (Software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webových aplikací nebo softwaru – například Adobe </a:t>
            </a:r>
            <a:r>
              <a:rPr lang="cs-CZ" sz="2400" spc="-1" dirty="0" err="1"/>
              <a:t>Creative</a:t>
            </a:r>
            <a:r>
              <a:rPr lang="cs-CZ" sz="2400" spc="-1" dirty="0"/>
              <a:t> Cloud či Microsoft Office 365,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IaaS</a:t>
            </a:r>
            <a:r>
              <a:rPr lang="cs-CZ" sz="2400" spc="-1" dirty="0"/>
              <a:t> (</a:t>
            </a:r>
            <a:r>
              <a:rPr lang="cs-CZ" sz="2400" spc="-1" dirty="0" err="1"/>
              <a:t>Infrastructure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náhrada lokálních serverů,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PaaS</a:t>
            </a:r>
            <a:r>
              <a:rPr lang="cs-CZ" sz="2400" spc="-1" dirty="0"/>
              <a:t> (</a:t>
            </a:r>
            <a:r>
              <a:rPr lang="cs-CZ" sz="2400" spc="-1" dirty="0" err="1"/>
              <a:t>Platform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hardwarových prostředků pro provoz a vývoj vlastní aplikace.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170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Desktopy – Vmware View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serverech je provozován pouze jeden obraz operačního systému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uživatel se pak ze svého počítače (či jiného zařízení) pouze přihlásí a veškerá data se natáhnou ze serveru.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lokálním prostředí se vše odehrává na serveru. 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Je však možné nechat systém stáhnout do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offline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prostředí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serveru jsou pak jen rozdílové soubory proti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výchozímů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obrazu OS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Implementovány jsou 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killswitche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případ krádeže atd.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Antiviry atd. mohou běžet jako samostatné systémy, které kontrolují virtuální desktopy 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Hyperkonvergovana infrastruktura (HCI)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Klasická virtualizace serverů = velké jednotné uložiště (diskové pole)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HCI kombinuje servery a uložiště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Kombinují se disky v serverch, které vytváří virtuální diskové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Úspora nákladu za drahé pole, navíc výhoda do budoucna - výměnou serverů získáte výkonnější disk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Zjednodušuje management o jednotnou správu včetně složité správy disk. pole (ta odpadá)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 - docker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izolace aplikací do kontejnerů v prostředí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využívá existující virtualizační a izolační funkce Linuxu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rozdíl od virtuálních strojů kontejnery obsahují pouze požadované aplikace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výhodou je mnohem menší velikost a větší flexibilita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  <p:pic>
        <p:nvPicPr>
          <p:cNvPr id="157" name="Obrázek 156"/>
          <p:cNvPicPr/>
          <p:nvPr/>
        </p:nvPicPr>
        <p:blipFill>
          <a:blip r:embed="rId2"/>
          <a:stretch/>
        </p:blipFill>
        <p:spPr>
          <a:xfrm>
            <a:off x="5943240" y="695160"/>
            <a:ext cx="1902960" cy="45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Storage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Abstrakce fyzického umístění dat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Spojení více storage do jednoho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Automatické přemisťování dat mezi typy disků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Nejvíce vytížené data na SSD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Nejméně na SATA nebo pásky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pro každého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Oracle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(Sun)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VirtualBox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Workstation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Qemu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Parallels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Desktop (MAX OS)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DosBox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Windows WSL (kdysi bylo 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Windows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PC / XP Mode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Sandboxie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 – něco podobného je Windows </a:t>
            </a: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</a:t>
            </a:r>
            <a:endParaRPr lang="cs-CZ" sz="3200" spc="-1" dirty="0">
              <a:solidFill>
                <a:srgbClr val="000000"/>
              </a:solidFill>
              <a:latin typeface="Arial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WSL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Windows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Subsystem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for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Linux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Původně ve verzi 1 velmi omezené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2 ši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rší možnosti. Podpora více distribucí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je r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ychlejší, používá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</a:t>
            </a: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en-US" sz="3200" dirty="0"/>
              <a:t>WSL 2 </a:t>
            </a:r>
            <a:r>
              <a:rPr lang="cs-CZ" sz="3200" dirty="0"/>
              <a:t>od </a:t>
            </a:r>
            <a:r>
              <a:rPr lang="en-US" sz="3200" dirty="0"/>
              <a:t>Windows 10 1903</a:t>
            </a:r>
            <a:endParaRPr lang="cs-CZ" sz="3200" dirty="0"/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latin typeface="Arial"/>
              </a:rPr>
              <a:t>Lze </a:t>
            </a:r>
            <a:r>
              <a:rPr lang="cs-CZ" sz="3200" b="0" strike="noStrike" spc="-1" dirty="0" err="1">
                <a:latin typeface="Arial"/>
              </a:rPr>
              <a:t>kom</a:t>
            </a:r>
            <a:r>
              <a:rPr lang="cs-CZ" sz="3200" spc="-1" dirty="0" err="1">
                <a:latin typeface="Arial"/>
              </a:rPr>
              <a:t>bionovat</a:t>
            </a:r>
            <a:r>
              <a:rPr lang="cs-CZ" sz="3200" spc="-1" dirty="0">
                <a:latin typeface="Arial"/>
              </a:rPr>
              <a:t> s </a:t>
            </a:r>
            <a:r>
              <a:rPr lang="cs-CZ" sz="3200" spc="-1" dirty="0" err="1">
                <a:latin typeface="Arial"/>
              </a:rPr>
              <a:t>Dockerem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72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Úplná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vytváří se kompletní virtuální hardware. Umožňují spouštění neupravených OS stejné architektury jako fyzický počítač.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Paravirtulizace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– Nevytváří se kompletní virtuální hardware, ale předává se abstrakce reálného prostředí. Předpokládá se spolupráce virtualizovaného stroje, podmínkou pro paravirtualizaci je tedy upravený kód obou systémů.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Děkuji za pozornost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85840" y="1285920"/>
            <a:ext cx="8226720" cy="45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  <p:pic>
        <p:nvPicPr>
          <p:cNvPr id="166" name="Picture 2"/>
          <p:cNvPicPr/>
          <p:nvPr/>
        </p:nvPicPr>
        <p:blipFill>
          <a:blip r:embed="rId2"/>
          <a:stretch/>
        </p:blipFill>
        <p:spPr>
          <a:xfrm>
            <a:off x="143568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7" name="Picture 2"/>
          <p:cNvPicPr/>
          <p:nvPr/>
        </p:nvPicPr>
        <p:blipFill>
          <a:blip r:embed="rId2"/>
          <a:stretch/>
        </p:blipFill>
        <p:spPr>
          <a:xfrm>
            <a:off x="144972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8" name="Picture 3"/>
          <p:cNvPicPr/>
          <p:nvPr/>
        </p:nvPicPr>
        <p:blipFill>
          <a:blip r:embed="rId3"/>
          <a:stretch/>
        </p:blipFill>
        <p:spPr>
          <a:xfrm>
            <a:off x="1435680" y="4005000"/>
            <a:ext cx="7569360" cy="256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lze dnes virtualizovat?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Virtualizace: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Servery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Storage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Sítě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Desktopy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Požadavky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RAM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Společné uložiště (NAS)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Výkonné uložiště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CPU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Licence 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…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Hostovaná architektura</a:t>
            </a:r>
            <a:r>
              <a:rPr lang="cs-CZ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je realizována pomocí již běžícího operačního systému, pod kterým je nainstalován software zajišťující virtualizační vrstvu a pod kterým běží virtuální stroje.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03" name="Picture 3"/>
          <p:cNvPicPr/>
          <p:nvPr/>
        </p:nvPicPr>
        <p:blipFill>
          <a:blip r:embed="rId2"/>
          <a:stretch/>
        </p:blipFill>
        <p:spPr>
          <a:xfrm>
            <a:off x="2483640" y="3277080"/>
            <a:ext cx="4605480" cy="277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(bare-metal, nativní) architektura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Na „holý“ hardware nainstalován (případně spuštěn z USB flash, SD karty) hypervisor, který je virtualizační vrstvou, a pod kterým běží virtuální stroje přímo</a:t>
            </a:r>
            <a:endParaRPr lang="cs-CZ" sz="2800" b="0" strike="noStrike" spc="-1">
              <a:latin typeface="Arial"/>
            </a:endParaRPr>
          </a:p>
          <a:p>
            <a:pPr marL="82440"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106" name="Picture 2"/>
          <p:cNvPicPr/>
          <p:nvPr/>
        </p:nvPicPr>
        <p:blipFill>
          <a:blip r:embed="rId2"/>
          <a:stretch/>
        </p:blipFill>
        <p:spPr>
          <a:xfrm>
            <a:off x="2555640" y="3717000"/>
            <a:ext cx="4297680" cy="237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Důsledky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Lepší využití existujícího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Snadná náhrada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Testování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Konsolidace historických nebo málo využitých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Rychlá implementace nových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„úspora“ nákladů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Zálohování je jednodušší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1406</Words>
  <Application>Microsoft Office PowerPoint</Application>
  <PresentationFormat>Předvádění na obrazovce (4:3)</PresentationFormat>
  <Paragraphs>251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9" baseType="lpstr">
      <vt:lpstr>Arial</vt:lpstr>
      <vt:lpstr>DejaVu Sans</vt:lpstr>
      <vt:lpstr>Gill Sans MT</vt:lpstr>
      <vt:lpstr>Symbol</vt:lpstr>
      <vt:lpstr>Verdana</vt:lpstr>
      <vt:lpstr>Wingdings</vt:lpstr>
      <vt:lpstr>Wingdings 2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 a její důsledky.</dc:title>
  <dc:subject/>
  <dc:creator>Kuba</dc:creator>
  <dc:description/>
  <cp:lastModifiedBy>suc0001</cp:lastModifiedBy>
  <cp:revision>128</cp:revision>
  <dcterms:created xsi:type="dcterms:W3CDTF">2010-05-01T15:42:38Z</dcterms:created>
  <dcterms:modified xsi:type="dcterms:W3CDTF">2022-02-28T08:23:08Z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