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9" r:id="rId3"/>
    <p:sldId id="323" r:id="rId4"/>
    <p:sldId id="288" r:id="rId5"/>
    <p:sldId id="407" r:id="rId6"/>
    <p:sldId id="409" r:id="rId7"/>
    <p:sldId id="419" r:id="rId8"/>
    <p:sldId id="415" r:id="rId9"/>
    <p:sldId id="423" r:id="rId10"/>
    <p:sldId id="428" r:id="rId11"/>
    <p:sldId id="429"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445" r:id="rId28"/>
    <p:sldId id="446" r:id="rId29"/>
    <p:sldId id="447" r:id="rId30"/>
    <p:sldId id="448" r:id="rId31"/>
    <p:sldId id="449" r:id="rId32"/>
    <p:sldId id="454" r:id="rId33"/>
    <p:sldId id="295" r:id="rId3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0" d="100"/>
          <a:sy n="140" d="100"/>
        </p:scale>
        <p:origin x="2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15.02.2023</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15.02.2023</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xmlns="" val="3755197986"/>
                    </a:ext>
                  </a:extLst>
                </a:gridCol>
                <a:gridCol w="4213804">
                  <a:extLst>
                    <a:ext uri="{9D8B030D-6E8A-4147-A177-3AD203B41FA5}">
                      <a16:colId xmlns:a16="http://schemas.microsoft.com/office/drawing/2014/main" xmlns=""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xmlns=""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xmlns=""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1707484577"/>
              </p:ext>
            </p:extLst>
          </p:nvPr>
        </p:nvGraphicFramePr>
        <p:xfrm>
          <a:off x="899592" y="987574"/>
          <a:ext cx="7315200" cy="3990975"/>
        </p:xfrm>
        <a:graphic>
          <a:graphicData uri="http://schemas.openxmlformats.org/presentationml/2006/ole">
            <mc:AlternateContent xmlns:mc="http://schemas.openxmlformats.org/markup-compatibility/2006">
              <mc:Choice xmlns:v="urn:schemas-microsoft-com:vml" Requires="v">
                <p:oleObj spid="_x0000_s54321" name="Dokument" r:id="rId4" imgW="5460815" imgH="2981800" progId="Word.Document.8">
                  <p:embed/>
                </p:oleObj>
              </mc:Choice>
              <mc:Fallback>
                <p:oleObj name="Dokument" r:id="rId4" imgW="5460815" imgH="298180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987574"/>
                        <a:ext cx="7315200" cy="3990975"/>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5239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41020" y="432392"/>
            <a:ext cx="2762616"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Funkce controllingu</a:t>
            </a:r>
            <a:endParaRPr lang="en-GB" sz="2100" b="1" kern="0" dirty="0">
              <a:solidFill>
                <a:sysClr val="windowText" lastClr="000000"/>
              </a:solidFill>
            </a:endParaRPr>
          </a:p>
        </p:txBody>
      </p:sp>
      <p:sp>
        <p:nvSpPr>
          <p:cNvPr id="2" name="TextovéPole 1"/>
          <p:cNvSpPr txBox="1"/>
          <p:nvPr/>
        </p:nvSpPr>
        <p:spPr>
          <a:xfrm>
            <a:off x="395536" y="898805"/>
            <a:ext cx="7992888" cy="395345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Ke </a:t>
            </a:r>
            <a:r>
              <a:rPr lang="cs-CZ" sz="2000" dirty="0">
                <a:solidFill>
                  <a:schemeClr val="accent6">
                    <a:lumMod val="75000"/>
                  </a:schemeClr>
                </a:solidFill>
                <a:latin typeface="Times New Roman" pitchFamily="18" charset="0"/>
                <a:cs typeface="Times New Roman" pitchFamily="18" charset="0"/>
              </a:rPr>
              <a:t>splnění jmenovaných cílů </a:t>
            </a:r>
            <a:r>
              <a:rPr lang="cs-CZ" sz="2000" dirty="0">
                <a:latin typeface="Times New Roman" pitchFamily="18" charset="0"/>
                <a:cs typeface="Times New Roman" pitchFamily="18" charset="0"/>
              </a:rPr>
              <a:t>přebírá controlling v rámci systému řízení řadu funkcí a výkonů, které jsou předmětem dalšího textu. </a:t>
            </a:r>
          </a:p>
          <a:p>
            <a:pPr>
              <a:spcBef>
                <a:spcPct val="30000"/>
              </a:spcBef>
              <a:spcAft>
                <a:spcPct val="30000"/>
              </a:spcAft>
              <a:buClr>
                <a:srgbClr val="FFFF00"/>
              </a:buClr>
              <a:tabLst>
                <a:tab pos="536575" algn="l"/>
              </a:tabLst>
              <a:defRPr/>
            </a:pPr>
            <a:r>
              <a:rPr lang="cs-CZ" sz="2000" dirty="0">
                <a:latin typeface="Times New Roman" pitchFamily="18" charset="0"/>
                <a:cs typeface="Times New Roman" pitchFamily="18" charset="0"/>
              </a:rPr>
              <a:t>Z pohledu třídění funkcí controllingu podle jeho působení lze uvést tyto oblasti:</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controlling jako dodatečný systém řízení podniku,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koordinační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inovační funkce controllingu,</a:t>
            </a:r>
          </a:p>
          <a:p>
            <a:pPr marL="447675">
              <a:spcBef>
                <a:spcPct val="30000"/>
              </a:spcBef>
              <a:spcAft>
                <a:spcPct val="30000"/>
              </a:spcAft>
              <a:buClr>
                <a:srgbClr val="FFFF00"/>
              </a:buClr>
              <a:buFont typeface="Wingdings" pitchFamily="2" charset="2"/>
              <a:buChar char="q"/>
              <a:tabLst>
                <a:tab pos="895350" algn="l"/>
              </a:tabLst>
              <a:defRPr/>
            </a:pPr>
            <a:r>
              <a:rPr lang="cs-CZ" sz="2000" dirty="0">
                <a:latin typeface="Times New Roman" pitchFamily="18" charset="0"/>
                <a:cs typeface="Times New Roman" pitchFamily="18" charset="0"/>
              </a:rPr>
              <a:t>	informační funkce controllingu. </a:t>
            </a:r>
          </a:p>
          <a:p>
            <a:pPr>
              <a:lnSpc>
                <a:spcPct val="110000"/>
              </a:lnSpc>
              <a:spcBef>
                <a:spcPct val="30000"/>
              </a:spcBef>
              <a:spcAft>
                <a:spcPct val="30000"/>
              </a:spcAft>
              <a:buClr>
                <a:schemeClr val="tx1"/>
              </a:buClr>
              <a:buFont typeface="Wingdings" pitchFamily="2" charset="2"/>
              <a:buChar char="q"/>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62647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39217" y="432392"/>
            <a:ext cx="2966198"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a:t>
            </a:r>
            <a:endParaRPr lang="en-GB" sz="2100" b="1" kern="0" dirty="0">
              <a:solidFill>
                <a:sysClr val="windowText" lastClr="000000"/>
              </a:solidFill>
            </a:endParaRPr>
          </a:p>
        </p:txBody>
      </p:sp>
      <p:sp>
        <p:nvSpPr>
          <p:cNvPr id="2" name="TextovéPole 1"/>
          <p:cNvSpPr txBox="1"/>
          <p:nvPr/>
        </p:nvSpPr>
        <p:spPr>
          <a:xfrm>
            <a:off x="386433" y="1419622"/>
            <a:ext cx="7992888" cy="684803"/>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 kalkulační systém, založený na principech controllingu musí zajistit odpovědi na tři základní otázky</a:t>
            </a:r>
            <a:r>
              <a:rPr lang="cs-CZ" sz="2000" dirty="0" smtClean="0">
                <a:latin typeface="Times New Roman" pitchFamily="18" charset="0"/>
                <a:cs typeface="Times New Roman" pitchFamily="18" charset="0"/>
              </a:rPr>
              <a:t>:</a:t>
            </a: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411138" y="2211710"/>
          <a:ext cx="7956376" cy="2751837"/>
        </p:xfrm>
        <a:graphic>
          <a:graphicData uri="http://schemas.openxmlformats.org/presentationml/2006/ole">
            <mc:AlternateContent xmlns:mc="http://schemas.openxmlformats.org/markup-compatibility/2006">
              <mc:Choice xmlns:v="urn:schemas-microsoft-com:vml" Requires="v">
                <p:oleObj spid="_x0000_s55334" name="Dokument" r:id="rId4" imgW="5746292" imgH="3523170" progId="Word.Document.8">
                  <p:embed/>
                </p:oleObj>
              </mc:Choice>
              <mc:Fallback>
                <p:oleObj name="Dokument" r:id="rId4" imgW="5746292" imgH="3523170"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38" y="2211710"/>
                        <a:ext cx="7956376" cy="2751837"/>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281214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55399" y="1085500"/>
            <a:ext cx="4261277" cy="2839239"/>
          </a:xfrm>
          <a:prstGeom prst="rect">
            <a:avLst/>
          </a:prstGeom>
          <a:solidFill>
            <a:schemeClr val="bg2">
              <a:lumMod val="90000"/>
            </a:schemeClr>
          </a:solidFill>
        </p:spPr>
        <p:txBody>
          <a:bodyPr wrap="square" lIns="68580" tIns="34290" rIns="68580" bIns="34290" rtlCol="0">
            <a:spAutoFit/>
          </a:bodyPr>
          <a:lstStyle/>
          <a:p>
            <a:pPr>
              <a:defRPr/>
            </a:pPr>
            <a:r>
              <a:rPr lang="cs-CZ" sz="2000" dirty="0">
                <a:latin typeface="Times New Roman" pitchFamily="18" charset="0"/>
                <a:cs typeface="Times New Roman" pitchFamily="18" charset="0"/>
              </a:rPr>
              <a:t>Nákladový </a:t>
            </a:r>
            <a:r>
              <a:rPr lang="cs-CZ" sz="2000" dirty="0" smtClean="0">
                <a:latin typeface="Times New Roman" pitchFamily="18" charset="0"/>
                <a:cs typeface="Times New Roman" pitchFamily="18" charset="0"/>
              </a:rPr>
              <a:t>systém</a:t>
            </a:r>
            <a:r>
              <a:rPr lang="cs-CZ" sz="2000" dirty="0">
                <a:latin typeface="Times New Roman" pitchFamily="18" charset="0"/>
                <a:cs typeface="Times New Roman" pitchFamily="18" charset="0"/>
              </a:rPr>
              <a:t>, založený na principech </a:t>
            </a:r>
            <a:r>
              <a:rPr lang="cs-CZ" sz="2000" dirty="0" smtClean="0">
                <a:latin typeface="Times New Roman" pitchFamily="18" charset="0"/>
                <a:cs typeface="Times New Roman" pitchFamily="18" charset="0"/>
              </a:rPr>
              <a:t>controllingu</a:t>
            </a:r>
          </a:p>
          <a:p>
            <a:pPr>
              <a:defRPr/>
            </a:pPr>
            <a:endParaRPr lang="cs-CZ" sz="2000" dirty="0">
              <a:latin typeface="Times New Roman" pitchFamily="18" charset="0"/>
              <a:cs typeface="Times New Roman" pitchFamily="18" charset="0"/>
            </a:endParaRPr>
          </a:p>
          <a:p>
            <a:pPr>
              <a:defRPr/>
            </a:pPr>
            <a:endParaRPr lang="cs-CZ" sz="2000" dirty="0" smtClean="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pPr>
              <a:defRPr/>
            </a:pPr>
            <a:endParaRPr lang="cs-CZ" sz="2000" dirty="0">
              <a:latin typeface="Times New Roman" pitchFamily="18" charset="0"/>
              <a:cs typeface="Times New Roman" pitchFamily="18" charset="0"/>
            </a:endParaRPr>
          </a:p>
          <a:p>
            <a:r>
              <a:rPr lang="cs-CZ" sz="1200" dirty="0"/>
              <a:t>PRIM	primární náklady příslušného střediska</a:t>
            </a:r>
          </a:p>
          <a:p>
            <a:r>
              <a:rPr lang="cs-CZ" sz="1200" dirty="0"/>
              <a:t>(1), (2), (3)	výkony jednotlivých středisek a současně sekundární náklady odebírajícího 	střediska nebo nositele nákladů.	</a:t>
            </a:r>
          </a:p>
          <a:p>
            <a:pPr>
              <a:defRPr/>
            </a:pPr>
            <a:endParaRPr lang="cs-CZ" sz="12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8" name="Plátno 39"/>
          <p:cNvGrpSpPr/>
          <p:nvPr/>
        </p:nvGrpSpPr>
        <p:grpSpPr>
          <a:xfrm>
            <a:off x="4572000" y="966481"/>
            <a:ext cx="4163060" cy="3826643"/>
            <a:chOff x="0" y="0"/>
            <a:chExt cx="4163060" cy="3445510"/>
          </a:xfrm>
        </p:grpSpPr>
        <p:sp>
          <p:nvSpPr>
            <p:cNvPr id="9" name="Obdélník 8"/>
            <p:cNvSpPr/>
            <p:nvPr/>
          </p:nvSpPr>
          <p:spPr>
            <a:xfrm>
              <a:off x="0" y="0"/>
              <a:ext cx="4163060" cy="3445510"/>
            </a:xfrm>
            <a:prstGeom prst="rect">
              <a:avLst/>
            </a:prstGeom>
            <a:noFill/>
          </p:spPr>
        </p:sp>
        <p:sp>
          <p:nvSpPr>
            <p:cNvPr id="10"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1"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2"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3"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6"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7"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2"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3"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4"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5"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6"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0"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1"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2"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5"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5352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je prezentován podnikatelskou jednotkou, kterou tvoří pouze tří nákladová střediska (pro jednoduchost a zároveň názornost). Podle základního členění středisek z pohledu nákladového controllingu jsou zde dvě </a:t>
            </a:r>
            <a:r>
              <a:rPr lang="cs-CZ" b="1" i="1" dirty="0"/>
              <a:t>střediska vedlejší</a:t>
            </a:r>
            <a:r>
              <a:rPr lang="cs-CZ" dirty="0"/>
              <a:t> (pomocná, obslužná) a jedno </a:t>
            </a:r>
            <a:r>
              <a:rPr lang="cs-CZ" b="1" i="1" dirty="0"/>
              <a:t>nákladové středisko je hlavní</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78423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116238"/>
          </a:xfrm>
          <a:prstGeom prst="rect">
            <a:avLst/>
          </a:prstGeom>
          <a:solidFill>
            <a:schemeClr val="bg2">
              <a:lumMod val="90000"/>
            </a:schemeClr>
          </a:solidFill>
        </p:spPr>
        <p:txBody>
          <a:bodyPr wrap="square" lIns="68580" tIns="34290" rIns="68580" bIns="34290" rtlCol="0">
            <a:spAutoFit/>
          </a:bodyPr>
          <a:lstStyle/>
          <a:p>
            <a:r>
              <a:rPr lang="cs-CZ" dirty="0"/>
              <a:t>Jako </a:t>
            </a:r>
            <a:r>
              <a:rPr lang="cs-CZ" b="1" i="1" dirty="0"/>
              <a:t>vedlejší nákladové středisko</a:t>
            </a:r>
            <a:r>
              <a:rPr lang="cs-CZ" dirty="0"/>
              <a:t> je označeno středisko, které svůj výkon nepřenáší přímo na výrobek (nositele nákladů), nýbrž jej předává tzv. </a:t>
            </a:r>
            <a:r>
              <a:rPr lang="cs-CZ" i="1" dirty="0"/>
              <a:t>hlavnímu středisku </a:t>
            </a:r>
            <a:r>
              <a:rPr lang="cs-CZ" dirty="0"/>
              <a:t>nebo jinému vedlejšímu středisku</a:t>
            </a:r>
            <a:r>
              <a:rPr lang="cs-CZ" dirty="0" smtClean="0"/>
              <a:t>.</a:t>
            </a:r>
          </a:p>
          <a:p>
            <a:endParaRPr lang="cs-CZ" dirty="0"/>
          </a:p>
          <a:p>
            <a:r>
              <a:rPr lang="cs-CZ" dirty="0"/>
              <a:t>Naopak </a:t>
            </a:r>
            <a:r>
              <a:rPr lang="cs-CZ" b="1" i="1" dirty="0"/>
              <a:t>hlavní nákladové středisko</a:t>
            </a:r>
            <a:r>
              <a:rPr lang="cs-CZ" dirty="0"/>
              <a:t> předává svůj výkon pouze na výrobek (nositele nákladů</a:t>
            </a:r>
            <a:r>
              <a:rPr lang="cs-CZ" dirty="0" smtClean="0"/>
              <a:t>).</a:t>
            </a:r>
          </a:p>
          <a:p>
            <a:endParaRPr lang="cs-CZ" dirty="0"/>
          </a:p>
          <a:p>
            <a:r>
              <a:rPr lang="cs-CZ" dirty="0"/>
              <a:t>Jednotlivá střediska jsou zatížena dvěma skupinami nákladů:</a:t>
            </a:r>
          </a:p>
          <a:p>
            <a:pPr marL="742950" lvl="1" indent="-285750">
              <a:buFont typeface="Arial" panose="020B0604020202020204" pitchFamily="34" charset="0"/>
              <a:buChar char="•"/>
            </a:pPr>
            <a:r>
              <a:rPr lang="cs-CZ" dirty="0"/>
              <a:t>Primárními náklady (externí výkonové dodávky, mzdy, atd.)</a:t>
            </a:r>
          </a:p>
          <a:p>
            <a:pPr marL="742950" lvl="1" indent="-285750">
              <a:buFont typeface="Arial" panose="020B0604020202020204" pitchFamily="34" charset="0"/>
              <a:buChar char="•"/>
            </a:pPr>
            <a:r>
              <a:rPr lang="cs-CZ" dirty="0"/>
              <a:t>Sekundárními náklady (prostřednictvím vztažných veličin: produktivní čas T</a:t>
            </a:r>
            <a:r>
              <a:rPr lang="cs-CZ" baseline="-25000" dirty="0"/>
              <a:t>P</a:t>
            </a:r>
            <a:r>
              <a:rPr lang="cs-CZ" dirty="0"/>
              <a:t>, KWh, m</a:t>
            </a:r>
            <a:r>
              <a:rPr lang="cs-CZ" baseline="30000" dirty="0"/>
              <a:t>2</a:t>
            </a:r>
            <a:r>
              <a:rPr lang="cs-CZ" dirty="0"/>
              <a:t>, 	apod.)</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38732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4276552" cy="3947234"/>
          </a:xfrm>
          <a:prstGeom prst="rect">
            <a:avLst/>
          </a:prstGeom>
          <a:solidFill>
            <a:schemeClr val="bg2">
              <a:lumMod val="90000"/>
            </a:schemeClr>
          </a:solidFill>
        </p:spPr>
        <p:txBody>
          <a:bodyPr wrap="square" lIns="68580" tIns="34290" rIns="68580" bIns="34290" rtlCol="0">
            <a:spAutoFit/>
          </a:bodyPr>
          <a:lstStyle/>
          <a:p>
            <a:r>
              <a:rPr lang="cs-CZ" dirty="0"/>
              <a:t>Vedlejší střediska (označována jako VS1 a VS2) předávají svoje výkony prostřednictvím vztažných veličin jak hlavnímu nákladovému středisku, tak si svoje výkony předávají vzájemně mezi sebou. Pro názornost je přisouzena středisku VS1 role energetického střediska, které svoje výkony předává prostřednictvím vztažné veličiny </a:t>
            </a:r>
            <a:r>
              <a:rPr lang="cs-CZ" i="1" dirty="0"/>
              <a:t>elektrická práce</a:t>
            </a:r>
            <a:r>
              <a:rPr lang="cs-CZ" dirty="0"/>
              <a:t> </a:t>
            </a:r>
            <a:r>
              <a:rPr lang="cs-CZ" i="1" dirty="0"/>
              <a:t>[kWh</a:t>
            </a:r>
            <a:r>
              <a:rPr lang="cs-CZ" i="1" dirty="0" smtClean="0"/>
              <a:t>]</a:t>
            </a:r>
          </a:p>
          <a:p>
            <a:endParaRPr lang="cs-CZ" dirty="0"/>
          </a:p>
          <a:p>
            <a:r>
              <a:rPr lang="cs-CZ" dirty="0"/>
              <a:t>Středisko VS2 má charakter údržbářské činnosti a svůj výkon předává prostřednictvím vztažné veličiny </a:t>
            </a:r>
            <a:r>
              <a:rPr lang="cs-CZ" i="1" dirty="0"/>
              <a:t>odpracované hodiny</a:t>
            </a:r>
            <a:r>
              <a:rPr lang="cs-CZ" dirty="0"/>
              <a:t> </a:t>
            </a:r>
            <a:r>
              <a:rPr lang="cs-CZ" i="1" dirty="0"/>
              <a:t>[hod]</a:t>
            </a: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pSp>
        <p:nvGrpSpPr>
          <p:cNvPr id="6" name="Plátno 39"/>
          <p:cNvGrpSpPr/>
          <p:nvPr/>
        </p:nvGrpSpPr>
        <p:grpSpPr>
          <a:xfrm>
            <a:off x="4572000" y="966481"/>
            <a:ext cx="4163060" cy="3826643"/>
            <a:chOff x="0" y="0"/>
            <a:chExt cx="4163060" cy="3445510"/>
          </a:xfrm>
        </p:grpSpPr>
        <p:sp>
          <p:nvSpPr>
            <p:cNvPr id="8" name="Obdélník 7"/>
            <p:cNvSpPr/>
            <p:nvPr/>
          </p:nvSpPr>
          <p:spPr>
            <a:xfrm>
              <a:off x="0" y="0"/>
              <a:ext cx="4163060" cy="3445510"/>
            </a:xfrm>
            <a:prstGeom prst="rect">
              <a:avLst/>
            </a:prstGeom>
            <a:noFill/>
          </p:spPr>
        </p:sp>
        <p:sp>
          <p:nvSpPr>
            <p:cNvPr id="9"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0"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1"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2"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3"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4"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5"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6"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1"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2"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3"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4"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5"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7"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8"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29"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0"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1"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4"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8"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58812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1177245"/>
          </a:xfrm>
          <a:prstGeom prst="rect">
            <a:avLst/>
          </a:prstGeom>
          <a:solidFill>
            <a:schemeClr val="bg2">
              <a:lumMod val="90000"/>
            </a:schemeClr>
          </a:solidFill>
        </p:spPr>
        <p:txBody>
          <a:bodyPr wrap="square" lIns="68580" tIns="34290" rIns="68580" bIns="34290" rtlCol="0">
            <a:spAutoFit/>
          </a:bodyPr>
          <a:lstStyle/>
          <a:p>
            <a:r>
              <a:rPr lang="cs-CZ" dirty="0"/>
              <a:t>Hlavní nákladové středisko HS je střediskem výrobní povahy (schéma znázorňuje lis na výrobu plastových nádob různého tvaru a provedení) a své výkony předává výlučně na nositele nákladů – výrobky, prostřednictvím vztažné veličiny </a:t>
            </a:r>
            <a:r>
              <a:rPr lang="cs-CZ" i="1" dirty="0"/>
              <a:t>produktivní čas</a:t>
            </a:r>
            <a:r>
              <a:rPr lang="cs-CZ" dirty="0"/>
              <a:t> </a:t>
            </a:r>
            <a:r>
              <a:rPr lang="cs-CZ" i="1" dirty="0"/>
              <a:t>T</a:t>
            </a:r>
            <a:r>
              <a:rPr lang="cs-CZ" i="1" baseline="-25000" dirty="0"/>
              <a:t>P </a:t>
            </a:r>
            <a:r>
              <a:rPr lang="cs-CZ" i="1" dirty="0"/>
              <a:t>[hod]</a:t>
            </a:r>
            <a:r>
              <a:rPr lang="cs-CZ" dirty="0"/>
              <a:t> (v provozní mluvě ČPČ).</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57734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2008242"/>
          </a:xfrm>
          <a:prstGeom prst="rect">
            <a:avLst/>
          </a:prstGeom>
          <a:solidFill>
            <a:schemeClr val="bg2">
              <a:lumMod val="90000"/>
            </a:schemeClr>
          </a:solidFill>
        </p:spPr>
        <p:txBody>
          <a:bodyPr wrap="square" lIns="68580" tIns="34290" rIns="68580" bIns="34290" rtlCol="0">
            <a:spAutoFit/>
          </a:bodyPr>
          <a:lstStyle/>
          <a:p>
            <a:pPr lvl="0"/>
            <a:r>
              <a:rPr lang="cs-CZ" i="1" dirty="0" smtClean="0"/>
              <a:t>Úkol:</a:t>
            </a:r>
          </a:p>
          <a:p>
            <a:pPr marL="285750" lvl="0" indent="-285750">
              <a:buFont typeface="Arial" panose="020B0604020202020204" pitchFamily="34" charset="0"/>
              <a:buChar char="•"/>
            </a:pPr>
            <a:r>
              <a:rPr lang="cs-CZ" i="1" dirty="0" smtClean="0"/>
              <a:t>Stanovte </a:t>
            </a:r>
            <a:r>
              <a:rPr lang="cs-CZ" i="1" dirty="0"/>
              <a:t>scházející hodnotu celkových výkonů vedlejšího střediska VS1 a scházející hodnotu sekundárních nákladů (ze střediska VS2) na hlavním středisku v naturálních jednotkách.</a:t>
            </a:r>
            <a:endParaRPr lang="cs-CZ" dirty="0"/>
          </a:p>
          <a:p>
            <a:pPr marL="285750" indent="-285750">
              <a:buFont typeface="Arial" panose="020B0604020202020204" pitchFamily="34" charset="0"/>
              <a:buChar char="•"/>
            </a:pPr>
            <a:r>
              <a:rPr lang="cs-CZ" i="1" dirty="0"/>
              <a:t>Stanovte sazby vztažných veličin vedlejších středisek, za které vedlejší střediska předávají svoje výkony při uplatnění nástavbové metody, stupňové metody a </a:t>
            </a:r>
            <a:r>
              <a:rPr lang="cs-CZ" i="1" dirty="0" err="1"/>
              <a:t>rovnicivé</a:t>
            </a:r>
            <a:r>
              <a:rPr lang="cs-CZ" i="1" dirty="0"/>
              <a:t> metody předávek výkonů.</a:t>
            </a:r>
            <a:r>
              <a:rPr lang="cs-CZ" dirty="0"/>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0695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571" t="36449" r="29894" b="20988"/>
          <a:stretch/>
        </p:blipFill>
        <p:spPr bwMode="auto">
          <a:xfrm>
            <a:off x="134601" y="1500941"/>
            <a:ext cx="5472811" cy="3215669"/>
          </a:xfrm>
          <a:prstGeom prst="rect">
            <a:avLst/>
          </a:prstGeom>
          <a:ln>
            <a:noFill/>
          </a:ln>
          <a:extLst>
            <a:ext uri="{53640926-AAD7-44D8-BBD7-CCE9431645EC}">
              <a14:shadowObscured xmlns:a14="http://schemas.microsoft.com/office/drawing/2010/main"/>
            </a:ext>
          </a:extLst>
        </p:spPr>
      </p:pic>
      <p:grpSp>
        <p:nvGrpSpPr>
          <p:cNvPr id="9" name="Plátno 39"/>
          <p:cNvGrpSpPr/>
          <p:nvPr/>
        </p:nvGrpSpPr>
        <p:grpSpPr>
          <a:xfrm>
            <a:off x="5724128" y="1707654"/>
            <a:ext cx="3024336" cy="3085470"/>
            <a:chOff x="0" y="0"/>
            <a:chExt cx="4163060" cy="3445510"/>
          </a:xfrm>
        </p:grpSpPr>
        <p:sp>
          <p:nvSpPr>
            <p:cNvPr id="10" name="Obdélník 9"/>
            <p:cNvSpPr/>
            <p:nvPr/>
          </p:nvSpPr>
          <p:spPr>
            <a:xfrm>
              <a:off x="0" y="0"/>
              <a:ext cx="4163060" cy="3445510"/>
            </a:xfrm>
            <a:prstGeom prst="rect">
              <a:avLst/>
            </a:prstGeom>
            <a:noFill/>
          </p:spPr>
        </p:sp>
        <p:sp>
          <p:nvSpPr>
            <p:cNvPr id="11"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2"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3"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4"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5"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7"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2"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3"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4"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5"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6"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7"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8"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29"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1"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2"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3"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4"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6"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1"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73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a:defRPr/>
            </a:pPr>
            <a:r>
              <a:rPr lang="cs-CZ" sz="3200" b="1" i="1" dirty="0" smtClean="0">
                <a:latin typeface="Times New Roman" pitchFamily="18" charset="0"/>
                <a:cs typeface="Times New Roman" pitchFamily="18" charset="0"/>
              </a:rPr>
              <a:t>Nákladový controlling</a:t>
            </a:r>
            <a:endParaRPr lang="cs-CZ" sz="3200" b="1" i="1" dirty="0">
              <a:latin typeface="Times New Roman" pitchFamily="18" charset="0"/>
              <a:cs typeface="Times New Roman" pitchFamily="18" charset="0"/>
            </a:endParaRPr>
          </a:p>
          <a:p>
            <a:pPr>
              <a:defRPr/>
            </a:pPr>
            <a:endParaRPr lang="cs-CZ" sz="3200" b="1" i="1" dirty="0">
              <a:latin typeface="Times New Roman" pitchFamily="18" charset="0"/>
              <a:cs typeface="Times New Roman" pitchFamily="18" charset="0"/>
            </a:endParaRPr>
          </a:p>
          <a:p>
            <a:pPr>
              <a:defRPr/>
            </a:pPr>
            <a:r>
              <a:rPr lang="cs-CZ" sz="2600" b="1" i="1" dirty="0">
                <a:latin typeface="Times New Roman" pitchFamily="18" charset="0"/>
                <a:cs typeface="Times New Roman" pitchFamily="18" charset="0"/>
              </a:rPr>
              <a:t>Přednáška č. 4</a:t>
            </a:r>
            <a:endParaRPr lang="cs-CZ" sz="2600" dirty="0">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16931" r="28836" b="54850"/>
          <a:stretch/>
        </p:blipFill>
        <p:spPr bwMode="auto">
          <a:xfrm>
            <a:off x="323528" y="1353432"/>
            <a:ext cx="4968552" cy="3234542"/>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64250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836" t="30335" r="29630" b="33922"/>
          <a:stretch/>
        </p:blipFill>
        <p:spPr bwMode="auto">
          <a:xfrm>
            <a:off x="223440" y="1500941"/>
            <a:ext cx="5356672" cy="318363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2361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703" t="40725" r="31350" b="32622"/>
          <a:stretch/>
        </p:blipFill>
        <p:spPr bwMode="auto">
          <a:xfrm>
            <a:off x="107504" y="1369328"/>
            <a:ext cx="5328592" cy="3218646"/>
          </a:xfrm>
          <a:prstGeom prst="rect">
            <a:avLst/>
          </a:prstGeom>
          <a:ln>
            <a:noFill/>
          </a:ln>
          <a:extLst>
            <a:ext uri="{53640926-AAD7-44D8-BBD7-CCE9431645EC}">
              <a14:shadowObscured xmlns:a14="http://schemas.microsoft.com/office/drawing/2010/main"/>
            </a:ext>
          </a:extLst>
        </p:spPr>
      </p:pic>
      <p:grpSp>
        <p:nvGrpSpPr>
          <p:cNvPr id="10" name="Plátno 39"/>
          <p:cNvGrpSpPr/>
          <p:nvPr/>
        </p:nvGrpSpPr>
        <p:grpSpPr>
          <a:xfrm>
            <a:off x="5483285" y="1604616"/>
            <a:ext cx="3024336" cy="3085470"/>
            <a:chOff x="0" y="0"/>
            <a:chExt cx="4163060" cy="3445510"/>
          </a:xfrm>
        </p:grpSpPr>
        <p:sp>
          <p:nvSpPr>
            <p:cNvPr id="11" name="Obdélník 10"/>
            <p:cNvSpPr/>
            <p:nvPr/>
          </p:nvSpPr>
          <p:spPr>
            <a:xfrm>
              <a:off x="0" y="0"/>
              <a:ext cx="4163060" cy="3445510"/>
            </a:xfrm>
            <a:prstGeom prst="rect">
              <a:avLst/>
            </a:prstGeom>
            <a:noFill/>
          </p:spPr>
        </p:sp>
        <p:sp>
          <p:nvSpPr>
            <p:cNvPr id="12" name="Text Box 41"/>
            <p:cNvSpPr txBox="1">
              <a:spLocks noChangeArrowheads="1"/>
            </p:cNvSpPr>
            <p:nvPr/>
          </p:nvSpPr>
          <p:spPr bwMode="auto">
            <a:xfrm>
              <a:off x="344273"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VS1</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energetika </a:t>
              </a:r>
              <a:endParaRPr lang="cs-CZ" sz="1200">
                <a:effectLst/>
                <a:latin typeface="Times New Roman" panose="02020603050405020304" pitchFamily="18" charset="0"/>
                <a:ea typeface="Times New Roman" panose="02020603050405020304" pitchFamily="18" charset="0"/>
              </a:endParaRPr>
            </a:p>
          </p:txBody>
        </p:sp>
        <p:sp>
          <p:nvSpPr>
            <p:cNvPr id="13" name="Text Box 42"/>
            <p:cNvSpPr txBox="1">
              <a:spLocks noChangeArrowheads="1"/>
            </p:cNvSpPr>
            <p:nvPr/>
          </p:nvSpPr>
          <p:spPr bwMode="auto">
            <a:xfrm>
              <a:off x="3056089" y="449147"/>
              <a:ext cx="1016931"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1000">
                  <a:effectLst/>
                  <a:latin typeface="Times New Roman" panose="02020603050405020304" pitchFamily="18" charset="0"/>
                  <a:ea typeface="Times New Roman" panose="02020603050405020304" pitchFamily="18" charset="0"/>
                </a:rPr>
                <a:t>VS2</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Středisko údržba</a:t>
              </a:r>
              <a:endParaRPr lang="cs-CZ" sz="1200">
                <a:effectLst/>
                <a:latin typeface="Times New Roman" panose="02020603050405020304" pitchFamily="18" charset="0"/>
                <a:ea typeface="Times New Roman" panose="02020603050405020304" pitchFamily="18" charset="0"/>
              </a:endParaRPr>
            </a:p>
          </p:txBody>
        </p:sp>
        <p:sp>
          <p:nvSpPr>
            <p:cNvPr id="14" name="Text Box 43"/>
            <p:cNvSpPr txBox="1">
              <a:spLocks noChangeArrowheads="1"/>
            </p:cNvSpPr>
            <p:nvPr/>
          </p:nvSpPr>
          <p:spPr bwMode="auto">
            <a:xfrm>
              <a:off x="1361204" y="1335135"/>
              <a:ext cx="1694884" cy="553743"/>
            </a:xfrm>
            <a:prstGeom prst="rect">
              <a:avLst/>
            </a:prstGeom>
            <a:solidFill>
              <a:srgbClr val="FFFFFF"/>
            </a:solidFill>
            <a:ln w="28575">
              <a:solidFill>
                <a:srgbClr val="000000"/>
              </a:solidFill>
              <a:miter lim="800000"/>
              <a:headEnd/>
              <a:tailEnd/>
            </a:ln>
            <a:effectLst>
              <a:outerShdw dist="35921" dir="2700000" algn="ctr" rotWithShape="0">
                <a:srgbClr val="808080"/>
              </a:outerShdw>
            </a:effectLst>
          </p:spPr>
          <p:txBody>
            <a:bodyPr rot="0" vert="horz" wrap="square" lIns="70006" tIns="35004" rIns="70006" bIns="35004" anchor="t" anchorCtr="0" upright="1">
              <a:noAutofit/>
            </a:bodyPr>
            <a:lstStyle/>
            <a:p>
              <a:pPr algn="ctr">
                <a:spcAft>
                  <a:spcPts val="0"/>
                </a:spcAft>
              </a:pPr>
              <a:r>
                <a:rPr lang="cs-CZ" sz="900">
                  <a:effectLst/>
                  <a:latin typeface="Times New Roman" panose="02020603050405020304" pitchFamily="18" charset="0"/>
                  <a:ea typeface="Times New Roman" panose="02020603050405020304" pitchFamily="18" charset="0"/>
                </a:rPr>
                <a:t>HS</a:t>
              </a:r>
              <a:endParaRPr lang="cs-CZ" sz="1200">
                <a:effectLst/>
                <a:latin typeface="Times New Roman" panose="02020603050405020304" pitchFamily="18" charset="0"/>
                <a:ea typeface="Times New Roman" panose="02020603050405020304" pitchFamily="18" charset="0"/>
              </a:endParaRPr>
            </a:p>
            <a:p>
              <a:pPr algn="ctr">
                <a:spcAft>
                  <a:spcPts val="0"/>
                </a:spcAft>
              </a:pPr>
              <a:r>
                <a:rPr lang="cs-CZ" sz="1000" i="1">
                  <a:effectLst/>
                  <a:latin typeface="Times New Roman" panose="02020603050405020304" pitchFamily="18" charset="0"/>
                  <a:ea typeface="Times New Roman" panose="02020603050405020304" pitchFamily="18" charset="0"/>
                </a:rPr>
                <a:t>Výrobní agregát</a:t>
              </a:r>
              <a:endParaRPr lang="cs-CZ" sz="1200">
                <a:effectLst/>
                <a:latin typeface="Times New Roman" panose="02020603050405020304" pitchFamily="18" charset="0"/>
                <a:ea typeface="Times New Roman" panose="02020603050405020304" pitchFamily="18" charset="0"/>
              </a:endParaRPr>
            </a:p>
          </p:txBody>
        </p:sp>
        <p:sp>
          <p:nvSpPr>
            <p:cNvPr id="15" name="AutoShape 44"/>
            <p:cNvSpPr>
              <a:spLocks noChangeArrowheads="1"/>
            </p:cNvSpPr>
            <p:nvPr/>
          </p:nvSpPr>
          <p:spPr bwMode="auto">
            <a:xfrm>
              <a:off x="429018"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6" name="AutoShape 45"/>
            <p:cNvSpPr>
              <a:spLocks noChangeArrowheads="1"/>
            </p:cNvSpPr>
            <p:nvPr/>
          </p:nvSpPr>
          <p:spPr bwMode="auto">
            <a:xfrm>
              <a:off x="3903531" y="6153"/>
              <a:ext cx="84744" cy="442994"/>
            </a:xfrm>
            <a:prstGeom prst="downArrow">
              <a:avLst>
                <a:gd name="adj1" fmla="val 50000"/>
                <a:gd name="adj2" fmla="val 100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sp>
          <p:nvSpPr>
            <p:cNvPr id="17" name="AutoShape 46"/>
            <p:cNvSpPr>
              <a:spLocks noChangeArrowheads="1"/>
            </p:cNvSpPr>
            <p:nvPr/>
          </p:nvSpPr>
          <p:spPr bwMode="auto">
            <a:xfrm>
              <a:off x="2123902" y="1002890"/>
              <a:ext cx="84744" cy="332246"/>
            </a:xfrm>
            <a:prstGeom prst="downArrow">
              <a:avLst>
                <a:gd name="adj1" fmla="val 50000"/>
                <a:gd name="adj2" fmla="val 75000"/>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cs-CZ"/>
            </a:p>
          </p:txBody>
        </p:sp>
        <p:cxnSp>
          <p:nvCxnSpPr>
            <p:cNvPr id="18" name="Line 47"/>
            <p:cNvCxnSpPr/>
            <p:nvPr/>
          </p:nvCxnSpPr>
          <p:spPr bwMode="auto">
            <a:xfrm>
              <a:off x="767995" y="1667381"/>
              <a:ext cx="59321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48"/>
            <p:cNvCxnSpPr/>
            <p:nvPr/>
          </p:nvCxnSpPr>
          <p:spPr bwMode="auto">
            <a:xfrm>
              <a:off x="767995"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49"/>
            <p:cNvCxnSpPr/>
            <p:nvPr/>
          </p:nvCxnSpPr>
          <p:spPr bwMode="auto">
            <a:xfrm flipH="1">
              <a:off x="3056089" y="1667381"/>
              <a:ext cx="508465" cy="76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1" name="Line 50"/>
            <p:cNvCxnSpPr/>
            <p:nvPr/>
          </p:nvCxnSpPr>
          <p:spPr bwMode="auto">
            <a:xfrm>
              <a:off x="3564554" y="1002890"/>
              <a:ext cx="0" cy="6644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Line 51"/>
            <p:cNvCxnSpPr/>
            <p:nvPr/>
          </p:nvCxnSpPr>
          <p:spPr bwMode="auto">
            <a:xfrm>
              <a:off x="1361204" y="559895"/>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2"/>
            <p:cNvCxnSpPr/>
            <p:nvPr/>
          </p:nvCxnSpPr>
          <p:spPr bwMode="auto">
            <a:xfrm flipH="1">
              <a:off x="1361204" y="781392"/>
              <a:ext cx="1694884"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53"/>
            <p:cNvSpPr txBox="1">
              <a:spLocks noChangeArrowheads="1"/>
            </p:cNvSpPr>
            <p:nvPr/>
          </p:nvSpPr>
          <p:spPr bwMode="auto">
            <a:xfrm>
              <a:off x="513762" y="6153"/>
              <a:ext cx="677954" cy="221497"/>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VS1</a:t>
              </a:r>
              <a:endParaRPr lang="cs-CZ" sz="1200">
                <a:effectLst/>
                <a:latin typeface="Times New Roman" panose="02020603050405020304" pitchFamily="18" charset="0"/>
                <a:ea typeface="Times New Roman" panose="02020603050405020304" pitchFamily="18" charset="0"/>
              </a:endParaRPr>
            </a:p>
          </p:txBody>
        </p:sp>
        <p:sp>
          <p:nvSpPr>
            <p:cNvPr id="25" name="Text Box 54"/>
            <p:cNvSpPr txBox="1">
              <a:spLocks noChangeArrowheads="1"/>
            </p:cNvSpPr>
            <p:nvPr/>
          </p:nvSpPr>
          <p:spPr bwMode="auto">
            <a:xfrm>
              <a:off x="3310321" y="6153"/>
              <a:ext cx="593210" cy="29840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VS2</a:t>
              </a:r>
              <a:endParaRPr lang="cs-CZ" sz="1200">
                <a:effectLst/>
                <a:latin typeface="Times New Roman" panose="02020603050405020304" pitchFamily="18" charset="0"/>
                <a:ea typeface="Times New Roman" panose="02020603050405020304" pitchFamily="18" charset="0"/>
              </a:endParaRPr>
            </a:p>
          </p:txBody>
        </p:sp>
        <p:sp>
          <p:nvSpPr>
            <p:cNvPr id="26" name="Text Box 55"/>
            <p:cNvSpPr txBox="1">
              <a:spLocks noChangeArrowheads="1"/>
            </p:cNvSpPr>
            <p:nvPr/>
          </p:nvSpPr>
          <p:spPr bwMode="auto">
            <a:xfrm>
              <a:off x="1615437" y="116901"/>
              <a:ext cx="1271163"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7" name="Text Box 56"/>
            <p:cNvSpPr txBox="1">
              <a:spLocks noChangeArrowheads="1"/>
            </p:cNvSpPr>
            <p:nvPr/>
          </p:nvSpPr>
          <p:spPr bwMode="auto">
            <a:xfrm>
              <a:off x="2293391" y="892141"/>
              <a:ext cx="677954"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800">
                  <a:effectLst/>
                  <a:latin typeface="Times New Roman" panose="02020603050405020304" pitchFamily="18" charset="0"/>
                  <a:ea typeface="Times New Roman" panose="02020603050405020304" pitchFamily="18" charset="0"/>
                </a:rPr>
                <a:t>PRIM HS</a:t>
              </a:r>
              <a:endParaRPr lang="cs-CZ" sz="1200">
                <a:effectLst/>
                <a:latin typeface="Times New Roman" panose="02020603050405020304" pitchFamily="18" charset="0"/>
                <a:ea typeface="Times New Roman" panose="02020603050405020304" pitchFamily="18" charset="0"/>
              </a:endParaRPr>
            </a:p>
          </p:txBody>
        </p:sp>
        <p:sp>
          <p:nvSpPr>
            <p:cNvPr id="28" name="Text Box 57"/>
            <p:cNvSpPr txBox="1">
              <a:spLocks noChangeArrowheads="1"/>
            </p:cNvSpPr>
            <p:nvPr/>
          </p:nvSpPr>
          <p:spPr bwMode="auto">
            <a:xfrm>
              <a:off x="259529" y="1224387"/>
              <a:ext cx="423721"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(1)</a:t>
              </a:r>
              <a:endParaRPr lang="cs-CZ" sz="1200">
                <a:effectLst/>
                <a:latin typeface="Times New Roman" panose="02020603050405020304" pitchFamily="18" charset="0"/>
                <a:ea typeface="Times New Roman" panose="02020603050405020304" pitchFamily="18" charset="0"/>
              </a:endParaRPr>
            </a:p>
          </p:txBody>
        </p:sp>
        <p:sp>
          <p:nvSpPr>
            <p:cNvPr id="29" name="Text Box 58"/>
            <p:cNvSpPr txBox="1">
              <a:spLocks noChangeArrowheads="1"/>
            </p:cNvSpPr>
            <p:nvPr/>
          </p:nvSpPr>
          <p:spPr bwMode="auto">
            <a:xfrm>
              <a:off x="1445948" y="892141"/>
              <a:ext cx="593210"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0" name="Text Box 59"/>
            <p:cNvSpPr txBox="1">
              <a:spLocks noChangeArrowheads="1"/>
            </p:cNvSpPr>
            <p:nvPr/>
          </p:nvSpPr>
          <p:spPr bwMode="auto">
            <a:xfrm>
              <a:off x="3649298" y="1224387"/>
              <a:ext cx="508465" cy="332246"/>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(2)</a:t>
              </a:r>
              <a:endParaRPr lang="cs-CZ" sz="1200">
                <a:effectLst/>
                <a:latin typeface="Times New Roman" panose="02020603050405020304" pitchFamily="18" charset="0"/>
                <a:ea typeface="Times New Roman" panose="02020603050405020304" pitchFamily="18" charset="0"/>
              </a:endParaRPr>
            </a:p>
          </p:txBody>
        </p:sp>
        <p:sp>
          <p:nvSpPr>
            <p:cNvPr id="31" name="Text Box 60"/>
            <p:cNvSpPr txBox="1">
              <a:spLocks noChangeArrowheads="1"/>
            </p:cNvSpPr>
            <p:nvPr/>
          </p:nvSpPr>
          <p:spPr bwMode="auto">
            <a:xfrm>
              <a:off x="5297" y="1999626"/>
              <a:ext cx="423721" cy="442994"/>
            </a:xfrm>
            <a:prstGeom prst="rect">
              <a:avLst/>
            </a:prstGeom>
            <a:solidFill>
              <a:srgbClr val="FFFFFF"/>
            </a:solidFill>
            <a:ln w="9525">
              <a:solidFill>
                <a:srgbClr val="FFFFFF"/>
              </a:solidFill>
              <a:miter lim="800000"/>
              <a:headEnd/>
              <a:tailEnd/>
            </a:ln>
          </p:spPr>
          <p:txBody>
            <a:bodyPr rot="0" vert="horz" wrap="square" lIns="70006" tIns="35004" rIns="70006" bIns="35004" anchor="t" anchorCtr="0" upright="1">
              <a:noAutofit/>
            </a:bodyPr>
            <a:lstStyle/>
            <a:p>
              <a:pPr>
                <a:spcAft>
                  <a:spcPts val="0"/>
                </a:spcAft>
              </a:pPr>
              <a:r>
                <a:rPr lang="cs-CZ" sz="900" b="1" i="1">
                  <a:effectLst/>
                  <a:latin typeface="Times New Roman" panose="02020603050405020304" pitchFamily="18" charset="0"/>
                  <a:ea typeface="Times New Roman" panose="02020603050405020304" pitchFamily="18" charset="0"/>
                </a:rPr>
                <a:t>(3)</a:t>
              </a:r>
              <a:endParaRPr lang="cs-CZ" sz="1200">
                <a:effectLst/>
                <a:latin typeface="Times New Roman" panose="02020603050405020304" pitchFamily="18" charset="0"/>
                <a:ea typeface="Times New Roman" panose="02020603050405020304" pitchFamily="18" charset="0"/>
              </a:endParaRPr>
            </a:p>
          </p:txBody>
        </p:sp>
        <p:sp>
          <p:nvSpPr>
            <p:cNvPr id="32" name="AutoShape 61"/>
            <p:cNvSpPr>
              <a:spLocks noChangeArrowheads="1"/>
            </p:cNvSpPr>
            <p:nvPr/>
          </p:nvSpPr>
          <p:spPr bwMode="auto">
            <a:xfrm>
              <a:off x="513762" y="2553369"/>
              <a:ext cx="423721" cy="664491"/>
            </a:xfrm>
            <a:prstGeom prst="can">
              <a:avLst>
                <a:gd name="adj" fmla="val 30000"/>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3" name="AutoShape 62"/>
            <p:cNvSpPr>
              <a:spLocks/>
            </p:cNvSpPr>
            <p:nvPr/>
          </p:nvSpPr>
          <p:spPr bwMode="auto">
            <a:xfrm>
              <a:off x="937483" y="2774866"/>
              <a:ext cx="169488" cy="332246"/>
            </a:xfrm>
            <a:prstGeom prst="rightBracket">
              <a:avLst>
                <a:gd name="adj" fmla="val 125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cs-CZ"/>
            </a:p>
          </p:txBody>
        </p:sp>
        <p:sp>
          <p:nvSpPr>
            <p:cNvPr id="34" name="Oval 63"/>
            <p:cNvSpPr>
              <a:spLocks noChangeArrowheads="1"/>
            </p:cNvSpPr>
            <p:nvPr/>
          </p:nvSpPr>
          <p:spPr bwMode="auto">
            <a:xfrm rot="1174893">
              <a:off x="1360027" y="2552600"/>
              <a:ext cx="1187008" cy="4468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5" name="Oval 64"/>
            <p:cNvSpPr>
              <a:spLocks noChangeArrowheads="1"/>
            </p:cNvSpPr>
            <p:nvPr/>
          </p:nvSpPr>
          <p:spPr bwMode="auto">
            <a:xfrm rot="1190345">
              <a:off x="1541874" y="2667194"/>
              <a:ext cx="849208" cy="27687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sp>
          <p:nvSpPr>
            <p:cNvPr id="36" name="AutoShape 65"/>
            <p:cNvSpPr>
              <a:spLocks noChangeArrowheads="1"/>
            </p:cNvSpPr>
            <p:nvPr/>
          </p:nvSpPr>
          <p:spPr bwMode="auto">
            <a:xfrm>
              <a:off x="2717112" y="2664118"/>
              <a:ext cx="1355908" cy="775240"/>
            </a:xfrm>
            <a:prstGeom prst="donut">
              <a:avLst>
                <a:gd name="adj" fmla="val 14686"/>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cs-CZ"/>
            </a:p>
          </p:txBody>
        </p:sp>
        <p:cxnSp>
          <p:nvCxnSpPr>
            <p:cNvPr id="37" name="Line 66"/>
            <p:cNvCxnSpPr/>
            <p:nvPr/>
          </p:nvCxnSpPr>
          <p:spPr bwMode="auto">
            <a:xfrm>
              <a:off x="1615437"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67"/>
            <p:cNvCxnSpPr/>
            <p:nvPr/>
          </p:nvCxnSpPr>
          <p:spPr bwMode="auto">
            <a:xfrm flipH="1">
              <a:off x="767995" y="2221123"/>
              <a:ext cx="8474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68"/>
            <p:cNvCxnSpPr/>
            <p:nvPr/>
          </p:nvCxnSpPr>
          <p:spPr bwMode="auto">
            <a:xfrm>
              <a:off x="767995" y="2221123"/>
              <a:ext cx="0" cy="4429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Line 69"/>
            <p:cNvCxnSpPr/>
            <p:nvPr/>
          </p:nvCxnSpPr>
          <p:spPr bwMode="auto">
            <a:xfrm>
              <a:off x="2123902" y="1888878"/>
              <a:ext cx="0" cy="66449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Line 70"/>
            <p:cNvCxnSpPr/>
            <p:nvPr/>
          </p:nvCxnSpPr>
          <p:spPr bwMode="auto">
            <a:xfrm>
              <a:off x="2717112" y="1888878"/>
              <a:ext cx="0" cy="33224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71"/>
            <p:cNvCxnSpPr/>
            <p:nvPr/>
          </p:nvCxnSpPr>
          <p:spPr bwMode="auto">
            <a:xfrm>
              <a:off x="2717112" y="2221123"/>
              <a:ext cx="67795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72"/>
            <p:cNvCxnSpPr/>
            <p:nvPr/>
          </p:nvCxnSpPr>
          <p:spPr bwMode="auto">
            <a:xfrm>
              <a:off x="3395065" y="2221123"/>
              <a:ext cx="0" cy="77524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67832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44" name="Obrázek 43"/>
          <p:cNvPicPr/>
          <p:nvPr/>
        </p:nvPicPr>
        <p:blipFill rotWithShape="1">
          <a:blip r:embed="rId3"/>
          <a:srcRect l="28704" t="44680" r="34656" b="20752"/>
          <a:stretch/>
        </p:blipFill>
        <p:spPr bwMode="auto">
          <a:xfrm>
            <a:off x="323528" y="1353432"/>
            <a:ext cx="6984776" cy="34505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6100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704" t="30570" r="29894" b="19342"/>
          <a:stretch/>
        </p:blipFill>
        <p:spPr bwMode="auto">
          <a:xfrm>
            <a:off x="683568" y="1275606"/>
            <a:ext cx="5080962"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963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307" t="35979" r="34127" b="31100"/>
          <a:stretch/>
        </p:blipFill>
        <p:spPr bwMode="auto">
          <a:xfrm>
            <a:off x="611560" y="1275606"/>
            <a:ext cx="6408712" cy="36003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01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28924" r="30291" b="20987"/>
          <a:stretch/>
        </p:blipFill>
        <p:spPr bwMode="auto">
          <a:xfrm>
            <a:off x="827584" y="1369328"/>
            <a:ext cx="4933136" cy="34346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2160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2340" r="35318" b="37449"/>
          <a:stretch/>
        </p:blipFill>
        <p:spPr bwMode="auto">
          <a:xfrm>
            <a:off x="755576" y="1221819"/>
            <a:ext cx="5760640" cy="3582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29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8439" t="37390" r="29630" b="14404"/>
          <a:stretch/>
        </p:blipFill>
        <p:spPr bwMode="auto">
          <a:xfrm>
            <a:off x="539552" y="1500941"/>
            <a:ext cx="5240218" cy="32310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574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836" t="26808" r="34524" b="37919"/>
          <a:stretch/>
        </p:blipFill>
        <p:spPr bwMode="auto">
          <a:xfrm>
            <a:off x="611559" y="1221819"/>
            <a:ext cx="6174865" cy="3654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5928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87787" y="1148238"/>
            <a:ext cx="8796083" cy="2802306"/>
          </a:xfrm>
          <a:prstGeom prst="rect">
            <a:avLst/>
          </a:prstGeom>
          <a:solidFill>
            <a:schemeClr val="bg2">
              <a:lumMod val="90000"/>
            </a:schemeClr>
          </a:solidFill>
        </p:spPr>
        <p:txBody>
          <a:bodyPr wrap="square" lIns="68580" tIns="34290" rIns="68580" bIns="34290" rtlCol="0">
            <a:spAutoFit/>
          </a:bodyPr>
          <a:lstStyle/>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Obsah </a:t>
            </a:r>
            <a:r>
              <a:rPr lang="cs-CZ" sz="2400" dirty="0">
                <a:latin typeface="Times New Roman" pitchFamily="18" charset="0"/>
                <a:cs typeface="Times New Roman" pitchFamily="18" charset="0"/>
              </a:rPr>
              <a:t>a význam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Funkce controllingu</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Nákladový controlling</a:t>
            </a: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Typy nákladů v nákladovém controllingu</a:t>
            </a:r>
            <a:endParaRPr lang="cs-CZ" sz="2400" dirty="0">
              <a:latin typeface="Times New Roman" pitchFamily="18" charset="0"/>
              <a:cs typeface="Times New Roman" pitchFamily="18" charset="0"/>
            </a:endParaRPr>
          </a:p>
          <a:p>
            <a:pPr marL="609600" indent="-609600">
              <a:spcBef>
                <a:spcPct val="30000"/>
              </a:spcBef>
              <a:spcAft>
                <a:spcPct val="30000"/>
              </a:spcAft>
              <a:buClr>
                <a:schemeClr val="tx1"/>
              </a:buClr>
              <a:buFont typeface="Wingdings" pitchFamily="2" charset="2"/>
              <a:buAutoNum type="arabicPeriod"/>
              <a:defRPr/>
            </a:pPr>
            <a:r>
              <a:rPr lang="cs-CZ" sz="2400" dirty="0" smtClean="0">
                <a:latin typeface="Times New Roman" pitchFamily="18" charset="0"/>
                <a:cs typeface="Times New Roman" pitchFamily="18" charset="0"/>
              </a:rPr>
              <a:t>Vztažná veličina</a:t>
            </a:r>
            <a:endParaRPr lang="cs-CZ" sz="2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35574" y="236319"/>
            <a:ext cx="5450851"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Nákladový controlling – modelový příklad</a:t>
            </a:r>
            <a:endParaRPr lang="en-GB" sz="2100" b="1" kern="0" dirty="0">
              <a:solidFill>
                <a:sysClr val="windowText" lastClr="000000"/>
              </a:solidFill>
            </a:endParaRPr>
          </a:p>
        </p:txBody>
      </p:sp>
      <p:sp>
        <p:nvSpPr>
          <p:cNvPr id="2" name="TextovéPole 1"/>
          <p:cNvSpPr txBox="1"/>
          <p:nvPr/>
        </p:nvSpPr>
        <p:spPr>
          <a:xfrm>
            <a:off x="223440" y="841042"/>
            <a:ext cx="7992888" cy="346249"/>
          </a:xfrm>
          <a:prstGeom prst="rect">
            <a:avLst/>
          </a:prstGeom>
          <a:solidFill>
            <a:schemeClr val="bg2">
              <a:lumMod val="90000"/>
            </a:schemeClr>
          </a:solidFill>
        </p:spPr>
        <p:txBody>
          <a:bodyPr wrap="square" lIns="68580" tIns="34290" rIns="68580" bIns="34290" rtlCol="0">
            <a:spAutoFit/>
          </a:bodyPr>
          <a:lstStyle/>
          <a:p>
            <a:pPr lvl="0"/>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9762" t="37625" r="30953" b="20282"/>
          <a:stretch/>
        </p:blipFill>
        <p:spPr bwMode="auto">
          <a:xfrm>
            <a:off x="539552" y="1187291"/>
            <a:ext cx="6768752" cy="37607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0901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915154" y="432392"/>
            <a:ext cx="221438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Vztažná veličina</a:t>
            </a:r>
            <a:endParaRPr lang="en-GB" sz="2100" b="1" kern="0" dirty="0">
              <a:solidFill>
                <a:sysClr val="windowText" lastClr="000000"/>
              </a:solidFill>
            </a:endParaRPr>
          </a:p>
        </p:txBody>
      </p:sp>
      <p:sp>
        <p:nvSpPr>
          <p:cNvPr id="2" name="TextovéPole 1"/>
          <p:cNvSpPr txBox="1"/>
          <p:nvPr/>
        </p:nvSpPr>
        <p:spPr>
          <a:xfrm>
            <a:off x="386433" y="987574"/>
            <a:ext cx="7992888" cy="3176319"/>
          </a:xfrm>
          <a:prstGeom prst="rect">
            <a:avLst/>
          </a:prstGeom>
          <a:solidFill>
            <a:schemeClr val="bg2">
              <a:lumMod val="90000"/>
            </a:schemeClr>
          </a:solidFill>
        </p:spPr>
        <p:txBody>
          <a:bodyPr wrap="square" lIns="68580" tIns="34290" rIns="68580" bIns="34290" rtlCol="0">
            <a:spAutoFit/>
          </a:bodyPr>
          <a:lstStyle/>
          <a:p>
            <a:pPr>
              <a:lnSpc>
                <a:spcPct val="120000"/>
              </a:lnSpc>
              <a:spcBef>
                <a:spcPct val="30000"/>
              </a:spcBef>
              <a:spcAft>
                <a:spcPct val="30000"/>
              </a:spcAft>
              <a:defRPr/>
            </a:pPr>
            <a:r>
              <a:rPr lang="cs-CZ" sz="2000" dirty="0">
                <a:latin typeface="Times New Roman" pitchFamily="18" charset="0"/>
                <a:cs typeface="Times New Roman" pitchFamily="18" charset="0"/>
              </a:rPr>
              <a:t>Posláním vztažné veličiny je zajistit, aby předávka výkonu ze střediska dodávajícího výkon, středisku, které výkon přijímá (odebírajícímu) středisku byla transparentní a měřitelná. </a:t>
            </a:r>
          </a:p>
          <a:p>
            <a:pPr>
              <a:lnSpc>
                <a:spcPct val="120000"/>
              </a:lnSpc>
              <a:spcBef>
                <a:spcPct val="30000"/>
              </a:spcBef>
              <a:spcAft>
                <a:spcPct val="30000"/>
              </a:spcAft>
              <a:defRPr/>
            </a:pPr>
            <a:r>
              <a:rPr lang="cs-CZ" sz="2000" dirty="0">
                <a:latin typeface="Times New Roman" pitchFamily="18" charset="0"/>
                <a:cs typeface="Times New Roman" pitchFamily="18" charset="0"/>
              </a:rPr>
              <a:t>Přesnost, objektivnost a vypovídací schopnost nákladového a kalkulačního systému na bázi nákladového controllingu je přímo závislá na tom</a:t>
            </a:r>
            <a:r>
              <a:rPr lang="cs-CZ" sz="2000" dirty="0">
                <a:solidFill>
                  <a:schemeClr val="accent6">
                    <a:lumMod val="75000"/>
                  </a:schemeClr>
                </a:solidFill>
                <a:latin typeface="Times New Roman" pitchFamily="18" charset="0"/>
                <a:cs typeface="Times New Roman" pitchFamily="18" charset="0"/>
              </a:rPr>
              <a:t>, zda se pro každé jednotlivé nákladové středisko podaří najít a definovat vztažnou veličinu tak,  aby se „transformované“ náklady do výkonu chovaly proporcionálně k této vztažné veličině.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27649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595879" y="432392"/>
            <a:ext cx="4852932"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Hlavní a vedlejší nákladová střediska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39553" y="895357"/>
          <a:ext cx="7272808" cy="4179645"/>
        </p:xfrm>
        <a:graphic>
          <a:graphicData uri="http://schemas.openxmlformats.org/presentationml/2006/ole">
            <mc:AlternateContent xmlns:mc="http://schemas.openxmlformats.org/markup-compatibility/2006">
              <mc:Choice xmlns:v="urn:schemas-microsoft-com:vml" Requires="v">
                <p:oleObj spid="_x0000_s64527" name="Dokument" r:id="rId4" imgW="5922429" imgH="4340859" progId="Word.Document.8">
                  <p:embed/>
                </p:oleObj>
              </mc:Choice>
              <mc:Fallback>
                <p:oleObj name="Dokument" r:id="rId4" imgW="5922429" imgH="4340859"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3" y="895357"/>
                        <a:ext cx="7272808" cy="4179645"/>
                      </a:xfrm>
                      <a:prstGeom prst="rect">
                        <a:avLst/>
                      </a:prstGeom>
                      <a:solidFill>
                        <a:srgbClr val="CCFFCC"/>
                      </a:solidFill>
                      <a:ln>
                        <a:noFill/>
                      </a:ln>
                    </p:spPr>
                  </p:pic>
                </p:oleObj>
              </mc:Fallback>
            </mc:AlternateContent>
          </a:graphicData>
        </a:graphic>
      </p:graphicFrame>
    </p:spTree>
    <p:extLst>
      <p:ext uri="{BB962C8B-B14F-4D97-AF65-F5344CB8AC3E}">
        <p14:creationId xmlns:p14="http://schemas.microsoft.com/office/powerpoint/2010/main" val="357995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70046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představit podnik </a:t>
            </a:r>
            <a:r>
              <a:rPr lang="cs-CZ" sz="2000" dirty="0">
                <a:latin typeface="Times New Roman" pitchFamily="18" charset="0"/>
                <a:cs typeface="Times New Roman" pitchFamily="18" charset="0"/>
              </a:rPr>
              <a:t>jako </a:t>
            </a:r>
            <a:r>
              <a:rPr lang="cs-CZ" sz="2000" dirty="0" smtClean="0">
                <a:latin typeface="Times New Roman" pitchFamily="18" charset="0"/>
                <a:cs typeface="Times New Roman" pitchFamily="18" charset="0"/>
              </a:rPr>
              <a:t>systém, obsah </a:t>
            </a:r>
            <a:r>
              <a:rPr lang="cs-CZ" sz="2000" dirty="0">
                <a:latin typeface="Times New Roman" pitchFamily="18" charset="0"/>
                <a:cs typeface="Times New Roman" pitchFamily="18" charset="0"/>
              </a:rPr>
              <a:t>a význam </a:t>
            </a:r>
            <a:r>
              <a:rPr lang="cs-CZ" sz="2000" dirty="0" smtClean="0">
                <a:latin typeface="Times New Roman" pitchFamily="18" charset="0"/>
                <a:cs typeface="Times New Roman" pitchFamily="18" charset="0"/>
              </a:rPr>
              <a:t>controllingu, nákladového controllingu. Na modelovém příkladu byly objasněny metody využívané v rámci nákladových středisek při počítání sazeb předávek výkonů.</a:t>
            </a:r>
            <a:endParaRPr lang="cs-CZ" sz="2000" dirty="0">
              <a:latin typeface="Times New Roman" pitchFamily="18" charset="0"/>
              <a:cs typeface="Times New Roman" pitchFamily="18" charset="0"/>
            </a:endParaRPr>
          </a:p>
          <a:p>
            <a:pPr marL="257175" indent="-257175" algn="just">
              <a:buFont typeface="Arial" panose="020B0604020202020204" pitchFamily="34" charset="0"/>
              <a:buChar char="•"/>
            </a:pPr>
            <a:endParaRPr lang="cs-CZ" sz="2000" dirty="0">
              <a:solidFill>
                <a:schemeClr val="accent3">
                  <a:lumMod val="50000"/>
                </a:schemeClr>
              </a:solidFill>
              <a:cs typeface="Arial" panose="020B060402020202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619627" y="432392"/>
            <a:ext cx="80534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Úvod</a:t>
            </a:r>
            <a:endParaRPr lang="en-GB" sz="2100" b="1" kern="0" dirty="0">
              <a:solidFill>
                <a:sysClr val="windowText" lastClr="000000"/>
              </a:solidFill>
            </a:endParaRPr>
          </a:p>
        </p:txBody>
      </p:sp>
      <p:sp>
        <p:nvSpPr>
          <p:cNvPr id="2" name="TextovéPole 1"/>
          <p:cNvSpPr txBox="1"/>
          <p:nvPr/>
        </p:nvSpPr>
        <p:spPr>
          <a:xfrm>
            <a:off x="395536" y="1148238"/>
            <a:ext cx="7992888" cy="1343445"/>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C</a:t>
            </a:r>
            <a:r>
              <a:rPr lang="cs-CZ" dirty="0" smtClean="0">
                <a:latin typeface="Times New Roman" pitchFamily="18" charset="0"/>
                <a:cs typeface="Times New Roman" pitchFamily="18" charset="0"/>
              </a:rPr>
              <a:t>ontrolling </a:t>
            </a:r>
            <a:r>
              <a:rPr lang="cs-CZ" dirty="0">
                <a:latin typeface="Times New Roman" pitchFamily="18" charset="0"/>
                <a:cs typeface="Times New Roman" pitchFamily="18" charset="0"/>
              </a:rPr>
              <a:t>chápán jako metoda, </a:t>
            </a:r>
            <a:r>
              <a:rPr lang="cs-CZ" dirty="0" smtClean="0">
                <a:latin typeface="Times New Roman" pitchFamily="18" charset="0"/>
                <a:cs typeface="Times New Roman" pitchFamily="18" charset="0"/>
              </a:rPr>
              <a:t>jejímž </a:t>
            </a:r>
            <a:r>
              <a:rPr lang="cs-CZ" dirty="0">
                <a:latin typeface="Times New Roman" pitchFamily="18" charset="0"/>
                <a:cs typeface="Times New Roman" pitchFamily="18" charset="0"/>
              </a:rPr>
              <a:t>posláním je zvýšit účinnost systému řízení. Při posuzování </a:t>
            </a:r>
            <a:r>
              <a:rPr lang="cs-CZ" dirty="0" smtClean="0">
                <a:latin typeface="Times New Roman" pitchFamily="18" charset="0"/>
                <a:cs typeface="Times New Roman" pitchFamily="18" charset="0"/>
              </a:rPr>
              <a:t>postavení </a:t>
            </a:r>
            <a:r>
              <a:rPr lang="cs-CZ" dirty="0">
                <a:latin typeface="Times New Roman" pitchFamily="18" charset="0"/>
                <a:cs typeface="Times New Roman" pitchFamily="18" charset="0"/>
              </a:rPr>
              <a:t>controllingu v rámci organizace podniku je kladen důraz </a:t>
            </a:r>
            <a:r>
              <a:rPr lang="cs-CZ" dirty="0" smtClean="0">
                <a:latin typeface="Times New Roman" pitchFamily="18" charset="0"/>
                <a:cs typeface="Times New Roman" pitchFamily="18" charset="0"/>
              </a:rPr>
              <a:t>na </a:t>
            </a:r>
            <a:r>
              <a:rPr lang="cs-CZ" dirty="0">
                <a:latin typeface="Times New Roman" pitchFamily="18" charset="0"/>
                <a:cs typeface="Times New Roman" pitchFamily="18" charset="0"/>
              </a:rPr>
              <a:t>systémový pohled na podnik. </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65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31572" y="432392"/>
            <a:ext cx="2581477"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Podnik jako systém</a:t>
            </a:r>
            <a:endParaRPr lang="en-GB" sz="2100" b="1" kern="0" dirty="0">
              <a:solidFill>
                <a:sysClr val="windowText" lastClr="000000"/>
              </a:solidFill>
            </a:endParaRPr>
          </a:p>
        </p:txBody>
      </p:sp>
      <p:sp>
        <p:nvSpPr>
          <p:cNvPr id="2" name="TextovéPole 1"/>
          <p:cNvSpPr txBox="1"/>
          <p:nvPr/>
        </p:nvSpPr>
        <p:spPr>
          <a:xfrm>
            <a:off x="395536" y="898805"/>
            <a:ext cx="7992888" cy="1457322"/>
          </a:xfrm>
          <a:prstGeom prst="rect">
            <a:avLst/>
          </a:prstGeom>
          <a:solidFill>
            <a:schemeClr val="bg2">
              <a:lumMod val="90000"/>
            </a:schemeClr>
          </a:solidFill>
        </p:spPr>
        <p:txBody>
          <a:bodyPr wrap="square" lIns="68580" tIns="34290" rIns="68580" bIns="34290" rtlCol="0">
            <a:spAutoFit/>
          </a:bodyPr>
          <a:lstStyle/>
          <a:p>
            <a:pPr>
              <a:lnSpc>
                <a:spcPct val="90000"/>
              </a:lnSpc>
              <a:spcBef>
                <a:spcPct val="30000"/>
              </a:spcBef>
              <a:spcAft>
                <a:spcPct val="30000"/>
              </a:spcAft>
              <a:tabLst>
                <a:tab pos="536575" algn="l"/>
              </a:tabLst>
              <a:defRPr/>
            </a:pPr>
            <a:r>
              <a:rPr lang="cs-CZ" sz="1400" dirty="0">
                <a:latin typeface="Times New Roman" pitchFamily="18" charset="0"/>
                <a:cs typeface="Times New Roman" pitchFamily="18" charset="0"/>
              </a:rPr>
              <a:t>V zásadě existují v rámci systému „podnik“ dva podsystémy:</a:t>
            </a: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výkonný </a:t>
            </a:r>
            <a:r>
              <a:rPr lang="cs-CZ" sz="1600" i="1" dirty="0" smtClean="0">
                <a:latin typeface="Times New Roman" pitchFamily="18" charset="0"/>
                <a:cs typeface="Times New Roman" pitchFamily="18" charset="0"/>
              </a:rPr>
              <a:t>(zásobování, příprava výroby, výroba, odbyt, personalistika)</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a:p>
            <a:pPr>
              <a:lnSpc>
                <a:spcPct val="90000"/>
              </a:lnSpc>
              <a:spcBef>
                <a:spcPct val="30000"/>
              </a:spcBef>
              <a:spcAft>
                <a:spcPct val="30000"/>
              </a:spcAft>
              <a:buClr>
                <a:srgbClr val="FFFF00"/>
              </a:buClr>
              <a:buFont typeface="Wingdings" pitchFamily="2" charset="2"/>
              <a:buChar char="q"/>
              <a:tabLst>
                <a:tab pos="536575" algn="l"/>
              </a:tabLst>
              <a:defRPr/>
            </a:pPr>
            <a:r>
              <a:rPr lang="cs-CZ" sz="1400" dirty="0">
                <a:latin typeface="Times New Roman" pitchFamily="18" charset="0"/>
                <a:cs typeface="Times New Roman" pitchFamily="18" charset="0"/>
              </a:rPr>
              <a:t>	</a:t>
            </a:r>
            <a:r>
              <a:rPr lang="cs-CZ" sz="1600" b="1" i="1" dirty="0">
                <a:latin typeface="Times New Roman" pitchFamily="18" charset="0"/>
                <a:cs typeface="Times New Roman" pitchFamily="18" charset="0"/>
              </a:rPr>
              <a:t>systém </a:t>
            </a:r>
            <a:r>
              <a:rPr lang="cs-CZ" sz="1600" b="1" i="1" dirty="0" smtClean="0">
                <a:latin typeface="Times New Roman" pitchFamily="18" charset="0"/>
                <a:cs typeface="Times New Roman" pitchFamily="18" charset="0"/>
              </a:rPr>
              <a:t>řídicí </a:t>
            </a:r>
            <a:r>
              <a:rPr lang="cs-CZ" sz="1600" i="1" dirty="0" smtClean="0">
                <a:latin typeface="Times New Roman" pitchFamily="18" charset="0"/>
                <a:cs typeface="Times New Roman" pitchFamily="18" charset="0"/>
              </a:rPr>
              <a:t>(hodnotový systém, plánovací a kontrolní systém, informační systém)</a:t>
            </a:r>
            <a:endParaRPr lang="cs-CZ" sz="1600" i="1" dirty="0">
              <a:latin typeface="Times New Roman" pitchFamily="18" charset="0"/>
              <a:cs typeface="Times New Roman" pitchFamily="18" charset="0"/>
            </a:endParaRPr>
          </a:p>
          <a:p>
            <a:pPr>
              <a:lnSpc>
                <a:spcPct val="110000"/>
              </a:lnSpc>
              <a:spcBef>
                <a:spcPts val="1200"/>
              </a:spcBef>
              <a:spcAft>
                <a:spcPts val="1200"/>
              </a:spcAft>
              <a:tabLst>
                <a:tab pos="536575" algn="l"/>
              </a:tabLst>
              <a:defRPr/>
            </a:pPr>
            <a:endParaRPr lang="cs-CZ" sz="14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735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84768" y="432392"/>
            <a:ext cx="3875100"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Obsah a význam controllingu</a:t>
            </a:r>
            <a:endParaRPr lang="en-GB" sz="2100" b="1" kern="0" dirty="0">
              <a:solidFill>
                <a:sysClr val="windowText" lastClr="000000"/>
              </a:solidFill>
            </a:endParaRPr>
          </a:p>
        </p:txBody>
      </p:sp>
      <p:sp>
        <p:nvSpPr>
          <p:cNvPr id="2" name="TextovéPole 1"/>
          <p:cNvSpPr txBox="1"/>
          <p:nvPr/>
        </p:nvSpPr>
        <p:spPr>
          <a:xfrm>
            <a:off x="395536" y="898805"/>
            <a:ext cx="7992888" cy="3539430"/>
          </a:xfrm>
          <a:prstGeom prst="rect">
            <a:avLst/>
          </a:prstGeom>
          <a:solidFill>
            <a:schemeClr val="bg2">
              <a:lumMod val="90000"/>
            </a:schemeClr>
          </a:solidFill>
        </p:spPr>
        <p:txBody>
          <a:bodyPr wrap="square" lIns="68580" tIns="34290" rIns="68580" bIns="34290" rtlCol="0">
            <a:spAutoFit/>
          </a:bodyPr>
          <a:lstStyle/>
          <a:p>
            <a:pPr>
              <a:spcBef>
                <a:spcPts val="300"/>
              </a:spcBef>
              <a:spcAft>
                <a:spcPts val="300"/>
              </a:spcAft>
            </a:pPr>
            <a:r>
              <a:rPr lang="cs-CZ" dirty="0">
                <a:latin typeface="Times New Roman" pitchFamily="18" charset="0"/>
                <a:cs typeface="Times New Roman" pitchFamily="18" charset="0"/>
              </a:rPr>
              <a:t>Pojem </a:t>
            </a:r>
            <a:r>
              <a:rPr lang="cs-CZ" b="1" i="1" dirty="0">
                <a:solidFill>
                  <a:schemeClr val="folHlink"/>
                </a:solidFill>
                <a:latin typeface="Times New Roman" pitchFamily="18" charset="0"/>
                <a:cs typeface="Times New Roman" pitchFamily="18" charset="0"/>
              </a:rPr>
              <a:t>controlling,</a:t>
            </a:r>
            <a:r>
              <a:rPr lang="cs-CZ" i="1" dirty="0">
                <a:latin typeface="Times New Roman" pitchFamily="18" charset="0"/>
                <a:cs typeface="Times New Roman" pitchFamily="18" charset="0"/>
              </a:rPr>
              <a:t> </a:t>
            </a:r>
            <a:r>
              <a:rPr lang="cs-CZ" dirty="0">
                <a:latin typeface="Times New Roman" pitchFamily="18" charset="0"/>
                <a:cs typeface="Times New Roman" pitchFamily="18" charset="0"/>
              </a:rPr>
              <a:t>který vznikl z anglického „</a:t>
            </a:r>
            <a:r>
              <a:rPr lang="cs-CZ" i="1" dirty="0">
                <a:latin typeface="Times New Roman" pitchFamily="18" charset="0"/>
                <a:cs typeface="Times New Roman" pitchFamily="18" charset="0"/>
              </a:rPr>
              <a:t>to </a:t>
            </a:r>
            <a:r>
              <a:rPr lang="cs-CZ" i="1" dirty="0" err="1" smtClean="0">
                <a:latin typeface="Times New Roman" pitchFamily="18" charset="0"/>
                <a:cs typeface="Times New Roman" pitchFamily="18" charset="0"/>
              </a:rPr>
              <a:t>control</a:t>
            </a:r>
            <a:r>
              <a:rPr lang="cs-CZ" dirty="0">
                <a:latin typeface="Times New Roman" pitchFamily="18" charset="0"/>
                <a:cs typeface="Times New Roman" pitchFamily="18" charset="0"/>
              </a:rPr>
              <a:t>“, je překládán jako: </a:t>
            </a:r>
          </a:p>
          <a:p>
            <a:pPr>
              <a:spcBef>
                <a:spcPts val="300"/>
              </a:spcBef>
              <a:spcAft>
                <a:spcPts val="300"/>
              </a:spcAft>
            </a:pPr>
            <a:r>
              <a:rPr lang="cs-CZ" i="1" dirty="0">
                <a:solidFill>
                  <a:schemeClr val="folHlink"/>
                </a:solidFill>
                <a:latin typeface="Times New Roman" pitchFamily="18" charset="0"/>
                <a:cs typeface="Times New Roman" pitchFamily="18" charset="0"/>
              </a:rPr>
              <a:t>ovládat, řídit</a:t>
            </a:r>
            <a:r>
              <a:rPr lang="cs-CZ" dirty="0">
                <a:latin typeface="Times New Roman" pitchFamily="18" charset="0"/>
                <a:cs typeface="Times New Roman" pitchFamily="18" charset="0"/>
              </a:rPr>
              <a:t> </a:t>
            </a:r>
          </a:p>
          <a:p>
            <a:pPr>
              <a:spcBef>
                <a:spcPts val="300"/>
              </a:spcBef>
              <a:spcAft>
                <a:spcPts val="300"/>
              </a:spcAft>
            </a:pPr>
            <a:r>
              <a:rPr lang="cs-CZ" dirty="0">
                <a:latin typeface="Times New Roman" pitchFamily="18" charset="0"/>
                <a:cs typeface="Times New Roman" pitchFamily="18" charset="0"/>
              </a:rPr>
              <a:t>nemá jednoznačně vymezený obsah , neexistuje pro něj jednoznačná definice. </a:t>
            </a: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V nejobecnější poloze je chápán jako metoda, která vede k zvýšení </a:t>
            </a:r>
            <a:r>
              <a:rPr lang="cs-CZ" dirty="0" smtClean="0">
                <a:latin typeface="Times New Roman" pitchFamily="18" charset="0"/>
                <a:cs typeface="Times New Roman" pitchFamily="18" charset="0"/>
              </a:rPr>
              <a:t>účinnosti </a:t>
            </a:r>
            <a:r>
              <a:rPr lang="cs-CZ" dirty="0">
                <a:latin typeface="Times New Roman" pitchFamily="18" charset="0"/>
                <a:cs typeface="Times New Roman" pitchFamily="18" charset="0"/>
              </a:rPr>
              <a:t>řízení prostřednictvím systematického srovnávání </a:t>
            </a:r>
            <a:r>
              <a:rPr lang="cs-CZ" dirty="0" smtClean="0">
                <a:latin typeface="Times New Roman" pitchFamily="18" charset="0"/>
                <a:cs typeface="Times New Roman" pitchFamily="18" charset="0"/>
              </a:rPr>
              <a:t>dosažené </a:t>
            </a:r>
            <a:r>
              <a:rPr lang="cs-CZ" dirty="0">
                <a:latin typeface="Times New Roman" pitchFamily="18" charset="0"/>
                <a:cs typeface="Times New Roman" pitchFamily="18" charset="0"/>
              </a:rPr>
              <a:t>skutečnosti s žádoucím stavem (předpokládaným, </a:t>
            </a:r>
            <a:r>
              <a:rPr lang="cs-CZ" dirty="0" smtClean="0">
                <a:latin typeface="Times New Roman" pitchFamily="18" charset="0"/>
                <a:cs typeface="Times New Roman" pitchFamily="18" charset="0"/>
              </a:rPr>
              <a:t>plánovaným </a:t>
            </a:r>
            <a:r>
              <a:rPr lang="cs-CZ" dirty="0">
                <a:latin typeface="Times New Roman" pitchFamily="18" charset="0"/>
                <a:cs typeface="Times New Roman" pitchFamily="18" charset="0"/>
              </a:rPr>
              <a:t>stavem) podnikatelského procesu a to prostřednictvím </a:t>
            </a:r>
            <a:r>
              <a:rPr lang="cs-CZ" dirty="0" smtClean="0">
                <a:latin typeface="Times New Roman" pitchFamily="18" charset="0"/>
                <a:cs typeface="Times New Roman" pitchFamily="18" charset="0"/>
              </a:rPr>
              <a:t>zjištěných </a:t>
            </a:r>
            <a:r>
              <a:rPr lang="cs-CZ" dirty="0">
                <a:latin typeface="Times New Roman" pitchFamily="18" charset="0"/>
                <a:cs typeface="Times New Roman" pitchFamily="18" charset="0"/>
              </a:rPr>
              <a:t>odchylek a analýzou jejich příčin. </a:t>
            </a:r>
            <a:endParaRPr lang="cs-CZ" b="1" u="sng" dirty="0">
              <a:latin typeface="Times New Roman" pitchFamily="18" charset="0"/>
              <a:cs typeface="Times New Roman" pitchFamily="18" charset="0"/>
            </a:endParaRPr>
          </a:p>
          <a:p>
            <a:pPr>
              <a:spcBef>
                <a:spcPts val="600"/>
              </a:spcBef>
              <a:spcAft>
                <a:spcPts val="600"/>
              </a:spcAft>
              <a:buClr>
                <a:schemeClr val="tx1"/>
              </a:buClr>
              <a:buFont typeface="Wingdings" pitchFamily="2" charset="2"/>
              <a:buChar char="q"/>
              <a:tabLst>
                <a:tab pos="447675" algn="l"/>
              </a:tabLst>
            </a:pPr>
            <a:r>
              <a:rPr lang="cs-CZ" dirty="0">
                <a:latin typeface="Times New Roman" pitchFamily="18" charset="0"/>
                <a:cs typeface="Times New Roman" pitchFamily="18" charset="0"/>
              </a:rPr>
              <a:t>	Následuje návrh opatření k jejich eliminaci, případně může dojít ke </a:t>
            </a:r>
            <a:r>
              <a:rPr lang="cs-CZ" dirty="0" smtClean="0">
                <a:latin typeface="Times New Roman" pitchFamily="18" charset="0"/>
                <a:cs typeface="Times New Roman" pitchFamily="18" charset="0"/>
              </a:rPr>
              <a:t>korekci </a:t>
            </a:r>
            <a:r>
              <a:rPr lang="cs-CZ" dirty="0">
                <a:latin typeface="Times New Roman" pitchFamily="18" charset="0"/>
                <a:cs typeface="Times New Roman" pitchFamily="18" charset="0"/>
              </a:rPr>
              <a:t>stanovených cílů. Analýza odchylek podle příčin vzniku a </a:t>
            </a:r>
            <a:r>
              <a:rPr lang="cs-CZ" dirty="0" smtClean="0">
                <a:latin typeface="Times New Roman" pitchFamily="18" charset="0"/>
                <a:cs typeface="Times New Roman" pitchFamily="18" charset="0"/>
              </a:rPr>
              <a:t>odpovědnosti </a:t>
            </a:r>
            <a:r>
              <a:rPr lang="cs-CZ" dirty="0">
                <a:latin typeface="Times New Roman" pitchFamily="18" charset="0"/>
                <a:cs typeface="Times New Roman" pitchFamily="18" charset="0"/>
              </a:rPr>
              <a:t>je těžištěm metody controllingu a je důležitá i </a:t>
            </a:r>
            <a:r>
              <a:rPr lang="cs-CZ" dirty="0" smtClean="0">
                <a:latin typeface="Times New Roman" pitchFamily="18" charset="0"/>
                <a:cs typeface="Times New Roman" pitchFamily="18" charset="0"/>
              </a:rPr>
              <a:t>z</a:t>
            </a:r>
            <a:r>
              <a:rPr lang="cs-CZ" dirty="0">
                <a:latin typeface="Times New Roman" pitchFamily="18" charset="0"/>
                <a:cs typeface="Times New Roman" pitchFamily="18" charset="0"/>
              </a:rPr>
              <a:t> hlediska účinného motivačního působení celého systému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2389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2285241"/>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buClr>
                <a:schemeClr val="tx1"/>
              </a:buClr>
              <a:buFont typeface="Wingdings" pitchFamily="2" charset="2"/>
              <a:buChar char="q"/>
              <a:tabLst>
                <a:tab pos="536575" algn="l"/>
              </a:tabLst>
            </a:pPr>
            <a:r>
              <a:rPr lang="cs-CZ" sz="2000" dirty="0">
                <a:latin typeface="Times New Roman" pitchFamily="18" charset="0"/>
                <a:cs typeface="Times New Roman" pitchFamily="18" charset="0"/>
              </a:rPr>
              <a:t>Controlling je rovněž chápan jako funkce, která </a:t>
            </a:r>
            <a:r>
              <a:rPr lang="cs-CZ" sz="2000" dirty="0" smtClean="0">
                <a:latin typeface="Times New Roman" pitchFamily="18" charset="0"/>
                <a:cs typeface="Times New Roman" pitchFamily="18" charset="0"/>
              </a:rPr>
              <a:t>připravuje</a:t>
            </a:r>
            <a:r>
              <a:rPr lang="cs-CZ" sz="2000" dirty="0">
                <a:latin typeface="Times New Roman" pitchFamily="18" charset="0"/>
                <a:cs typeface="Times New Roman" pitchFamily="18" charset="0"/>
              </a:rPr>
              <a:t>, analyzuje podnikové ekonomické údaje </a:t>
            </a:r>
            <a:r>
              <a:rPr lang="cs-CZ" sz="2000" dirty="0" smtClean="0">
                <a:latin typeface="Times New Roman" pitchFamily="18" charset="0"/>
                <a:cs typeface="Times New Roman" pitchFamily="18" charset="0"/>
              </a:rPr>
              <a:t>významné </a:t>
            </a:r>
            <a:r>
              <a:rPr lang="cs-CZ" sz="2000" dirty="0">
                <a:latin typeface="Times New Roman" pitchFamily="18" charset="0"/>
                <a:cs typeface="Times New Roman" pitchFamily="18" charset="0"/>
              </a:rPr>
              <a:t>pro řízení, určené managementu na různých 	úrovních řízení. Tyto informace se pak stávají podnětem </a:t>
            </a:r>
            <a:r>
              <a:rPr lang="cs-CZ" sz="2000" dirty="0" smtClean="0">
                <a:latin typeface="Times New Roman" pitchFamily="18" charset="0"/>
                <a:cs typeface="Times New Roman" pitchFamily="18" charset="0"/>
              </a:rPr>
              <a:t>k</a:t>
            </a:r>
            <a:r>
              <a:rPr lang="cs-CZ" sz="2000" dirty="0">
                <a:latin typeface="Times New Roman" pitchFamily="18" charset="0"/>
                <a:cs typeface="Times New Roman" pitchFamily="18" charset="0"/>
              </a:rPr>
              <a:t> ekonomicky racionálním rozhodnutím, cílově </a:t>
            </a:r>
            <a:r>
              <a:rPr lang="cs-CZ" sz="2000" dirty="0" smtClean="0">
                <a:latin typeface="Times New Roman" pitchFamily="18" charset="0"/>
                <a:cs typeface="Times New Roman" pitchFamily="18" charset="0"/>
              </a:rPr>
              <a:t>zaměřeným </a:t>
            </a:r>
            <a:r>
              <a:rPr lang="cs-CZ" sz="2000" dirty="0">
                <a:latin typeface="Times New Roman" pitchFamily="18" charset="0"/>
                <a:cs typeface="Times New Roman" pitchFamily="18" charset="0"/>
              </a:rPr>
              <a:t>rozhodnutím a opatřením.</a:t>
            </a:r>
          </a:p>
          <a:p>
            <a:pPr>
              <a:lnSpc>
                <a:spcPct val="110000"/>
              </a:lnSpc>
              <a:spcBef>
                <a:spcPct val="30000"/>
              </a:spcBef>
              <a:spcAft>
                <a:spcPct val="30000"/>
              </a:spcAft>
              <a:buClr>
                <a:schemeClr val="tx1"/>
              </a:buClr>
              <a:tabLst>
                <a:tab pos="536575" algn="l"/>
              </a:tabLst>
            </a:pPr>
            <a:endParaRPr lang="cs-CZ" sz="20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146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3559436"/>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Třídění koncepcí controllingu:</a:t>
            </a:r>
          </a:p>
          <a:p>
            <a:pPr>
              <a:spcBef>
                <a:spcPct val="30000"/>
              </a:spcBef>
              <a:spcAft>
                <a:spcPct val="30000"/>
              </a:spcAft>
              <a:buClr>
                <a:srgbClr val="FFFF00"/>
              </a:buClr>
              <a:buFont typeface="Wingdings" pitchFamily="2" charset="2"/>
              <a:buChar char="q"/>
              <a:tabLst>
                <a:tab pos="536575" algn="l"/>
              </a:tabLst>
              <a:defRPr/>
            </a:pPr>
            <a:r>
              <a:rPr lang="cs-CZ" dirty="0">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koncepce orientované na početnictví,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orientované na informace,</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vztažené k systému řízení,</a:t>
            </a:r>
          </a:p>
          <a:p>
            <a:pPr>
              <a:spcBef>
                <a:spcPct val="30000"/>
              </a:spcBef>
              <a:spcAft>
                <a:spcPct val="30000"/>
              </a:spcAft>
              <a:buClr>
                <a:srgbClr val="FFFF00"/>
              </a:buClr>
              <a:buFont typeface="Wingdings" pitchFamily="2" charset="2"/>
              <a:buChar char="q"/>
              <a:tabLst>
                <a:tab pos="536575" algn="l"/>
              </a:tabLst>
              <a:defRPr/>
            </a:pPr>
            <a:r>
              <a:rPr lang="cs-CZ" dirty="0">
                <a:solidFill>
                  <a:schemeClr val="accent6">
                    <a:lumMod val="75000"/>
                  </a:schemeClr>
                </a:solidFill>
                <a:latin typeface="Times New Roman" pitchFamily="18" charset="0"/>
                <a:cs typeface="Times New Roman" pitchFamily="18" charset="0"/>
              </a:rPr>
              <a:t>	koncepce zaměřená na cíle podniku.</a:t>
            </a:r>
          </a:p>
          <a:p>
            <a:pPr>
              <a:spcBef>
                <a:spcPct val="30000"/>
              </a:spcBef>
              <a:spcAft>
                <a:spcPct val="30000"/>
              </a:spcAft>
              <a:buClr>
                <a:srgbClr val="FFFF00"/>
              </a:buClr>
              <a:tabLst>
                <a:tab pos="536575" algn="l"/>
              </a:tabLst>
              <a:defRPr/>
            </a:pPr>
            <a:endParaRPr lang="cs-CZ" dirty="0">
              <a:latin typeface="Times New Roman" pitchFamily="18" charset="0"/>
              <a:cs typeface="Times New Roman" pitchFamily="18" charset="0"/>
            </a:endParaRPr>
          </a:p>
          <a:p>
            <a:pPr>
              <a:spcBef>
                <a:spcPct val="30000"/>
              </a:spcBef>
              <a:spcAft>
                <a:spcPct val="30000"/>
              </a:spcAft>
              <a:buClr>
                <a:srgbClr val="FFFF00"/>
              </a:buClr>
              <a:tabLst>
                <a:tab pos="536575" algn="l"/>
              </a:tabLst>
              <a:defRPr/>
            </a:pPr>
            <a:r>
              <a:rPr lang="cs-CZ" dirty="0">
                <a:latin typeface="Times New Roman" pitchFamily="18" charset="0"/>
                <a:cs typeface="Times New Roman" pitchFamily="18" charset="0"/>
              </a:rPr>
              <a:t>Výše uvedené typy koncepcí controllingu se ve své podstatě zaměřují na specifické oblasti jako předmět svého zájmu. </a:t>
            </a:r>
            <a:br>
              <a:rPr lang="cs-CZ" dirty="0">
                <a:latin typeface="Times New Roman" pitchFamily="18" charset="0"/>
                <a:cs typeface="Times New Roman" pitchFamily="18" charset="0"/>
              </a:rPr>
            </a:br>
            <a:r>
              <a:rPr lang="cs-CZ" dirty="0">
                <a:latin typeface="Times New Roman" pitchFamily="18" charset="0"/>
                <a:cs typeface="Times New Roman" pitchFamily="18" charset="0"/>
              </a:rPr>
              <a:t>Pojem početnictví zastřešuje oblast účetnictví, kalkulací, statistiky a rozpočtů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7056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3577" y="432392"/>
            <a:ext cx="3017494"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Koncepce controllingu</a:t>
            </a:r>
            <a:endParaRPr lang="en-GB" sz="2100" b="1" kern="0" dirty="0">
              <a:solidFill>
                <a:sysClr val="windowText" lastClr="000000"/>
              </a:solidFill>
            </a:endParaRPr>
          </a:p>
        </p:txBody>
      </p:sp>
      <p:sp>
        <p:nvSpPr>
          <p:cNvPr id="2" name="TextovéPole 1"/>
          <p:cNvSpPr txBox="1"/>
          <p:nvPr/>
        </p:nvSpPr>
        <p:spPr>
          <a:xfrm>
            <a:off x="395536" y="898805"/>
            <a:ext cx="7992888" cy="1583575"/>
          </a:xfrm>
          <a:prstGeom prst="rect">
            <a:avLst/>
          </a:prstGeom>
          <a:solidFill>
            <a:schemeClr val="bg2">
              <a:lumMod val="90000"/>
            </a:schemeClr>
          </a:solidFill>
        </p:spPr>
        <p:txBody>
          <a:bodyPr wrap="square" lIns="68580" tIns="34290" rIns="68580" bIns="34290" rtlCol="0">
            <a:spAutoFit/>
          </a:bodyPr>
          <a:lstStyle/>
          <a:p>
            <a:pPr>
              <a:lnSpc>
                <a:spcPct val="110000"/>
              </a:lnSpc>
              <a:spcBef>
                <a:spcPct val="30000"/>
              </a:spcBef>
              <a:spcAft>
                <a:spcPct val="30000"/>
              </a:spcAft>
              <a:defRPr/>
            </a:pPr>
            <a:r>
              <a:rPr lang="cs-CZ" sz="2000" b="1" i="1" u="sng" dirty="0">
                <a:solidFill>
                  <a:schemeClr val="accent6">
                    <a:lumMod val="75000"/>
                  </a:schemeClr>
                </a:solidFill>
                <a:latin typeface="Times New Roman" pitchFamily="18" charset="0"/>
                <a:cs typeface="Times New Roman" pitchFamily="18" charset="0"/>
              </a:rPr>
              <a:t>Koncepce zaměřená na cíle podniku (přístup praktiků)</a:t>
            </a:r>
            <a:r>
              <a:rPr lang="cs-CZ" sz="2000" u="sng" dirty="0">
                <a:solidFill>
                  <a:schemeClr val="accent6">
                    <a:lumMod val="75000"/>
                  </a:schemeClr>
                </a:solidFill>
                <a:latin typeface="Times New Roman" pitchFamily="18" charset="0"/>
                <a:cs typeface="Times New Roman" pitchFamily="18" charset="0"/>
              </a:rPr>
              <a:t>,</a:t>
            </a:r>
            <a:r>
              <a:rPr lang="cs-CZ" sz="2000" dirty="0">
                <a:solidFill>
                  <a:schemeClr val="accent6">
                    <a:lumMod val="75000"/>
                  </a:schemeClr>
                </a:solidFill>
                <a:latin typeface="Times New Roman" pitchFamily="18" charset="0"/>
                <a:cs typeface="Times New Roman" pitchFamily="18" charset="0"/>
              </a:rPr>
              <a:t> </a:t>
            </a:r>
            <a:r>
              <a:rPr lang="cs-CZ" sz="2000" dirty="0">
                <a:latin typeface="Times New Roman" pitchFamily="18" charset="0"/>
                <a:cs typeface="Times New Roman" pitchFamily="18" charset="0"/>
              </a:rPr>
              <a:t>je všeobecně vnímáno, že controlling je orientován především na cíle. Je nástrojem podniku orientovaného na cíle. </a:t>
            </a:r>
            <a:endParaRPr lang="cs-CZ" sz="2000" dirty="0" smtClean="0">
              <a:latin typeface="Times New Roman" pitchFamily="18" charset="0"/>
              <a:cs typeface="Times New Roman" pitchFamily="18" charset="0"/>
            </a:endParaRPr>
          </a:p>
          <a:p>
            <a:pPr>
              <a:lnSpc>
                <a:spcPct val="110000"/>
              </a:lnSpc>
              <a:spcBef>
                <a:spcPct val="30000"/>
              </a:spcBef>
              <a:spcAft>
                <a:spcPct val="30000"/>
              </a:spcAft>
              <a:defRPr/>
            </a:pPr>
            <a:r>
              <a:rPr lang="cs-CZ" sz="2000" dirty="0" smtClean="0">
                <a:latin typeface="Times New Roman" pitchFamily="18" charset="0"/>
                <a:cs typeface="Times New Roman" pitchFamily="18" charset="0"/>
              </a:rPr>
              <a:t>Uplatňuje </a:t>
            </a:r>
            <a:r>
              <a:rPr lang="cs-CZ" sz="2000" dirty="0">
                <a:latin typeface="Times New Roman" pitchFamily="18" charset="0"/>
                <a:cs typeface="Times New Roman" pitchFamily="18" charset="0"/>
              </a:rPr>
              <a:t>se pravidlo: řídit podle cílů místo denního operativního řízení.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8507960"/>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2659</TotalTime>
  <Words>798</Words>
  <Application>Microsoft Office PowerPoint</Application>
  <PresentationFormat>Předvádění na obrazovce (16:9)</PresentationFormat>
  <Paragraphs>187</Paragraphs>
  <Slides>33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33</vt:i4>
      </vt:variant>
    </vt:vector>
  </HeadingPairs>
  <TitlesOfParts>
    <vt:vector size="39" baseType="lpstr">
      <vt:lpstr>Arial</vt:lpstr>
      <vt:lpstr>Calibri</vt:lpstr>
      <vt:lpstr>Times New Roman</vt:lpstr>
      <vt:lpstr>Wingdings</vt:lpstr>
      <vt:lpstr>SLU</vt:lpstr>
      <vt:lpstr>Dokument</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Rylkova</cp:lastModifiedBy>
  <cp:revision>191</cp:revision>
  <cp:lastPrinted>2018-03-27T09:30:31Z</cp:lastPrinted>
  <dcterms:created xsi:type="dcterms:W3CDTF">2016-07-06T15:42:34Z</dcterms:created>
  <dcterms:modified xsi:type="dcterms:W3CDTF">2023-02-15T13:04:22Z</dcterms:modified>
</cp:coreProperties>
</file>