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299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256" r:id="rId16"/>
    <p:sldId id="259" r:id="rId17"/>
    <p:sldId id="266" r:id="rId18"/>
    <p:sldId id="267" r:id="rId19"/>
    <p:sldId id="268" r:id="rId20"/>
    <p:sldId id="269" r:id="rId21"/>
    <p:sldId id="279" r:id="rId22"/>
    <p:sldId id="270" r:id="rId23"/>
    <p:sldId id="281" r:id="rId24"/>
    <p:sldId id="282" r:id="rId25"/>
    <p:sldId id="280" r:id="rId26"/>
    <p:sldId id="283" r:id="rId27"/>
    <p:sldId id="272" r:id="rId28"/>
    <p:sldId id="284" r:id="rId29"/>
    <p:sldId id="271" r:id="rId30"/>
    <p:sldId id="285" r:id="rId31"/>
    <p:sldId id="287" r:id="rId32"/>
    <p:sldId id="286" r:id="rId33"/>
    <p:sldId id="298" r:id="rId34"/>
    <p:sldId id="297" r:id="rId35"/>
    <p:sldId id="273" r:id="rId36"/>
    <p:sldId id="288" r:id="rId37"/>
    <p:sldId id="289" r:id="rId38"/>
    <p:sldId id="274" r:id="rId39"/>
    <p:sldId id="292" r:id="rId40"/>
    <p:sldId id="293" r:id="rId41"/>
    <p:sldId id="294" r:id="rId42"/>
    <p:sldId id="295" r:id="rId43"/>
    <p:sldId id="296" r:id="rId44"/>
    <p:sldId id="300" r:id="rId45"/>
    <p:sldId id="302" r:id="rId46"/>
    <p:sldId id="303" r:id="rId47"/>
    <p:sldId id="304" r:id="rId48"/>
    <p:sldId id="305" r:id="rId49"/>
    <p:sldId id="309" r:id="rId50"/>
    <p:sldId id="312" r:id="rId51"/>
    <p:sldId id="313" r:id="rId52"/>
    <p:sldId id="314" r:id="rId53"/>
    <p:sldId id="315" r:id="rId54"/>
    <p:sldId id="318" r:id="rId55"/>
    <p:sldId id="319" r:id="rId56"/>
    <p:sldId id="321" r:id="rId57"/>
    <p:sldId id="322" r:id="rId58"/>
    <p:sldId id="323" r:id="rId59"/>
    <p:sldId id="324" r:id="rId60"/>
    <p:sldId id="325" r:id="rId61"/>
    <p:sldId id="327" r:id="rId62"/>
    <p:sldId id="328" r:id="rId63"/>
    <p:sldId id="329" r:id="rId64"/>
    <p:sldId id="331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5" r:id="rId85"/>
    <p:sldId id="359" r:id="rId86"/>
    <p:sldId id="360" r:id="rId87"/>
    <p:sldId id="361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4" r:id="rId104"/>
    <p:sldId id="385" r:id="rId105"/>
    <p:sldId id="386" r:id="rId106"/>
    <p:sldId id="387" r:id="rId107"/>
    <p:sldId id="388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403" r:id="rId123"/>
    <p:sldId id="406" r:id="rId124"/>
    <p:sldId id="407" r:id="rId125"/>
    <p:sldId id="408" r:id="rId126"/>
    <p:sldId id="409" r:id="rId127"/>
    <p:sldId id="410" r:id="rId1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12.03.2025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Přednášející: Ing. Šárka Zapletalová, Ph.D.</a:t>
            </a:r>
          </a:p>
          <a:p>
            <a:pPr lvl="1" algn="just"/>
            <a:r>
              <a:rPr lang="cs-CZ" sz="1400" dirty="0"/>
              <a:t>Kancelář: B202</a:t>
            </a:r>
          </a:p>
          <a:p>
            <a:pPr lvl="1" algn="just"/>
            <a:r>
              <a:rPr lang="cs-CZ" sz="1400" dirty="0"/>
              <a:t>Konzultační hodiny: úterý 10,30 – 12,00 nebo online přes MS </a:t>
            </a:r>
            <a:r>
              <a:rPr lang="cs-CZ" sz="1400" dirty="0" err="1"/>
              <a:t>Teams</a:t>
            </a:r>
            <a:r>
              <a:rPr lang="cs-CZ" sz="1400" dirty="0"/>
              <a:t> na základě předchozí domluvy</a:t>
            </a:r>
          </a:p>
          <a:p>
            <a:pPr lvl="1" algn="just"/>
            <a:r>
              <a:rPr lang="cs-CZ" sz="1400" dirty="0"/>
              <a:t>Email: </a:t>
            </a:r>
            <a:r>
              <a:rPr lang="cs-CZ" sz="1400" dirty="0" err="1">
                <a:hlinkClick r:id="rId2"/>
              </a:rPr>
              <a:t>zapletalova</a:t>
            </a:r>
            <a:r>
              <a:rPr lang="en-US" sz="1400" dirty="0">
                <a:hlinkClick r:id="rId2"/>
              </a:rPr>
              <a:t>@</a:t>
            </a:r>
            <a:r>
              <a:rPr lang="cs-CZ" sz="1400" dirty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/>
              <a:t>Telefon: 596 398 433</a:t>
            </a:r>
          </a:p>
          <a:p>
            <a:pPr algn="just"/>
            <a:r>
              <a:rPr lang="cs-CZ" sz="1800" dirty="0"/>
              <a:t>Veškeré materiály, informace a podklady ke studiu: IS SU</a:t>
            </a:r>
          </a:p>
          <a:p>
            <a:pPr algn="just"/>
            <a:r>
              <a:rPr lang="cs-CZ" sz="1800" dirty="0"/>
              <a:t>Požadavky na ukončení předmětu:</a:t>
            </a:r>
          </a:p>
          <a:p>
            <a:pPr lvl="1" algn="just"/>
            <a:r>
              <a:rPr lang="cs-CZ" sz="1400" dirty="0"/>
              <a:t>aktivní účast na seminářích </a:t>
            </a:r>
          </a:p>
          <a:p>
            <a:pPr lvl="1" algn="just"/>
            <a:r>
              <a:rPr lang="cs-CZ" sz="1400" dirty="0"/>
              <a:t>vypracování případové studie na zadané téma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informace k předmětu</a:t>
            </a:r>
          </a:p>
        </p:txBody>
      </p:sp>
    </p:spTree>
    <p:extLst>
      <p:ext uri="{BB962C8B-B14F-4D97-AF65-F5344CB8AC3E}">
        <p14:creationId xmlns:p14="http://schemas.microsoft.com/office/powerpoint/2010/main" val="3915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Cíle VS – uspokojovat potřeby ve veřejném zájmu – známky nadindividuálního charakteru – snaha o zvyšování rovnosti ve společnosti – může vést ke snížení efektivnosti</a:t>
            </a:r>
          </a:p>
          <a:p>
            <a:pPr algn="just"/>
            <a:r>
              <a:rPr lang="cs-CZ" sz="1600" dirty="0"/>
              <a:t>Jsou zde vymezeny komplexnější cíle, nejedná se pouze o zisk a přežití (např. zlepšení služeb při omezených nákladech)</a:t>
            </a:r>
          </a:p>
          <a:p>
            <a:pPr lvl="0" algn="just"/>
            <a:r>
              <a:rPr lang="cs-CZ" sz="1600" dirty="0"/>
              <a:t>Problém měřitelnosti naplnění cíle – problém kontroly – cíl veřejný zájem – široká a nekonkrétní kategorie</a:t>
            </a:r>
          </a:p>
          <a:p>
            <a:pPr lvl="0" algn="just"/>
            <a:r>
              <a:rPr lang="cs-CZ" sz="1600" dirty="0"/>
              <a:t>Odlišná strukturovanost cílů a jejich časová posloupnost – krátkodobější plánovací horizont vycházející z periodického cyklu tvorby a schvalování rozpočtů a omezená funkční životnost autorit stanovující strategické cíle – konzervativní chování manažerů s nízkou tolerancí k rizikům</a:t>
            </a:r>
          </a:p>
          <a:p>
            <a:pPr lvl="0" algn="just"/>
            <a:r>
              <a:rPr lang="cs-CZ" sz="1600" dirty="0"/>
              <a:t>Vztah prostředek – cíl – co je prostředkem k vyššímu účelu, může být současně cílem ve vztahu k nižšímu prostředku 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41745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5124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err="1"/>
              <a:t>Porterova</a:t>
            </a:r>
            <a:r>
              <a:rPr lang="cs-CZ" sz="1600" b="1" dirty="0"/>
              <a:t> analýza pěti konkurenčních sil</a:t>
            </a:r>
            <a:r>
              <a:rPr lang="cs-CZ" sz="1600" dirty="0"/>
              <a:t> hodnotí konkurenční síly v daném odvětví, které ovlivňují dlouhodobou ziskovou přitažlivost konkrétního odvětví. K hodnoceným konkurenčním silám patří (Porter, 1994):</a:t>
            </a:r>
          </a:p>
          <a:p>
            <a:pPr lvl="1" algn="just"/>
            <a:r>
              <a:rPr lang="cs-CZ" sz="1400" b="1" dirty="0"/>
              <a:t>Stávající konkurenti</a:t>
            </a:r>
            <a:r>
              <a:rPr lang="cs-CZ" sz="1400" dirty="0"/>
              <a:t> – jejich schopnost ovlivnit cenu a nabízené množství daného výrobku/služby.</a:t>
            </a:r>
          </a:p>
          <a:p>
            <a:pPr lvl="1" algn="just"/>
            <a:r>
              <a:rPr lang="cs-CZ" sz="1400" b="1" dirty="0"/>
              <a:t>Potenciální konkurenti</a:t>
            </a:r>
            <a:r>
              <a:rPr lang="cs-CZ" sz="1400" dirty="0"/>
              <a:t> – možnost, že vstoupí na trh a ovlivní cenu a nabízené množství daného výrobku/služby.</a:t>
            </a:r>
          </a:p>
          <a:p>
            <a:pPr lvl="1" algn="just"/>
            <a:r>
              <a:rPr lang="cs-CZ" sz="1400" b="1" dirty="0"/>
              <a:t>Dodavatelé</a:t>
            </a:r>
            <a:r>
              <a:rPr lang="cs-CZ" sz="1400" dirty="0"/>
              <a:t> – jejich schopnost ovlivnit cenu a nabízené množství potřebných vstupů.</a:t>
            </a:r>
          </a:p>
          <a:p>
            <a:pPr lvl="1" algn="just"/>
            <a:r>
              <a:rPr lang="cs-CZ" sz="1400" b="1" dirty="0"/>
              <a:t>Kupující</a:t>
            </a:r>
            <a:r>
              <a:rPr lang="cs-CZ" sz="1400" dirty="0"/>
              <a:t> – jejich schopnost ovlivnit cenu a poptávané množství daného výrobku/služby.</a:t>
            </a:r>
          </a:p>
          <a:p>
            <a:pPr lvl="1" algn="just"/>
            <a:r>
              <a:rPr lang="cs-CZ" sz="1400" b="1" dirty="0"/>
              <a:t>Substituty </a:t>
            </a:r>
            <a:r>
              <a:rPr lang="cs-CZ" sz="1400" dirty="0"/>
              <a:t>– cena a nabízené množství výrobků/služeb aspoň částečně schopných nahradit daný výrobek/službu.</a:t>
            </a:r>
          </a:p>
          <a:p>
            <a:pPr lvl="0" algn="just"/>
            <a:r>
              <a:rPr lang="cs-CZ" sz="1600" dirty="0"/>
              <a:t>V souvislosti s výraznými změnami v podnikatelském prostředí, dochází k určitým modifikacím tohoto tradičního modelu konkurenčních sil. Například se přidává šestá síla, a to komplementární produkty</a:t>
            </a:r>
          </a:p>
          <a:p>
            <a:pPr marL="457200" lvl="1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Metody analýzy odvětví II</a:t>
            </a:r>
          </a:p>
        </p:txBody>
      </p:sp>
    </p:spTree>
    <p:extLst>
      <p:ext uri="{BB962C8B-B14F-4D97-AF65-F5344CB8AC3E}">
        <p14:creationId xmlns:p14="http://schemas.microsoft.com/office/powerpoint/2010/main" val="4792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</p:txBody>
      </p:sp>
      <p:pic>
        <p:nvPicPr>
          <p:cNvPr id="5" name="Obrázek 4" descr="Porter_5_si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843558"/>
            <a:ext cx="69127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76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7675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Výzkum trhu představuje specifikaci, shromažďování, analýzu a interpretaci informací sloužící jako podklad pro rozhodování manažera.</a:t>
            </a:r>
          </a:p>
          <a:p>
            <a:pPr algn="just"/>
            <a:r>
              <a:rPr lang="cs-CZ" sz="1600" dirty="0"/>
              <a:t>Výzkum trhu je částí podnikového informačního systému, který je tvořen: interním informačním systémem, externím zpravodajský systémem, výzkumným systémem, systém na podporu rozhodování.</a:t>
            </a:r>
          </a:p>
          <a:p>
            <a:pPr algn="just"/>
            <a:r>
              <a:rPr lang="cs-CZ" sz="1600" b="1" dirty="0"/>
              <a:t>Proces výzkumu trhu </a:t>
            </a:r>
            <a:r>
              <a:rPr lang="cs-CZ" sz="1600" dirty="0"/>
              <a:t>představuje postupné kroky vedoucí od přípravy výzkumu směřující ke skutečné realizaci výzkumu. Přestože se každý výzkum a jeho průběh vyznačuje zvláštnostmi a odlišnostmi, můžeme jej rozdělit do třech základních fází:</a:t>
            </a:r>
          </a:p>
          <a:p>
            <a:pPr lvl="1" algn="just"/>
            <a:r>
              <a:rPr lang="cs-CZ" sz="1600" dirty="0"/>
              <a:t>fáze přípravná – stanovení cíle výzkumu, specifikace výzkumného problému, navržení plánu výzkumu;</a:t>
            </a:r>
          </a:p>
          <a:p>
            <a:pPr lvl="1" algn="just"/>
            <a:r>
              <a:rPr lang="cs-CZ" sz="1600" dirty="0"/>
              <a:t>fáze realizační – sběr informací, analýza dat, přeměna datové struktury do informace;</a:t>
            </a:r>
          </a:p>
          <a:p>
            <a:pPr lvl="1" algn="just"/>
            <a:r>
              <a:rPr lang="cs-CZ" sz="1600" dirty="0"/>
              <a:t>fáze prezentační – písemná a ústní prezentace výsledků výzkumu.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Výzkum trhu</a:t>
            </a:r>
          </a:p>
        </p:txBody>
      </p:sp>
    </p:spTree>
    <p:extLst>
      <p:ext uri="{BB962C8B-B14F-4D97-AF65-F5344CB8AC3E}">
        <p14:creationId xmlns:p14="http://schemas.microsoft.com/office/powerpoint/2010/main" val="41734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Interní prostředí podniku, nazývané často jako mikroprostředí, z pohledu podnikatelského prostředí představují podle </a:t>
            </a:r>
            <a:r>
              <a:rPr lang="cs-CZ" sz="1600" dirty="0" err="1"/>
              <a:t>Kroona</a:t>
            </a:r>
            <a:r>
              <a:rPr lang="cs-CZ" sz="1600" dirty="0"/>
              <a:t> (1990, 67) schopnosti podniku, které by měla být zdůrazněny, vyzdviženy. </a:t>
            </a:r>
          </a:p>
          <a:p>
            <a:pPr algn="just"/>
            <a:r>
              <a:rPr lang="cs-CZ" sz="1600" dirty="0"/>
              <a:t>Interní prostředí podniku můžeme označit jako organizační úroveň podnikatelského prostředí, jelikož se týká čistě podniku jako organizace. </a:t>
            </a:r>
          </a:p>
          <a:p>
            <a:pPr algn="just"/>
            <a:r>
              <a:rPr lang="cs-CZ" sz="16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600" dirty="0"/>
              <a:t>Samozřejmě, že významným a nepomíjitelný faktorem tohoto prostředí je finanční hospodaření podniku a celková ekonomika podniku. </a:t>
            </a:r>
          </a:p>
          <a:p>
            <a:pPr algn="just"/>
            <a:r>
              <a:rPr lang="cs-CZ" sz="1600" dirty="0"/>
              <a:t>Ke strategickým faktorům patří především strategie podniku, organizační struktura podniku a konkurenceschopnost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Interní prostředí podniku</a:t>
            </a:r>
          </a:p>
        </p:txBody>
      </p:sp>
    </p:spTree>
    <p:extLst>
      <p:ext uri="{BB962C8B-B14F-4D97-AF65-F5344CB8AC3E}">
        <p14:creationId xmlns:p14="http://schemas.microsoft.com/office/powerpoint/2010/main" val="27751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interního prostředí podniku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337656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/>
              <a:t>Nehmotné 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podniku</a:t>
            </a:r>
          </a:p>
        </p:txBody>
      </p:sp>
    </p:spTree>
    <p:extLst>
      <p:ext uri="{BB962C8B-B14F-4D97-AF65-F5344CB8AC3E}">
        <p14:creationId xmlns:p14="http://schemas.microsoft.com/office/powerpoint/2010/main" val="19622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/>
              <a:t>Informačními zdroji k analýze interního prostředí podniku je především informační systém podniku, rozbory a hodnocení podnikových aktivit, šetření v podniku aj.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Analýza hodnototvorného řetězce</a:t>
            </a:r>
          </a:p>
          <a:p>
            <a:pPr algn="just"/>
            <a:r>
              <a:rPr lang="cs-CZ" sz="1600" dirty="0"/>
              <a:t>Metoda 7S</a:t>
            </a:r>
          </a:p>
          <a:p>
            <a:pPr algn="just"/>
            <a:r>
              <a:rPr lang="cs-CZ" sz="1600" dirty="0"/>
              <a:t>Metoda 6M</a:t>
            </a:r>
          </a:p>
          <a:p>
            <a:pPr algn="just"/>
            <a:r>
              <a:rPr lang="cs-CZ" sz="1600" dirty="0"/>
              <a:t>Metoda VRIO</a:t>
            </a:r>
          </a:p>
          <a:p>
            <a:pPr algn="just"/>
            <a:r>
              <a:rPr lang="cs-CZ" sz="1600" dirty="0"/>
              <a:t>Model EFQM a Model CAF</a:t>
            </a:r>
          </a:p>
          <a:p>
            <a:pPr algn="just"/>
            <a:r>
              <a:rPr lang="cs-CZ" sz="1600" dirty="0"/>
              <a:t>Finanční analýza</a:t>
            </a:r>
          </a:p>
          <a:p>
            <a:pPr algn="just"/>
            <a:r>
              <a:rPr lang="cs-CZ" sz="1600" dirty="0"/>
              <a:t>SWOT analýza</a:t>
            </a:r>
          </a:p>
          <a:p>
            <a:pPr algn="just"/>
            <a:r>
              <a:rPr lang="cs-CZ" sz="1600" dirty="0"/>
              <a:t>Produktové 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 interního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756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podniku – hodnototvorné aktivity. </a:t>
            </a:r>
          </a:p>
          <a:p>
            <a:pPr algn="just"/>
            <a:r>
              <a:rPr lang="cs-CZ" sz="1600" dirty="0"/>
              <a:t>Při hodnocení těchto aktivit se podnikové aktivity člení na:</a:t>
            </a:r>
          </a:p>
          <a:p>
            <a:pPr algn="just"/>
            <a:r>
              <a:rPr lang="cs-CZ" sz="1600" i="1" dirty="0"/>
              <a:t>hlavní 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služby</a:t>
            </a:r>
          </a:p>
          <a:p>
            <a:pPr algn="just"/>
            <a:r>
              <a:rPr lang="cs-CZ" sz="1600" i="1" dirty="0"/>
              <a:t>podpůrné 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podniku. </a:t>
            </a:r>
          </a:p>
          <a:p>
            <a:pPr algn="just"/>
            <a:r>
              <a:rPr lang="cs-CZ" sz="1600" dirty="0"/>
              <a:t>Při 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Analýza hodnototvorného řetězce podle M. </a:t>
            </a:r>
            <a:r>
              <a:rPr lang="cs-CZ" dirty="0" err="1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Hodnototvorný řetězec M. </a:t>
            </a:r>
            <a:r>
              <a:rPr lang="cs-CZ" dirty="0" err="1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5399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7S dává jednotlivé faktory interního prostředí do souvislostí a jednotlivé faktory spojovat s ostatními do jednoho celku, kde každý faktor má určitý vliv na některé další:</a:t>
            </a:r>
          </a:p>
          <a:p>
            <a:pPr lvl="1" algn="just"/>
            <a:r>
              <a:rPr lang="cs-CZ" sz="1400" dirty="0"/>
              <a:t>analýza 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/>
              <a:t>Je potřeba najít jednotlivé vazby a určit, o jaké faktory a vlivy se jedná, následně je pak podle potřeby pozměnit. 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</p:spTree>
    <p:extLst>
      <p:ext uri="{BB962C8B-B14F-4D97-AF65-F5344CB8AC3E}">
        <p14:creationId xmlns:p14="http://schemas.microsoft.com/office/powerpoint/2010/main" val="13154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Strategie dle charakteru – odvětvové, specifické, regionální, všeobecné</a:t>
            </a:r>
          </a:p>
          <a:p>
            <a:pPr lvl="0" algn="just"/>
            <a:r>
              <a:rPr lang="cs-CZ" sz="1600" dirty="0"/>
              <a:t>Strategie podle rozsahu – velikost daného subjektu, území</a:t>
            </a:r>
          </a:p>
          <a:p>
            <a:pPr lvl="0" algn="just"/>
            <a:r>
              <a:rPr lang="cs-CZ" sz="1600" dirty="0"/>
              <a:t>Nástroje územního plánování a rozvoje – územní plán, regulační plán, územní rozhodnutí</a:t>
            </a:r>
          </a:p>
          <a:p>
            <a:pPr lvl="0" algn="just"/>
            <a:r>
              <a:rPr lang="cs-CZ" sz="1600" dirty="0"/>
              <a:t>Krizové plány</a:t>
            </a:r>
          </a:p>
          <a:p>
            <a:pPr lvl="0" algn="just"/>
            <a:r>
              <a:rPr lang="cs-CZ" sz="1600" dirty="0"/>
              <a:t>Portfolio strategických variant – dosažitelné vnější předpoklady, dosažitelné </a:t>
            </a:r>
            <a:r>
              <a:rPr lang="cs-CZ" sz="1600" dirty="0" err="1"/>
              <a:t>vnitří</a:t>
            </a:r>
            <a:r>
              <a:rPr lang="cs-CZ" sz="1600" dirty="0"/>
              <a:t> předpoklady</a:t>
            </a:r>
          </a:p>
          <a:p>
            <a:pPr algn="just"/>
            <a:r>
              <a:rPr lang="cs-CZ" sz="1600" dirty="0"/>
              <a:t>Inkrementální strategie x transformační strategie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Strategie</a:t>
            </a:r>
          </a:p>
        </p:txBody>
      </p:sp>
    </p:spTree>
    <p:extLst>
      <p:ext uri="{BB962C8B-B14F-4D97-AF65-F5344CB8AC3E}">
        <p14:creationId xmlns:p14="http://schemas.microsoft.com/office/powerpoint/2010/main" val="35106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</p:spTree>
    <p:extLst>
      <p:ext uri="{BB962C8B-B14F-4D97-AF65-F5344CB8AC3E}">
        <p14:creationId xmlns:p14="http://schemas.microsoft.com/office/powerpoint/2010/main" val="16592911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/>
              <a:t>Pomocí metody VRIO se posuzují tyto zdroje:</a:t>
            </a:r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/>
              <a:t>Jednotlivé zdroje jsou posuzovány z hlediska: </a:t>
            </a:r>
          </a:p>
          <a:p>
            <a:pPr lvl="1" algn="just"/>
            <a:r>
              <a:rPr lang="cs-CZ" sz="1400" b="1" dirty="0" err="1"/>
              <a:t>V</a:t>
            </a:r>
            <a:r>
              <a:rPr lang="cs-CZ" sz="1400" dirty="0" err="1"/>
              <a:t>alues</a:t>
            </a:r>
            <a:r>
              <a:rPr lang="cs-CZ" sz="1400" dirty="0"/>
              <a:t> – hodnota zdroje</a:t>
            </a:r>
          </a:p>
          <a:p>
            <a:pPr lvl="1" algn="just"/>
            <a:r>
              <a:rPr lang="cs-CZ" sz="1400" b="1" dirty="0" err="1"/>
              <a:t>R</a:t>
            </a:r>
            <a:r>
              <a:rPr lang="cs-CZ" sz="1400" dirty="0" err="1"/>
              <a:t>areness</a:t>
            </a:r>
            <a:r>
              <a:rPr lang="cs-CZ" sz="1400" dirty="0"/>
              <a:t> – vzácnost zdroje</a:t>
            </a:r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/>
              <a:t>I</a:t>
            </a:r>
            <a:r>
              <a:rPr lang="cs-CZ" sz="1400" dirty="0" err="1"/>
              <a:t>mitate</a:t>
            </a:r>
            <a:r>
              <a:rPr lang="cs-CZ" sz="1400" dirty="0"/>
              <a:t> – </a:t>
            </a:r>
            <a:r>
              <a:rPr lang="cs-CZ" sz="1400" dirty="0" err="1"/>
              <a:t>napodobitelnost</a:t>
            </a:r>
            <a:r>
              <a:rPr lang="cs-CZ" sz="1400" dirty="0"/>
              <a:t> zdroje</a:t>
            </a:r>
          </a:p>
          <a:p>
            <a:pPr lvl="1" algn="just"/>
            <a:r>
              <a:rPr lang="cs-CZ" sz="1400" b="1" dirty="0" err="1"/>
              <a:t>O</a:t>
            </a:r>
            <a:r>
              <a:rPr lang="cs-CZ" sz="1400" dirty="0" err="1"/>
              <a:t>rganization</a:t>
            </a:r>
            <a:r>
              <a:rPr lang="cs-CZ" sz="1400" dirty="0"/>
              <a:t> – schopnost organizovat zdroj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VRIO</a:t>
            </a:r>
          </a:p>
        </p:txBody>
      </p:sp>
    </p:spTree>
    <p:extLst>
      <p:ext uri="{BB962C8B-B14F-4D97-AF65-F5344CB8AC3E}">
        <p14:creationId xmlns:p14="http://schemas.microsoft.com/office/powerpoint/2010/main" val="25915783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Aplikace metody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950666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/>
              <a:t>Účel 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/>
              <a:t>Kritéria: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</p:spTree>
    <p:extLst>
      <p:ext uri="{BB962C8B-B14F-4D97-AF65-F5344CB8AC3E}">
        <p14:creationId xmlns:p14="http://schemas.microsoft.com/office/powerpoint/2010/main" val="38597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14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srovnání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CAF</a:t>
            </a:r>
          </a:p>
        </p:txBody>
      </p:sp>
    </p:spTree>
    <p:extLst>
      <p:ext uri="{BB962C8B-B14F-4D97-AF65-F5344CB8AC3E}">
        <p14:creationId xmlns:p14="http://schemas.microsoft.com/office/powerpoint/2010/main" val="22289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Syntetické metody propojují vliv faktorů externího prostředí a vliv faktorů interní prostředí podniku. Cílem těchto metod je nalézt optimální směr činnosti podniku tak, aby podnik respektoval prostředí, ve kterém působí, a zároveň zdroje, které má k dispozici.</a:t>
            </a:r>
          </a:p>
          <a:p>
            <a:endParaRPr lang="cs-CZ" sz="1600" dirty="0"/>
          </a:p>
          <a:p>
            <a:r>
              <a:rPr lang="cs-CZ" sz="1600" dirty="0"/>
              <a:t>Konfrontační SWOT analýza</a:t>
            </a:r>
          </a:p>
          <a:p>
            <a:r>
              <a:rPr lang="cs-CZ" sz="1600" dirty="0"/>
              <a:t>Matice IFE, EFE, IE</a:t>
            </a:r>
          </a:p>
          <a:p>
            <a:r>
              <a:rPr lang="cs-CZ" sz="1600" dirty="0"/>
              <a:t>Matice QSPM</a:t>
            </a:r>
          </a:p>
          <a:p>
            <a:r>
              <a:rPr lang="cs-CZ" sz="1600" dirty="0"/>
              <a:t>SPACE analýza</a:t>
            </a:r>
          </a:p>
          <a:p>
            <a:r>
              <a:rPr lang="cs-CZ" sz="1600" dirty="0"/>
              <a:t>Dynamická strategická rozvaha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syntetického charakteru</a:t>
            </a:r>
          </a:p>
        </p:txBody>
      </p:sp>
    </p:spTree>
    <p:extLst>
      <p:ext uri="{BB962C8B-B14F-4D97-AF65-F5344CB8AC3E}">
        <p14:creationId xmlns:p14="http://schemas.microsoft.com/office/powerpoint/2010/main" val="10161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SWOT analýza</a:t>
            </a:r>
            <a:r>
              <a:rPr lang="cs-CZ" sz="1600" dirty="0"/>
              <a:t> představuje analýzu, která sleduje 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a 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 </a:t>
            </a:r>
          </a:p>
          <a:p>
            <a:pPr algn="just"/>
            <a:r>
              <a:rPr lang="cs-CZ" sz="1600" dirty="0"/>
              <a:t>Konfrontací a kombinací těchto čtyř hodnocených faktorů je možno zobrazit čtyři základní strategické směry, které se stávají základem zvolené podnikové strategie. 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Konfrontační SWOT analýza (TOWS, WOTS matice) </a:t>
            </a:r>
          </a:p>
        </p:txBody>
      </p:sp>
      <p:pic>
        <p:nvPicPr>
          <p:cNvPr id="5" name="Obrázek 4" descr="SW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571750"/>
            <a:ext cx="60486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Strategie WO – „hledání“, </a:t>
            </a:r>
            <a:r>
              <a:rPr lang="cs-CZ" sz="1600" dirty="0"/>
              <a:t>která sleduje překonání slabých stránek prostřednictvím maximálního využití příležitostí. Tato strategie přitom představuje výrazné změny v chování podniku.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SO – „využití“ </a:t>
            </a:r>
            <a:r>
              <a:rPr lang="cs-CZ" sz="1600" dirty="0"/>
              <a:t>je ofenzivní strategie, agresivně růstově orientovaná která představuje postup z pozice síly, neboť podnik je dostatečně silný k využití příležitostí.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ST – „konfrontace“ </a:t>
            </a:r>
            <a:r>
              <a:rPr lang="cs-CZ" sz="1600" dirty="0"/>
              <a:t>představuje potřebu včas určit hrozby a přeměnit je využitím silných stránek v příležitosti nebo jejich vliv na podnik zmírnit.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WT – „vyhýbání“ – </a:t>
            </a:r>
            <a:r>
              <a:rPr lang="cs-CZ" sz="1600" dirty="0"/>
              <a:t>má vždy charakter defenzivní, vycházející z realizace kompromisů a opuštění určitých pozic.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Strategické přístupy konfrontační SWOT analýzy</a:t>
            </a:r>
          </a:p>
        </p:txBody>
      </p:sp>
    </p:spTree>
    <p:extLst>
      <p:ext uri="{BB962C8B-B14F-4D97-AF65-F5344CB8AC3E}">
        <p14:creationId xmlns:p14="http://schemas.microsoft.com/office/powerpoint/2010/main" val="32043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Může být silně </a:t>
            </a:r>
            <a:r>
              <a:rPr lang="cs-CZ" sz="1600" b="1" dirty="0"/>
              <a:t>subjektivní</a:t>
            </a:r>
            <a:r>
              <a:rPr lang="cs-CZ" sz="1600" dirty="0"/>
              <a:t> ovlivněna svým tvůrcem. Proto je vhodné využít při její tvorbě kolektivní přístup. </a:t>
            </a:r>
          </a:p>
          <a:p>
            <a:pPr lvl="0" algn="just"/>
            <a:r>
              <a:rPr lang="cs-CZ" sz="1600" dirty="0"/>
              <a:t>Plně </a:t>
            </a:r>
            <a:r>
              <a:rPr lang="cs-CZ" sz="1600" b="1" dirty="0"/>
              <a:t>nerespektuje proměnlivost</a:t>
            </a:r>
            <a:r>
              <a:rPr lang="cs-CZ" sz="1600" dirty="0"/>
              <a:t> současného světa. V tomto případě je nutno chápat rozdělení na kladné a záporné vlivy jako záležitost proměnlivou a proto rozdělení na „dobré, příznivé vlivy“ a „zlé, méně příznivé vlivy“ může být přechodné. </a:t>
            </a:r>
          </a:p>
          <a:p>
            <a:pPr lvl="0" algn="just"/>
            <a:r>
              <a:rPr lang="cs-CZ" sz="1600" dirty="0"/>
              <a:t>Je </a:t>
            </a:r>
            <a:r>
              <a:rPr lang="cs-CZ" sz="1600" b="1" dirty="0"/>
              <a:t>statická</a:t>
            </a:r>
            <a:r>
              <a:rPr lang="cs-CZ" sz="1600" dirty="0"/>
              <a:t> neboť podává informace na klady a zápory dneška, případně, které přicházejí ze včerejška. Při tvorbě strategie je však nutno uvažovat o budoucnosti a v tomto směru není progresivní.</a:t>
            </a:r>
          </a:p>
          <a:p>
            <a:pPr lvl="0" algn="just"/>
            <a:r>
              <a:rPr lang="cs-CZ" sz="1600" dirty="0"/>
              <a:t>Je ji možno považovat za </a:t>
            </a:r>
            <a:r>
              <a:rPr lang="cs-CZ" sz="1600" b="1" dirty="0"/>
              <a:t>konservativní </a:t>
            </a:r>
            <a:r>
              <a:rPr lang="cs-CZ" sz="1600" dirty="0"/>
              <a:t>(málo dynamickou), neboť vychází z toho, co v přítomnosti existuje a to se snaží zlepšit, zdokonalit, případně využít nebo odstranit. Primárně však nehledá nová řešení nebo hlubší inovaci řešitelských přístupů.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Problémy spojené s využitím SWOT analýzy</a:t>
            </a:r>
          </a:p>
        </p:txBody>
      </p:sp>
    </p:spTree>
    <p:extLst>
      <p:ext uri="{BB962C8B-B14F-4D97-AF65-F5344CB8AC3E}">
        <p14:creationId xmlns:p14="http://schemas.microsoft.com/office/powerpoint/2010/main" val="39538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Dva typy rozhodování – ve smyslu aplikace práva, sledující zabezpečení veřejných cílů</a:t>
            </a:r>
          </a:p>
          <a:p>
            <a:pPr lvl="0" algn="just"/>
            <a:r>
              <a:rPr lang="cs-CZ" sz="1600" dirty="0"/>
              <a:t>Ve VS se jedná vždy o kolektivní rozhodování, při kterém je třeba získat většinovou podporu</a:t>
            </a:r>
          </a:p>
          <a:p>
            <a:pPr lvl="0" algn="just"/>
            <a:r>
              <a:rPr lang="cs-CZ" sz="1600" dirty="0"/>
              <a:t>Zvýšené nároky na kvalifikovanost </a:t>
            </a:r>
            <a:r>
              <a:rPr lang="cs-CZ" sz="1600" dirty="0" err="1"/>
              <a:t>rozhodovatelů</a:t>
            </a:r>
            <a:r>
              <a:rPr lang="cs-CZ" sz="1600" dirty="0"/>
              <a:t> a na kvalitu rozhodnutí – ve VS velké nároky na vzdělání</a:t>
            </a:r>
          </a:p>
          <a:p>
            <a:pPr lvl="0" algn="just"/>
            <a:r>
              <a:rPr lang="cs-CZ" sz="1600" dirty="0"/>
              <a:t>Omezená možnost kontroly byrokratického aparátu</a:t>
            </a:r>
          </a:p>
          <a:p>
            <a:pPr lvl="0" algn="just"/>
            <a:r>
              <a:rPr lang="cs-CZ" sz="1600" dirty="0"/>
              <a:t>Top management ve VS vytvářející strategické plány se zřídkakdy podílí na jejich realizaci </a:t>
            </a:r>
          </a:p>
          <a:p>
            <a:pPr lvl="0" algn="just"/>
            <a:r>
              <a:rPr lang="cs-CZ" sz="1600" dirty="0"/>
              <a:t>Je více omezena co se týká investičního kapitálu a svobody rozhodování (rozhodování může být silně ovlivněno politiky)</a:t>
            </a:r>
          </a:p>
          <a:p>
            <a:pPr lvl="0" algn="just"/>
            <a:r>
              <a:rPr lang="cs-CZ" sz="1600" dirty="0"/>
              <a:t>Hranice strategického rozhodování jsou určovány více politickými podmínkami než stavem prostředí – umocněné volebním cyklem</a:t>
            </a:r>
          </a:p>
          <a:p>
            <a:pPr lvl="0" algn="just"/>
            <a:r>
              <a:rPr lang="cs-CZ" sz="1600" dirty="0"/>
              <a:t>Formalizované vyjádření dlouhodobých záměrů – vždy písemná forma – vždy schválení příslušnými orgány (zastupitelstvem, vládou apod.) – vždy je potřeba získat politický konsensus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Strategické rozhodování</a:t>
            </a:r>
          </a:p>
        </p:txBody>
      </p:sp>
    </p:spTree>
    <p:extLst>
      <p:ext uri="{BB962C8B-B14F-4D97-AF65-F5344CB8AC3E}">
        <p14:creationId xmlns:p14="http://schemas.microsoft.com/office/powerpoint/2010/main" val="30485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IFE </a:t>
            </a:r>
            <a:r>
              <a:rPr lang="cs-CZ" sz="1600" dirty="0"/>
              <a:t>se zaměřuje na hodnocení faktorů interního prostředí společnosti. </a:t>
            </a:r>
          </a:p>
          <a:p>
            <a:pPr algn="just"/>
            <a:r>
              <a:rPr lang="cs-CZ" sz="1600" dirty="0"/>
              <a:t>Při sestavování Matice IFE můžeme pracovat se stejnými faktory jako v případě SWOT analýzy.</a:t>
            </a:r>
          </a:p>
          <a:p>
            <a:pPr algn="just"/>
            <a:r>
              <a:rPr lang="cs-CZ" sz="1600" dirty="0"/>
              <a:t>K sestavení matice IFE je potřeba nejdříve přiřadit jednotlivým faktorům váhu (odpovídající významu daného faktoru) v rozsahu 0,0 – 1,0. Čím faktor získá vyšší váhu, tím je jeho význam vyšší. </a:t>
            </a:r>
          </a:p>
          <a:p>
            <a:pPr algn="just"/>
            <a:r>
              <a:rPr lang="cs-CZ" sz="1600" dirty="0"/>
              <a:t>Poté je potřeba jednotlivé faktory ohodnotit pomocí čtyř stupňů: 4 (významná silná stránka), 3 (méně důležitá silná stránka), 2 (méně důležitá slabá stránka), 1 (významná slabá stránka). </a:t>
            </a:r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/>
              <a:t>Matice IFE 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95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EFE </a:t>
            </a:r>
            <a:r>
              <a:rPr lang="cs-CZ" sz="1600" dirty="0"/>
              <a:t>se zabývá hodnocením externího prostředí podniku, tzn. hodnocením vlivu makroprostředí a tržního prostředí. </a:t>
            </a:r>
          </a:p>
          <a:p>
            <a:pPr algn="just"/>
            <a:r>
              <a:rPr lang="cs-CZ" sz="1600" dirty="0"/>
              <a:t>Při sestavování Matice EFE, stejně jako u Matice IFE, můžeme pracovat se stejnými faktory jako v případě SWOT analýzy.</a:t>
            </a:r>
          </a:p>
          <a:p>
            <a:pPr algn="just"/>
            <a:r>
              <a:rPr lang="cs-CZ" sz="1600" dirty="0"/>
              <a:t>Při sestavování matice EFE se postupuje obdobně jako u matice IFE s tím rozdílem, že stupně vlivu jsou následující: 4 (nejvyšší), 3 (nadprůměrný), 2 (střední), 1 (nízký). </a:t>
            </a:r>
          </a:p>
          <a:p>
            <a:pPr algn="just"/>
            <a:r>
              <a:rPr lang="cs-CZ" sz="1600" dirty="0"/>
              <a:t>K sestavení matice EFE je potřeba nejdříve přiřadit jednotlivým faktorům váhu (odpovídající významu daného faktoru) v rozsahu 0,0 – 1,0. Čím faktor získá vyšší váhu, tím je jeho význam vyšší. </a:t>
            </a:r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/>
              <a:t>Matice EFE 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62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Matice IE = matice hodnocení interních a externích faktorů slouží k tomu, aby pomocí ní byla zvolena správná strategie, které bude vycházet a respektovat faktory zjištěné během analýzy prostředí.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 zanesení hodnot z matic IFE a EFE můžeme vidět výslednou pozici konkrétního podniku v Matici IE</a:t>
            </a:r>
            <a:r>
              <a:rPr lang="cs-CZ" sz="1600" b="1" dirty="0"/>
              <a:t>. 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Graf matice je sestaven z devíti dílčích polí, ze kterých vychází rozdělení strategií do 3 skupin:</a:t>
            </a:r>
          </a:p>
          <a:p>
            <a:pPr lvl="1" algn="just"/>
            <a:r>
              <a:rPr lang="cs-CZ" sz="1600" dirty="0"/>
              <a:t>Oblasti I, II, IV - „Stavěj a zajišťuj růst“</a:t>
            </a:r>
          </a:p>
          <a:p>
            <a:pPr lvl="1" algn="just"/>
            <a:r>
              <a:rPr lang="cs-CZ" sz="1600" dirty="0"/>
              <a:t>Oblasti III, V, VII - „Udržuj a potvrzuj“</a:t>
            </a:r>
          </a:p>
          <a:p>
            <a:pPr lvl="1" algn="just"/>
            <a:r>
              <a:rPr lang="cs-CZ" sz="1600" dirty="0"/>
              <a:t>Oblasti VI, VIII, IX - „Sklízej a zbavuj se“.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  <a:p>
            <a:pPr marL="0" indent="0" algn="just">
              <a:buNone/>
            </a:pP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/>
              <a:t>Matice IE</a:t>
            </a:r>
          </a:p>
        </p:txBody>
      </p:sp>
    </p:spTree>
    <p:extLst>
      <p:ext uri="{BB962C8B-B14F-4D97-AF65-F5344CB8AC3E}">
        <p14:creationId xmlns:p14="http://schemas.microsoft.com/office/powerpoint/2010/main" val="21538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vychází z poznání, že budoucnost nelze mechanicky vykalkulovat, ale je nezbytné ji odhalovat i za obtížně redukovatelnosti nejistoty a neurčitosti. </a:t>
            </a:r>
          </a:p>
          <a:p>
            <a:pPr algn="just"/>
            <a:r>
              <a:rPr lang="cs-CZ" sz="1600" dirty="0"/>
              <a:t>Základem této metody se proto stávají jednotlivé, </a:t>
            </a:r>
            <a:r>
              <a:rPr lang="cs-CZ" sz="1600" b="1" dirty="0"/>
              <a:t>dílčí scénáře vývoje podstatných faktorů</a:t>
            </a:r>
            <a:r>
              <a:rPr lang="cs-CZ" sz="1600" dirty="0"/>
              <a:t> budoucího vývoje oboru podnikání.</a:t>
            </a:r>
          </a:p>
          <a:p>
            <a:pPr algn="just"/>
            <a:r>
              <a:rPr lang="cs-CZ" sz="1600" dirty="0"/>
              <a:t>Základním kamenem Dynamické strategické rozvahy je tvorba scénářů, přitom tento pojem převzalo řízení z divadelního a filmového prostředí. Přitom </a:t>
            </a:r>
            <a:r>
              <a:rPr lang="cs-CZ" sz="1600" b="1" dirty="0"/>
              <a:t>scénář</a:t>
            </a:r>
            <a:r>
              <a:rPr lang="cs-CZ" sz="1600" dirty="0"/>
              <a:t> využitelný při tvorbě strategie podniku představuje hodnocení a vývoj v určité situace během budoucnosti podle našich představ.</a:t>
            </a:r>
          </a:p>
          <a:p>
            <a:pPr algn="just"/>
            <a:r>
              <a:rPr lang="cs-CZ" sz="1600" dirty="0"/>
              <a:t>Tato metoda analýzy vychází z možného vývojového principu, kdy lze konstatovat, že podnik v omezené míře může ovlivnit svoje okolí (vnější prostředí) a naopak velmi aktivně musí se zaměřit na odstranění svých slabých stránek a posílení naopak svých předností, které mu pomohou využít všech příležitostí, které mu nabízí jeho vnější prostředí.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Dynamická strategická rozvaha</a:t>
            </a:r>
          </a:p>
        </p:txBody>
      </p:sp>
    </p:spTree>
    <p:extLst>
      <p:ext uri="{BB962C8B-B14F-4D97-AF65-F5344CB8AC3E}">
        <p14:creationId xmlns:p14="http://schemas.microsoft.com/office/powerpoint/2010/main" val="1143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Základem této nové metody je tedy spirálovitý proces tvořivého uvažování, přemýšlení a kombinování, které využívá praktickou představivost a její postupnou kultivaci pomocí postupného doplňování nových poznatků a informací. Proto je také v názvu metody použito slovní spojení "dynamická rozvaha", jež vhodně charakterizuje postup našeho myšlení. </a:t>
            </a:r>
          </a:p>
          <a:p>
            <a:pPr algn="just"/>
            <a:r>
              <a:rPr lang="cs-CZ" sz="1600" dirty="0"/>
              <a:t>Budoucnost nelze mechanicky vykalkulovat, ale je nezbytné ji odhadovat i za obtížně redukovatelné nejistoty a neurčitosti. </a:t>
            </a:r>
          </a:p>
          <a:p>
            <a:pPr algn="just"/>
            <a:r>
              <a:rPr lang="cs-CZ" sz="1600" dirty="0"/>
              <a:t>Tato metoda tedy nevede k nebezpečnému redukování situace </a:t>
            </a:r>
            <a:r>
              <a:rPr lang="cs-CZ" sz="1600" dirty="0" err="1"/>
              <a:t>rozhodovatele</a:t>
            </a:r>
            <a:r>
              <a:rPr lang="cs-CZ" sz="1600" dirty="0"/>
              <a:t> jen na ty prvky, jež je možné měřit a jejich trendy vypočítat. Naopak, podněcuje plné využití všech předností našeho myšlení včetně nezbytné intuice a fantazie. </a:t>
            </a:r>
          </a:p>
          <a:p>
            <a:pPr algn="just"/>
            <a:r>
              <a:rPr lang="cs-CZ" sz="1600" dirty="0"/>
              <a:t>Neponechává je ovšem napospas překotnosti a zkratkovitosti nekontrolovaných spontánních duševních pochodů, ale poskytuje jim systémovou oporu podobně, jako je tomu u základních metod rozhodování..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/>
              <a:t>Dynamická strategická rozvaha – podstata metody</a:t>
            </a:r>
          </a:p>
        </p:txBody>
      </p:sp>
    </p:spTree>
    <p:extLst>
      <p:ext uri="{BB962C8B-B14F-4D97-AF65-F5344CB8AC3E}">
        <p14:creationId xmlns:p14="http://schemas.microsoft.com/office/powerpoint/2010/main" val="4268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Vytvoření dílčích scénářů (vývoj trhu v daném sektoru, vývoj procesů v daném sektoru, vývoj teritoriální alokace, vývoj financování v daném sektoru, vývoj konkurence, vývoj okolí podniku).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Souhrnný scénář vývoje sektoru – ukazuje ve stručnosti na význam hlavních událostí, které mohou nastat a jež mohou v rozhodující míře ovlivnit pozici podniku. Souhrnný scénář tak představuje kombinaci logických závěrů z možnosti hodnocené vývojové situace a intuitivních představ zpracovatelů opírajících se o dosavadní znalosti budoucího vývoje a o vlastní poznatky i zkušenosti.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Analýza kritických silných a slabých stránek podniku - v podobě určení vlivu vnějšího prostředí na podnik ukazuje možnosti uplatnění podniku v daném sektoru a zároveň i na nutnost podílení zjištěných slabostí podniku.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Stanovení konkurenční pozice podniku v daném podnikatelském segmentu – vzniká vzájemnou konfrontací souhrnného vývoje a síly či slabosti podniku.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Navržení strategie podniku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/>
              <a:t>Dynamická strategická rozvaha - postup</a:t>
            </a:r>
          </a:p>
        </p:txBody>
      </p:sp>
    </p:spTree>
    <p:extLst>
      <p:ext uri="{BB962C8B-B14F-4D97-AF65-F5344CB8AC3E}">
        <p14:creationId xmlns:p14="http://schemas.microsoft.com/office/powerpoint/2010/main" val="42169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Zobrazení dynamické strategické rozvahy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590465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43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metod, jako je třeba </a:t>
            </a:r>
            <a:r>
              <a:rPr lang="cs-CZ" sz="1600" dirty="0" err="1"/>
              <a:t>benchmarking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Jedná o tvůrčí napodobování a využívání poznatků nejlepších podniků, které získáme jejich systematickým pozorováním a srovnáváním s našimi 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nákladnost.</a:t>
            </a:r>
          </a:p>
          <a:p>
            <a:pPr algn="just"/>
            <a:r>
              <a:rPr lang="cs-CZ" sz="1600" dirty="0" err="1"/>
              <a:t>Benchmarking</a:t>
            </a:r>
            <a:r>
              <a:rPr lang="cs-CZ" sz="1600" dirty="0"/>
              <a:t> 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42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VS je financována převážně z veřejných rozpočtů, prostředků pocházejících z velké většiny z daní – VS je nevýdělečný (neziskový) – omezení v získávání prostředků</a:t>
            </a:r>
          </a:p>
          <a:p>
            <a:pPr lvl="0" algn="just"/>
            <a:r>
              <a:rPr lang="cs-CZ" sz="1600" dirty="0"/>
              <a:t>Top management ve VS vytvářející strategické plány se zřídkakdy podílí na jejich realizaci </a:t>
            </a:r>
          </a:p>
          <a:p>
            <a:pPr lvl="0" algn="just"/>
            <a:r>
              <a:rPr lang="cs-CZ" sz="1600" dirty="0"/>
              <a:t>Pro realizaci strategie jsou vytvářeny pracovní komise a poradní orgány – zástupci rozvoje daného území nebo oblasti</a:t>
            </a:r>
          </a:p>
          <a:p>
            <a:pPr lvl="0" algn="just"/>
            <a:r>
              <a:rPr lang="cs-CZ" sz="1600" dirty="0"/>
              <a:t>Typy plánů – intuice, kvalifikovaný odhad, zdravý rozum expertní vyjádření, participační postupy, brainstorming, metoda scénářů, </a:t>
            </a:r>
            <a:r>
              <a:rPr lang="cs-CZ" sz="1600" dirty="0" err="1"/>
              <a:t>Delphi</a:t>
            </a:r>
            <a:r>
              <a:rPr lang="cs-CZ" sz="1600" dirty="0"/>
              <a:t> metoda</a:t>
            </a:r>
          </a:p>
          <a:p>
            <a:pPr lvl="0" algn="just"/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plány</a:t>
            </a:r>
          </a:p>
        </p:txBody>
      </p:sp>
    </p:spTree>
    <p:extLst>
      <p:ext uri="{BB962C8B-B14F-4D97-AF65-F5344CB8AC3E}">
        <p14:creationId xmlns:p14="http://schemas.microsoft.com/office/powerpoint/2010/main" val="3867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111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Monitorovací indikátory a programové indikátory</a:t>
            </a:r>
          </a:p>
          <a:p>
            <a:pPr marL="0" lvl="0" indent="0" algn="just">
              <a:buNone/>
            </a:pPr>
            <a:r>
              <a:rPr lang="cs-CZ" sz="1600" b="1" dirty="0"/>
              <a:t>Indikátory ECI/TIMUR</a:t>
            </a:r>
          </a:p>
          <a:p>
            <a:pPr lvl="0" algn="just"/>
            <a:r>
              <a:rPr lang="cs-CZ" sz="1600" dirty="0"/>
              <a:t>Spokojenost obyvatel s místním společenstvím</a:t>
            </a:r>
          </a:p>
          <a:p>
            <a:pPr lvl="0" algn="just"/>
            <a:r>
              <a:rPr lang="cs-CZ" sz="1600" dirty="0"/>
              <a:t>Místní příspěvek ke změně klimatu</a:t>
            </a:r>
          </a:p>
          <a:p>
            <a:pPr lvl="0" algn="just"/>
            <a:r>
              <a:rPr lang="cs-CZ" sz="1600" dirty="0"/>
              <a:t>Mobilita a místní přeprava</a:t>
            </a:r>
          </a:p>
          <a:p>
            <a:pPr lvl="0" algn="just"/>
            <a:r>
              <a:rPr lang="cs-CZ" sz="1600" dirty="0"/>
              <a:t>Dostupnost veřejných prostranství a služeb</a:t>
            </a:r>
          </a:p>
          <a:p>
            <a:pPr lvl="0" algn="just"/>
            <a:r>
              <a:rPr lang="cs-CZ" sz="1600" dirty="0"/>
              <a:t>Kvalita místního ovzduší</a:t>
            </a:r>
          </a:p>
          <a:p>
            <a:pPr lvl="0" algn="just"/>
            <a:r>
              <a:rPr lang="cs-CZ" sz="1600" dirty="0"/>
              <a:t>Cesty děti do a ze školy</a:t>
            </a:r>
          </a:p>
          <a:p>
            <a:pPr lvl="0" algn="just"/>
            <a:r>
              <a:rPr lang="cs-CZ" sz="1600" dirty="0"/>
              <a:t>Nezaměstnanost </a:t>
            </a:r>
          </a:p>
          <a:p>
            <a:pPr lvl="0" algn="just"/>
            <a:r>
              <a:rPr lang="cs-CZ" sz="1600" dirty="0"/>
              <a:t>Zatížení prostředí hlukem</a:t>
            </a:r>
          </a:p>
          <a:p>
            <a:pPr lvl="0" algn="just"/>
            <a:r>
              <a:rPr lang="cs-CZ" sz="1600" dirty="0"/>
              <a:t>Udržitelné využívání území</a:t>
            </a:r>
          </a:p>
          <a:p>
            <a:pPr lvl="0" algn="just"/>
            <a:r>
              <a:rPr lang="cs-CZ" sz="1600" dirty="0"/>
              <a:t>Ekologická stopa</a:t>
            </a:r>
          </a:p>
          <a:p>
            <a:pPr marL="0" lvl="0" indent="0" algn="just">
              <a:buNone/>
            </a:pPr>
            <a:r>
              <a:rPr lang="cs-CZ" sz="1600" b="1" dirty="0"/>
              <a:t>Typy kontroly </a:t>
            </a:r>
            <a:r>
              <a:rPr lang="cs-CZ" sz="1600" dirty="0"/>
              <a:t>– kontrola ex ante, průběžná kontrola, kontrola ex post, strategická kontrola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/>
              <a:t>Strategická kontrola</a:t>
            </a:r>
          </a:p>
        </p:txBody>
      </p:sp>
    </p:spTree>
    <p:extLst>
      <p:ext uri="{BB962C8B-B14F-4D97-AF65-F5344CB8AC3E}">
        <p14:creationId xmlns:p14="http://schemas.microsoft.com/office/powerpoint/2010/main" val="1456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Podstata a význam strategického managementu v organizaci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téma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řízení představuje souhrn aktivit, jejichž smyslem je formování dlouhodobých záměrů fungování podniku.</a:t>
            </a:r>
          </a:p>
          <a:p>
            <a:pPr algn="just"/>
            <a:r>
              <a:rPr lang="cs-CZ" sz="1600" dirty="0"/>
              <a:t>Strategické řízení je integrální součást celkového řízení podniku.</a:t>
            </a:r>
          </a:p>
          <a:p>
            <a:pPr algn="just"/>
            <a:r>
              <a:rPr lang="cs-CZ" sz="1600" dirty="0"/>
              <a:t>Cílem strategického řízení je získání konkurenční výhody.</a:t>
            </a:r>
          </a:p>
          <a:p>
            <a:pPr algn="just"/>
            <a:r>
              <a:rPr lang="cs-CZ" sz="1600" dirty="0"/>
              <a:t>Ukazuje směr vývoje podniku a vymezuje hlavní strategické směry podniku. </a:t>
            </a:r>
          </a:p>
          <a:p>
            <a:pPr algn="just"/>
            <a:r>
              <a:rPr lang="cs-CZ" sz="1600" dirty="0"/>
              <a:t>Umožňuje orientaci podniku v konkurenčním prostředí</a:t>
            </a:r>
          </a:p>
          <a:p>
            <a:pPr algn="just"/>
            <a:r>
              <a:rPr lang="cs-CZ" sz="1600" dirty="0"/>
              <a:t>Realizátory strategického řízení jsou řídící pracovníci (top management nebo také CEO), kteří</a:t>
            </a:r>
          </a:p>
          <a:p>
            <a:pPr lvl="1" algn="just"/>
            <a:r>
              <a:rPr lang="cs-CZ" sz="1600" dirty="0"/>
              <a:t>rozhodují o potřebných aktivitách podniku;</a:t>
            </a:r>
          </a:p>
          <a:p>
            <a:pPr lvl="1" algn="just"/>
            <a:r>
              <a:rPr lang="cs-CZ" sz="1600" dirty="0"/>
              <a:t>vytvářejí podmínky pro hladký průběh těchto aktivit.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řízení představuje proces přípravy a realizace rozvojových záměrů dlouhodobější povahy, které mají pro daný subjekt rozhodující význam a jejichž cílem je dosažení stanovených strategických cílů. </a:t>
            </a:r>
          </a:p>
          <a:p>
            <a:pPr algn="just"/>
            <a:r>
              <a:rPr lang="cs-CZ" sz="1600" dirty="0"/>
              <a:t>Strategické řízení představuje systémově řízený proces, jehož podstatou je pružná reakce na změny, obrana podniku před nebezpečím hrozeb a využití všech vhodných příležitostí v budoucím, nastupujícím dlouhodobém časovém horizontu.</a:t>
            </a:r>
          </a:p>
          <a:p>
            <a:pPr algn="just"/>
            <a:r>
              <a:rPr lang="cs-CZ" sz="1600" dirty="0"/>
              <a:t>Strategické řízení můžeme chápat jako ucelený systém, jehož nosným produktem je adekvátní a úspěšná podniková strategie zajišťující potřebný rozvoj a budoucnost podniku. </a:t>
            </a:r>
          </a:p>
          <a:p>
            <a:pPr algn="just"/>
            <a:r>
              <a:rPr lang="cs-CZ" sz="1600" dirty="0"/>
              <a:t>Strategické řízení lze také chápat nejen jako snahu o sladění aktivit podniku se změnami v prostředí, ale i jako prostředek pro usměrnění sociální politiky uvnitř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Vybrané definice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8172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AutoNum type="arabicPeriod"/>
            </a:pPr>
            <a:r>
              <a:rPr lang="cs-CZ" sz="1600" i="1" dirty="0"/>
              <a:t>Etapa podnikového plánování </a:t>
            </a:r>
            <a:r>
              <a:rPr lang="cs-CZ" sz="1600" dirty="0"/>
              <a:t>(1945 – 1960) – plánování finančních toků a výroby.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dlouhodobého plánování </a:t>
            </a:r>
            <a:r>
              <a:rPr lang="cs-CZ" sz="1600" dirty="0"/>
              <a:t>(1960 – 1973) – efektivnost výroby.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strategického plánování </a:t>
            </a:r>
            <a:r>
              <a:rPr lang="cs-CZ" sz="1600" dirty="0"/>
              <a:t>(1973 – 1980) – analýzy budoucích příležitostí a ohrožení.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strategického managementu </a:t>
            </a:r>
            <a:r>
              <a:rPr lang="cs-CZ" sz="1600" dirty="0"/>
              <a:t>(1980 – 1995) – pružnost podniku.</a:t>
            </a:r>
          </a:p>
          <a:p>
            <a:pPr marL="624078" indent="-514350" algn="just">
              <a:buAutoNum type="arabicPeriod"/>
            </a:pPr>
            <a:endParaRPr lang="cs-CZ" sz="1600" dirty="0"/>
          </a:p>
          <a:p>
            <a:pPr marL="624078" indent="-514350" algn="just">
              <a:buAutoNum type="arabicPeriod"/>
            </a:pPr>
            <a:r>
              <a:rPr lang="cs-CZ" sz="1600" i="1" dirty="0"/>
              <a:t>Etapa „nového“ strategického managementu </a:t>
            </a:r>
            <a:r>
              <a:rPr lang="cs-CZ" sz="1600" dirty="0"/>
              <a:t>(1995...) – lidský faktor.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Vývoj zaměření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1045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Určení dlouhodobého zaměření podniku a přijímání rozhodnutí, která vedou k dosahování podnikových cílů.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Plánování, rozmisťování, organizování a řízení potřebných podnikových zdrojů a jejich účelná spotřeba.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Účelné řízení vztahů mezi okolím a podnikem v prospěch podniku při nenarušení vzájemné vazby mezi dodavateli, odběrateli a veřejností.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Soulad všech součástí organizačního podnikového systému v zájmu dosažení stanovených cílů. 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pl-PL" sz="1600" dirty="0"/>
              <a:t>Postoj podniku k tomu „jak, kdy, kde a komu“ by měl podnik konkurovat a „proč“.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Obsah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17452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management ve veřejné správě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téma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2940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Zaměření na specifické úkoly, které představují pro podnik klíčovou oblast podnikání.</a:t>
            </a:r>
          </a:p>
          <a:p>
            <a:pPr lvl="0" algn="just"/>
            <a:r>
              <a:rPr lang="cs-CZ" sz="1600" dirty="0"/>
              <a:t>Účelnou a pro podnik co nejvýhodnější reakci na změny, rušivé vlivy, rizika a šance, které se mohou vyskytnout.</a:t>
            </a:r>
          </a:p>
          <a:p>
            <a:pPr lvl="0" algn="just"/>
            <a:r>
              <a:rPr lang="cs-CZ" sz="1600" dirty="0"/>
              <a:t>Cestu k nalezení konkurenční výhody ve srovnání s ostatními konkurenty a její co nejdelší udržení.</a:t>
            </a:r>
          </a:p>
          <a:p>
            <a:pPr lvl="0" algn="just"/>
            <a:r>
              <a:rPr lang="cs-CZ" sz="1600" dirty="0"/>
              <a:t>Způsob jak využít relevantní přednosti podniku a využití agresivních iniciativ.</a:t>
            </a:r>
          </a:p>
          <a:p>
            <a:pPr algn="just"/>
            <a:r>
              <a:rPr lang="cs-CZ" sz="1600" dirty="0"/>
              <a:t>Orientaci na vytvoření potřebné podnikové stability jak v podnikání, tak i ve vnitřní sociální oblasti.</a:t>
            </a:r>
          </a:p>
          <a:p>
            <a:pPr algn="just"/>
            <a:r>
              <a:rPr lang="cs-CZ" sz="1600" dirty="0"/>
              <a:t>Dlouhodobý charakter, vysoké riziko, dynamický a kreativní přístup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Základní charakteristiky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3622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Postavení strategického řízení v systému řízení podniku</a:t>
            </a:r>
          </a:p>
        </p:txBody>
      </p:sp>
      <p:pic>
        <p:nvPicPr>
          <p:cNvPr id="5" name="Obrázek 4" descr="ob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063307"/>
            <a:ext cx="5703783" cy="33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Strategické řízení </a:t>
            </a:r>
            <a:r>
              <a:rPr lang="cs-CZ" sz="1600" dirty="0"/>
              <a:t>se realizuje na úrovni vrcholového managementu, má výrazně komplexní působnost zahrnující veškerou činnost podniku a je východiskem všech podnikových plánů a projektů. Strategické řízení se uskutečňuje prostřednictvím tvorby a realizace jednotlivých strategií.</a:t>
            </a:r>
          </a:p>
          <a:p>
            <a:pPr algn="just"/>
            <a:r>
              <a:rPr lang="cs-CZ" sz="1600" b="1" dirty="0"/>
              <a:t>Taktické řízení </a:t>
            </a:r>
            <a:r>
              <a:rPr lang="cs-CZ" sz="1600" dirty="0"/>
              <a:t>má za úkol stanovit a řídit postupy a prostředky vedoucí k nejefektivnější realizaci strategie podniku. Taktické řízení probíhá na střední úrovni managementu, kde dochází ke konkretizaci strategických cílů a prostředků a zahrnuje užší okruh činností. Základní součástí taktického řízení je plánování a výsledkem je podnikatelských plán.</a:t>
            </a:r>
          </a:p>
          <a:p>
            <a:pPr algn="just"/>
            <a:r>
              <a:rPr lang="cs-CZ" sz="1600" b="1" dirty="0"/>
              <a:t>Operativní řízení </a:t>
            </a:r>
            <a:r>
              <a:rPr lang="cs-CZ" sz="1600" dirty="0"/>
              <a:t>představuje poslední, nejnižší článek v hierarchii podnikového řízení. Jedná se o velmi konkrétní a detailní řízení v krátkém časovém horizontu, ve čtvrtletích, měsících, dekádách, dnech a hodinách. Nástrojem jsou operativní vnitropodnikové plány a nástroje vnitropodnikového řízení.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7778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Zabývá se určováním, tvorbou a hodnocením dlouhodobých cílů v budoucnu.</a:t>
            </a:r>
          </a:p>
          <a:p>
            <a:pPr lvl="0" algn="just"/>
            <a:r>
              <a:rPr lang="cs-CZ" sz="1600" dirty="0"/>
              <a:t>Poskytuje vedoucím pracovníkům celopodnikový pohled na problémy na základě poznání podmínek okolí.</a:t>
            </a:r>
          </a:p>
          <a:p>
            <a:pPr lvl="0" algn="just"/>
            <a:r>
              <a:rPr lang="cs-CZ" sz="1600" dirty="0"/>
              <a:t>Musí se vypořádat s nepřesností informací a s jejich nedostatkem, které informují o pravděpodobném budoucím vývoji.</a:t>
            </a:r>
          </a:p>
          <a:p>
            <a:pPr lvl="0" algn="just"/>
            <a:r>
              <a:rPr lang="cs-CZ" sz="1600" dirty="0"/>
              <a:t>Je jeho povinnosti sledovat nejen hrozby, které by mohly ohrozit podnik, ale zejména příležitosti, které se mohou stát významnou šancí vedoucí k úspěchu.</a:t>
            </a:r>
          </a:p>
          <a:p>
            <a:pPr lvl="0" algn="just"/>
            <a:r>
              <a:rPr lang="cs-CZ" sz="1600" dirty="0"/>
              <a:t>Pružně reaguje na změny, které se vyskytnou v podnikovém okolí tak aby bylo dosaženo positivních výsledků a snížen jejich negativní dopad.</a:t>
            </a:r>
          </a:p>
          <a:p>
            <a:pPr lvl="0" algn="just"/>
            <a:r>
              <a:rPr lang="cs-CZ" sz="1600" dirty="0"/>
              <a:t>Musí zachytit dominantní vývojové trendy a využít jejich možného prospěchu pro podnikání podniku.</a:t>
            </a:r>
          </a:p>
          <a:p>
            <a:pPr algn="just"/>
            <a:r>
              <a:rPr lang="cs-CZ" sz="1600" dirty="0"/>
              <a:t>Navíc podle zkušeností z poslední doby by se součástí strategického řízení měl stát dobře zorganizovaný informační systém.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/>
              <a:t>Vlastnosti, specifika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7077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55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definuje poslání (účel) podniku a určuje směr jeho vývoje;</a:t>
            </a:r>
          </a:p>
          <a:p>
            <a:pPr lvl="0" algn="just"/>
            <a:r>
              <a:rPr lang="cs-CZ" sz="1600" dirty="0"/>
              <a:t>vytváří potřebnou konkurenční výhodu;</a:t>
            </a:r>
          </a:p>
          <a:p>
            <a:pPr lvl="0" algn="just"/>
            <a:r>
              <a:rPr lang="cs-CZ" sz="1600" dirty="0"/>
              <a:t>standardizuje rutinní činnosti;</a:t>
            </a:r>
          </a:p>
          <a:p>
            <a:pPr lvl="0" algn="just"/>
            <a:r>
              <a:rPr lang="cs-CZ" sz="1600" dirty="0"/>
              <a:t>objevuje nebezpečné situace (hroby) pro podnik a navrhuje systém obrany proti nim;</a:t>
            </a:r>
          </a:p>
          <a:p>
            <a:pPr lvl="0" algn="just"/>
            <a:r>
              <a:rPr lang="cs-CZ" sz="1600" dirty="0"/>
              <a:t>nachází příležitosti a zjišťuje možnosti jejich využití;</a:t>
            </a:r>
          </a:p>
          <a:p>
            <a:pPr lvl="0" algn="just"/>
            <a:r>
              <a:rPr lang="cs-CZ" sz="1600" dirty="0"/>
              <a:t>stanovuje základní cíle a navrhuje systém jejich naplnění;</a:t>
            </a:r>
          </a:p>
          <a:p>
            <a:pPr lvl="0" algn="just"/>
            <a:r>
              <a:rPr lang="cs-CZ" sz="1600" dirty="0"/>
              <a:t>při změnách okolí podniku upravuje a zpřesňuje jak vizi, tak poslání i cíle podniku;</a:t>
            </a:r>
          </a:p>
          <a:p>
            <a:pPr lvl="0" algn="just"/>
            <a:r>
              <a:rPr lang="cs-CZ" sz="1600" dirty="0"/>
              <a:t>spojuje pracovníky podniku prostřednictvím konkrétních dílčích i konečných cílů;</a:t>
            </a:r>
          </a:p>
          <a:p>
            <a:pPr lvl="0" algn="just"/>
            <a:r>
              <a:rPr lang="cs-CZ" sz="1600" dirty="0"/>
              <a:t>vytváří potřebné sociální jistoty pro zaměstnance podniku, dodavatele, odběratele i veřejnou správu dané lokality;</a:t>
            </a:r>
          </a:p>
          <a:p>
            <a:pPr lvl="0" algn="just"/>
            <a:r>
              <a:rPr lang="cs-CZ" sz="1600" dirty="0"/>
              <a:t>mění pozvolně, ale potřebným směrem stávající podnikovou kulturu;</a:t>
            </a:r>
          </a:p>
          <a:p>
            <a:pPr algn="just"/>
            <a:r>
              <a:rPr lang="cs-CZ" sz="1600" dirty="0"/>
              <a:t>poskytuje informace o podnikání a představuje jeho hlubší pochopení.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/>
              <a:t>Význam a výhody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171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rozhodování představuje proces nalezení takové možnosti v budoucnosti, které zajistí úspěch podniku na trhu, posílí jeho konkurenceschopnost, zajistí mu vhodnou pozici mezi producenty.</a:t>
            </a:r>
          </a:p>
          <a:p>
            <a:pPr algn="just"/>
            <a:r>
              <a:rPr lang="cs-CZ" sz="1600" dirty="0"/>
              <a:t>Rozhodování je typickou manažerskou aktivitou, která představuje dynamický vědomý proces výběru jedné z možných alternativ, která umožňuje podle názoru </a:t>
            </a:r>
            <a:r>
              <a:rPr lang="cs-CZ" sz="1600" dirty="0" err="1"/>
              <a:t>rozhodovatele</a:t>
            </a:r>
            <a:r>
              <a:rPr lang="cs-CZ" sz="1600" dirty="0"/>
              <a:t> efektivního dosažení cíle.</a:t>
            </a:r>
          </a:p>
          <a:p>
            <a:pPr algn="just"/>
            <a:r>
              <a:rPr lang="cs-CZ" sz="1600" dirty="0"/>
              <a:t>Proces rozhodování je vždy ovlivňován osobností </a:t>
            </a:r>
            <a:r>
              <a:rPr lang="cs-CZ" sz="1600" dirty="0" err="1"/>
              <a:t>rozhodovatele</a:t>
            </a:r>
            <a:r>
              <a:rPr lang="cs-CZ" sz="1600" dirty="0"/>
              <a:t>, jeho osobními vlastnostmi, zájmy, znalostmi i vlivem vnějších podmínek, zejména časem.</a:t>
            </a:r>
          </a:p>
          <a:p>
            <a:pPr algn="just"/>
            <a:r>
              <a:rPr lang="cs-CZ" sz="1600" dirty="0"/>
              <a:t>Výsledkem rozhodování je vždy rozhodnutí, které představuje produkt myšlenkového procesu jednotlivce, případně doporučení jeho spolupracovníků a poradců.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strategického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936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Základní charakteristiky strategického rozhodování</a:t>
            </a:r>
          </a:p>
          <a:p>
            <a:pPr lvl="1" algn="just"/>
            <a:r>
              <a:rPr lang="cs-CZ" sz="1600" dirty="0"/>
              <a:t>Dlouhodobé, zaměřené na budoucnost, vysoká míra rizika a neurčitosti, týká se celé organizace, stanovující priority, flexibilní, kreativní, vztahuje organizaci k prostředí, učící se stále něco nového</a:t>
            </a:r>
          </a:p>
          <a:p>
            <a:pPr lvl="1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Základní charakteristiky operativního rozhodování</a:t>
            </a:r>
          </a:p>
          <a:p>
            <a:pPr lvl="1" algn="just"/>
            <a:r>
              <a:rPr lang="cs-CZ" sz="1600" dirty="0"/>
              <a:t>Reaktivní, izolované, krátkodobé, opatrné, nestanovující priority, nepružné, předvídatelné, spokojenost s daným stavem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Rozdíly mezi strategickým a operativním rozhodováním</a:t>
            </a:r>
          </a:p>
        </p:txBody>
      </p:sp>
    </p:spTree>
    <p:extLst>
      <p:ext uri="{BB962C8B-B14F-4D97-AF65-F5344CB8AC3E}">
        <p14:creationId xmlns:p14="http://schemas.microsoft.com/office/powerpoint/2010/main" val="39938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+mj-lt"/>
              <a:buAutoNum type="arabicPeriod"/>
            </a:pPr>
            <a:r>
              <a:rPr lang="cs-CZ" sz="1600" dirty="0"/>
              <a:t>Přesné formulování problému, který je třeba řešit.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Stanovit dobu vhodnou pro rozhodnutí (okamžitě, později, ponechat bez rozhodnutí a vyčkat vývoj).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Shromáždit veškeré potřebné a dostupné informace a ověřit si jejich pravdivost i vypovídací schopnost.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Prověření možných variant a zvážení výběru jedné možnosti z daného souboru.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Zvolení optimální varianty podle názoru </a:t>
            </a:r>
            <a:r>
              <a:rPr lang="cs-CZ" sz="1600" dirty="0" err="1"/>
              <a:t>rozhodovatele</a:t>
            </a:r>
            <a:r>
              <a:rPr lang="cs-CZ" sz="1600" dirty="0"/>
              <a:t>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Realizovat zvolené rozhodnutí.</a:t>
            </a:r>
          </a:p>
          <a:p>
            <a:pPr lvl="0" algn="just">
              <a:buFont typeface="+mj-lt"/>
              <a:buAutoNum type="arabicPeriod"/>
            </a:pPr>
            <a:r>
              <a:rPr lang="cs-CZ" sz="1600" dirty="0"/>
              <a:t>Prověřit správnost rozhodnutí na základě výsledků jeho provedení.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Postup strategického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39694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Postupný sběr relevantních informací, jejich třídění a zpracování, které vyústí v rozhodnutí.</a:t>
            </a:r>
          </a:p>
          <a:p>
            <a:pPr lvl="0" algn="just"/>
            <a:r>
              <a:rPr lang="cs-CZ" sz="1600" dirty="0"/>
              <a:t>Proces hledání co možná nejoptimálnější možnosti úspěšně zvládnout přechod ze současné pozice do stanoveného cíle.</a:t>
            </a:r>
          </a:p>
          <a:p>
            <a:pPr lvl="0" algn="just"/>
            <a:r>
              <a:rPr lang="cs-CZ" sz="1600" dirty="0"/>
              <a:t>Volba základního východiska pro následující tvorbu strategie podniku.</a:t>
            </a:r>
          </a:p>
          <a:p>
            <a:pPr algn="just"/>
            <a:endParaRPr lang="cs-CZ" sz="1600" dirty="0"/>
          </a:p>
          <a:p>
            <a:r>
              <a:rPr lang="cs-CZ" sz="1600" dirty="0"/>
              <a:t>Při tomto postupu sehrávají velmi důležitou úlohu správně vybrané informace, které by měly mít tyto vlastnosti:</a:t>
            </a:r>
          </a:p>
          <a:p>
            <a:pPr lvl="1"/>
            <a:r>
              <a:rPr lang="cs-CZ" sz="1400" dirty="0"/>
              <a:t>být včas odhaleny a být věrohodné (přesné);</a:t>
            </a:r>
          </a:p>
          <a:p>
            <a:pPr lvl="1"/>
            <a:r>
              <a:rPr lang="cs-CZ" sz="1400" dirty="0"/>
              <a:t>vztahovat se k tomu co potřebujeme vědět;</a:t>
            </a:r>
          </a:p>
          <a:p>
            <a:pPr lvl="1"/>
            <a:r>
              <a:rPr lang="cs-CZ" sz="1400" dirty="0"/>
              <a:t>být použitelné nejen svým obsahem, ale i jasností, přesností, presentací a uživatelskou přístupností).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Chápání strategického procesu rozhodování</a:t>
            </a:r>
          </a:p>
        </p:txBody>
      </p:sp>
    </p:spTree>
    <p:extLst>
      <p:ext uri="{BB962C8B-B14F-4D97-AF65-F5344CB8AC3E}">
        <p14:creationId xmlns:p14="http://schemas.microsoft.com/office/powerpoint/2010/main" val="17886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Je to především činnost vrcholového vedení nebo vlastníků podniku.</a:t>
            </a:r>
          </a:p>
          <a:p>
            <a:pPr lvl="0" algn="just"/>
            <a:r>
              <a:rPr lang="cs-CZ" sz="1600" dirty="0"/>
              <a:t>Prvořadně bere v úvahu vlivy vnějšího prostředí v podobě příležitostí a hrozeb.</a:t>
            </a:r>
          </a:p>
          <a:p>
            <a:pPr lvl="0" algn="just"/>
            <a:r>
              <a:rPr lang="cs-CZ" sz="1600" dirty="0"/>
              <a:t>Je orientováno do vzdálenější budoucnosti, takže dopady nejsou hned patrné.</a:t>
            </a:r>
          </a:p>
          <a:p>
            <a:pPr lvl="0" algn="just"/>
            <a:r>
              <a:rPr lang="cs-CZ" sz="1600" dirty="0"/>
              <a:t>Mívá vliv na organizační uspořádání podniku.</a:t>
            </a:r>
          </a:p>
          <a:p>
            <a:pPr lvl="0" algn="just"/>
            <a:r>
              <a:rPr lang="cs-CZ" sz="1600" dirty="0"/>
              <a:t>Ovlivňuje dlouhodobou perspektivu a existenci podniku.</a:t>
            </a:r>
          </a:p>
          <a:p>
            <a:pPr lvl="0" algn="just"/>
            <a:r>
              <a:rPr lang="cs-CZ" sz="1600" dirty="0"/>
              <a:t>Výsledky rozhodování mají originální charakter.</a:t>
            </a:r>
          </a:p>
          <a:p>
            <a:pPr lvl="0" algn="just"/>
            <a:r>
              <a:rPr lang="cs-CZ" sz="1600" dirty="0"/>
              <a:t>Ovlivňuje mnohem větší hodnoty nežli operativní řízení.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dirty="0"/>
              <a:t>Charakteristiky strategického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28644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Veřejná správa VS je správa lidské společnosti zorganizované ve stát se státním zřízením (Káňa, 2007)</a:t>
            </a:r>
          </a:p>
          <a:p>
            <a:pPr algn="just"/>
            <a:r>
              <a:rPr lang="cs-CZ" sz="1600" dirty="0"/>
              <a:t>Zajišťování veřejného zájmu je důvodem vzniku veřejného sektoru. Veřejný zájem je chápán jako společný zájem většiny členů příslušné komunity.</a:t>
            </a:r>
          </a:p>
          <a:p>
            <a:pPr algn="just"/>
            <a:r>
              <a:rPr lang="cs-CZ" sz="1600" dirty="0"/>
              <a:t>VS – součást, resortem veřejného sektoru, který zabezpečuje veřejné statky pro obyvatelstvo na neziskovém principu (Peková et al. 2005)</a:t>
            </a:r>
          </a:p>
          <a:p>
            <a:pPr algn="just"/>
            <a:r>
              <a:rPr lang="cs-CZ" sz="1600" dirty="0"/>
              <a:t>VS řídí veřejný sektor a tím ovlivňuje jeho efektivnost.</a:t>
            </a:r>
          </a:p>
          <a:p>
            <a:pPr algn="just"/>
            <a:r>
              <a:rPr lang="cs-CZ" sz="1600" dirty="0"/>
              <a:t>Subjekty realizující VS ji vykonávají jako zákonem uloženou povinnost, která je dána jejich postavením jako veřejnoprávních subjektů.</a:t>
            </a:r>
          </a:p>
          <a:p>
            <a:pPr algn="just"/>
            <a:r>
              <a:rPr lang="cs-CZ" sz="1600" dirty="0"/>
              <a:t>VS – systém tvořen dvěma podsystémy: státní správou a samosprávou</a:t>
            </a:r>
          </a:p>
          <a:p>
            <a:pPr algn="just"/>
            <a:r>
              <a:rPr lang="cs-CZ" sz="1600" dirty="0"/>
              <a:t>VS vykonává stát nejen svými orgány, ale také prostřednictvím jiných subjektů, včetně fyzických a právnických osob práva soukromého – privatizace VS</a:t>
            </a:r>
          </a:p>
          <a:p>
            <a:pPr algn="just"/>
            <a:r>
              <a:rPr lang="cs-CZ" sz="1600" dirty="0"/>
              <a:t>VS je financována převážně z veřejných rozpočtů</a:t>
            </a:r>
          </a:p>
          <a:p>
            <a:pPr algn="just"/>
            <a:r>
              <a:rPr lang="cs-CZ" sz="1600" dirty="0"/>
              <a:t>Ve VS se rozhoduje převážně veřejnou volbou a podléhá veřejné kontrole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</a:t>
            </a:r>
          </a:p>
        </p:txBody>
      </p:sp>
    </p:spTree>
    <p:extLst>
      <p:ext uri="{BB962C8B-B14F-4D97-AF65-F5344CB8AC3E}">
        <p14:creationId xmlns:p14="http://schemas.microsoft.com/office/powerpoint/2010/main" val="28154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Unikátní charakter </a:t>
            </a:r>
            <a:r>
              <a:rPr lang="cs-CZ" sz="1600" dirty="0"/>
              <a:t>rozhodnutí, jež často s ohledem na velké náklady mají často nevratný charakter, když se prokáže, že po realizaci nejsou efektivní.</a:t>
            </a:r>
          </a:p>
          <a:p>
            <a:pPr lvl="0" algn="just"/>
            <a:r>
              <a:rPr lang="cs-CZ" sz="1600" dirty="0"/>
              <a:t>V rámci strategického rozhodování musíme brát v úvahu jak </a:t>
            </a:r>
            <a:r>
              <a:rPr lang="cs-CZ" sz="1600" b="1" dirty="0"/>
              <a:t>ekonomickou efektivnost</a:t>
            </a:r>
            <a:r>
              <a:rPr lang="cs-CZ" sz="1600" dirty="0"/>
              <a:t>, tak i možné sociální dopady takže je nutno zajistit směřování k tvorbě efektivních sociálně ekonomických systémů v rámci podniku.</a:t>
            </a:r>
          </a:p>
          <a:p>
            <a:pPr lvl="0" algn="just"/>
            <a:r>
              <a:rPr lang="cs-CZ" sz="1600" dirty="0"/>
              <a:t>S ohledem na </a:t>
            </a:r>
            <a:r>
              <a:rPr lang="cs-CZ" sz="1600" b="1" dirty="0"/>
              <a:t>multikriteriální charakter </a:t>
            </a:r>
            <a:r>
              <a:rPr lang="cs-CZ" sz="1600" dirty="0"/>
              <a:t>strategických problémů je nutno řešit konflikt kritérií a hledat vhodný kompromis i tenkrát, když aktivity vzájemně působí protichůdně a mají různou váhu důležitosti.</a:t>
            </a:r>
          </a:p>
          <a:p>
            <a:pPr algn="just"/>
            <a:r>
              <a:rPr lang="cs-CZ" sz="1600" dirty="0"/>
              <a:t>Respektování existence </a:t>
            </a:r>
            <a:r>
              <a:rPr lang="cs-CZ" sz="1600" b="1" dirty="0"/>
              <a:t>nekvantifikovatelných faktorů</a:t>
            </a:r>
            <a:r>
              <a:rPr lang="cs-CZ" sz="1600" dirty="0"/>
              <a:t>, kteréže popsat a uspořádat podle intenzity, ale nelze vyjádřit hodnotově.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12568" cy="507703"/>
          </a:xfrm>
        </p:spPr>
        <p:txBody>
          <a:bodyPr/>
          <a:lstStyle/>
          <a:p>
            <a:r>
              <a:rPr lang="cs-CZ" dirty="0"/>
              <a:t>Vlastnosti strategického rozhodování I</a:t>
            </a:r>
          </a:p>
        </p:txBody>
      </p:sp>
    </p:spTree>
    <p:extLst>
      <p:ext uri="{BB962C8B-B14F-4D97-AF65-F5344CB8AC3E}">
        <p14:creationId xmlns:p14="http://schemas.microsoft.com/office/powerpoint/2010/main" val="2781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Nedokonalá informovanost </a:t>
            </a:r>
            <a:r>
              <a:rPr lang="cs-CZ" sz="1600" dirty="0"/>
              <a:t>při řešení strategických problémům doprovodným jevem rozhodovacího strategického procesu a tudíž je nutno počítat s určitým rizikem úspěšnosti nebo neúspěšnosti.</a:t>
            </a:r>
          </a:p>
          <a:p>
            <a:pPr lvl="0" algn="just"/>
            <a:r>
              <a:rPr lang="cs-CZ" sz="1600" b="1" dirty="0"/>
              <a:t>Nedostatek informací a delší časový horizont splnění cílů </a:t>
            </a:r>
            <a:r>
              <a:rPr lang="cs-CZ" sz="1600" dirty="0"/>
              <a:t>způsobují, že strategická rozhodnutí získávají často charakter otevřených systémů a jako taková musí být řešena.</a:t>
            </a:r>
          </a:p>
          <a:p>
            <a:pPr algn="just"/>
            <a:r>
              <a:rPr lang="cs-CZ" sz="1600" b="1" dirty="0"/>
              <a:t>Úloha lidského činitele při rozhodování </a:t>
            </a:r>
            <a:r>
              <a:rPr lang="cs-CZ" sz="1600" dirty="0"/>
              <a:t>je nezastupitelná, neboť vnáší do rozhodování své individuální vlastnosti, vnáší do tohoto procesu subjektivní kritéria, motivaci, vlastní názory a osobní rysy svého jednání.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12568" cy="507703"/>
          </a:xfrm>
        </p:spPr>
        <p:txBody>
          <a:bodyPr/>
          <a:lstStyle/>
          <a:p>
            <a:r>
              <a:rPr lang="cs-CZ" dirty="0"/>
              <a:t>Vlastnosti strategického rozhodování II</a:t>
            </a:r>
          </a:p>
        </p:txBody>
      </p:sp>
    </p:spTree>
    <p:extLst>
      <p:ext uri="{BB962C8B-B14F-4D97-AF65-F5344CB8AC3E}">
        <p14:creationId xmlns:p14="http://schemas.microsoft.com/office/powerpoint/2010/main" val="6281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Brainstorming</a:t>
            </a:r>
            <a:r>
              <a:rPr lang="cs-CZ" sz="1600" dirty="0"/>
              <a:t>, který je nejčastěji využíván a představuje v podstatě diskusi znalců, kteří produkují řadu nápadů.</a:t>
            </a:r>
          </a:p>
          <a:p>
            <a:pPr lvl="0" algn="just"/>
            <a:r>
              <a:rPr lang="cs-CZ" sz="1600" b="1" dirty="0"/>
              <a:t>Delfská metoda</a:t>
            </a:r>
            <a:r>
              <a:rPr lang="cs-CZ" sz="1600" dirty="0"/>
              <a:t>, která představuje postupné zjišťování a srovnávání prognóz expertů založené na jejich anonymitě.</a:t>
            </a:r>
          </a:p>
          <a:p>
            <a:pPr lvl="0" algn="just"/>
            <a:r>
              <a:rPr lang="cs-CZ" sz="1600" b="1" dirty="0"/>
              <a:t>Metoda scénářů</a:t>
            </a:r>
            <a:r>
              <a:rPr lang="cs-CZ" sz="1600" dirty="0"/>
              <a:t>, kdy se vyvíjí obraz budoucnosti na základě informací současnosti pro potřebné oblasti.</a:t>
            </a:r>
          </a:p>
          <a:p>
            <a:pPr lvl="0" algn="just"/>
            <a:r>
              <a:rPr lang="cs-CZ" sz="1600" b="1" dirty="0"/>
              <a:t>Rozhodovací strom</a:t>
            </a:r>
            <a:r>
              <a:rPr lang="cs-CZ" sz="1600" dirty="0"/>
              <a:t>, vystupující jako zobrazení více etapových rozhodovacích procesů.</a:t>
            </a:r>
          </a:p>
          <a:p>
            <a:pPr lvl="0" algn="just"/>
            <a:r>
              <a:rPr lang="cs-CZ" sz="1600" b="1" dirty="0"/>
              <a:t>Myšlenkové mapy </a:t>
            </a:r>
            <a:r>
              <a:rPr lang="cs-CZ" sz="1600" dirty="0"/>
              <a:t>v podobě grafického nástroje představující zobrazení rozhodovacích problémů a jejich vazeb prostřednictvím vazeb, uzlů setkání a spojnic.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Metody a techniky strategického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5464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Metody a techniky strategického rozhodování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9"/>
            <a:ext cx="74451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Myšlenkové mapy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843559"/>
            <a:ext cx="64087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8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myšlení představuje komplex poznávacích a účelově zaměřených myšlenkových aktivit vrcholového managementu podniku, zaměřených na dosahování stanovených strategických cílů firmy. </a:t>
            </a:r>
          </a:p>
          <a:p>
            <a:pPr algn="just"/>
            <a:r>
              <a:rPr lang="cs-CZ" sz="1600" dirty="0"/>
              <a:t>Správné a dobře realizovatelné strategické myšlení představuje jeden ze základních předpokladů úspěšného strategického řízení, které směřuje k vytvoření optimální podnikové strategie. Je to tudíž v podstatě takový způsob myšlení, který odpovídá podstatě a specifickým rysům strategických procesů.</a:t>
            </a:r>
          </a:p>
          <a:p>
            <a:pPr algn="just"/>
            <a:r>
              <a:rPr lang="cs-CZ" sz="1600" dirty="0"/>
              <a:t>Strategické myšlení se vyznačuje jednak intenzivním analytickým úsilím využít co nejlépe všech dostupných pravdivých informací, které nám vytváří obraz povzbuzujících i omezujících faktorů. Zároveň však je potřebné uvažovat perspektivně a dívat se na podnik a podnikatelské aktivity na základě předpokládané budoucnosti.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Strategické myšlení</a:t>
            </a:r>
          </a:p>
        </p:txBody>
      </p:sp>
    </p:spTree>
    <p:extLst>
      <p:ext uri="{BB962C8B-B14F-4D97-AF65-F5344CB8AC3E}">
        <p14:creationId xmlns:p14="http://schemas.microsoft.com/office/powerpoint/2010/main" val="28224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dirty="0"/>
              <a:t>pochopit nesmírnou různorodost jevů současného světa, jeho změn, proměn a možností;</a:t>
            </a:r>
          </a:p>
          <a:p>
            <a:pPr lvl="0"/>
            <a:r>
              <a:rPr lang="cs-CZ" sz="1600" dirty="0"/>
              <a:t>musí se dobře orientovat mezi alternativami řešení, které se nabízí okolí podniku i schopnosti podniku, aby vybral co možná pro podnik nejprospěšnější variantu;</a:t>
            </a:r>
          </a:p>
          <a:p>
            <a:pPr lvl="0"/>
            <a:r>
              <a:rPr lang="cs-CZ" sz="1600" dirty="0"/>
              <a:t>určit pro podnik rozhodující vývojové trendy, které budou mít v budoucnosti rozhodující vliv;</a:t>
            </a:r>
          </a:p>
          <a:p>
            <a:pPr lvl="0"/>
            <a:r>
              <a:rPr lang="cs-CZ" sz="1600" dirty="0"/>
              <a:t>dodržovat zásadu „nejdříve přemýšlej a pak konej“.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dirty="0"/>
              <a:t>Potřeba a význam strategického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27929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Delší životní cyklus výrobků, neboť jsme první, nebo mezi prvními, kdo identifikují nové příležitosti a změny v potřebách zákazníků.</a:t>
            </a:r>
          </a:p>
          <a:p>
            <a:pPr lvl="0" algn="just"/>
            <a:r>
              <a:rPr lang="cs-CZ" sz="1600" dirty="0"/>
              <a:t>Rychlejší a jistější návratnost investic neboť využijeme poptávky na trhu dříve než konkurence.</a:t>
            </a:r>
          </a:p>
          <a:p>
            <a:pPr lvl="0" algn="just"/>
            <a:r>
              <a:rPr lang="cs-CZ" sz="1600" dirty="0"/>
              <a:t>Vyšší efektivnost a produktivitu tím, že dosáhneme lepších výsledků, snížíme náklady, omezíme ztráty a zajistíme lepší řízení zdrojů.</a:t>
            </a:r>
          </a:p>
          <a:p>
            <a:pPr lvl="0" algn="just"/>
            <a:r>
              <a:rPr lang="cs-CZ" sz="1600" dirty="0"/>
              <a:t>Omezení rizika tím, že v řízení se bude vyskytovat méně chyb, neboť většina bude odhalena včas již v procesu sestavování strategie, čímž se sníží nebezpečí výskytu krize v podniku.</a:t>
            </a:r>
          </a:p>
          <a:p>
            <a:pPr lvl="0" algn="just"/>
            <a:r>
              <a:rPr lang="cs-CZ" sz="1600" dirty="0"/>
              <a:t>Zajištění lepší zpětné vazby a poučení, neboť čas, který konkurent využije k likvidaci chyb lze využít k systematickému sledování a analýze vlastní činnosti.</a:t>
            </a:r>
          </a:p>
          <a:p>
            <a:pPr lvl="0" algn="just"/>
            <a:r>
              <a:rPr lang="cs-CZ" sz="1600" dirty="0"/>
              <a:t>Zlepšení týmové práce a týmové atmosféry neboť zaměstnanci při úspěchu podniku spoluvytváří progresivní formy podnikové kultury.</a:t>
            </a:r>
          </a:p>
          <a:p>
            <a:pPr algn="just"/>
            <a:r>
              <a:rPr lang="cs-CZ" sz="1600" dirty="0"/>
              <a:t>Přeměna toho co konkurence vnímá jako hrozbu v překvapivou příležitost našeho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dirty="0"/>
              <a:t>Přínosy strategického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5509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557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Principy strategického myšlení představují soubor charakteristických principů strategického myšlení, které nelze chápat isolovaně, neboť pouze jejich aplikace jako celek přináší očekávané výsledky.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princip myšlení ve variantách, </a:t>
            </a:r>
          </a:p>
          <a:p>
            <a:pPr algn="just"/>
            <a:r>
              <a:rPr lang="cs-CZ" sz="1600" dirty="0"/>
              <a:t>princip permanentnosti strategického procesu, </a:t>
            </a:r>
          </a:p>
          <a:p>
            <a:pPr algn="just"/>
            <a:r>
              <a:rPr lang="cs-CZ" sz="1600" dirty="0"/>
              <a:t>princip interdisciplinárního myšlení </a:t>
            </a:r>
          </a:p>
          <a:p>
            <a:pPr algn="just"/>
            <a:r>
              <a:rPr lang="cs-CZ" sz="1600" dirty="0"/>
              <a:t>princip tvůrčího myšlení, </a:t>
            </a:r>
          </a:p>
          <a:p>
            <a:pPr algn="just"/>
            <a:r>
              <a:rPr lang="cs-CZ" sz="1600" dirty="0"/>
              <a:t>princip syntézy intuitivního a exaktního myšlení, </a:t>
            </a:r>
          </a:p>
          <a:p>
            <a:pPr algn="just"/>
            <a:r>
              <a:rPr lang="cs-CZ" sz="1600" dirty="0"/>
              <a:t>princip myšlení v čase, </a:t>
            </a:r>
          </a:p>
          <a:p>
            <a:pPr algn="just"/>
            <a:r>
              <a:rPr lang="cs-CZ" sz="1600" dirty="0"/>
              <a:t>princip uplatňování zpětnovazebního myšlení, </a:t>
            </a:r>
          </a:p>
          <a:p>
            <a:pPr algn="just"/>
            <a:r>
              <a:rPr lang="pt-BR" sz="1600" dirty="0"/>
              <a:t>princip vědomí práce s rizikem, </a:t>
            </a:r>
          </a:p>
          <a:p>
            <a:pPr algn="just"/>
            <a:r>
              <a:rPr lang="cs-CZ" sz="1600" dirty="0"/>
              <a:t>princip koncentrace, </a:t>
            </a:r>
          </a:p>
          <a:p>
            <a:pPr algn="just"/>
            <a:r>
              <a:rPr lang="cs-CZ" sz="1600" dirty="0"/>
              <a:t>princip etiky.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Principy strategického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853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16941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 tomto modelu současně je zdůrazněn význam představ o budoucím vývoji, neboť poznání vývojových trendů udává potřebný směr, dle kterého se podnik může úspěšně ubírat.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Podle tohoto modelu lze strategické myšlení považovat za syntetický proces využívající kreativity a intuice, který vede k vytvoření integrační perspektivy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 err="1"/>
              <a:t>Liedtkův</a:t>
            </a:r>
            <a:r>
              <a:rPr lang="cs-CZ" dirty="0"/>
              <a:t> model elementů strategického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40670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Veřejná správa – soukromý sektor (</a:t>
            </a:r>
            <a:r>
              <a:rPr lang="cs-CZ" sz="2200" dirty="0" err="1"/>
              <a:t>Kekkonen</a:t>
            </a:r>
            <a:r>
              <a:rPr lang="cs-CZ" sz="2200" dirty="0"/>
              <a:t>, 2002)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251520" y="843558"/>
          <a:ext cx="8352928" cy="374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29">
                  <a:extLst>
                    <a:ext uri="{9D8B030D-6E8A-4147-A177-3AD203B41FA5}">
                      <a16:colId xmlns:a16="http://schemas.microsoft.com/office/drawing/2014/main" val="2984689907"/>
                    </a:ext>
                  </a:extLst>
                </a:gridCol>
                <a:gridCol w="2127634">
                  <a:extLst>
                    <a:ext uri="{9D8B030D-6E8A-4147-A177-3AD203B41FA5}">
                      <a16:colId xmlns:a16="http://schemas.microsoft.com/office/drawing/2014/main" val="2917974858"/>
                    </a:ext>
                  </a:extLst>
                </a:gridCol>
                <a:gridCol w="4255265">
                  <a:extLst>
                    <a:ext uri="{9D8B030D-6E8A-4147-A177-3AD203B41FA5}">
                      <a16:colId xmlns:a16="http://schemas.microsoft.com/office/drawing/2014/main" val="1601795769"/>
                    </a:ext>
                  </a:extLst>
                </a:gridCol>
              </a:tblGrid>
              <a:tr h="395575">
                <a:tc>
                  <a:txBody>
                    <a:bodyPr/>
                    <a:lstStyle/>
                    <a:p>
                      <a:r>
                        <a:rPr lang="cs-CZ" sz="1600" dirty="0"/>
                        <a:t>Charakteristika</a:t>
                      </a:r>
                      <a:r>
                        <a:rPr lang="cs-CZ" sz="1600" baseline="0" dirty="0"/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Soukromý</a:t>
                      </a:r>
                      <a:r>
                        <a:rPr lang="cs-CZ" sz="1600" baseline="0" dirty="0"/>
                        <a:t> sektor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Veřejná správa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61247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/>
                        <a:t>Primární úkol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Prodat zboží a služby za účelem tvorby zisku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Řídit společenské úkoly, vytvářet a organizovat veřejné služby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17966"/>
                  </a:ext>
                </a:extLst>
              </a:tr>
              <a:tr h="877852">
                <a:tc>
                  <a:txBody>
                    <a:bodyPr/>
                    <a:lstStyle/>
                    <a:p>
                      <a:r>
                        <a:rPr lang="cs-CZ" sz="1600" dirty="0"/>
                        <a:t>Odpovědnost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Akcionářům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Zainteresovaným stranám:</a:t>
                      </a:r>
                      <a:r>
                        <a:rPr lang="cs-CZ" sz="1600" baseline="0" dirty="0"/>
                        <a:t> politikům zastupujícím občany, podnikům, lidem v rámci určitého územního celku (občanům, komunitám)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69393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/>
                        <a:t>Kritérium úspěchu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Ziskovost (rentabilita), hodnota pro akcionáře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Výsledek: výkonnost, hospodářství,</a:t>
                      </a:r>
                      <a:r>
                        <a:rPr lang="cs-CZ" sz="1600" baseline="0" dirty="0"/>
                        <a:t> produktivita (hodnota pro zainteresované strany)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6835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/>
                        <a:t>Klient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Subjekt, který si daný podnik zvolí a využívá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Subjekt/anonymní objekt, jehož jménem se provádí výběr, který pak využívá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96196"/>
                  </a:ext>
                </a:extLst>
              </a:tr>
              <a:tr h="617747">
                <a:tc>
                  <a:txBody>
                    <a:bodyPr/>
                    <a:lstStyle/>
                    <a:p>
                      <a:r>
                        <a:rPr lang="cs-CZ" sz="1600" dirty="0"/>
                        <a:t>Financování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Příjem podniku</a:t>
                      </a:r>
                      <a:r>
                        <a:rPr lang="cs-CZ" sz="1600" baseline="0" dirty="0"/>
                        <a:t> získaný z platby klienta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Daně placené občanem, které obdrží stát</a:t>
                      </a:r>
                      <a:r>
                        <a:rPr lang="cs-CZ" sz="1600" baseline="0" dirty="0"/>
                        <a:t> a obce, částečně poplatky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Systémový pohled na budoucnost </a:t>
            </a:r>
            <a:r>
              <a:rPr lang="cs-CZ" sz="1600" dirty="0"/>
              <a:t>podávající perspektivu vývoje jak podniku, tak jeho okolí a vzájemné jejich ovlivňování. Současně je zde vyjádřena i vnitřní provázanost jednotlivých organizačních součástí v podniku a jejich vliv na konečné uspořádání.</a:t>
            </a:r>
          </a:p>
          <a:p>
            <a:pPr lvl="0" algn="just"/>
            <a:r>
              <a:rPr lang="cs-CZ" sz="1600" b="1" dirty="0"/>
              <a:t>Zaměření na strategické cíle</a:t>
            </a:r>
            <a:r>
              <a:rPr lang="cs-CZ" sz="1600" dirty="0"/>
              <a:t>, které byly stanoveny na základě vize jako žádoucí stav dosažitelný v konkrétně definovaném čase.</a:t>
            </a:r>
          </a:p>
          <a:p>
            <a:pPr lvl="0" algn="just"/>
            <a:r>
              <a:rPr lang="cs-CZ" sz="1600" b="1" dirty="0"/>
              <a:t>Inteligentní oportunismus </a:t>
            </a:r>
            <a:r>
              <a:rPr lang="cs-CZ" sz="1600" dirty="0"/>
              <a:t>projevující se jak otevřenosti i pochopením, tak opatrnou obezřetnosti vůči novým myšlenkám a postupům i metodám. Současně se tento prvek projevuje i tvorbou alternativních strategií podle měnícího se okolí.</a:t>
            </a:r>
          </a:p>
          <a:p>
            <a:pPr lvl="0" algn="just"/>
            <a:r>
              <a:rPr lang="cs-CZ" sz="1600" b="1" dirty="0"/>
              <a:t>Myšlení v čase</a:t>
            </a:r>
            <a:r>
              <a:rPr lang="cs-CZ" sz="1600" dirty="0"/>
              <a:t>, které představuje v průběhu strategických úvah propojovat minulost s přítomností a toto spojení promítnout do budoucnosti v podobě potřebných perspektiv.</a:t>
            </a:r>
          </a:p>
          <a:p>
            <a:pPr algn="just"/>
            <a:r>
              <a:rPr lang="cs-CZ" sz="1600" b="1" dirty="0"/>
              <a:t>Hypoteticky založené myšlení </a:t>
            </a:r>
            <a:r>
              <a:rPr lang="cs-CZ" sz="1600" dirty="0"/>
              <a:t>reprezentující umění a schopnost tvorby i ověřování vhodných hypotéz, které se vztahují ke strategii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/>
              <a:t>Prvky </a:t>
            </a:r>
            <a:r>
              <a:rPr lang="cs-CZ" dirty="0" err="1"/>
              <a:t>Liedtkova</a:t>
            </a:r>
            <a:r>
              <a:rPr lang="cs-CZ" dirty="0"/>
              <a:t> modelu strategického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39446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Chybějící vize</a:t>
            </a:r>
            <a:r>
              <a:rPr lang="cs-CZ" sz="1600" dirty="0"/>
              <a:t>, kdy top management a vlastníci neuvažují o budoucnosti a žijí pouze úspěchy přítomnosti.</a:t>
            </a:r>
          </a:p>
          <a:p>
            <a:pPr lvl="0" algn="just"/>
            <a:r>
              <a:rPr lang="cs-CZ" sz="1600" b="1" dirty="0"/>
              <a:t>Nepřipravenost ke změnám</a:t>
            </a:r>
            <a:r>
              <a:rPr lang="cs-CZ" sz="1600" dirty="0"/>
              <a:t>, projevující se neochotou realizovat potřebné změny, kdy velmi často se mezi odpůrci změn vyskytují vedoucí pracovníci.</a:t>
            </a:r>
          </a:p>
          <a:p>
            <a:pPr lvl="0" algn="just"/>
            <a:r>
              <a:rPr lang="cs-CZ" sz="1600" b="1" dirty="0"/>
              <a:t>Obranné jednání</a:t>
            </a:r>
            <a:r>
              <a:rPr lang="cs-CZ" sz="1600" dirty="0"/>
              <a:t>, kdy převládá pasivní přístup k chování konkurence a nejistá obrana pozice podniku na trhu.</a:t>
            </a:r>
          </a:p>
          <a:p>
            <a:pPr lvl="0" algn="just"/>
            <a:r>
              <a:rPr lang="cs-CZ" sz="1600" b="1" dirty="0"/>
              <a:t>Nesystémovost</a:t>
            </a:r>
            <a:r>
              <a:rPr lang="cs-CZ" sz="1600" dirty="0"/>
              <a:t> znamenající neschopnost vidět podnik jako celek a neuvědomovat si všechny možnosti, kterými okolí podniku jej ovlivňuje.</a:t>
            </a:r>
          </a:p>
          <a:p>
            <a:pPr lvl="0" algn="just"/>
            <a:r>
              <a:rPr lang="cs-CZ" sz="1600" b="1" dirty="0"/>
              <a:t>Krátkozrakost</a:t>
            </a:r>
            <a:r>
              <a:rPr lang="cs-CZ" sz="1600" dirty="0"/>
              <a:t>, spočívající v orientaci převážně na operativní řízení a neuvědomění si významu strategického managementu.</a:t>
            </a:r>
          </a:p>
          <a:p>
            <a:pPr lvl="0" algn="just"/>
            <a:r>
              <a:rPr lang="cs-CZ" sz="1600" b="1" dirty="0"/>
              <a:t>Osobní zájmy</a:t>
            </a:r>
            <a:r>
              <a:rPr lang="cs-CZ" sz="1600" dirty="0"/>
              <a:t>, kdy převládnou zájmy jedince nad zájmy podniku.</a:t>
            </a:r>
          </a:p>
          <a:p>
            <a:pPr algn="just"/>
            <a:r>
              <a:rPr lang="cs-CZ" sz="1600" b="1" dirty="0"/>
              <a:t>Špatná informovanost</a:t>
            </a:r>
            <a:r>
              <a:rPr lang="cs-CZ" sz="1600" dirty="0"/>
              <a:t>, která představuje nedostatek informací, shromažďování nepravdivých informací nebo špatný výklad správných informací, případně jejich pozdní získání.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/>
              <a:t>Překážky strategického myšlení I</a:t>
            </a:r>
          </a:p>
        </p:txBody>
      </p:sp>
    </p:spTree>
    <p:extLst>
      <p:ext uri="{BB962C8B-B14F-4D97-AF65-F5344CB8AC3E}">
        <p14:creationId xmlns:p14="http://schemas.microsoft.com/office/powerpoint/2010/main" val="34226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Výrobní orientace </a:t>
            </a:r>
            <a:r>
              <a:rPr lang="cs-CZ" sz="1600" dirty="0"/>
              <a:t>způsobená neuvědoměním si významu zákazníka jako činitele, který rozhoduje o úspěchu podnikání. Tato orientace vidí hlavní úspěch v produkci bez ohledu na potřeby a zájem trhu.</a:t>
            </a:r>
          </a:p>
          <a:p>
            <a:pPr lvl="0" algn="just"/>
            <a:r>
              <a:rPr lang="cs-CZ" sz="1600" b="1" dirty="0"/>
              <a:t>Ignorování kulturního kontextu </a:t>
            </a:r>
            <a:r>
              <a:rPr lang="cs-CZ" sz="1600" dirty="0"/>
              <a:t>kdy se provádí neuvážená aplikace domácích přístupů na zahraničním trhu.</a:t>
            </a:r>
          </a:p>
          <a:p>
            <a:pPr lvl="0" algn="just"/>
            <a:r>
              <a:rPr lang="cs-CZ" sz="1600" b="1" dirty="0"/>
              <a:t>Tvrdohlavost</a:t>
            </a:r>
            <a:r>
              <a:rPr lang="cs-CZ" sz="1600" dirty="0"/>
              <a:t> představující držení se jedné možnosti řešení problémů a nevyužití dalších alternativ.</a:t>
            </a:r>
          </a:p>
          <a:p>
            <a:pPr lvl="0" algn="just"/>
            <a:r>
              <a:rPr lang="cs-CZ" sz="1600" b="1" dirty="0"/>
              <a:t>Opomenutí potřeb zákazníků </a:t>
            </a:r>
            <a:r>
              <a:rPr lang="cs-CZ" sz="1600" dirty="0"/>
              <a:t>spočívající v nerespektování jejich přání a projevených potřeb.</a:t>
            </a:r>
          </a:p>
          <a:p>
            <a:pPr lvl="0" algn="just"/>
            <a:r>
              <a:rPr lang="cs-CZ" sz="1600" b="1" dirty="0"/>
              <a:t>Podcenění významu kvality </a:t>
            </a:r>
            <a:r>
              <a:rPr lang="cs-CZ" sz="1600" dirty="0"/>
              <a:t>kdy si dodavatel neuvědomuje význam naplnění očekávání zákazníka.</a:t>
            </a:r>
          </a:p>
          <a:p>
            <a:pPr lvl="0" algn="just"/>
            <a:r>
              <a:rPr lang="cs-CZ" sz="1600" b="1" dirty="0"/>
              <a:t>Formalismus</a:t>
            </a:r>
            <a:r>
              <a:rPr lang="cs-CZ" sz="1600" dirty="0"/>
              <a:t> charakteristický omezenou přemýšlivostí a převládající přizpůsobivosti což znamená v podstatě omezení inovací.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/>
              <a:t>Překážky strategického myšlení II</a:t>
            </a:r>
          </a:p>
        </p:txBody>
      </p:sp>
    </p:spTree>
    <p:extLst>
      <p:ext uri="{BB962C8B-B14F-4D97-AF65-F5344CB8AC3E}">
        <p14:creationId xmlns:p14="http://schemas.microsoft.com/office/powerpoint/2010/main" val="25019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Netrpělivost</a:t>
            </a:r>
            <a:r>
              <a:rPr lang="cs-CZ" sz="1600" dirty="0"/>
              <a:t> spočívající v zavádění nedomyšlených nápadů, opouštění dobrých myšlenek při prvních neúspěších.</a:t>
            </a:r>
          </a:p>
          <a:p>
            <a:pPr algn="just"/>
            <a:r>
              <a:rPr lang="cs-CZ" sz="1600" b="1" dirty="0"/>
              <a:t>Nedůslednost</a:t>
            </a:r>
            <a:r>
              <a:rPr lang="cs-CZ" sz="1600" dirty="0"/>
              <a:t> způsobená nedostatečnou kontrolou při sledování naplňování rozhodnutí a nezajištěním účinného vyhodnocení vzniklých nedostatků.</a:t>
            </a:r>
          </a:p>
          <a:p>
            <a:pPr lvl="0" algn="just"/>
            <a:r>
              <a:rPr lang="cs-CZ" sz="1600" b="1" dirty="0"/>
              <a:t>Nerozhodnost</a:t>
            </a:r>
            <a:r>
              <a:rPr lang="cs-CZ" sz="1600" dirty="0"/>
              <a:t> projevující se zbytečným váháním, vyčkáváním, zdlouhavá aplikace nových přístupů a obranných opatření.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7848872" cy="507703"/>
          </a:xfrm>
        </p:spPr>
        <p:txBody>
          <a:bodyPr/>
          <a:lstStyle/>
          <a:p>
            <a:r>
              <a:rPr lang="cs-CZ" dirty="0"/>
              <a:t>Překážky strategického myšlení III</a:t>
            </a:r>
          </a:p>
        </p:txBody>
      </p:sp>
    </p:spTree>
    <p:extLst>
      <p:ext uri="{BB962C8B-B14F-4D97-AF65-F5344CB8AC3E}">
        <p14:creationId xmlns:p14="http://schemas.microsoft.com/office/powerpoint/2010/main" val="37360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Sekvenční model tvorby strategie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téma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3612179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Starořecké slovo „</a:t>
            </a:r>
            <a:r>
              <a:rPr lang="cs-CZ" sz="1600" dirty="0" err="1"/>
              <a:t>stratagan</a:t>
            </a:r>
            <a:r>
              <a:rPr lang="cs-CZ" sz="1600" dirty="0"/>
              <a:t>“ – nečekaný zvrat, překvapující rozuzlení, předstírání, léčka, úskok...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Strategie jako vojenské umění  - starověké Řecko (508 – 507 př. n. l.).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 err="1"/>
              <a:t>Stratos</a:t>
            </a:r>
            <a:r>
              <a:rPr lang="cs-CZ" sz="1600" dirty="0"/>
              <a:t> – armáda, </a:t>
            </a:r>
            <a:r>
              <a:rPr lang="cs-CZ" sz="1600" dirty="0" err="1"/>
              <a:t>stratégos</a:t>
            </a:r>
            <a:r>
              <a:rPr lang="cs-CZ" sz="1600" dirty="0"/>
              <a:t> – vojenský velitel.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Nejstarší text o vojenské strategii – čínský generál Sun C´- O válečném umění (2500 let starý).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Slovník vojenství (podle Jamese z roku 1810) – strategie je činnost mimo dohled nepřítele.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„strategie“</a:t>
            </a:r>
          </a:p>
        </p:txBody>
      </p:sp>
    </p:spTree>
    <p:extLst>
      <p:ext uri="{BB962C8B-B14F-4D97-AF65-F5344CB8AC3E}">
        <p14:creationId xmlns:p14="http://schemas.microsoft.com/office/powerpoint/2010/main" val="18904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Produktem strategického myšlení a strategického rozhodování je strategie podniku. </a:t>
            </a:r>
          </a:p>
          <a:p>
            <a:pPr algn="just"/>
            <a:r>
              <a:rPr lang="cs-CZ" sz="1600" dirty="0"/>
              <a:t>Strategie představuje dlouhodobou koncepci podniku, která podstatným způsobem usměrňuje veškeré budoucí aktivity podniku. </a:t>
            </a:r>
          </a:p>
          <a:p>
            <a:pPr algn="just"/>
            <a:r>
              <a:rPr lang="cs-CZ" sz="1600" dirty="0"/>
              <a:t>Strategii podniku formulují top manažeři ve spolupráci s dalšími manažery a zaměstnanci podniku. </a:t>
            </a:r>
          </a:p>
          <a:p>
            <a:pPr algn="just"/>
            <a:r>
              <a:rPr lang="cs-CZ" sz="1600" dirty="0"/>
              <a:t>Strategie podniku se stává výchozím nástrojem procesu naplňování stanoveného poslání firmy, představuje záměrné a aktivní formování cílů činnosti podniku, výběr nástrojů i postupů k jejich efektivnímu dosažení při optimálním využití zdrojů a příležitostí.</a:t>
            </a:r>
          </a:p>
          <a:p>
            <a:pPr algn="just"/>
            <a:r>
              <a:rPr lang="cs-CZ" sz="1600" dirty="0"/>
              <a:t>Strategie podniku se stává základní směrnicí pro další postupné strategické rozhodování a ovlivňuje především investiční rozhodování a inovační aktivity.</a:t>
            </a:r>
          </a:p>
          <a:p>
            <a:pPr algn="just"/>
            <a:r>
              <a:rPr lang="cs-CZ" sz="1600" dirty="0"/>
              <a:t>Strategie se stává prostředkem, který stmeluje podnik v jeden celek směřující k dosažení vytýčených dlouhodobých cílů.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strategie I</a:t>
            </a:r>
          </a:p>
        </p:txBody>
      </p:sp>
    </p:spTree>
    <p:extLst>
      <p:ext uri="{BB962C8B-B14F-4D97-AF65-F5344CB8AC3E}">
        <p14:creationId xmlns:p14="http://schemas.microsoft.com/office/powerpoint/2010/main" val="42676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Strategie se stává návodem, který vymezuje základní formy konkurenčního boje podniku.</a:t>
            </a:r>
          </a:p>
          <a:p>
            <a:pPr lvl="0" algn="just"/>
            <a:r>
              <a:rPr lang="cs-CZ" sz="1600" dirty="0"/>
              <a:t>Strategie představuje prostředek sloužící k dosažení konkurenční výhody s využitím předností podniku a příležitostí které poskytuje okolní prostředí a chrání podnik před působením ohrožení a hrozeb.</a:t>
            </a:r>
          </a:p>
          <a:p>
            <a:pPr algn="just"/>
            <a:r>
              <a:rPr lang="cs-CZ" sz="1600" dirty="0"/>
              <a:t>Strategie současně musí naplňovat svou ekonomickou funkci spočívající ve vytváření ekonomických přínosů po své vlastníky a poskytovat potřebné sociální jistoty zaměstnancům. V důsledku toho musíme chápat podnikovou strategii nejen jako podnikatelský a ekonomický systém, ale také jako systém sociální čímž se výrazně mění názor na tento podnikový prostředek.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strategie II</a:t>
            </a:r>
          </a:p>
        </p:txBody>
      </p:sp>
    </p:spTree>
    <p:extLst>
      <p:ext uri="{BB962C8B-B14F-4D97-AF65-F5344CB8AC3E}">
        <p14:creationId xmlns:p14="http://schemas.microsoft.com/office/powerpoint/2010/main" val="29676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Postup jak zajistit zisk z konkrétní podnikatelské činnosti.</a:t>
            </a:r>
          </a:p>
          <a:p>
            <a:pPr lvl="0" algn="just"/>
            <a:r>
              <a:rPr lang="cs-CZ" sz="1600" dirty="0"/>
              <a:t>Optimální využití zdrojů, které má podnik k dispozici nebo může získat.</a:t>
            </a:r>
          </a:p>
          <a:p>
            <a:pPr lvl="0" algn="just"/>
            <a:r>
              <a:rPr lang="cs-CZ" sz="1600" dirty="0"/>
              <a:t>Tvorbu konkurenční výhody trvalou inovací svých výrobků i služeb a její co nejdelší uplatnění a udržení.</a:t>
            </a:r>
          </a:p>
          <a:p>
            <a:pPr lvl="0" algn="just"/>
            <a:r>
              <a:rPr lang="cs-CZ" sz="1600" dirty="0"/>
              <a:t>Získání a udržení solventních, loajálních zákazníků, kteří jsou předpokladem udržení zisku.</a:t>
            </a:r>
          </a:p>
          <a:p>
            <a:pPr algn="just"/>
            <a:r>
              <a:rPr lang="cs-CZ" sz="1600" dirty="0"/>
              <a:t>Předcházení výskytu krizových situací včasným, rychlým a uspokojivým řešením vyskytujících se rizik.</a:t>
            </a:r>
          </a:p>
          <a:p>
            <a:pPr lvl="0" algn="just"/>
            <a:r>
              <a:rPr lang="cs-CZ" sz="1600" dirty="0"/>
              <a:t>Vytváření potřebné soustavy sociálních jistot pro zaměstnance, které zajistí udržení schopných, kreativních a výkonných zaměstnanců. S tím souvisí nejen neustálé jejich zvyšování jejich kvalifikace, ale i správná motivace a podpora.</a:t>
            </a:r>
          </a:p>
          <a:p>
            <a:pPr lvl="0" algn="just"/>
            <a:r>
              <a:rPr lang="cs-CZ" sz="1600" dirty="0"/>
              <a:t>Zajištění vzájemné solidní spolupráce s dodavateli zdrojů, s odběrateli produktů i s veřejností dané lokality, regionu, státu.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strategie</a:t>
            </a:r>
          </a:p>
        </p:txBody>
      </p:sp>
    </p:spTree>
    <p:extLst>
      <p:ext uri="{BB962C8B-B14F-4D97-AF65-F5344CB8AC3E}">
        <p14:creationId xmlns:p14="http://schemas.microsoft.com/office/powerpoint/2010/main" val="28799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Strategie vytyčuje směr podnikání v budoucnosti.</a:t>
            </a:r>
          </a:p>
          <a:p>
            <a:pPr lvl="0" algn="just"/>
            <a:r>
              <a:rPr lang="cs-CZ" sz="1600" dirty="0"/>
              <a:t>Strategie musí podniku zajistit specifickou konkurenční výhodu.</a:t>
            </a:r>
          </a:p>
          <a:p>
            <a:pPr lvl="0" algn="just"/>
            <a:r>
              <a:rPr lang="cs-CZ" sz="1600" dirty="0"/>
              <a:t>Strategie stanovuje podnikové cíle odvíjející se od podnikového poslání a vize.</a:t>
            </a:r>
          </a:p>
          <a:p>
            <a:pPr lvl="0" algn="just"/>
            <a:r>
              <a:rPr lang="cs-CZ" sz="1600" dirty="0"/>
              <a:t>Strategie sleduje dosažení souladu mezi aktivitami podniku a jeho okolím.</a:t>
            </a:r>
          </a:p>
          <a:p>
            <a:pPr lvl="0" algn="just"/>
            <a:r>
              <a:rPr lang="cs-CZ" sz="1600" dirty="0"/>
              <a:t>Strategie na cestě k úspěchu staví na klíčových zdrojích, které má podnik k dispozici a zejména na schopnostech pracovníku firmy.</a:t>
            </a:r>
          </a:p>
          <a:p>
            <a:pPr lvl="0" algn="just"/>
            <a:r>
              <a:rPr lang="cs-CZ" sz="1600" dirty="0"/>
              <a:t>Strategie vymezuje jak potřebu zdrojů, které jsou potřebné k dosažení stanoveného cíle, tak způsob jejich zajištění.</a:t>
            </a:r>
          </a:p>
          <a:p>
            <a:pPr lvl="0" algn="just"/>
            <a:r>
              <a:rPr lang="cs-CZ" sz="1600" dirty="0"/>
              <a:t>Strategie je východiskem a řídícím elementem pro taktické a operativní řízení a proto zásadním způsobem určuje úkoly na taktické i operativní řídící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/>
              <a:t>Aktivity spojené se strategií</a:t>
            </a:r>
          </a:p>
        </p:txBody>
      </p:sp>
    </p:spTree>
    <p:extLst>
      <p:ext uri="{BB962C8B-B14F-4D97-AF65-F5344CB8AC3E}">
        <p14:creationId xmlns:p14="http://schemas.microsoft.com/office/powerpoint/2010/main" val="19611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První zmínka v 80. letech 20. století v Anglii a v USA.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Přístupy k managementu ve veřejné správě:</a:t>
            </a:r>
          </a:p>
          <a:p>
            <a:pPr algn="just"/>
            <a:r>
              <a:rPr lang="cs-CZ" sz="1600" b="1" dirty="0"/>
              <a:t>Klasický model </a:t>
            </a:r>
            <a:r>
              <a:rPr lang="cs-CZ" sz="1600" dirty="0"/>
              <a:t>– byrokratický management – M. Weber</a:t>
            </a:r>
          </a:p>
          <a:p>
            <a:pPr algn="just"/>
            <a:r>
              <a:rPr lang="cs-CZ" sz="1600" b="1" dirty="0"/>
              <a:t>Britský přístup </a:t>
            </a:r>
            <a:r>
              <a:rPr lang="cs-CZ" sz="1600" dirty="0"/>
              <a:t>– 60. léta 20. století M. </a:t>
            </a:r>
            <a:r>
              <a:rPr lang="cs-CZ" sz="1600" dirty="0" err="1"/>
              <a:t>Tatcherová</a:t>
            </a:r>
            <a:r>
              <a:rPr lang="cs-CZ" sz="1600" dirty="0"/>
              <a:t> – efektivní využívání zdrojů pro dosažení vysoké kvality poskytovaných služeb – tržně orientovaný přístup</a:t>
            </a:r>
          </a:p>
          <a:p>
            <a:pPr algn="just"/>
            <a:r>
              <a:rPr lang="cs-CZ" sz="1600" b="1" dirty="0"/>
              <a:t>Americký přístup </a:t>
            </a:r>
            <a:r>
              <a:rPr lang="cs-CZ" sz="1600" dirty="0"/>
              <a:t>– rozmanitost a </a:t>
            </a:r>
            <a:r>
              <a:rPr lang="cs-CZ" sz="1600" dirty="0" err="1"/>
              <a:t>multidisciplinarita</a:t>
            </a:r>
            <a:r>
              <a:rPr lang="cs-CZ" sz="1600" dirty="0"/>
              <a:t> – W. Wilson – nutnost oddělení politiky a správy – POSDCORB základní činnosti managementu veřejné správy </a:t>
            </a:r>
          </a:p>
          <a:p>
            <a:pPr algn="just"/>
            <a:r>
              <a:rPr lang="cs-CZ" sz="1600" b="1" dirty="0"/>
              <a:t>Evropský kontinentální přístup </a:t>
            </a:r>
            <a:r>
              <a:rPr lang="cs-CZ" sz="1600" dirty="0"/>
              <a:t>– dominance centrálního státu a práva – snaha o docílení vyšší efektivnosti veřejné správy a eliminace negativních důsledků byrokracie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Management ve veřejné správě</a:t>
            </a:r>
          </a:p>
        </p:txBody>
      </p:sp>
    </p:spTree>
    <p:extLst>
      <p:ext uri="{BB962C8B-B14F-4D97-AF65-F5344CB8AC3E}">
        <p14:creationId xmlns:p14="http://schemas.microsoft.com/office/powerpoint/2010/main" val="22147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dirty="0"/>
              <a:t>Proveditelnost a dosažitelnost strategie z hlediska zdrojů a technologie podniku.</a:t>
            </a:r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Přijatelnost a uskutečnitelnost strategie podnikem a okolím.</a:t>
            </a:r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Předpoklady úspěchu z hlediska požadovaného podílu na trhu a ziskovosti.</a:t>
            </a:r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Stupeň řešení daného problému.</a:t>
            </a:r>
          </a:p>
          <a:p>
            <a:pPr lvl="0">
              <a:buNone/>
            </a:pPr>
            <a:endParaRPr lang="cs-CZ" sz="1600" dirty="0"/>
          </a:p>
          <a:p>
            <a:pPr lvl="0"/>
            <a:r>
              <a:rPr lang="cs-CZ" sz="1600" dirty="0"/>
              <a:t>Explicitnost strategie (jednoznačná, jasná).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formulaci strategie</a:t>
            </a:r>
          </a:p>
        </p:txBody>
      </p:sp>
    </p:spTree>
    <p:extLst>
      <p:ext uri="{BB962C8B-B14F-4D97-AF65-F5344CB8AC3E}">
        <p14:creationId xmlns:p14="http://schemas.microsoft.com/office/powerpoint/2010/main" val="996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Strategické plánování</a:t>
            </a:r>
          </a:p>
          <a:p>
            <a:pPr lvl="1" algn="just"/>
            <a:r>
              <a:rPr lang="cs-CZ" sz="1400" dirty="0"/>
              <a:t>Strategická analýza</a:t>
            </a:r>
          </a:p>
          <a:p>
            <a:pPr lvl="1" algn="just"/>
            <a:r>
              <a:rPr lang="cs-CZ" sz="1400" dirty="0"/>
              <a:t>Stanovení strategického cíle</a:t>
            </a:r>
          </a:p>
          <a:p>
            <a:pPr lvl="1" algn="just"/>
            <a:r>
              <a:rPr lang="cs-CZ" sz="1400" dirty="0"/>
              <a:t>Formulace strategie</a:t>
            </a:r>
          </a:p>
          <a:p>
            <a:pPr lvl="1" algn="just"/>
            <a:r>
              <a:rPr lang="cs-CZ" sz="1400" dirty="0"/>
              <a:t>Tvorba strategického plánu</a:t>
            </a:r>
          </a:p>
          <a:p>
            <a:pPr algn="just"/>
            <a:r>
              <a:rPr lang="cs-CZ" sz="1600" b="1" dirty="0"/>
              <a:t>Implementace strategie</a:t>
            </a:r>
          </a:p>
          <a:p>
            <a:pPr algn="just"/>
            <a:r>
              <a:rPr lang="cs-CZ" sz="1600" b="1" dirty="0"/>
              <a:t>Strategická kontrola</a:t>
            </a:r>
          </a:p>
          <a:p>
            <a:endParaRPr lang="cs-CZ" sz="1600" dirty="0"/>
          </a:p>
          <a:p>
            <a:pPr algn="just"/>
            <a:r>
              <a:rPr lang="cs-CZ" sz="1600" dirty="0"/>
              <a:t>Model podnikové strategie musí být v praxi přeměněn na konkrétní strategické rozhodnutí, které budou mít vztah k následujícím oblastem:</a:t>
            </a:r>
          </a:p>
          <a:p>
            <a:pPr lvl="1"/>
            <a:r>
              <a:rPr lang="cs-CZ" sz="1400" dirty="0"/>
              <a:t>K zákazníkům, na které se podnik soustředí, nebo které opustí a nebude obsluhovat.</a:t>
            </a:r>
          </a:p>
          <a:p>
            <a:pPr lvl="1"/>
            <a:r>
              <a:rPr lang="cs-CZ" sz="1400" dirty="0"/>
              <a:t>K produktům, které bude podnik nabízet, obměňovat, inovovat nebo jejich produkcí zruší.</a:t>
            </a:r>
          </a:p>
          <a:p>
            <a:pPr lvl="1"/>
            <a:r>
              <a:rPr lang="cs-CZ" sz="1400" dirty="0"/>
              <a:t>K aktivitám, kterými se podnik bude zabývat, rozšiřovat a využívat nebo které zruší.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Model strategie podniku</a:t>
            </a:r>
          </a:p>
        </p:txBody>
      </p:sp>
    </p:spTree>
    <p:extLst>
      <p:ext uri="{BB962C8B-B14F-4D97-AF65-F5344CB8AC3E}">
        <p14:creationId xmlns:p14="http://schemas.microsoft.com/office/powerpoint/2010/main" val="14040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Konkurenční výhoda (anglicky </a:t>
            </a:r>
            <a:r>
              <a:rPr lang="cs-CZ" sz="1600" dirty="0" err="1"/>
              <a:t>Competitive</a:t>
            </a:r>
            <a:r>
              <a:rPr lang="cs-CZ" sz="1600" dirty="0"/>
              <a:t> </a:t>
            </a:r>
            <a:r>
              <a:rPr lang="cs-CZ" sz="1600" dirty="0" err="1"/>
              <a:t>advantage</a:t>
            </a:r>
            <a:r>
              <a:rPr lang="cs-CZ" sz="1600" dirty="0"/>
              <a:t>) je vše, co dává podniku dočasně náskok před konkurencí. </a:t>
            </a:r>
          </a:p>
          <a:p>
            <a:pPr algn="just"/>
            <a:r>
              <a:rPr lang="cs-CZ" sz="1600" dirty="0"/>
              <a:t>Je to to, co má podnik oproti svoji konkurenci lepší. Konkurenční výhoda nakonec může rozhodnout o tom, jestli zákazník nakoupí u konkrétního podniku. </a:t>
            </a:r>
          </a:p>
          <a:p>
            <a:pPr algn="just"/>
            <a:r>
              <a:rPr lang="cs-CZ" sz="1600" dirty="0"/>
              <a:t>Konkurenční výhoda může pomoci získat rychleji nebo větší podíl na trhu. </a:t>
            </a:r>
          </a:p>
          <a:p>
            <a:pPr algn="just"/>
            <a:r>
              <a:rPr lang="cs-CZ" sz="1600" dirty="0"/>
              <a:t>Konkurenční výhoda ale není trvalá. Je to dočasná věc, kterou může podnik rychle ztratit buď vlastní chybou, úsilím konkurence nebo prostě situací na trhu.</a:t>
            </a:r>
          </a:p>
          <a:p>
            <a:pPr algn="just"/>
            <a:r>
              <a:rPr lang="cs-CZ" sz="1600" dirty="0"/>
              <a:t>V souvislosti se ztrátou nebo snižováním konkurenční výhody hovoříme o tzv. erozi konkurenční výhody, ke které dochází v důsledku vlivu ostatních konkurentů. </a:t>
            </a:r>
          </a:p>
          <a:p>
            <a:pPr algn="just"/>
            <a:r>
              <a:rPr lang="cs-CZ" sz="1600" dirty="0"/>
              <a:t>Konkurenční výhoda musí být dlouhodobě udržitelná. Nejedná se tedy o nějakou dočasnou akci, ale o trvale udržitelnou  výhodu, která je systematicky budována prostřednictvím konkrétní strategie.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Strategie a konkurenční výhoda I</a:t>
            </a:r>
          </a:p>
        </p:txBody>
      </p:sp>
    </p:spTree>
    <p:extLst>
      <p:ext uri="{BB962C8B-B14F-4D97-AF65-F5344CB8AC3E}">
        <p14:creationId xmlns:p14="http://schemas.microsoft.com/office/powerpoint/2010/main" val="31911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Získání a udržení trvalé konkurenční výhody a s ní úzce spojené finanční výhody, doplněné přiměřeným rozvojem klíčových schopností a dovedností podniků by mělo být základem pro formulaci jejich strategie. </a:t>
            </a:r>
          </a:p>
          <a:p>
            <a:pPr algn="just"/>
            <a:r>
              <a:rPr lang="cs-CZ" sz="1600" dirty="0"/>
              <a:t>Podstata konkurenční výhody spočívá ve schopnosti podnikatelského subjektu vytvořit větší reálnou, nebo takto vnímanou užitnou hodnotu pro jeho cílové zákazníky ve srovnání s konkurencí, nebo srovnatelnou užitnou hodnotu při nižších nákladech, evidentně v kratším čase.</a:t>
            </a:r>
          </a:p>
          <a:p>
            <a:pPr algn="just"/>
            <a:r>
              <a:rPr lang="cs-CZ" sz="1600" dirty="0"/>
              <a:t>Finanční výhoda konkurenční výhody spočívá v umění podnikatelského subjektu zaměřit obchodní činnosti na maximalizaci ekonomické hodnoty hotovostního toku v relacím k investicím do podnikání. </a:t>
            </a:r>
          </a:p>
          <a:p>
            <a:pPr algn="just"/>
            <a:r>
              <a:rPr lang="cs-CZ" sz="1600" dirty="0"/>
              <a:t>Identifikace konkurenční výhody vychází z porovnání skupiny podniků, přičemž toto porovnání je závislé na charakteru tržního prostředí, ve </a:t>
            </a:r>
            <a:r>
              <a:rPr lang="cs-CZ" sz="1600"/>
              <a:t>kterém podniky operují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Strategie a konkurenční výhoda II</a:t>
            </a:r>
          </a:p>
        </p:txBody>
      </p:sp>
    </p:spTree>
    <p:extLst>
      <p:ext uri="{BB962C8B-B14F-4D97-AF65-F5344CB8AC3E}">
        <p14:creationId xmlns:p14="http://schemas.microsoft.com/office/powerpoint/2010/main" val="28958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2060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Vlastníci</a:t>
            </a:r>
            <a:r>
              <a:rPr lang="cs-CZ" sz="1600" dirty="0"/>
              <a:t> – mají zájem na návratnosti vloženého kapitálu a na využívání všech výhod, které může podnik poskytovat.</a:t>
            </a:r>
          </a:p>
          <a:p>
            <a:pPr lvl="0" algn="just"/>
            <a:r>
              <a:rPr lang="cs-CZ" sz="1600" b="1" dirty="0"/>
              <a:t>Top management</a:t>
            </a:r>
            <a:r>
              <a:rPr lang="cs-CZ" sz="1600" dirty="0"/>
              <a:t> - má zájem na rozvoji podniku a na dosahování odměn, které mohou získat při splnění cílů.</a:t>
            </a:r>
          </a:p>
          <a:p>
            <a:pPr algn="just"/>
            <a:r>
              <a:rPr lang="cs-CZ" sz="1600" b="1" dirty="0"/>
              <a:t>Zaměstnanci</a:t>
            </a:r>
            <a:r>
              <a:rPr lang="cs-CZ" sz="1600" dirty="0"/>
              <a:t> – udržet si zaměstnání a získávat odpovídající odměnu za práci. Současně mají zájem na dodržování pracovní legislativy, podíl na zaměstnaneckých výhodách, možnost mít uspokojení z vykonávané práce.</a:t>
            </a:r>
          </a:p>
          <a:p>
            <a:pPr lvl="0" algn="just"/>
            <a:r>
              <a:rPr lang="cs-CZ" sz="1600" b="1" dirty="0"/>
              <a:t>Odbory</a:t>
            </a:r>
            <a:r>
              <a:rPr lang="cs-CZ" sz="1600" dirty="0"/>
              <a:t> – mít uznávané postavení prostředníka mezi zaměstnavatelem a zaměstnanci, být důležitou součástí firemní organizace a moci se zúčastnit kolektivního vyjednávání.</a:t>
            </a:r>
          </a:p>
          <a:p>
            <a:pPr lvl="0" algn="just"/>
            <a:r>
              <a:rPr lang="cs-CZ" sz="1600" b="1" dirty="0"/>
              <a:t>Věřitelé</a:t>
            </a:r>
            <a:r>
              <a:rPr lang="cs-CZ" sz="1600" dirty="0"/>
              <a:t> – získat nejen možnost navracení zapůjčeného kapitálu, ale dosáhnout i dohodnutého úroku ze zapůjčené částky. V případě neúspěchu mít prioritu při splácení dlužné částky.</a:t>
            </a:r>
          </a:p>
          <a:p>
            <a:pPr algn="just"/>
            <a:r>
              <a:rPr lang="cs-CZ" sz="1600" b="1" dirty="0"/>
              <a:t>Zákazníci</a:t>
            </a:r>
            <a:r>
              <a:rPr lang="cs-CZ" sz="1600" dirty="0"/>
              <a:t> – získat kvalitní, bezpečný a moderní výrobek za cenu odpovídající kvalitě včetně zajištění služeb servisu a nákupu náhradních součástí.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Hlavní zájmy zájmových skupin I</a:t>
            </a:r>
          </a:p>
        </p:txBody>
      </p:sp>
    </p:spTree>
    <p:extLst>
      <p:ext uri="{BB962C8B-B14F-4D97-AF65-F5344CB8AC3E}">
        <p14:creationId xmlns:p14="http://schemas.microsoft.com/office/powerpoint/2010/main" val="6629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Dodavatelé</a:t>
            </a:r>
            <a:r>
              <a:rPr lang="cs-CZ" sz="1600" dirty="0"/>
              <a:t> – požadují trvalý odbyt za ceny pro ně výhodné, profesionální vzájemné vztahy a dodržování platebních dohod.</a:t>
            </a:r>
          </a:p>
          <a:p>
            <a:pPr lvl="0" algn="just"/>
            <a:r>
              <a:rPr lang="cs-CZ" sz="1600" b="1" dirty="0"/>
              <a:t>Konkurenti</a:t>
            </a:r>
            <a:r>
              <a:rPr lang="cs-CZ" sz="1600" dirty="0"/>
              <a:t> – vyžadují upravit podnikatelské prostředí určitými přesnými pravidly a jejich dodržování.</a:t>
            </a:r>
          </a:p>
          <a:p>
            <a:pPr lvl="0" algn="just"/>
            <a:r>
              <a:rPr lang="cs-CZ" sz="1600" b="1" dirty="0"/>
              <a:t>Místní komunita</a:t>
            </a:r>
            <a:r>
              <a:rPr lang="cs-CZ" sz="1600" dirty="0"/>
              <a:t> – má zájem na vzniku solidních zaměstnaneckých příležitostí, které budou především využívat místní residenti, podporu charitativních, kulturních i sportovních akcí, pokud možno trvalou a zvyšující se zaměstnanost, ochranu životního prostředí.</a:t>
            </a:r>
          </a:p>
          <a:p>
            <a:pPr lvl="0" algn="just"/>
            <a:r>
              <a:rPr lang="cs-CZ" sz="1600" b="1" dirty="0"/>
              <a:t>Široká veřejnost</a:t>
            </a:r>
            <a:r>
              <a:rPr lang="cs-CZ" sz="1600" dirty="0"/>
              <a:t> – ochrana životního prostředí, ceny odpovídající kvalitě produktu, dodržování norem a zákonů.</a:t>
            </a:r>
          </a:p>
          <a:p>
            <a:pPr algn="just"/>
            <a:r>
              <a:rPr lang="cs-CZ" sz="1600" b="1" dirty="0"/>
              <a:t>Stát (vláda)</a:t>
            </a:r>
            <a:r>
              <a:rPr lang="cs-CZ" sz="1600" dirty="0"/>
              <a:t> – včasná a daňovým zákonům odpovídající platba daňových povinností, udržení zaměstnanosti, dodržování předpisů usměrňující podnikání podniků.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Hlavní zájmy zájmových skupin II</a:t>
            </a:r>
          </a:p>
        </p:txBody>
      </p:sp>
    </p:spTree>
    <p:extLst>
      <p:ext uri="{BB962C8B-B14F-4D97-AF65-F5344CB8AC3E}">
        <p14:creationId xmlns:p14="http://schemas.microsoft.com/office/powerpoint/2010/main" val="18850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8300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Internacionalizace ekonomiky projevující se vytvářením nadnárodních společností.</a:t>
            </a:r>
          </a:p>
          <a:p>
            <a:pPr lvl="0" algn="just"/>
            <a:r>
              <a:rPr lang="cs-CZ" sz="1600" dirty="0"/>
              <a:t>Intelektualizace činností vedoucí k potřebnému růstu vzdělání pracovníků i vedení podniku.</a:t>
            </a:r>
          </a:p>
          <a:p>
            <a:pPr lvl="0" algn="just"/>
            <a:r>
              <a:rPr lang="cs-CZ" sz="1600" dirty="0"/>
              <a:t>Informatizace lidské společnosti, kdy počítače se stávají významnou složkou vybavení podniků a jejich ovládání je vyžadováno od většiny pracovníků podniku.</a:t>
            </a:r>
          </a:p>
          <a:p>
            <a:pPr lvl="0" algn="just"/>
            <a:r>
              <a:rPr lang="cs-CZ" sz="1600" dirty="0"/>
              <a:t>Zrychlování vývoje, které je dáno perfektně fungujícími komunikačními systémy, které bez problémů přenáší rychle a spolehlivě nové poznatky.</a:t>
            </a:r>
          </a:p>
          <a:p>
            <a:pPr lvl="0" algn="just"/>
            <a:r>
              <a:rPr lang="cs-CZ" sz="1600" dirty="0"/>
              <a:t>Pružnost producentů, která se stává základem jejich konkurenceschopnost a udržení určité konkurenční výhody vůči ostatním účastníkům na trhu. </a:t>
            </a:r>
          </a:p>
          <a:p>
            <a:pPr lvl="0" algn="just"/>
            <a:r>
              <a:rPr lang="cs-CZ" sz="1600" dirty="0"/>
              <a:t>Ekologické chování lidí i podniku, dané potřebou omezit poškozování životního prostředí lidské společnosti a zajistit uplatnění myšlenek udržitelnosti dobrých podmínek života.</a:t>
            </a:r>
          </a:p>
          <a:p>
            <a:pPr lvl="0" algn="just"/>
            <a:r>
              <a:rPr lang="cs-CZ" sz="1600" dirty="0"/>
              <a:t>Intenzifikace produkce, kdy tento trend je vyvolán omezující se nabídkou zdrojů, růstem jejich ceny a omezenou možností je nahradit.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Externí faktory ovlivňující strategii podniku</a:t>
            </a:r>
          </a:p>
        </p:txBody>
      </p:sp>
    </p:spTree>
    <p:extLst>
      <p:ext uri="{BB962C8B-B14F-4D97-AF65-F5344CB8AC3E}">
        <p14:creationId xmlns:p14="http://schemas.microsoft.com/office/powerpoint/2010/main" val="3146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8630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Personální změny, které jsou způsobeny nástupem nových požadavků na pracovníky podniků a které vyvolávají vznik nových profesí i podnikových funkcí.</a:t>
            </a:r>
          </a:p>
          <a:p>
            <a:pPr lvl="0" algn="just"/>
            <a:r>
              <a:rPr lang="cs-CZ" sz="1600" dirty="0"/>
              <a:t>Změny ve struktuře organizací, které jsou vytvářeny potřebou nově uspořádat útvary podniku v souladu s požadavky zákazníků, dodavatelů i vlastní potřeb produkce (v technologiích).</a:t>
            </a:r>
          </a:p>
          <a:p>
            <a:pPr lvl="0" algn="just"/>
            <a:r>
              <a:rPr lang="cs-CZ" sz="1600" dirty="0"/>
              <a:t>Změny v podnikové kultuře vyvolané změnami jak organizačními tak personálními a ovlivněné novými vývojovými trendy. Podniková kultura se mění taktéž v důsledku změn hodnot u spotřebitelů.</a:t>
            </a:r>
          </a:p>
          <a:p>
            <a:pPr lvl="0" algn="just"/>
            <a:r>
              <a:rPr lang="cs-CZ" sz="1600" dirty="0"/>
              <a:t>Změny přípravy pracovníků k výkonu nových funkcí i k zvládnutí úkolů, které jsou dány delegováním povinností a odpovědnosti.</a:t>
            </a:r>
          </a:p>
          <a:p>
            <a:pPr algn="just"/>
            <a:r>
              <a:rPr lang="cs-CZ" sz="1600" dirty="0"/>
              <a:t>Změny v úloze managementu, kdy odpovědnost za spokojenost zákazníků i za realizaci změn se postupně přenáší do náplně role managementu první linie. Tím dochází k výrazným změnám v přístupech a v chování jednotlivců.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Interní faktory ovlivňující strategii podniku</a:t>
            </a:r>
          </a:p>
        </p:txBody>
      </p:sp>
    </p:spTree>
    <p:extLst>
      <p:ext uri="{BB962C8B-B14F-4D97-AF65-F5344CB8AC3E}">
        <p14:creationId xmlns:p14="http://schemas.microsoft.com/office/powerpoint/2010/main" val="20393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Změny vyvolávají nejen rozmach sil, které je vyvolávají, ale také sil odporujících, proto je důležité dosáhnout převahu nad odporem.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Zde se podle Hammera projevuje pravidlo 20/60/20 jako reakce zaměstnanců na program zásadních změn. Z uvedeného pravidla vyplývá, že:</a:t>
            </a:r>
          </a:p>
          <a:p>
            <a:pPr lvl="1" algn="just"/>
            <a:r>
              <a:rPr lang="cs-CZ" sz="1600" dirty="0"/>
              <a:t>20% zaměstnanců vítá změnu s nadšením;</a:t>
            </a:r>
          </a:p>
          <a:p>
            <a:pPr lvl="1" algn="just"/>
            <a:r>
              <a:rPr lang="cs-CZ" sz="1600" dirty="0"/>
              <a:t>60% jsou zaměstnanci nerozhodnuti, které je pro změnu nutno získat nebo je přesvědčit, aby nebyli brzdou při realizaci přeměn;</a:t>
            </a:r>
          </a:p>
          <a:p>
            <a:pPr lvl="1" algn="just"/>
            <a:r>
              <a:rPr lang="cs-CZ" sz="1600" dirty="0"/>
              <a:t>20% zaměstnanců bude zásadně proti navržené změně a vlastně vůči jakékoliv změně.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Změny vyvolané strategií</a:t>
            </a:r>
          </a:p>
        </p:txBody>
      </p:sp>
    </p:spTree>
    <p:extLst>
      <p:ext uri="{BB962C8B-B14F-4D97-AF65-F5344CB8AC3E}">
        <p14:creationId xmlns:p14="http://schemas.microsoft.com/office/powerpoint/2010/main" val="29194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7695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Nadměrná osobní nejistota, kdy dochází ke ztrátě důvěry v osobní přínos podniku.</a:t>
            </a:r>
          </a:p>
          <a:p>
            <a:pPr lvl="0" algn="just"/>
            <a:r>
              <a:rPr lang="cs-CZ" sz="1600" dirty="0"/>
              <a:t>Překvapení ze změny, kdy pracovníci nejsou řádně informování o nutnosti její realizace a nejsou později do této aktivity zapojeni.</a:t>
            </a:r>
          </a:p>
          <a:p>
            <a:pPr lvl="0" algn="just"/>
            <a:r>
              <a:rPr lang="cs-CZ" sz="1600" dirty="0"/>
              <a:t>Znepokojení kvůli schopnostem, které pracovník má a jež stačí na výkon dané funkce. Je zde oprávněna ztráta důvěry se schopností zvládnout nové povinnosti.</a:t>
            </a:r>
          </a:p>
          <a:p>
            <a:pPr lvl="0" algn="just"/>
            <a:r>
              <a:rPr lang="cs-CZ" sz="1600" dirty="0"/>
              <a:t>Nebezpečí vedlejších účinků, které může změna vyvolat a které dosud neznáme.</a:t>
            </a:r>
          </a:p>
          <a:p>
            <a:pPr lvl="0" algn="just"/>
            <a:r>
              <a:rPr lang="cs-CZ" sz="1600" dirty="0"/>
              <a:t>Nebezpečí více práce, jelikož velmi často jsou změny spojovány s hledáním možných úspor.</a:t>
            </a:r>
          </a:p>
          <a:p>
            <a:pPr lvl="0" algn="just"/>
            <a:r>
              <a:rPr lang="cs-CZ" sz="1600" dirty="0"/>
              <a:t>Výhrady proti osobě, která změny provádí, což může být jevem jak objektivním, tak i subjektivním.</a:t>
            </a:r>
          </a:p>
          <a:p>
            <a:pPr lvl="0" algn="just"/>
            <a:r>
              <a:rPr lang="cs-CZ" sz="1600" dirty="0"/>
              <a:t>Skryté hrozby, které jsou s danou změnou spojovány a proti nimž se nedělají důsledná opatření.</a:t>
            </a:r>
          </a:p>
          <a:p>
            <a:pPr lvl="0" algn="just"/>
            <a:r>
              <a:rPr lang="cs-CZ" sz="1600" dirty="0"/>
              <a:t>Porušení zásady „měníme jen to, co musíme“.</a:t>
            </a:r>
          </a:p>
          <a:p>
            <a:pPr algn="just"/>
            <a:r>
              <a:rPr lang="cs-CZ" sz="1600" dirty="0"/>
              <a:t>Nebezpečí rizika, které každá změna nese a často je spojován výskyt rizika s inovacemi jakéhokoliv druhu.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Příčiny odporu zaměstnanců vůči strategii</a:t>
            </a:r>
          </a:p>
        </p:txBody>
      </p:sp>
    </p:spTree>
    <p:extLst>
      <p:ext uri="{BB962C8B-B14F-4D97-AF65-F5344CB8AC3E}">
        <p14:creationId xmlns:p14="http://schemas.microsoft.com/office/powerpoint/2010/main" val="23079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New Public Management NPM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Nízká výkonnost a rostoucí fiskální deficity – nové přístupy ve VS</a:t>
            </a:r>
          </a:p>
          <a:p>
            <a:pPr algn="just"/>
            <a:r>
              <a:rPr lang="cs-CZ" sz="1600" dirty="0"/>
              <a:t>Od 80. let 20. století</a:t>
            </a:r>
            <a:endParaRPr lang="pl-PL" sz="1600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5277"/>
            <a:ext cx="7560840" cy="344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0264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Realisticky diagnostikovat situaci v oblasti, za kterou odpovídá.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Seznámit včas pracovníky se změnami, které budou provedeny, realisticky ukázat na vzniklé problémy a dopady, snažit se zapojit pracovníky do realizace změn.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Analyzovat mocenské tlaky v oblasti odpovědnosti působící pro změny i proti nim a využít je přesměrováním na podporu realizace žádoucích změn.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Systematicky a citlivě řídit proces změn.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Změny povinností manažera se změnou strategie</a:t>
            </a:r>
          </a:p>
        </p:txBody>
      </p:sp>
    </p:spTree>
    <p:extLst>
      <p:ext uri="{BB962C8B-B14F-4D97-AF65-F5344CB8AC3E}">
        <p14:creationId xmlns:p14="http://schemas.microsoft.com/office/powerpoint/2010/main" val="3005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600" b="1" dirty="0"/>
              <a:t>Otázky týkající se obsahu strategie:</a:t>
            </a:r>
          </a:p>
          <a:p>
            <a:pPr lvl="0" algn="just"/>
            <a:r>
              <a:rPr lang="cs-CZ" sz="1600" dirty="0"/>
              <a:t>Jaká by měla být komplexní strategie?</a:t>
            </a:r>
          </a:p>
          <a:p>
            <a:pPr lvl="0" algn="just"/>
            <a:r>
              <a:rPr lang="cs-CZ" sz="1600" dirty="0"/>
              <a:t>Jak by měla být strategie integrovaná?</a:t>
            </a:r>
          </a:p>
          <a:p>
            <a:pPr algn="just"/>
            <a:r>
              <a:rPr lang="cs-CZ" sz="1600" dirty="0"/>
              <a:t>Do jaké míry by měla být strategie obecná (generická)?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Otázky týkající se procesu strategie:</a:t>
            </a:r>
          </a:p>
          <a:p>
            <a:pPr lvl="0" algn="just"/>
            <a:r>
              <a:rPr lang="cs-CZ" sz="1600" dirty="0"/>
              <a:t>Do jaké míry by měla být strategie promyšlená?</a:t>
            </a:r>
          </a:p>
          <a:p>
            <a:pPr lvl="0" algn="just"/>
            <a:r>
              <a:rPr lang="cs-CZ" sz="1600" dirty="0"/>
              <a:t>Do jaké míry by měla být strategie kolektivní?</a:t>
            </a:r>
          </a:p>
          <a:p>
            <a:pPr lvl="0" algn="just"/>
            <a:r>
              <a:rPr lang="cs-CZ" sz="1600" dirty="0"/>
              <a:t>Jak by mělo ve strategii být nahlíženo na změnu?</a:t>
            </a:r>
          </a:p>
          <a:p>
            <a:pPr lvl="0" algn="just"/>
            <a:r>
              <a:rPr lang="cs-CZ" sz="1600" dirty="0"/>
              <a:t>Jakou možnost volby by měla strategie poskytovat?</a:t>
            </a:r>
          </a:p>
          <a:p>
            <a:pPr lvl="0" algn="just"/>
            <a:r>
              <a:rPr lang="cs-CZ" sz="1600" dirty="0"/>
              <a:t>Jaká míra strategického myšlení je žádoucí?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Otázky týkající se obsahu a procesu strategie</a:t>
            </a:r>
          </a:p>
        </p:txBody>
      </p:sp>
    </p:spTree>
    <p:extLst>
      <p:ext uri="{BB962C8B-B14F-4D97-AF65-F5344CB8AC3E}">
        <p14:creationId xmlns:p14="http://schemas.microsoft.com/office/powerpoint/2010/main" val="40241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Významná součást strategického řízení podniku</a:t>
            </a:r>
          </a:p>
          <a:p>
            <a:pPr algn="just"/>
            <a:r>
              <a:rPr lang="cs-CZ" sz="1600" dirty="0"/>
              <a:t>Úzce spojena s finančním řízením a finančním účetnictvím podniku</a:t>
            </a:r>
          </a:p>
          <a:p>
            <a:pPr algn="just"/>
            <a:r>
              <a:rPr lang="cs-CZ" sz="1600" dirty="0"/>
              <a:t>Poskytuje data pro rozhodování manažerů</a:t>
            </a:r>
          </a:p>
          <a:p>
            <a:pPr algn="just"/>
            <a:r>
              <a:rPr lang="cs-CZ" sz="1600" dirty="0"/>
              <a:t>Vychází ze základních finančních výkazů podniku</a:t>
            </a:r>
          </a:p>
          <a:p>
            <a:pPr algn="just"/>
            <a:r>
              <a:rPr lang="cs-CZ" sz="1600" dirty="0"/>
              <a:t>Vede k poznání minulých a současných hospodářských jevů v podniku</a:t>
            </a:r>
          </a:p>
          <a:p>
            <a:pPr algn="just"/>
            <a:r>
              <a:rPr lang="cs-CZ" sz="1600" dirty="0"/>
              <a:t>Podklady pro hodnocení reálnosti investičních a inovačních budoucích záměrů</a:t>
            </a:r>
          </a:p>
          <a:p>
            <a:pPr algn="just"/>
            <a:r>
              <a:rPr lang="cs-CZ" sz="1600" dirty="0"/>
              <a:t>Posouzení „finančního zdraví“ podniku</a:t>
            </a:r>
          </a:p>
          <a:p>
            <a:pPr algn="just"/>
            <a:r>
              <a:rPr lang="cs-CZ" sz="1600" dirty="0"/>
              <a:t>Indikátor finanční výkonnosti podniku – manažer x investor – </a:t>
            </a:r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Based</a:t>
            </a:r>
            <a:r>
              <a:rPr lang="cs-CZ" sz="1600" dirty="0"/>
              <a:t> Management VBM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62032"/>
            <a:ext cx="7560840" cy="507703"/>
          </a:xfrm>
        </p:spPr>
        <p:txBody>
          <a:bodyPr/>
          <a:lstStyle/>
          <a:p>
            <a:r>
              <a:rPr lang="cs-CZ" dirty="0"/>
              <a:t>Finanční řízení ve vazbě na podnikovou strategii</a:t>
            </a:r>
          </a:p>
        </p:txBody>
      </p:sp>
    </p:spTree>
    <p:extLst>
      <p:ext uri="{BB962C8B-B14F-4D97-AF65-F5344CB8AC3E}">
        <p14:creationId xmlns:p14="http://schemas.microsoft.com/office/powerpoint/2010/main" val="25252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představy a cíle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téma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16570576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Prognózování </a:t>
            </a:r>
            <a:r>
              <a:rPr lang="cs-CZ" sz="1600" dirty="0"/>
              <a:t>– odborné posouzení budoucího vývoje, kdy na základě zkoumání minulých a stávajících procesů a jevů jsou určovány možné budoucí procesy a jevy, přičemž charakteristickým rysem těchto procesů a jevů je jejich nejistota, resp. neurčitost. </a:t>
            </a:r>
          </a:p>
          <a:p>
            <a:pPr algn="just"/>
            <a:r>
              <a:rPr lang="cs-CZ" sz="1600" dirty="0"/>
              <a:t>Výsledkem prognózování je prognóza.</a:t>
            </a:r>
          </a:p>
          <a:p>
            <a:pPr algn="just"/>
            <a:r>
              <a:rPr lang="cs-CZ" sz="1600" dirty="0"/>
              <a:t>Bývá realizováno v úvodní, plánovací fázi strategického procesu.</a:t>
            </a:r>
          </a:p>
          <a:p>
            <a:pPr algn="just"/>
            <a:r>
              <a:rPr lang="cs-CZ" sz="1600" dirty="0"/>
              <a:t>Každá prognóza má určité časové i prostorové rozměry musíme si být vědomi, že přesnost předpovědi budoucnosti klesá s delším časovým obdobím a zvětšujícím se prostorem, pro něž je prognóza určena.</a:t>
            </a:r>
          </a:p>
          <a:p>
            <a:pPr algn="just"/>
            <a:r>
              <a:rPr lang="cs-CZ" sz="1600" dirty="0"/>
              <a:t>Prognózování se stává významnou </a:t>
            </a:r>
            <a:r>
              <a:rPr lang="cs-CZ" sz="1600" b="1" dirty="0"/>
              <a:t>komparativní výhodou</a:t>
            </a:r>
            <a:r>
              <a:rPr lang="cs-CZ" sz="1600" dirty="0"/>
              <a:t> v konkurenčním soupeření na trhu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Prognózování a tvorba strategie</a:t>
            </a:r>
          </a:p>
        </p:txBody>
      </p:sp>
    </p:spTree>
    <p:extLst>
      <p:ext uri="{BB962C8B-B14F-4D97-AF65-F5344CB8AC3E}">
        <p14:creationId xmlns:p14="http://schemas.microsoft.com/office/powerpoint/2010/main" val="23264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Kvalitní, nezkreslené a komplexní </a:t>
            </a:r>
            <a:r>
              <a:rPr lang="cs-CZ" sz="1600" b="1" dirty="0"/>
              <a:t>informace.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Dobré a objektivní </a:t>
            </a:r>
            <a:r>
              <a:rPr lang="cs-CZ" sz="1600" b="1" dirty="0"/>
              <a:t>zpracování informačních vstupů.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Postoje a schopnosti </a:t>
            </a:r>
            <a:r>
              <a:rPr lang="cs-CZ" sz="1600" b="1" dirty="0"/>
              <a:t>zpracovatelů.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Pochopení a vhodná aplikace světových </a:t>
            </a:r>
            <a:r>
              <a:rPr lang="cs-CZ" sz="1600" b="1" dirty="0" err="1"/>
              <a:t>megatrendů</a:t>
            </a:r>
            <a:r>
              <a:rPr lang="cs-CZ" sz="1600" b="1" dirty="0"/>
              <a:t> </a:t>
            </a:r>
            <a:r>
              <a:rPr lang="cs-CZ" sz="1600" dirty="0"/>
              <a:t>do vnitřní oblasti vlastního podnikání daného podniku.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Faktory ovlivňující kvalitu prognózy</a:t>
            </a:r>
          </a:p>
        </p:txBody>
      </p:sp>
    </p:spTree>
    <p:extLst>
      <p:ext uri="{BB962C8B-B14F-4D97-AF65-F5344CB8AC3E}">
        <p14:creationId xmlns:p14="http://schemas.microsoft.com/office/powerpoint/2010/main" val="25128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Prognostické metody </a:t>
            </a:r>
            <a:r>
              <a:rPr lang="cs-CZ" sz="1600" dirty="0"/>
              <a:t>(</a:t>
            </a:r>
            <a:r>
              <a:rPr lang="cs-CZ" sz="1600" dirty="0" err="1"/>
              <a:t>Makridakis</a:t>
            </a:r>
            <a:r>
              <a:rPr lang="cs-CZ" sz="1600" dirty="0"/>
              <a:t> et al., 1998) jsou soustavy teoretických a praktických pravidel převzatých z různých vědních oborů, které vedou k sestavení prognózy s určitou vypovídací schopností.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Úspěch - správné ocenění jejich použitelnosti pro daný účel.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Využití více a principálně odlišných metod.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Volba metody závisí na </a:t>
            </a:r>
          </a:p>
          <a:p>
            <a:pPr lvl="1" algn="just"/>
            <a:r>
              <a:rPr lang="cs-CZ" sz="1600" dirty="0"/>
              <a:t>předmětu prognózy, </a:t>
            </a:r>
          </a:p>
          <a:p>
            <a:pPr lvl="1" algn="just"/>
            <a:r>
              <a:rPr lang="cs-CZ" sz="1600" dirty="0"/>
              <a:t>věcné náplni daného jevu, </a:t>
            </a:r>
          </a:p>
          <a:p>
            <a:pPr lvl="1" algn="just"/>
            <a:r>
              <a:rPr lang="cs-CZ" sz="1600" dirty="0"/>
              <a:t>časovém horizontu, </a:t>
            </a:r>
          </a:p>
          <a:p>
            <a:pPr lvl="1" algn="just"/>
            <a:r>
              <a:rPr lang="cs-CZ" sz="1600" dirty="0"/>
              <a:t>čase a nákladech nutných pro zpracování prognózy, </a:t>
            </a:r>
          </a:p>
          <a:p>
            <a:pPr lvl="1" algn="just"/>
            <a:r>
              <a:rPr lang="cs-CZ" sz="1600" dirty="0"/>
              <a:t>požadavku přesnosti a spolehlivosti předpovědi.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Prognostické metody</a:t>
            </a:r>
          </a:p>
        </p:txBody>
      </p:sp>
    </p:spTree>
    <p:extLst>
      <p:ext uri="{BB962C8B-B14F-4D97-AF65-F5344CB8AC3E}">
        <p14:creationId xmlns:p14="http://schemas.microsoft.com/office/powerpoint/2010/main" val="18357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Z hlediska přístupu k prognózování</a:t>
            </a:r>
          </a:p>
          <a:p>
            <a:pPr algn="just"/>
            <a:r>
              <a:rPr lang="cs-CZ" sz="1600" i="1" dirty="0"/>
              <a:t>Kvantitativní metody </a:t>
            </a:r>
            <a:r>
              <a:rPr lang="cs-CZ" sz="1600" dirty="0"/>
              <a:t>– jsou založeny na předpokladu, že budoucí vývoj je předvídatelným a přímým pokračováním (extrapolací) existujících trendů. Aplikuje se v tomto případě statistická analýza dat z minulosti v různých časových pohledech. Prognostik s využitím historických dat identifikuje cestu předpovědi, k ní přidá vhodný matematický model a pomocí rovnic modelu předpovídá body v budoucnosti. Takový přístup předpokládá, že identifikovaná cesta pro předpověď pokračuje i do budoucnosti.</a:t>
            </a:r>
          </a:p>
          <a:p>
            <a:pPr algn="just"/>
            <a:r>
              <a:rPr lang="cs-CZ" sz="1600" i="1" dirty="0"/>
              <a:t>Kvalitativní metody </a:t>
            </a:r>
            <a:r>
              <a:rPr lang="cs-CZ" sz="1600" dirty="0"/>
              <a:t>– využívají lidského činitele, vycházejí z variantnosti, mnohoznačnosti a pravděpodobnostního charakteru vývoje budoucích událostí. Někdy též nazývané subjektivní či úvahové, jsou v prvém případě uplatněny tehdy, pokud historická data, týkající se k předpovídané události, jsou nedostačující nebo nejsou k dispozici a ve druhém případě pokud předpovídané události nelze postihnout kvantifikovatelnými informacemi či se jedná o technologické změny.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84576" cy="507703"/>
          </a:xfrm>
        </p:spPr>
        <p:txBody>
          <a:bodyPr/>
          <a:lstStyle/>
          <a:p>
            <a:r>
              <a:rPr lang="cs-CZ" dirty="0"/>
              <a:t>Klasifikace prognostických metod I</a:t>
            </a:r>
          </a:p>
        </p:txBody>
      </p:sp>
    </p:spTree>
    <p:extLst>
      <p:ext uri="{BB962C8B-B14F-4D97-AF65-F5344CB8AC3E}">
        <p14:creationId xmlns:p14="http://schemas.microsoft.com/office/powerpoint/2010/main" val="504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Dle míry subjektivity</a:t>
            </a:r>
          </a:p>
          <a:p>
            <a:pPr lvl="1" algn="just"/>
            <a:r>
              <a:rPr lang="cs-CZ" sz="1600" dirty="0"/>
              <a:t>Subjektivní metody</a:t>
            </a:r>
          </a:p>
          <a:p>
            <a:pPr lvl="1" algn="just"/>
            <a:r>
              <a:rPr lang="cs-CZ" sz="1600" dirty="0"/>
              <a:t>Objektivní metody</a:t>
            </a:r>
          </a:p>
          <a:p>
            <a:pPr lvl="1" algn="just"/>
            <a:r>
              <a:rPr lang="cs-CZ" sz="1600" dirty="0"/>
              <a:t>Systémové metody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Další členění metod</a:t>
            </a:r>
          </a:p>
          <a:p>
            <a:pPr algn="just"/>
            <a:r>
              <a:rPr lang="cs-CZ" sz="1600" dirty="0"/>
              <a:t>Metoda explorativní (průzkumná)</a:t>
            </a:r>
          </a:p>
          <a:p>
            <a:pPr algn="just"/>
            <a:r>
              <a:rPr lang="cs-CZ" sz="1600" dirty="0"/>
              <a:t>Metoda normativní (cílová)</a:t>
            </a:r>
          </a:p>
          <a:p>
            <a:pPr algn="just"/>
            <a:r>
              <a:rPr lang="cs-CZ" sz="1600" dirty="0"/>
              <a:t>Metoda integrálního prognózování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84576" cy="507703"/>
          </a:xfrm>
        </p:spPr>
        <p:txBody>
          <a:bodyPr/>
          <a:lstStyle/>
          <a:p>
            <a:r>
              <a:rPr lang="cs-CZ" dirty="0"/>
              <a:t>Klasifikace prognostických metod II</a:t>
            </a:r>
          </a:p>
        </p:txBody>
      </p:sp>
    </p:spTree>
    <p:extLst>
      <p:ext uri="{BB962C8B-B14F-4D97-AF65-F5344CB8AC3E}">
        <p14:creationId xmlns:p14="http://schemas.microsoft.com/office/powerpoint/2010/main" val="5088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Statistické metody</a:t>
            </a:r>
          </a:p>
          <a:p>
            <a:pPr lvl="1" algn="just"/>
            <a:r>
              <a:rPr lang="cs-CZ" sz="1600" dirty="0"/>
              <a:t>Metoda extrapolace trendu a časové řady, metoda regresní a korelační analýzy, metody založené na Box-</a:t>
            </a:r>
            <a:r>
              <a:rPr lang="cs-CZ" sz="1600" dirty="0" err="1"/>
              <a:t>Jenkinsově</a:t>
            </a:r>
            <a:r>
              <a:rPr lang="cs-CZ" sz="1600" dirty="0"/>
              <a:t> metodologii, klasifikační a regresní stromy, metody shlukové analýzy, metody spektrální analýzy časových řad, metody faktorové analýzy, adaptivní metody</a:t>
            </a:r>
          </a:p>
          <a:p>
            <a:pPr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Metody operačního výzkumu</a:t>
            </a:r>
          </a:p>
          <a:p>
            <a:pPr lvl="1" algn="just"/>
            <a:r>
              <a:rPr lang="cs-CZ" sz="1600" dirty="0"/>
              <a:t>Metody matematického programování, simulační metody a hry, metody teorie rozhodování, modifikované síťové grafy</a:t>
            </a:r>
          </a:p>
          <a:p>
            <a:pPr lvl="1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Metody modelových experimentů</a:t>
            </a:r>
          </a:p>
          <a:p>
            <a:pPr lvl="1" algn="just"/>
            <a:r>
              <a:rPr lang="cs-CZ" sz="1600" dirty="0"/>
              <a:t>Modely růstové, modely strukturování, modely globální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Kvantitativní prognostické metody</a:t>
            </a:r>
          </a:p>
        </p:txBody>
      </p:sp>
    </p:spTree>
    <p:extLst>
      <p:ext uri="{BB962C8B-B14F-4D97-AF65-F5344CB8AC3E}">
        <p14:creationId xmlns:p14="http://schemas.microsoft.com/office/powerpoint/2010/main" val="41199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Posun směrem k větší decentralizaci a </a:t>
            </a:r>
            <a:r>
              <a:rPr lang="cs-CZ" sz="1600" dirty="0" err="1"/>
              <a:t>desagregaci</a:t>
            </a:r>
            <a:r>
              <a:rPr lang="cs-CZ" sz="1600" dirty="0"/>
              <a:t> na menší autonomní správní jednotky</a:t>
            </a:r>
          </a:p>
          <a:p>
            <a:pPr algn="just"/>
            <a:r>
              <a:rPr lang="cs-CZ" sz="1600" dirty="0"/>
              <a:t>Větší důraz na konkurenceschopnost – uplatňování prvků soutěže</a:t>
            </a:r>
          </a:p>
          <a:p>
            <a:pPr algn="just"/>
            <a:r>
              <a:rPr lang="pl-PL" sz="1600" dirty="0"/>
              <a:t>Používání manažerských praktik obvyklých v ziskovém sektoru (např. motivační systémy ke zvýšení výkonnosti úředníků, tecniky public relation atd.)</a:t>
            </a:r>
          </a:p>
          <a:p>
            <a:pPr algn="just"/>
            <a:r>
              <a:rPr lang="pl-PL" sz="1600" dirty="0"/>
              <a:t>Trvání na zvyšování efektivity použití zdrojů – eliminace nákladů a pracovní disciplína</a:t>
            </a:r>
          </a:p>
          <a:p>
            <a:pPr algn="just"/>
            <a:r>
              <a:rPr lang="pl-PL" sz="1600" dirty="0"/>
              <a:t>Posun směrem k většů průhlednosti a kontrole VS – větší pravomoci manažerů ve VS</a:t>
            </a:r>
          </a:p>
          <a:p>
            <a:pPr algn="just"/>
            <a:r>
              <a:rPr lang="pl-PL" sz="1600" dirty="0"/>
              <a:t>Zavádění jednoznačných standardů a měřítek výkonnosti – standardizace služeb, aplikace benchamrkingu, měření kvality</a:t>
            </a:r>
          </a:p>
          <a:p>
            <a:pPr algn="just"/>
            <a:r>
              <a:rPr lang="pl-PL" sz="1600" dirty="0"/>
              <a:t>Přesun významu ze vstupů na výstupy – oceňování zaměstnanců podle výsledků práce a nikoliv podle vzdělání nebo odpracovaných let</a:t>
            </a:r>
          </a:p>
          <a:p>
            <a:pPr algn="just"/>
            <a:endParaRPr lang="pl-PL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Základní charakteristiky NPM (</a:t>
            </a:r>
            <a:r>
              <a:rPr lang="cs-CZ" dirty="0" err="1"/>
              <a:t>Schedler</a:t>
            </a:r>
            <a:r>
              <a:rPr lang="cs-CZ" dirty="0"/>
              <a:t> a </a:t>
            </a:r>
            <a:r>
              <a:rPr lang="cs-CZ" dirty="0" err="1"/>
              <a:t>Proeller</a:t>
            </a:r>
            <a:r>
              <a:rPr lang="cs-CZ" dirty="0"/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30743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Heuristické metody</a:t>
            </a:r>
          </a:p>
          <a:p>
            <a:pPr lvl="1"/>
            <a:r>
              <a:rPr lang="cs-CZ" sz="1600" dirty="0"/>
              <a:t>Metoda delfská</a:t>
            </a:r>
          </a:p>
          <a:p>
            <a:pPr lvl="1"/>
            <a:r>
              <a:rPr lang="cs-CZ" sz="1600" dirty="0"/>
              <a:t>Metoda brainstormingu</a:t>
            </a:r>
          </a:p>
          <a:p>
            <a:pPr lvl="1"/>
            <a:r>
              <a:rPr lang="cs-CZ" sz="1600" dirty="0"/>
              <a:t>Metoda </a:t>
            </a:r>
            <a:r>
              <a:rPr lang="cs-CZ" sz="1600" dirty="0" err="1"/>
              <a:t>brainwritingu</a:t>
            </a:r>
            <a:endParaRPr lang="cs-CZ" sz="1600" dirty="0"/>
          </a:p>
          <a:p>
            <a:pPr lvl="1"/>
            <a:r>
              <a:rPr lang="cs-CZ" sz="1600" dirty="0"/>
              <a:t>Panelová metoda</a:t>
            </a:r>
          </a:p>
          <a:p>
            <a:pPr lvl="1"/>
            <a:r>
              <a:rPr lang="cs-CZ" sz="1600" dirty="0"/>
              <a:t>Osobní hodnocení</a:t>
            </a:r>
          </a:p>
          <a:p>
            <a:pPr lvl="1"/>
            <a:r>
              <a:rPr lang="cs-CZ" sz="1600" dirty="0"/>
              <a:t>Výzkum trhu</a:t>
            </a:r>
          </a:p>
          <a:p>
            <a:pPr lvl="1"/>
            <a:r>
              <a:rPr lang="cs-CZ" sz="1600" dirty="0"/>
              <a:t>Scénáře budoucnosti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Kvalitativní prognostické metody</a:t>
            </a:r>
          </a:p>
        </p:txBody>
      </p:sp>
    </p:spTree>
    <p:extLst>
      <p:ext uri="{BB962C8B-B14F-4D97-AF65-F5344CB8AC3E}">
        <p14:creationId xmlns:p14="http://schemas.microsoft.com/office/powerpoint/2010/main" val="2456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Převratné technické a technologické vynálezy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Směry základního výzkumu a směry aplikačního výzkumu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Parametry výrobků, funkční charakteristiky technologií a zařízení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Vývojové tendence a trendy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Společenské důsledky možných trendů a technického rozvoje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Alternativní řešení celospolečenských cílů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Alternativní řešení a předvídaní cílů na nižších úrovních organizace</a:t>
            </a:r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95478" lvl="1">
              <a:lnSpc>
                <a:spcPct val="80000"/>
              </a:lnSpc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cs-CZ" sz="1600" dirty="0"/>
              <a:t>Předvídání chování trhu, pohyby cen, poptávky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Použitelnost prognostických metod</a:t>
            </a:r>
          </a:p>
        </p:txBody>
      </p:sp>
    </p:spTree>
    <p:extLst>
      <p:ext uri="{BB962C8B-B14F-4D97-AF65-F5344CB8AC3E}">
        <p14:creationId xmlns:p14="http://schemas.microsoft.com/office/powerpoint/2010/main" val="26671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Vize pomáhají popsat cíl organizace. Vyjadřuje co by podnik chtěl dosáhnout a jakým způsobem.</a:t>
            </a:r>
          </a:p>
          <a:p>
            <a:pPr algn="just"/>
            <a:r>
              <a:rPr lang="cs-CZ" sz="1600" dirty="0"/>
              <a:t>Vize podniku představuje model budoucího vývoje a stavu podniku v konkrétně časově vymezeném období.</a:t>
            </a:r>
          </a:p>
          <a:p>
            <a:pPr algn="just"/>
            <a:r>
              <a:rPr lang="cs-CZ" sz="1600" dirty="0"/>
              <a:t>Vize se stává dlouhodobou, přitažlivou, smysluplnou a motivující představou usilující o dosažení pozitivní podnikové budoucnosti</a:t>
            </a:r>
          </a:p>
          <a:p>
            <a:pPr algn="just"/>
            <a:r>
              <a:rPr lang="cs-CZ" sz="1600" dirty="0"/>
              <a:t>Často také zahrnují hodnoty organizace.</a:t>
            </a:r>
          </a:p>
          <a:p>
            <a:pPr algn="just"/>
            <a:r>
              <a:rPr lang="cs-CZ" sz="1600" dirty="0"/>
              <a:t>Měly by být inspirací pro chování zaměstnanců.</a:t>
            </a:r>
          </a:p>
          <a:p>
            <a:pPr algn="just"/>
            <a:r>
              <a:rPr lang="cs-CZ" sz="1600" dirty="0"/>
              <a:t>Lze konstatovat, že se jedná o souhrn myšlenek, které předbíhají svou dobu se silným motivačním účinkem. V důsledku tohoto faktu můžeme konstatovat, že se jedná o smysluplný a přitažlivý obraz budoucnosti, ve které vize vytyčuje základní směr vývoje podniku. </a:t>
            </a:r>
          </a:p>
          <a:p>
            <a:pPr algn="just"/>
            <a:r>
              <a:rPr lang="cs-CZ" sz="1600" b="1" dirty="0"/>
              <a:t>Úkolem vize</a:t>
            </a:r>
            <a:r>
              <a:rPr lang="cs-CZ" sz="1600" dirty="0"/>
              <a:t> je zachytávat a reagovat na podněty o nastupujícím vývoji, které mohou být v současné době mlhavé, nepřesné a nevýrazné, ale v budoucnosti se mohou stát </a:t>
            </a:r>
            <a:r>
              <a:rPr lang="cs-CZ" sz="1600" b="1" dirty="0"/>
              <a:t>impulsem, který ovlivní vývoj podniku.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Vize</a:t>
            </a:r>
          </a:p>
        </p:txBody>
      </p:sp>
    </p:spTree>
    <p:extLst>
      <p:ext uri="{BB962C8B-B14F-4D97-AF65-F5344CB8AC3E}">
        <p14:creationId xmlns:p14="http://schemas.microsoft.com/office/powerpoint/2010/main" val="38995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Vize je určena a slouží především vlastním pracovníkům podniku. Proto je výrazným vymezením základního směřování podniku v budoucnosti v podobě písemného dokumentu tvořeného inspirujícími slovy. </a:t>
            </a:r>
          </a:p>
          <a:p>
            <a:pPr algn="just"/>
            <a:r>
              <a:rPr lang="cs-CZ" sz="1600" dirty="0"/>
              <a:t>Vize evokuje nadšení pro cílený vývojový směr podniku a potvrzuje i podporu a zájem vedení na dosažení konečných cílů, které vymezuje. Proto se musí její slovní vyjádření vyhnout frázovitosti, všednosti velké záplavě nic neříkajících slov.</a:t>
            </a:r>
            <a:endParaRPr lang="cs-CZ" sz="1600" b="1" dirty="0"/>
          </a:p>
          <a:p>
            <a:pPr algn="just"/>
            <a:r>
              <a:rPr lang="cs-CZ" sz="1600" b="1" dirty="0"/>
              <a:t>Tvorba vize je týmovou záležitostí</a:t>
            </a:r>
            <a:r>
              <a:rPr lang="cs-CZ" sz="1600" dirty="0"/>
              <a:t>, i když první návrhy jsou vždy tvorbou jednotlivce. Při této tvorbě je na místě využití jak racionálního analytického myšlení, tak snění. </a:t>
            </a:r>
          </a:p>
          <a:p>
            <a:pPr algn="just"/>
            <a:r>
              <a:rPr lang="cs-CZ" sz="1600" dirty="0"/>
              <a:t>Při té příležitosti je důležité si uvědomit, že musíme velmi pečlivě při </a:t>
            </a:r>
            <a:r>
              <a:rPr lang="cs-CZ" sz="1600" b="1" dirty="0"/>
              <a:t>prosazování vize</a:t>
            </a:r>
            <a:r>
              <a:rPr lang="cs-CZ" sz="1600" dirty="0"/>
              <a:t> využívat vhodných forem </a:t>
            </a:r>
            <a:r>
              <a:rPr lang="cs-CZ" sz="1600" b="1" dirty="0"/>
              <a:t>komunikace</a:t>
            </a:r>
            <a:r>
              <a:rPr lang="cs-CZ" sz="1600" dirty="0"/>
              <a:t> prostřednictvím četných distribučních kanálů a různých forem.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Pojetí vize</a:t>
            </a:r>
          </a:p>
        </p:txBody>
      </p:sp>
    </p:spTree>
    <p:extLst>
      <p:ext uri="{BB962C8B-B14F-4D97-AF65-F5344CB8AC3E}">
        <p14:creationId xmlns:p14="http://schemas.microsoft.com/office/powerpoint/2010/main" val="38343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snadno představitelná a uskutečnitelná;</a:t>
            </a:r>
          </a:p>
          <a:p>
            <a:pPr lvl="0" algn="just"/>
            <a:r>
              <a:rPr lang="cs-CZ" sz="1600" dirty="0"/>
              <a:t>adresně přitažlivá pro rozhodující zájmové skupiny v podniku;</a:t>
            </a:r>
          </a:p>
          <a:p>
            <a:pPr lvl="0" algn="just"/>
            <a:r>
              <a:rPr lang="cs-CZ" sz="1600" dirty="0"/>
              <a:t>jasně zaměřená k dosažení cíle čímž je usnadněno zaměření základních rozhodujících procesů;</a:t>
            </a:r>
          </a:p>
          <a:p>
            <a:pPr lvl="0" algn="just"/>
            <a:r>
              <a:rPr lang="cs-CZ" sz="1600" dirty="0"/>
              <a:t>flexibilní, jež umožní reagovat pružně na měnící se podmínky okolí i vhodnou iniciativu jedinců;</a:t>
            </a:r>
          </a:p>
          <a:p>
            <a:pPr lvl="0" algn="just"/>
            <a:r>
              <a:rPr lang="cs-CZ" sz="1600" dirty="0"/>
              <a:t>srozumitelná a snadno sdělitelná a přístupně vysvětlitelná;</a:t>
            </a:r>
          </a:p>
          <a:p>
            <a:pPr lvl="0" algn="just"/>
            <a:r>
              <a:rPr lang="cs-CZ" sz="1600" dirty="0"/>
              <a:t>dostatečně široká, aby byla při implementaci strategie pružná, ale zase nikoliv tak široká, aby se vytratila koncentrace na hlavní cíle;</a:t>
            </a:r>
          </a:p>
          <a:p>
            <a:pPr lvl="0" algn="just"/>
            <a:r>
              <a:rPr lang="cs-CZ" sz="1600" dirty="0"/>
              <a:t>je spojnicí různých dílčích cílů i priorit a vytváří v podniku uznávaný dominantní cíl;</a:t>
            </a:r>
          </a:p>
          <a:p>
            <a:pPr algn="just"/>
            <a:r>
              <a:rPr lang="cs-CZ" sz="1600" dirty="0"/>
              <a:t>současně může vize připomínat chyby, kterých se podnik dopustil v minulosti a tak je i upozorněním na omyly a nedostatky.</a:t>
            </a:r>
            <a:r>
              <a:rPr lang="cs-CZ" sz="1600" b="1" dirty="0"/>
              <a:t>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Požadavky na vizi </a:t>
            </a:r>
          </a:p>
        </p:txBody>
      </p:sp>
    </p:spTree>
    <p:extLst>
      <p:ext uri="{BB962C8B-B14F-4D97-AF65-F5344CB8AC3E}">
        <p14:creationId xmlns:p14="http://schemas.microsoft.com/office/powerpoint/2010/main" val="35211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AutoNum type="arabicPeriod"/>
            </a:pPr>
            <a:r>
              <a:rPr lang="cs-CZ" sz="1600" dirty="0"/>
              <a:t>Vytvoření představy o své budoucnosti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Popsat jakých cílů by chtěl podnik v nejbližších asi 5 letech dosáhnout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Brainstorming s klíčovými zaměstnanci podniku (získat jejich představu)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Identifikace hlavní, centrální myšlenky (jak a v čem budu lepší než konkurence)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Způsob měření dosažených výsledků (seznam měřitelných faktorů)</a:t>
            </a:r>
          </a:p>
          <a:p>
            <a:pPr marL="624078" indent="-514350">
              <a:buAutoNum type="arabicPeriod"/>
            </a:pPr>
            <a:endParaRPr lang="cs-CZ" sz="1600" dirty="0"/>
          </a:p>
          <a:p>
            <a:pPr marL="624078" indent="-514350">
              <a:buAutoNum type="arabicPeriod"/>
            </a:pPr>
            <a:r>
              <a:rPr lang="cs-CZ" sz="1600" dirty="0"/>
              <a:t>Popis hodnot podniku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Postup tvorby vize</a:t>
            </a:r>
          </a:p>
        </p:txBody>
      </p:sp>
    </p:spTree>
    <p:extLst>
      <p:ext uri="{BB962C8B-B14F-4D97-AF65-F5344CB8AC3E}">
        <p14:creationId xmlns:p14="http://schemas.microsoft.com/office/powerpoint/2010/main" val="33530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Mise specifikuje podnikatelské aktivity, ve kterých chce podnik působit a se kterými chce konkurovat.</a:t>
            </a:r>
          </a:p>
          <a:p>
            <a:pPr algn="just"/>
            <a:r>
              <a:rPr lang="cs-CZ" sz="1600" dirty="0"/>
              <a:t>Poslání podniku má být veřejným, jasným a pochopitelným vyhlášením vývojového směru podniku, kterým je informovaná veřejnost a motivací zaměstnanců, jimž má dodat potřebnou sociální jistotu, kterou podnik svou existencí zajišťuje</a:t>
            </a:r>
          </a:p>
          <a:p>
            <a:pPr algn="just"/>
            <a:r>
              <a:rPr lang="cs-CZ" sz="1600" dirty="0"/>
              <a:t>Je více konkrétnější než vize.</a:t>
            </a:r>
          </a:p>
          <a:p>
            <a:pPr algn="just"/>
            <a:r>
              <a:rPr lang="cs-CZ" sz="1600" dirty="0"/>
              <a:t>Mise odůvodňuje a vysvětluje existenci podniku.</a:t>
            </a:r>
          </a:p>
          <a:p>
            <a:pPr algn="just"/>
            <a:r>
              <a:rPr lang="cs-CZ" sz="1600" dirty="0"/>
              <a:t>Mise dává odpověď na otázku: „Jakou přidanou hodnotu může náš podnik nabídnout trhu nebo lidstvu?“</a:t>
            </a:r>
          </a:p>
          <a:p>
            <a:pPr algn="just"/>
            <a:r>
              <a:rPr lang="cs-CZ" sz="1600" dirty="0"/>
              <a:t>Poslání (mise) podniku zdůvodňuje oprávněnost existence podniku a vyjadřuje přání vedení podniku, jak by měl být podnik chápán a přijímán veřejností. </a:t>
            </a:r>
            <a:endParaRPr lang="cs-CZ" sz="1600" i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Mise - poslání</a:t>
            </a:r>
          </a:p>
        </p:txBody>
      </p:sp>
    </p:spTree>
    <p:extLst>
      <p:ext uri="{BB962C8B-B14F-4D97-AF65-F5344CB8AC3E}">
        <p14:creationId xmlns:p14="http://schemas.microsoft.com/office/powerpoint/2010/main" val="35028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V důsledku toho vyplývá, že poslání podniku přímo definuje </a:t>
            </a:r>
            <a:r>
              <a:rPr lang="cs-CZ" sz="1600" b="1" dirty="0"/>
              <a:t>směry podnikatelských aktivit, </a:t>
            </a:r>
            <a:r>
              <a:rPr lang="cs-CZ" sz="1600" dirty="0"/>
              <a:t>stanovuje zásady </a:t>
            </a:r>
            <a:r>
              <a:rPr lang="cs-CZ" sz="1600" b="1" dirty="0"/>
              <a:t>podnikové kultury</a:t>
            </a:r>
            <a:r>
              <a:rPr lang="cs-CZ" sz="1600" dirty="0"/>
              <a:t> spolu s vhodnými </a:t>
            </a:r>
            <a:r>
              <a:rPr lang="cs-CZ" sz="1600" b="1" dirty="0"/>
              <a:t>vazbami na zaměstnance a </a:t>
            </a:r>
            <a:r>
              <a:rPr lang="cs-CZ" sz="1600" dirty="0"/>
              <a:t>vytváří </a:t>
            </a:r>
            <a:r>
              <a:rPr lang="cs-CZ" sz="1600" b="1" dirty="0"/>
              <a:t>vztah k zákazníkovi i konkurenci. </a:t>
            </a:r>
            <a:r>
              <a:rPr lang="cs-CZ" sz="1600" dirty="0"/>
              <a:t>Proto dobře vytvořené poslání podniku by mělo obsahovat:</a:t>
            </a:r>
          </a:p>
          <a:p>
            <a:pPr algn="just"/>
            <a:r>
              <a:rPr lang="cs-CZ" sz="1600" dirty="0"/>
              <a:t>Cíl podniku.</a:t>
            </a:r>
          </a:p>
          <a:p>
            <a:pPr algn="just"/>
            <a:r>
              <a:rPr lang="cs-CZ" sz="1600" dirty="0"/>
              <a:t>Zdůvodnění existence podniku (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best</a:t>
            </a:r>
            <a:r>
              <a:rPr lang="cs-CZ" sz="1600" i="1" dirty="0"/>
              <a:t> </a:t>
            </a:r>
            <a:r>
              <a:rPr lang="cs-CZ" sz="1600" i="1" dirty="0" err="1"/>
              <a:t>employer</a:t>
            </a:r>
            <a:r>
              <a:rPr lang="cs-CZ" sz="1600" i="1" dirty="0"/>
              <a:t>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people</a:t>
            </a:r>
            <a:r>
              <a:rPr lang="cs-CZ" sz="1600" i="1" dirty="0"/>
              <a:t> in </a:t>
            </a:r>
            <a:r>
              <a:rPr lang="cs-CZ" sz="1600" i="1" dirty="0" err="1"/>
              <a:t>each</a:t>
            </a:r>
            <a:r>
              <a:rPr lang="cs-CZ" sz="1600" i="1" dirty="0"/>
              <a:t> </a:t>
            </a:r>
            <a:r>
              <a:rPr lang="cs-CZ" sz="1600" i="1" dirty="0" err="1"/>
              <a:t>community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world</a:t>
            </a:r>
            <a:r>
              <a:rPr lang="cs-CZ" sz="1600" i="1" dirty="0"/>
              <a:t> and </a:t>
            </a:r>
            <a:r>
              <a:rPr lang="cs-CZ" sz="1600" i="1" dirty="0" err="1"/>
              <a:t>deliver</a:t>
            </a:r>
            <a:r>
              <a:rPr lang="cs-CZ" sz="1600" i="1" dirty="0"/>
              <a:t> </a:t>
            </a:r>
            <a:r>
              <a:rPr lang="cs-CZ" sz="1600" i="1" dirty="0" err="1"/>
              <a:t>operational</a:t>
            </a:r>
            <a:r>
              <a:rPr lang="cs-CZ" sz="1600" i="1" dirty="0"/>
              <a:t> excellence to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customers</a:t>
            </a:r>
            <a:r>
              <a:rPr lang="cs-CZ" sz="1600" i="1" dirty="0"/>
              <a:t> in </a:t>
            </a:r>
            <a:r>
              <a:rPr lang="cs-CZ" sz="1600" i="1" dirty="0" err="1"/>
              <a:t>each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our</a:t>
            </a:r>
            <a:r>
              <a:rPr lang="cs-CZ" sz="1600" i="1" dirty="0"/>
              <a:t> </a:t>
            </a:r>
            <a:r>
              <a:rPr lang="cs-CZ" sz="1600" i="1" dirty="0" err="1"/>
              <a:t>restaurants</a:t>
            </a:r>
            <a:r>
              <a:rPr lang="cs-CZ" sz="1600" i="1" dirty="0"/>
              <a:t> (</a:t>
            </a:r>
            <a:r>
              <a:rPr lang="cs-CZ" sz="1600" i="1" dirty="0" err="1"/>
              <a:t>McDonald´s</a:t>
            </a:r>
            <a:r>
              <a:rPr lang="cs-CZ" sz="1600" i="1" dirty="0"/>
              <a:t>)</a:t>
            </a:r>
            <a:r>
              <a:rPr lang="cs-CZ" sz="1600" dirty="0"/>
              <a:t>).</a:t>
            </a:r>
          </a:p>
          <a:p>
            <a:pPr algn="just"/>
            <a:r>
              <a:rPr lang="cs-CZ" sz="1600" dirty="0"/>
              <a:t>Étos podniku: kultura, základní hodnoty, ambice.</a:t>
            </a:r>
          </a:p>
          <a:p>
            <a:pPr algn="just"/>
            <a:r>
              <a:rPr lang="cs-CZ" sz="1600" dirty="0"/>
              <a:t>Čím se odlišujeme od konkurence (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America´s</a:t>
            </a:r>
            <a:r>
              <a:rPr lang="cs-CZ" sz="1600" i="1" dirty="0"/>
              <a:t> Best </a:t>
            </a:r>
            <a:r>
              <a:rPr lang="cs-CZ" sz="1600" i="1" dirty="0" err="1"/>
              <a:t>Quick-Service</a:t>
            </a:r>
            <a:r>
              <a:rPr lang="cs-CZ" sz="1600" i="1" dirty="0"/>
              <a:t> Restaurant</a:t>
            </a:r>
            <a:r>
              <a:rPr lang="cs-CZ" sz="1600" dirty="0"/>
              <a:t>).</a:t>
            </a:r>
          </a:p>
          <a:p>
            <a:pPr algn="just"/>
            <a:r>
              <a:rPr lang="cs-CZ" sz="1600" dirty="0"/>
              <a:t>Konkurenční výhoda (</a:t>
            </a:r>
            <a:r>
              <a:rPr lang="cs-CZ" sz="1600" i="1" dirty="0"/>
              <a:t>To 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world´s</a:t>
            </a:r>
            <a:r>
              <a:rPr lang="cs-CZ" sz="1600" i="1" dirty="0"/>
              <a:t> </a:t>
            </a:r>
            <a:r>
              <a:rPr lang="cs-CZ" sz="1600" i="1" dirty="0" err="1"/>
              <a:t>largest</a:t>
            </a:r>
            <a:r>
              <a:rPr lang="cs-CZ" sz="1600" i="1" dirty="0"/>
              <a:t> mobile </a:t>
            </a:r>
            <a:r>
              <a:rPr lang="cs-CZ" sz="1600" i="1" dirty="0" err="1"/>
              <a:t>apps</a:t>
            </a:r>
            <a:r>
              <a:rPr lang="cs-CZ" sz="1600" i="1" dirty="0"/>
              <a:t> developer</a:t>
            </a:r>
            <a:r>
              <a:rPr lang="cs-CZ" sz="1600" dirty="0"/>
              <a:t>).</a:t>
            </a:r>
          </a:p>
          <a:p>
            <a:pPr algn="just"/>
            <a:r>
              <a:rPr lang="cs-CZ" sz="1600" dirty="0"/>
              <a:t>Identifikace trhu a zákazníků (</a:t>
            </a:r>
            <a:r>
              <a:rPr lang="cs-CZ" sz="1600" i="1" dirty="0"/>
              <a:t>To </a:t>
            </a:r>
            <a:r>
              <a:rPr lang="cs-CZ" sz="1600" i="1" dirty="0" err="1"/>
              <a:t>be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largest</a:t>
            </a:r>
            <a:r>
              <a:rPr lang="cs-CZ" sz="1600" i="1" dirty="0"/>
              <a:t> </a:t>
            </a:r>
            <a:r>
              <a:rPr lang="cs-CZ" sz="1600" i="1" dirty="0" err="1"/>
              <a:t>oncology</a:t>
            </a:r>
            <a:r>
              <a:rPr lang="cs-CZ" sz="1600" i="1" dirty="0"/>
              <a:t> </a:t>
            </a:r>
            <a:r>
              <a:rPr lang="cs-CZ" sz="1600" i="1" dirty="0" err="1"/>
              <a:t>practice</a:t>
            </a:r>
            <a:r>
              <a:rPr lang="cs-CZ" sz="1600" i="1" dirty="0"/>
              <a:t> in St. Louis</a:t>
            </a:r>
            <a:r>
              <a:rPr lang="cs-CZ" sz="1600" dirty="0"/>
              <a:t>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Co by měla obsahovat mise</a:t>
            </a:r>
          </a:p>
        </p:txBody>
      </p:sp>
    </p:spTree>
    <p:extLst>
      <p:ext uri="{BB962C8B-B14F-4D97-AF65-F5344CB8AC3E}">
        <p14:creationId xmlns:p14="http://schemas.microsoft.com/office/powerpoint/2010/main" val="1630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Informativní </a:t>
            </a:r>
          </a:p>
          <a:p>
            <a:pPr algn="just"/>
            <a:r>
              <a:rPr lang="cs-CZ" sz="1600" dirty="0"/>
              <a:t>Jednoduchá</a:t>
            </a:r>
          </a:p>
          <a:p>
            <a:pPr algn="just"/>
            <a:r>
              <a:rPr lang="cs-CZ" sz="1600" dirty="0"/>
              <a:t>Zapamatovatelná</a:t>
            </a:r>
          </a:p>
          <a:p>
            <a:pPr algn="just"/>
            <a:r>
              <a:rPr lang="cs-CZ" sz="1600" dirty="0"/>
              <a:t>Dosažitelná</a:t>
            </a:r>
          </a:p>
          <a:p>
            <a:pPr algn="just"/>
            <a:r>
              <a:rPr lang="cs-CZ" sz="1600" dirty="0"/>
              <a:t>Získávající zaměstnance</a:t>
            </a:r>
          </a:p>
          <a:p>
            <a:pPr lvl="0" algn="just"/>
            <a:r>
              <a:rPr lang="cs-CZ" sz="1600" dirty="0"/>
              <a:t>Tržně orientovaná</a:t>
            </a:r>
          </a:p>
          <a:p>
            <a:pPr lvl="0" algn="just"/>
            <a:r>
              <a:rPr lang="cs-CZ" sz="1600" dirty="0"/>
              <a:t>Realizovatelná</a:t>
            </a:r>
          </a:p>
          <a:p>
            <a:pPr lvl="0" algn="just"/>
            <a:r>
              <a:rPr lang="cs-CZ" sz="1600" dirty="0"/>
              <a:t>Mít motivační dopad</a:t>
            </a:r>
          </a:p>
          <a:p>
            <a:pPr lvl="0" algn="just"/>
            <a:r>
              <a:rPr lang="cs-CZ" sz="1600" dirty="0"/>
              <a:t>Být specifická, originální, přitažlivá</a:t>
            </a:r>
          </a:p>
          <a:p>
            <a:pPr algn="just"/>
            <a:r>
              <a:rPr lang="cs-CZ" sz="1600" dirty="0"/>
              <a:t>Nabízet nejen výrobek, ale i služby spojené s jeho servisem a případně i s ekologickou likvidací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Základní pravidla pro tvorbu mise</a:t>
            </a:r>
          </a:p>
        </p:txBody>
      </p:sp>
    </p:spTree>
    <p:extLst>
      <p:ext uri="{BB962C8B-B14F-4D97-AF65-F5344CB8AC3E}">
        <p14:creationId xmlns:p14="http://schemas.microsoft.com/office/powerpoint/2010/main" val="6602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Hodnoty podniku představují skutečnosti, které podnik vyznává, dodržuje, považuje je za významné a řídí se jimi.</a:t>
            </a:r>
          </a:p>
          <a:p>
            <a:r>
              <a:rPr lang="cs-CZ" sz="1600" dirty="0"/>
              <a:t>Hodnoty podniku jsou zásady, které organizace přijala za vlastní. Tvoří mantinely její činnosti a pomáhají při rozhodování v nerozhodných situacích</a:t>
            </a:r>
          </a:p>
          <a:p>
            <a:pPr algn="just"/>
            <a:r>
              <a:rPr lang="cs-CZ" sz="1600" dirty="0"/>
              <a:t>Tím se vytváří dobré </a:t>
            </a:r>
            <a:r>
              <a:rPr lang="cs-CZ" sz="1600" b="1" dirty="0"/>
              <a:t>image</a:t>
            </a:r>
            <a:r>
              <a:rPr lang="cs-CZ" sz="1600" dirty="0"/>
              <a:t> podniku, které vždy přitahuje zákazníky i dodavatele a je oceňováno veřejností. Stanovené podnikové hodnoty, aby mohly úspěšně plnit svou úlohu, musí se stát </a:t>
            </a:r>
            <a:r>
              <a:rPr lang="cs-CZ" sz="1600" b="1" dirty="0"/>
              <a:t>sdílenými, společnými hodnotami</a:t>
            </a:r>
            <a:r>
              <a:rPr lang="cs-CZ" sz="1600" dirty="0"/>
              <a:t>, které mají řadu úkolů:</a:t>
            </a:r>
          </a:p>
          <a:p>
            <a:pPr lvl="1" algn="just"/>
            <a:r>
              <a:rPr lang="cs-CZ" sz="1600" dirty="0"/>
              <a:t>jsou návodem pro rozhodování a aktivity manažerů;</a:t>
            </a:r>
          </a:p>
          <a:p>
            <a:pPr lvl="1" algn="just"/>
            <a:r>
              <a:rPr lang="cs-CZ" sz="1600" dirty="0"/>
              <a:t>ovlivňují způsoby chování i komunikaci zaměstnanců;</a:t>
            </a:r>
          </a:p>
          <a:p>
            <a:pPr lvl="1" algn="just"/>
            <a:r>
              <a:rPr lang="cs-CZ" sz="1600" dirty="0"/>
              <a:t>mají vliv na charakter aktivit podniku na trhu a jeho vztahy ke konkurenci, zákazníkům i dodavatelům;</a:t>
            </a:r>
          </a:p>
          <a:p>
            <a:pPr lvl="1" algn="just"/>
            <a:r>
              <a:rPr lang="cs-CZ" sz="1600" dirty="0"/>
              <a:t>uplatňují se při formulování týmového ducha podniku;</a:t>
            </a:r>
          </a:p>
          <a:p>
            <a:pPr lvl="1" algn="just"/>
            <a:r>
              <a:rPr lang="cs-CZ" sz="1600" dirty="0"/>
              <a:t>pomáhají účinně formulovat podnikovou kulturu.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Hodnoty podniku</a:t>
            </a:r>
          </a:p>
        </p:txBody>
      </p:sp>
    </p:spTree>
    <p:extLst>
      <p:ext uri="{BB962C8B-B14F-4D97-AF65-F5344CB8AC3E}">
        <p14:creationId xmlns:p14="http://schemas.microsoft.com/office/powerpoint/2010/main" val="5322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19057"/>
            <a:ext cx="828092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Organizace VS nemá problém se získáváním zákazníků, budováním postavení na trhu nebo tvorbou nového produktu</a:t>
            </a:r>
          </a:p>
          <a:p>
            <a:pPr lvl="0" algn="just"/>
            <a:r>
              <a:rPr lang="cs-CZ" sz="1600" dirty="0"/>
              <a:t>Složitěji se definují vlastníci a spotřebitelé služeb</a:t>
            </a:r>
          </a:p>
          <a:p>
            <a:pPr algn="just"/>
            <a:r>
              <a:rPr lang="cs-CZ" sz="1600" dirty="0"/>
              <a:t>Veřejné statky – </a:t>
            </a:r>
            <a:r>
              <a:rPr lang="cs-CZ" sz="1600" dirty="0" err="1"/>
              <a:t>nerivalita</a:t>
            </a:r>
            <a:r>
              <a:rPr lang="cs-CZ" sz="1600" dirty="0"/>
              <a:t> a </a:t>
            </a:r>
            <a:r>
              <a:rPr lang="cs-CZ" sz="1600" dirty="0" err="1"/>
              <a:t>nevyloučitelnost</a:t>
            </a:r>
            <a:r>
              <a:rPr lang="cs-CZ" sz="1600" dirty="0"/>
              <a:t> ze spotřeby</a:t>
            </a:r>
          </a:p>
          <a:p>
            <a:pPr algn="just"/>
            <a:r>
              <a:rPr lang="cs-CZ" sz="1600" dirty="0" err="1"/>
              <a:t>Stakeholdeři</a:t>
            </a:r>
            <a:r>
              <a:rPr lang="cs-CZ" sz="1600" dirty="0"/>
              <a:t> VS (jednotlivci v roli voličů, občané daného území, pracovníci samosprávy, podnikatelé a političtí příslušníci, skupiny a organizace) – VS svými rozhodnutími zpravidla ovlivňuje všechny respondenty vymezené podle určitých znaků (geografická poloho, věková kategorie, národností příslušnost) – občané příjemci outputů VS s minimální možností operativní změny</a:t>
            </a:r>
          </a:p>
          <a:p>
            <a:pPr lvl="0" algn="just"/>
            <a:r>
              <a:rPr lang="cs-CZ" sz="1600" dirty="0"/>
              <a:t>Koexistence dvou typů managementu v některých organizacích VS (především v krajích a obcích rozhodující v přímé a přenesené působnosti): volený management, profesionální management. </a:t>
            </a:r>
          </a:p>
          <a:p>
            <a:pPr algn="just"/>
            <a:r>
              <a:rPr lang="cs-CZ" sz="1600" dirty="0"/>
              <a:t>VS je financována převážně z veřejných rozpočtů, prostředků pocházejících z velké většiny z daní – VS je nevýdělečný (neziskový) – omezení v získávání prostředků</a:t>
            </a:r>
          </a:p>
          <a:p>
            <a:pPr algn="just"/>
            <a:r>
              <a:rPr lang="cs-CZ" sz="1600" dirty="0"/>
              <a:t>Neexistence konkurenčního prostředí (monopolní postavení) – plýtvání zdroji (veřejné zdroje) – neefektivnost – nízká flexibilita jednání – neochota někdy problémy řešit</a:t>
            </a:r>
          </a:p>
          <a:p>
            <a:pPr algn="just"/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Strategický management – odlišnosti týkající se VS </a:t>
            </a:r>
          </a:p>
        </p:txBody>
      </p:sp>
    </p:spTree>
    <p:extLst>
      <p:ext uri="{BB962C8B-B14F-4D97-AF65-F5344CB8AC3E}">
        <p14:creationId xmlns:p14="http://schemas.microsoft.com/office/powerpoint/2010/main" val="1570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154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Podnikové hodnoty podniku </a:t>
            </a:r>
            <a:r>
              <a:rPr lang="cs-CZ" sz="1400" dirty="0" err="1"/>
              <a:t>Wicona</a:t>
            </a:r>
            <a:r>
              <a:rPr lang="cs-CZ" sz="1400" dirty="0"/>
              <a:t> Česká republika:</a:t>
            </a:r>
          </a:p>
          <a:p>
            <a:pPr lvl="1" algn="just"/>
            <a:r>
              <a:rPr lang="cs-CZ" sz="1400" dirty="0"/>
              <a:t>ODVAHA: Vytvářet si pro sebe výzvy a akceptovat vypočitatelná rizika, i když je výsledek v nedohlednu. Jednat na vlastní odpovědnost. Rozhodovat se. Nezůstat stát. Něčím chtít pohnout.</a:t>
            </a:r>
          </a:p>
          <a:p>
            <a:pPr lvl="1" algn="just"/>
            <a:r>
              <a:rPr lang="cs-CZ" sz="1400" dirty="0"/>
              <a:t>RESPEKT: Upřímné jednání a respekt k individuální hodnotě každého jednotlivce, k hodnotě země a jejích zdrojů. Ať děláme cokoliv, děláme to s integritou. Porušení integrity nebo základních pravidel respektu se netoleruje, tj. vždy je třeba jednat s respektem vůči partnerovi nebo organizaci.</a:t>
            </a:r>
          </a:p>
          <a:p>
            <a:pPr lvl="1" algn="just"/>
            <a:r>
              <a:rPr lang="cs-CZ" sz="1400" dirty="0"/>
              <a:t>SPOLUPRÁCE: Spolupracovat s ostatními a nikoho nevylučovat. Partnerské myšlení a týmově orientované jednání. Výměna informací a zkušeností k oboustrannému užitku. Snaha o oboustranně výhodné situace typu „</a:t>
            </a:r>
            <a:r>
              <a:rPr lang="cs-CZ" sz="1400" dirty="0" err="1"/>
              <a:t>win-win</a:t>
            </a:r>
            <a:r>
              <a:rPr lang="cs-CZ" sz="1400" dirty="0"/>
              <a:t>“, tj. interní spolupráce a externí kooperace.</a:t>
            </a:r>
          </a:p>
          <a:p>
            <a:pPr lvl="1" algn="just"/>
            <a:r>
              <a:rPr lang="cs-CZ" sz="1400" dirty="0"/>
              <a:t>ROZHODNOST: Stanovit si cíl a držet se ho, tj. jednat rozhodně - to zvyšuje sebejistotu a přináší úspěch rozhodovat se odpovědně (ve spojení se čtyřmi ostatními zásadami).</a:t>
            </a:r>
          </a:p>
          <a:p>
            <a:pPr lvl="1" algn="just"/>
            <a:r>
              <a:rPr lang="cs-CZ" sz="1400" dirty="0"/>
              <a:t>PROZÍRAVOST: Dívat se dále než za další roh a dlouhodobě rozeznávat šance. Kontinuálně sledovat cíle. Myslet dlouhodobě. Pracovat kontinuálně, tj. poučit se i z "prohraných bitev" a s odvahou a rozhodností setrvale pokračovat v práci zaměřené na cíl.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Příklad hodnot podniku</a:t>
            </a:r>
          </a:p>
        </p:txBody>
      </p:sp>
    </p:spTree>
    <p:extLst>
      <p:ext uri="{BB962C8B-B14F-4D97-AF65-F5344CB8AC3E}">
        <p14:creationId xmlns:p14="http://schemas.microsoft.com/office/powerpoint/2010/main" val="36710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 popisují, kam se má podnik dostat, tak aby byl zajištěn požadovaný budoucí stav, který má podniku zabezpečit zdravý růst a prosperitu. </a:t>
            </a:r>
          </a:p>
          <a:p>
            <a:pPr algn="just"/>
            <a:r>
              <a:rPr lang="cs-CZ" sz="1600" dirty="0"/>
              <a:t>Cíle představují úkoly, které musí podnik splnit ve vymezeném čase, aby dosáhla požadovaného stavu. </a:t>
            </a:r>
          </a:p>
          <a:p>
            <a:pPr algn="just"/>
            <a:r>
              <a:rPr lang="cs-CZ" sz="1600" dirty="0"/>
              <a:t>Cíle neobsahují pokyny ani instrukce, jak dosáhnout jejich naplnění, ale pouze požadovaný cílový stav.</a:t>
            </a:r>
          </a:p>
          <a:p>
            <a:pPr algn="just"/>
            <a:r>
              <a:rPr lang="cs-CZ" sz="1600" dirty="0"/>
              <a:t>Strategický cíl podniku představuje konkrétní žádoucí stav, jehož dosažení je předpokládáno v určitém časovém období.</a:t>
            </a:r>
          </a:p>
          <a:p>
            <a:pPr algn="just"/>
            <a:r>
              <a:rPr lang="cs-CZ" sz="1600" dirty="0"/>
              <a:t>Stanovení a znalost cílů poskytuje vedení podniku základ pro formování strategie podniku, pro její zaměření a konkrétnost. Prostřednictvím cílů se široce formulované poslání podniku i neurčitá rozvojová vize transformují do konkrétních budoucích výsledků a tím se stávají závazkem, o jehož splnění musí podnik usilovat ve vymezeném čase. </a:t>
            </a:r>
          </a:p>
          <a:p>
            <a:pPr algn="just"/>
            <a:r>
              <a:rPr lang="cs-CZ" sz="1600" b="1" dirty="0"/>
              <a:t>Jasně stanovené cíle </a:t>
            </a:r>
            <a:r>
              <a:rPr lang="cs-CZ" sz="1600" dirty="0"/>
              <a:t>se tak stávají konkrétními </a:t>
            </a:r>
            <a:r>
              <a:rPr lang="cs-CZ" sz="1600" b="1" dirty="0"/>
              <a:t>úkoly pro přesně určený časový horizont.</a:t>
            </a: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Strategické cíle podniku</a:t>
            </a:r>
          </a:p>
        </p:txBody>
      </p:sp>
    </p:spTree>
    <p:extLst>
      <p:ext uri="{BB962C8B-B14F-4D97-AF65-F5344CB8AC3E}">
        <p14:creationId xmlns:p14="http://schemas.microsoft.com/office/powerpoint/2010/main" val="27944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3921" y="68630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Obecně se říká, že strategické cíle musí být </a:t>
            </a:r>
            <a:r>
              <a:rPr lang="cs-CZ" sz="1600" b="1" dirty="0"/>
              <a:t>SMART</a:t>
            </a:r>
            <a:r>
              <a:rPr lang="cs-CZ" sz="1600" dirty="0"/>
              <a:t>:</a:t>
            </a:r>
          </a:p>
          <a:p>
            <a:pPr lvl="1" algn="just"/>
            <a:r>
              <a:rPr lang="cs-CZ" sz="1400" b="1" dirty="0"/>
              <a:t>S – </a:t>
            </a:r>
            <a:r>
              <a:rPr lang="cs-CZ" sz="1400" dirty="0"/>
              <a:t>specifický, originální, stimulující</a:t>
            </a:r>
          </a:p>
          <a:p>
            <a:pPr lvl="1" algn="just"/>
            <a:r>
              <a:rPr lang="cs-CZ" sz="1400" b="1" dirty="0"/>
              <a:t>M – </a:t>
            </a:r>
            <a:r>
              <a:rPr lang="cs-CZ" sz="1400" dirty="0"/>
              <a:t>měřitelný</a:t>
            </a:r>
          </a:p>
          <a:p>
            <a:pPr lvl="1" algn="just"/>
            <a:r>
              <a:rPr lang="cs-CZ" sz="1400" b="1" dirty="0"/>
              <a:t>A – </a:t>
            </a:r>
            <a:r>
              <a:rPr lang="cs-CZ" sz="1400" dirty="0"/>
              <a:t>akceptovatelný</a:t>
            </a:r>
          </a:p>
          <a:p>
            <a:pPr lvl="1" algn="just"/>
            <a:r>
              <a:rPr lang="cs-CZ" sz="1400" b="1" dirty="0"/>
              <a:t>R – </a:t>
            </a:r>
            <a:r>
              <a:rPr lang="cs-CZ" sz="1400" dirty="0"/>
              <a:t>reálný</a:t>
            </a:r>
          </a:p>
          <a:p>
            <a:pPr lvl="1" algn="just"/>
            <a:r>
              <a:rPr lang="cs-CZ" sz="1400" b="1" dirty="0"/>
              <a:t>T – </a:t>
            </a:r>
            <a:r>
              <a:rPr lang="cs-CZ" sz="1400" dirty="0"/>
              <a:t>termínovaný</a:t>
            </a:r>
          </a:p>
          <a:p>
            <a:pPr algn="just"/>
            <a:r>
              <a:rPr lang="cs-CZ" sz="1600" dirty="0"/>
              <a:t>V poslední době však se uplatňuje tento souhrn cílů v podobě zkratky </a:t>
            </a:r>
            <a:r>
              <a:rPr lang="cs-CZ" sz="1600" b="1" dirty="0"/>
              <a:t>SMARTEE</a:t>
            </a:r>
            <a:r>
              <a:rPr lang="cs-CZ" sz="1600" dirty="0"/>
              <a:t>:</a:t>
            </a:r>
          </a:p>
          <a:p>
            <a:pPr lvl="1" algn="just"/>
            <a:r>
              <a:rPr lang="cs-CZ" sz="1400" b="1" dirty="0"/>
              <a:t>S – </a:t>
            </a:r>
            <a:r>
              <a:rPr lang="cs-CZ" sz="1400" dirty="0"/>
              <a:t>specifický, originální, stimulující</a:t>
            </a:r>
          </a:p>
          <a:p>
            <a:pPr lvl="1" algn="just"/>
            <a:r>
              <a:rPr lang="cs-CZ" sz="1400" b="1" dirty="0"/>
              <a:t>M – </a:t>
            </a:r>
            <a:r>
              <a:rPr lang="cs-CZ" sz="1400" dirty="0"/>
              <a:t>měřitelný</a:t>
            </a:r>
          </a:p>
          <a:p>
            <a:pPr lvl="1" algn="just"/>
            <a:r>
              <a:rPr lang="cs-CZ" sz="1400" b="1" dirty="0"/>
              <a:t>A – </a:t>
            </a:r>
            <a:r>
              <a:rPr lang="cs-CZ" sz="1400" dirty="0"/>
              <a:t>akceptovatelný</a:t>
            </a:r>
          </a:p>
          <a:p>
            <a:pPr lvl="1" algn="just"/>
            <a:r>
              <a:rPr lang="cs-CZ" sz="1400" b="1" dirty="0"/>
              <a:t>R – </a:t>
            </a:r>
            <a:r>
              <a:rPr lang="cs-CZ" sz="1400" dirty="0"/>
              <a:t>reálný</a:t>
            </a:r>
          </a:p>
          <a:p>
            <a:pPr lvl="1" algn="just"/>
            <a:r>
              <a:rPr lang="cs-CZ" sz="1400" b="1" dirty="0"/>
              <a:t>T – </a:t>
            </a:r>
            <a:r>
              <a:rPr lang="cs-CZ" sz="1400" dirty="0"/>
              <a:t>termínovaný</a:t>
            </a:r>
          </a:p>
          <a:p>
            <a:pPr lvl="1" algn="just"/>
            <a:r>
              <a:rPr lang="cs-CZ" sz="1400" b="1" dirty="0"/>
              <a:t>E</a:t>
            </a:r>
            <a:r>
              <a:rPr lang="cs-CZ" sz="1400" dirty="0"/>
              <a:t> – efektivní, ekonomický</a:t>
            </a:r>
          </a:p>
          <a:p>
            <a:pPr lvl="1" algn="just"/>
            <a:r>
              <a:rPr lang="cs-CZ" sz="1400" b="1" dirty="0"/>
              <a:t>E – </a:t>
            </a:r>
            <a:r>
              <a:rPr lang="cs-CZ" sz="1400" dirty="0"/>
              <a:t>ekologický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Pravidla pro stanovení cílů podniku I</a:t>
            </a:r>
          </a:p>
        </p:txBody>
      </p:sp>
    </p:spTree>
    <p:extLst>
      <p:ext uri="{BB962C8B-B14F-4D97-AF65-F5344CB8AC3E}">
        <p14:creationId xmlns:p14="http://schemas.microsoft.com/office/powerpoint/2010/main" val="3616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Někteří autoři používají k charakteristice vlastnosti cílů akronym </a:t>
            </a:r>
            <a:r>
              <a:rPr lang="cs-CZ" sz="1600" b="1" dirty="0"/>
              <a:t>SMARTER, </a:t>
            </a:r>
            <a:r>
              <a:rPr lang="cs-CZ" sz="1600" dirty="0"/>
              <a:t>který navazuje na starší akronyma </a:t>
            </a:r>
            <a:r>
              <a:rPr lang="cs-CZ" sz="1600" b="1" dirty="0"/>
              <a:t>SMART</a:t>
            </a:r>
            <a:r>
              <a:rPr lang="cs-CZ" sz="1600" dirty="0"/>
              <a:t> kde písmeno „</a:t>
            </a:r>
            <a:r>
              <a:rPr lang="cs-CZ" sz="1600" b="1" dirty="0"/>
              <a:t>E“ </a:t>
            </a:r>
            <a:r>
              <a:rPr lang="cs-CZ" sz="1600" dirty="0"/>
              <a:t>vyjadřuje vlastnost</a:t>
            </a:r>
            <a:r>
              <a:rPr lang="cs-CZ" sz="1600" b="1" dirty="0"/>
              <a:t> „</a:t>
            </a:r>
            <a:r>
              <a:rPr lang="cs-CZ" sz="1600" b="1" dirty="0" err="1"/>
              <a:t>ethical</a:t>
            </a:r>
            <a:r>
              <a:rPr lang="cs-CZ" sz="1600" b="1" dirty="0"/>
              <a:t> </a:t>
            </a:r>
            <a:r>
              <a:rPr lang="cs-CZ" sz="1600" dirty="0"/>
              <a:t>(etický) a písmeno </a:t>
            </a:r>
            <a:r>
              <a:rPr lang="cs-CZ" sz="1600" b="1" dirty="0"/>
              <a:t>„R“</a:t>
            </a:r>
            <a:r>
              <a:rPr lang="cs-CZ" sz="1600" dirty="0"/>
              <a:t> pak označuje </a:t>
            </a:r>
            <a:r>
              <a:rPr lang="cs-CZ" sz="1600" b="1" dirty="0" err="1"/>
              <a:t>resourced</a:t>
            </a:r>
            <a:r>
              <a:rPr lang="cs-CZ" sz="1600" b="1" dirty="0"/>
              <a:t> </a:t>
            </a:r>
            <a:r>
              <a:rPr lang="cs-CZ" sz="1600" dirty="0"/>
              <a:t>(zaměřený na zdroje).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 podmínkách České republiky někteří autoři využívají akronym </a:t>
            </a:r>
            <a:r>
              <a:rPr lang="cs-CZ" sz="1600" b="1" dirty="0"/>
              <a:t>KARAT, </a:t>
            </a:r>
            <a:r>
              <a:rPr lang="cs-CZ" sz="1600" dirty="0"/>
              <a:t>kde jednotlivá písmena označují následující vlastnosti cílů:</a:t>
            </a:r>
          </a:p>
          <a:p>
            <a:pPr lvl="1" algn="just"/>
            <a:r>
              <a:rPr lang="cs-CZ" sz="1600" b="1" dirty="0"/>
              <a:t>K – </a:t>
            </a:r>
            <a:r>
              <a:rPr lang="cs-CZ" sz="1600" dirty="0"/>
              <a:t>konkrétní</a:t>
            </a:r>
          </a:p>
          <a:p>
            <a:pPr lvl="1" algn="just"/>
            <a:r>
              <a:rPr lang="cs-CZ" sz="1600" b="1" dirty="0"/>
              <a:t>A – </a:t>
            </a:r>
            <a:r>
              <a:rPr lang="cs-CZ" sz="1600" dirty="0"/>
              <a:t>ambiciózní</a:t>
            </a:r>
          </a:p>
          <a:p>
            <a:pPr lvl="1" algn="just"/>
            <a:r>
              <a:rPr lang="cs-CZ" sz="1600" b="1" dirty="0"/>
              <a:t>R – </a:t>
            </a:r>
            <a:r>
              <a:rPr lang="cs-CZ" sz="1600" dirty="0"/>
              <a:t>reálné</a:t>
            </a:r>
          </a:p>
          <a:p>
            <a:pPr lvl="1" algn="just"/>
            <a:r>
              <a:rPr lang="cs-CZ" sz="1600" b="1" dirty="0"/>
              <a:t>A – </a:t>
            </a:r>
            <a:r>
              <a:rPr lang="cs-CZ" sz="1600" dirty="0"/>
              <a:t>akceptovatelné</a:t>
            </a:r>
          </a:p>
          <a:p>
            <a:pPr lvl="1" algn="just"/>
            <a:r>
              <a:rPr lang="cs-CZ" sz="1600" b="1" dirty="0"/>
              <a:t>T – </a:t>
            </a:r>
            <a:r>
              <a:rPr lang="cs-CZ" sz="1600" dirty="0"/>
              <a:t>terminované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Pravidla pro stanovení cílů podniku II</a:t>
            </a:r>
          </a:p>
        </p:txBody>
      </p:sp>
    </p:spTree>
    <p:extLst>
      <p:ext uri="{BB962C8B-B14F-4D97-AF65-F5344CB8AC3E}">
        <p14:creationId xmlns:p14="http://schemas.microsoft.com/office/powerpoint/2010/main" val="33651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 podstatě lze cíle rozdělit do dvou základních skupin, kam patří:</a:t>
            </a:r>
          </a:p>
          <a:p>
            <a:pPr lvl="1" algn="just"/>
            <a:r>
              <a:rPr lang="cs-CZ" sz="1600" b="1" dirty="0"/>
              <a:t>Cíle obecné</a:t>
            </a:r>
            <a:r>
              <a:rPr lang="cs-CZ" sz="1600" dirty="0"/>
              <a:t>, které představují integrující prvek, z něhož vychází jak strategické tak i operativní řízení. Většinou mají charakter </a:t>
            </a:r>
            <a:r>
              <a:rPr lang="cs-CZ" sz="1600" b="1" dirty="0"/>
              <a:t>vůdčí ideje a </a:t>
            </a:r>
            <a:r>
              <a:rPr lang="cs-CZ" sz="1600" dirty="0"/>
              <a:t>orientují se na dosažení hodnot a realizovatelnost vize i poslání.</a:t>
            </a:r>
          </a:p>
          <a:p>
            <a:pPr lvl="1" algn="just"/>
            <a:r>
              <a:rPr lang="cs-CZ" sz="1600" b="1" dirty="0"/>
              <a:t>Cíle konkrétní, </a:t>
            </a:r>
            <a:r>
              <a:rPr lang="cs-CZ" sz="1600" dirty="0"/>
              <a:t>které představují rozvití obecných cílů a jsou zaměřeny na hlavní aktivitu podniku, specifikuji potřebnou alokaci zdrojů a usměrňují budoucí rozhodování. Jedná se tudíž převážně o cíle operačního charakteru.</a:t>
            </a:r>
          </a:p>
          <a:p>
            <a:pPr algn="just"/>
            <a:r>
              <a:rPr lang="cs-CZ" sz="1600" b="1" dirty="0"/>
              <a:t>Hierarchizace cílů</a:t>
            </a:r>
            <a:r>
              <a:rPr lang="cs-CZ" sz="1600" dirty="0"/>
              <a:t> znamená, že pro formulaci cílů je vhodné použít diferencovaný přístup rozlišující různé úrovně cílů. Cíle potom můžeme dělit na:</a:t>
            </a:r>
          </a:p>
          <a:p>
            <a:pPr lvl="1" algn="just"/>
            <a:r>
              <a:rPr lang="cs-CZ" sz="1600" dirty="0"/>
              <a:t>nadřazené – vrcholové cíle (mise podniku, formulace identity podniku, podniková politika), </a:t>
            </a:r>
          </a:p>
          <a:p>
            <a:pPr lvl="1" algn="just"/>
            <a:r>
              <a:rPr lang="cs-CZ" sz="1600" dirty="0"/>
              <a:t>prováděcí cíle (cíle funkčních oblastí), </a:t>
            </a:r>
          </a:p>
          <a:p>
            <a:pPr lvl="1" algn="just"/>
            <a:r>
              <a:rPr lang="cs-CZ" sz="1600" dirty="0"/>
              <a:t>dílčí cíle </a:t>
            </a:r>
          </a:p>
          <a:p>
            <a:pPr lvl="1" algn="just"/>
            <a:r>
              <a:rPr lang="cs-CZ" sz="1600" dirty="0"/>
              <a:t>elementární cíle (operace s nástroji marketingového mixu).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Hierarchizace a skupiny cílů</a:t>
            </a:r>
          </a:p>
        </p:txBody>
      </p:sp>
    </p:spTree>
    <p:extLst>
      <p:ext uri="{BB962C8B-B14F-4D97-AF65-F5344CB8AC3E}">
        <p14:creationId xmlns:p14="http://schemas.microsoft.com/office/powerpoint/2010/main" val="38399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8416" y="1159432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Současně však musí podnikové cíle zahrnovat i zásady respektující </a:t>
            </a:r>
            <a:r>
              <a:rPr lang="cs-CZ" sz="1600" b="1" dirty="0"/>
              <a:t>společenské cíle </a:t>
            </a:r>
            <a:r>
              <a:rPr lang="cs-CZ" sz="1600" dirty="0"/>
              <a:t>kam patří:</a:t>
            </a:r>
          </a:p>
          <a:p>
            <a:pPr lvl="1" algn="just"/>
            <a:r>
              <a:rPr lang="cs-CZ" sz="1600" dirty="0"/>
              <a:t>ochrana životního prostředí i národních tradic a bohatství;</a:t>
            </a:r>
          </a:p>
          <a:p>
            <a:pPr lvl="1" algn="just"/>
            <a:r>
              <a:rPr lang="cs-CZ" sz="1600" dirty="0"/>
              <a:t>dodržování právních i etických norem;</a:t>
            </a:r>
          </a:p>
          <a:p>
            <a:pPr lvl="1" algn="just"/>
            <a:r>
              <a:rPr lang="cs-CZ" sz="1600" dirty="0"/>
              <a:t>dodržování podmínek spravedlivé soutěže a morálního chování na trhu;</a:t>
            </a:r>
          </a:p>
          <a:p>
            <a:pPr lvl="1" algn="just"/>
            <a:r>
              <a:rPr lang="cs-CZ" sz="1600" dirty="0"/>
              <a:t>dodržování podmínek sociálních, pracovních apod.</a:t>
            </a:r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Strategické cíle respektující zájmy společnosti</a:t>
            </a:r>
          </a:p>
        </p:txBody>
      </p:sp>
    </p:spTree>
    <p:extLst>
      <p:ext uri="{BB962C8B-B14F-4D97-AF65-F5344CB8AC3E}">
        <p14:creationId xmlns:p14="http://schemas.microsoft.com/office/powerpoint/2010/main" val="11085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Strategické cíle podniku </a:t>
            </a:r>
            <a:r>
              <a:rPr lang="cs-CZ" sz="1600" dirty="0" err="1"/>
              <a:t>Geosan</a:t>
            </a:r>
            <a:r>
              <a:rPr lang="cs-CZ" sz="1600" dirty="0"/>
              <a:t> Group:</a:t>
            </a:r>
          </a:p>
          <a:p>
            <a:pPr lvl="1" algn="just"/>
            <a:r>
              <a:rPr lang="cs-CZ" sz="1400" dirty="0"/>
              <a:t>stát se jednou z nejvýznamnějších stavebních společností na tuzemském trhu a realizovat zakázky (stavební díla) celostátního významu</a:t>
            </a:r>
          </a:p>
          <a:p>
            <a:pPr lvl="1" algn="just"/>
            <a:r>
              <a:rPr lang="cs-CZ" sz="1400" dirty="0"/>
              <a:t>přispívat svou činností ke zvýšení úrovně realizovaných stavebních děl na tuzemském trhu, ale i v zahraničí</a:t>
            </a:r>
          </a:p>
          <a:p>
            <a:pPr lvl="1" algn="just"/>
            <a:r>
              <a:rPr lang="cs-CZ" sz="1400" dirty="0"/>
              <a:t>v rámci realizace občanské a bytové výstavby zvyšovat standard bydlení</a:t>
            </a:r>
          </a:p>
          <a:p>
            <a:pPr lvl="1" algn="just"/>
            <a:r>
              <a:rPr lang="cs-CZ" sz="1400" dirty="0"/>
              <a:t>být stabilním a solidním podnikatelským partnerem</a:t>
            </a:r>
          </a:p>
          <a:p>
            <a:pPr lvl="1" algn="just"/>
            <a:r>
              <a:rPr lang="cs-CZ" sz="1400" dirty="0"/>
              <a:t>zvýšit a upevnit jistotu a důvěru současných i budoucích zákazníků a subdodavatelů ve stabilitu, serióznost a solidnost společnosti</a:t>
            </a:r>
          </a:p>
          <a:p>
            <a:pPr lvl="1" algn="just"/>
            <a:r>
              <a:rPr lang="cs-CZ" sz="1400" dirty="0"/>
              <a:t>zvyšovat a upevňovat jakost všech prováděných činností</a:t>
            </a:r>
          </a:p>
          <a:p>
            <a:pPr lvl="1" algn="just"/>
            <a:r>
              <a:rPr lang="cs-CZ" sz="1400" dirty="0"/>
              <a:t>neustále rozvíjet a zvyšovat úroveň vzdělávání svých zaměstnanců</a:t>
            </a:r>
          </a:p>
          <a:p>
            <a:pPr lvl="1" algn="just"/>
            <a:r>
              <a:rPr lang="cs-CZ" sz="1400" dirty="0"/>
              <a:t>reagovat pružně na změny v oblasti stavebnictví, rychle se přizpůsobovat novým parametrům Evropské unie se zvýšeným důrazem na dopad prováděných činností na životní prostředí</a:t>
            </a:r>
          </a:p>
          <a:p>
            <a:pPr lvl="1" algn="just"/>
            <a:r>
              <a:rPr lang="cs-CZ" sz="1400" dirty="0"/>
              <a:t>stát se významnou konkurencí stavebním společnostem členských států Evropské unie</a:t>
            </a:r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Příklad strategických cílů</a:t>
            </a:r>
          </a:p>
        </p:txBody>
      </p:sp>
    </p:spTree>
    <p:extLst>
      <p:ext uri="{BB962C8B-B14F-4D97-AF65-F5344CB8AC3E}">
        <p14:creationId xmlns:p14="http://schemas.microsoft.com/office/powerpoint/2010/main" val="10587599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a metody využitelné při tvorbě strategie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téma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40414055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Strategická analýza představuje identifikaci a ocenění veškerých relevantních faktorů, o nichž lze předpokládat, že budou nebo mohou mít vliv na strategii a na strategické cíle podniku. </a:t>
            </a:r>
          </a:p>
          <a:p>
            <a:pPr algn="just"/>
            <a:r>
              <a:rPr lang="cs-CZ" sz="1600" dirty="0"/>
              <a:t>Strategická analýza představuje systematické, pravidelné, důkladné, kritické a nestranné zkoumání a posouzení vnitřní situace podniku (interní analýza) a vnějšího prostředí (externí analýza). </a:t>
            </a:r>
          </a:p>
          <a:p>
            <a:pPr algn="just"/>
            <a:r>
              <a:rPr lang="cs-CZ" sz="1600" dirty="0"/>
              <a:t>Analýza se provádí v určitých časových intervalech a zkoumá minulý, současný a budoucí vývoj. </a:t>
            </a:r>
          </a:p>
          <a:p>
            <a:pPr algn="just"/>
            <a:r>
              <a:rPr lang="cs-CZ" sz="1600" dirty="0"/>
              <a:t>Analýza posuzuje celkovou podnikovou situaci, určuje jeho místo v prostředí a vymezuje vývoj jeho budoucích aktivit.</a:t>
            </a:r>
          </a:p>
          <a:p>
            <a:pPr algn="just"/>
            <a:r>
              <a:rPr lang="cs-CZ" sz="1600" dirty="0"/>
              <a:t>Je prvním krokem strategického plánovacího procesu.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strategické analýzy</a:t>
            </a:r>
          </a:p>
        </p:txBody>
      </p:sp>
    </p:spTree>
    <p:extLst>
      <p:ext uri="{BB962C8B-B14F-4D97-AF65-F5344CB8AC3E}">
        <p14:creationId xmlns:p14="http://schemas.microsoft.com/office/powerpoint/2010/main" val="28741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externího prostředí </a:t>
            </a:r>
            <a:r>
              <a:rPr lang="cs-CZ" sz="1600" dirty="0"/>
              <a:t>– poskytuje informace o charakteru externího  prostředí a jeho případných vlivech na podnik s cílem zjištění možných příležitostí a hrozeb </a:t>
            </a:r>
          </a:p>
          <a:p>
            <a:pPr lvl="1" algn="just"/>
            <a:r>
              <a:rPr lang="cs-CZ" sz="1600" dirty="0"/>
              <a:t>Analýza vzdáleného prostředí – makroprostředí</a:t>
            </a:r>
          </a:p>
          <a:p>
            <a:pPr lvl="1" algn="just"/>
            <a:r>
              <a:rPr lang="cs-CZ" sz="1600" dirty="0"/>
              <a:t>Analýza blízkého prostředí – trh, odvětví</a:t>
            </a:r>
          </a:p>
          <a:p>
            <a:pPr marL="457200" lvl="1" indent="0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Analýza interního prostředí </a:t>
            </a:r>
            <a:r>
              <a:rPr lang="cs-CZ" sz="1600" dirty="0"/>
              <a:t>– podává informaci o interním prostředí a vnitřních zdrojích podniku, výsledkem je zjištění předností (silných stránek) a slabin (slabých) podniku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Syntéza</a:t>
            </a:r>
            <a:r>
              <a:rPr lang="cs-CZ" sz="1600" dirty="0"/>
              <a:t> – konfrontuje silné/slabé stránky podniku s příležitostmi a hrozbami z prostředí s cílem určení adekvátního strategického směru.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strategické analýzy</a:t>
            </a:r>
          </a:p>
        </p:txBody>
      </p:sp>
    </p:spTree>
    <p:extLst>
      <p:ext uri="{BB962C8B-B14F-4D97-AF65-F5344CB8AC3E}">
        <p14:creationId xmlns:p14="http://schemas.microsoft.com/office/powerpoint/2010/main" val="28177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306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Vstupní informace pro rozhodování – územně analytické podklady a územní studie</a:t>
            </a:r>
          </a:p>
          <a:p>
            <a:pPr lvl="0" algn="just"/>
            <a:r>
              <a:rPr lang="cs-CZ" sz="1600" dirty="0"/>
              <a:t> Využití některých metod analýzy externího prostředí – PEST apod.</a:t>
            </a:r>
          </a:p>
          <a:p>
            <a:pPr lvl="0" algn="just"/>
            <a:r>
              <a:rPr lang="cs-CZ" sz="1600" dirty="0" err="1"/>
              <a:t>Porterův</a:t>
            </a:r>
            <a:r>
              <a:rPr lang="cs-CZ" sz="1600" dirty="0"/>
              <a:t> model pro VS – vyjednávací síla uživatelů služeb (zákazníků), vyjednávací síla politických orgánů, vyjednávací síla profesionálů, vyjednávací síla trhu, vyjednávací síla veřejnosti (občanů)</a:t>
            </a:r>
          </a:p>
          <a:p>
            <a:pPr lvl="0" algn="just"/>
            <a:r>
              <a:rPr lang="cs-CZ" sz="1600" dirty="0"/>
              <a:t>Využití některých metod analýzy interního prostředí – 7S, 6M, VRIO, portfoliové metody</a:t>
            </a:r>
          </a:p>
          <a:p>
            <a:pPr lvl="0" algn="just"/>
            <a:r>
              <a:rPr lang="cs-CZ" sz="1600" dirty="0"/>
              <a:t>Faktory interního prostředí – faktory vědecko-technického rozvoje, management, finance a finanční zdroje (analýza minimalizace nákladů CMA, analýza nákladů a přínosů CBA, analýza efektivnosti nákladů CEA, analýza užitečnosti nákladů CUA), výpočetní a komunikační technika, lidské zdroje a jejich řízení, prognózování a rozhodování</a:t>
            </a:r>
          </a:p>
          <a:p>
            <a:pPr lvl="0" algn="just"/>
            <a:r>
              <a:rPr lang="cs-CZ" sz="1600" dirty="0"/>
              <a:t>Analýza širšího spektra „</a:t>
            </a:r>
            <a:r>
              <a:rPr lang="cs-CZ" sz="1600" dirty="0" err="1"/>
              <a:t>stakeholders</a:t>
            </a:r>
            <a:r>
              <a:rPr lang="cs-CZ" sz="1600" dirty="0"/>
              <a:t>“ (zainteresovaných stran)</a:t>
            </a:r>
          </a:p>
          <a:p>
            <a:pPr lvl="0" algn="just"/>
            <a:r>
              <a:rPr lang="cs-CZ" sz="1600" dirty="0"/>
              <a:t>Analýza vlivu zainteresovaných stran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Strategická analýza</a:t>
            </a:r>
          </a:p>
        </p:txBody>
      </p:sp>
    </p:spTree>
    <p:extLst>
      <p:ext uri="{BB962C8B-B14F-4D97-AF65-F5344CB8AC3E}">
        <p14:creationId xmlns:p14="http://schemas.microsoft.com/office/powerpoint/2010/main" val="5938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Podnikatelské prostředí </a:t>
            </a:r>
            <a:r>
              <a:rPr lang="cs-CZ" sz="1600" dirty="0"/>
              <a:t>představuje veškeré síly a vlivy, které působí na konkrétní podnikatelský subjekt, ať už z vnějšího (externího) prostředí nebo z vnitřního (interního) prostředí. </a:t>
            </a:r>
          </a:p>
          <a:p>
            <a:pPr algn="just"/>
            <a:r>
              <a:rPr lang="cs-CZ" sz="1600" b="1" dirty="0"/>
              <a:t>Externí podnikatelské prostředí </a:t>
            </a:r>
            <a:r>
              <a:rPr lang="cs-CZ" sz="1600" dirty="0"/>
              <a:t>je vnějším prostředím podniku, které na podnik působí a ovlivňuje jej. </a:t>
            </a:r>
          </a:p>
          <a:p>
            <a:pPr algn="just"/>
            <a:r>
              <a:rPr lang="cs-CZ" sz="1600" dirty="0"/>
              <a:t>Externí podnikatelské prostředí můžeme rozčlenit do dvou úrovní, a to na vzdálenější a bližší prostředí (okolí). Vzdálenější prostředí se obvykle nazývá makroprostředí a bližší prostředí jako tržní prostředí  (trh a odvětví).</a:t>
            </a:r>
          </a:p>
          <a:p>
            <a:pPr algn="just"/>
            <a:r>
              <a:rPr lang="cs-CZ" sz="1600" b="1" dirty="0"/>
              <a:t>Analýza externího prostředí </a:t>
            </a:r>
            <a:r>
              <a:rPr lang="cs-CZ" sz="1600" dirty="0"/>
              <a:t>je kontinuální proces získávání informací o událostech (změnách) odehrávajících se mimo organizaci, který slouží k identifikaci a interpretaci potenciálních trendů v externím prostředí.</a:t>
            </a:r>
          </a:p>
          <a:p>
            <a:pPr algn="just"/>
            <a:r>
              <a:rPr lang="cs-CZ" sz="1600" dirty="0"/>
              <a:t>Analýza externího prostředí pracuje s těmito informačními zdroji: </a:t>
            </a:r>
          </a:p>
          <a:p>
            <a:pPr lvl="1" algn="just"/>
            <a:r>
              <a:rPr lang="cs-CZ" sz="1400" dirty="0"/>
              <a:t>sekundární zdroje o makroprostředí a dílčích trzích, studie, rešerše, statistické soubory, statě odborných časopisů, sekundární informace vztahující se k cílovému trhu;</a:t>
            </a:r>
          </a:p>
          <a:p>
            <a:pPr lvl="1" algn="just"/>
            <a:r>
              <a:rPr lang="cs-CZ" sz="1400" dirty="0"/>
              <a:t>primární informace získané výzkumem, informace z informačního systému podniku atd.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externího prostředí </a:t>
            </a:r>
          </a:p>
        </p:txBody>
      </p:sp>
    </p:spTree>
    <p:extLst>
      <p:ext uri="{BB962C8B-B14F-4D97-AF65-F5344CB8AC3E}">
        <p14:creationId xmlns:p14="http://schemas.microsoft.com/office/powerpoint/2010/main" val="3383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Makroprostředí, nebo také vzdálenější podnikatelské prostředí, je nejširším prostředím, které působí na podnikatelský subjekt. </a:t>
            </a:r>
          </a:p>
          <a:p>
            <a:pPr algn="just"/>
            <a:r>
              <a:rPr lang="cs-CZ" sz="1600" dirty="0"/>
              <a:t>Samotný podnikatelský subjekt nemůže ovlivnit makroprostředí a jeho části. </a:t>
            </a:r>
          </a:p>
          <a:p>
            <a:pPr algn="just"/>
            <a:r>
              <a:rPr lang="cs-CZ" sz="1600" dirty="0"/>
              <a:t>Podnik faktory z makroprostředí pouze reflektuje, může je využívat a negativním faktorům se případně bránit. </a:t>
            </a:r>
          </a:p>
          <a:p>
            <a:pPr algn="just"/>
            <a:r>
              <a:rPr lang="cs-CZ" sz="1600" dirty="0"/>
              <a:t>Makroprostředí je vytvořeno společenským a historickým vývojem konkrétní společnosti v konkrétní lokalitě, proto se také označuje jako „kontextuální úroveň“. Což znamená, že podnik funguje a existuje v určitém širším kontextu, širších souvislostech. </a:t>
            </a:r>
          </a:p>
          <a:p>
            <a:pPr algn="just"/>
            <a:r>
              <a:rPr lang="cs-CZ" sz="1600" dirty="0"/>
              <a:t>Makroprostředí nevytváří stát ani vláda.</a:t>
            </a:r>
          </a:p>
          <a:p>
            <a:pPr algn="just"/>
            <a:r>
              <a:rPr lang="cs-CZ" sz="1600" dirty="0"/>
              <a:t>Makroprostředí je tvořeno těmito prvky: demografické prostředí, politické prostředí, legislativní prostředí, ekonomické prostředí, sociální prostředí, kulturní prostředí, přírodní prostředí, technologické prostředí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Makroprostředí</a:t>
            </a:r>
          </a:p>
        </p:txBody>
      </p:sp>
    </p:spTree>
    <p:extLst>
      <p:ext uri="{BB962C8B-B14F-4D97-AF65-F5344CB8AC3E}">
        <p14:creationId xmlns:p14="http://schemas.microsoft.com/office/powerpoint/2010/main" val="28461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b="1" dirty="0"/>
              <a:t>Demografické prostředí</a:t>
            </a:r>
            <a:r>
              <a:rPr lang="cs-CZ" sz="1500" dirty="0"/>
              <a:t> je tvořeno lidmi, kteří žijí v určitém teritoriu. </a:t>
            </a:r>
          </a:p>
          <a:p>
            <a:pPr algn="just"/>
            <a:r>
              <a:rPr lang="cs-CZ" sz="1500" b="1" dirty="0"/>
              <a:t>Ekonomické prostředí</a:t>
            </a:r>
            <a:r>
              <a:rPr lang="cs-CZ" sz="1500" dirty="0"/>
              <a:t> se zaměřuje hlavně na disponibilní kupní sílu obyvatel, na ceny, úspory, dluhy a dostupnost peněžních prostředků (úvěrů).</a:t>
            </a:r>
          </a:p>
          <a:p>
            <a:pPr algn="just"/>
            <a:r>
              <a:rPr lang="cs-CZ" sz="1500" b="1" dirty="0"/>
              <a:t>Politické prostředí</a:t>
            </a:r>
            <a:r>
              <a:rPr lang="cs-CZ" sz="1500" dirty="0"/>
              <a:t> a jeho vliv vychází z politických rozhodnutí nebo politických událostí v zemi.</a:t>
            </a:r>
          </a:p>
          <a:p>
            <a:pPr algn="just"/>
            <a:r>
              <a:rPr lang="cs-CZ" sz="1500" b="1" dirty="0"/>
              <a:t>Legislativní prostředí</a:t>
            </a:r>
            <a:r>
              <a:rPr lang="cs-CZ" sz="1500" dirty="0"/>
              <a:t> vytváří legislativní rámec pro aktivity podnikatelských subjektů prostřednictvím právních norem regulujících podnikatelské postupy, práva a povinnosti při realizaci těchto aktivit.</a:t>
            </a:r>
          </a:p>
          <a:p>
            <a:pPr algn="just"/>
            <a:r>
              <a:rPr lang="cs-CZ" sz="1500" b="1" dirty="0"/>
              <a:t>Sociální prostředí</a:t>
            </a:r>
            <a:r>
              <a:rPr lang="cs-CZ" sz="1500" dirty="0"/>
              <a:t> formuje základní mínění, hodnoty a normy lidí v něm žijící. </a:t>
            </a:r>
          </a:p>
          <a:p>
            <a:pPr algn="just"/>
            <a:r>
              <a:rPr lang="cs-CZ" sz="1500" b="1" dirty="0"/>
              <a:t>Kulturní prostředí</a:t>
            </a:r>
            <a:r>
              <a:rPr lang="cs-CZ" sz="1500" dirty="0"/>
              <a:t> je dáno kulturou, která je obecně chápána jako komplex hodnot, zvyklostí, tradic, jednání a dalších faktorů osvojených a sdílených osobami určité skupiny, společnosti.</a:t>
            </a:r>
          </a:p>
          <a:p>
            <a:pPr algn="just"/>
            <a:r>
              <a:rPr lang="cs-CZ" sz="1500" b="1" dirty="0"/>
              <a:t>Technologické prostředí</a:t>
            </a:r>
            <a:r>
              <a:rPr lang="cs-CZ" sz="1500" dirty="0"/>
              <a:t> sleduje vývoj a využívání nových technologií v aktivitách podniku.</a:t>
            </a:r>
          </a:p>
          <a:p>
            <a:pPr algn="just"/>
            <a:r>
              <a:rPr lang="cs-CZ" sz="1500" b="1" dirty="0"/>
              <a:t>Přírodní prostředí</a:t>
            </a:r>
            <a:r>
              <a:rPr lang="cs-CZ" sz="1500" dirty="0"/>
              <a:t> je zaměřeno na současný stav a zhoršování životního prostředí, na ubývání přírodních zdrojů a zvyšující se náklady na energii.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makroprostředí</a:t>
            </a:r>
          </a:p>
        </p:txBody>
      </p:sp>
    </p:spTree>
    <p:extLst>
      <p:ext uri="{BB962C8B-B14F-4D97-AF65-F5344CB8AC3E}">
        <p14:creationId xmlns:p14="http://schemas.microsoft.com/office/powerpoint/2010/main" val="8513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Hlavními zdroji dat pro analýzu makroprostředí jsou sekundární zdroje:  různé statistiky, analýzy, studie, rešerše, statě odborných časopisů apod. 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PEST, PESTLE, STEP, STEEPLED, STEER</a:t>
            </a:r>
          </a:p>
          <a:p>
            <a:pPr algn="just"/>
            <a:r>
              <a:rPr lang="cs-CZ" sz="1600" dirty="0"/>
              <a:t>Extrapolace trendů (prognózování) - prognostická metoda určující pravděpodobný průběh určitého jevu z jeho dosavadního vývoje.  </a:t>
            </a:r>
          </a:p>
          <a:p>
            <a:pPr algn="just"/>
            <a:r>
              <a:rPr lang="cs-CZ" sz="1600" dirty="0"/>
              <a:t>Expertní metody – Metoda QUEST (</a:t>
            </a:r>
            <a:r>
              <a:rPr lang="cs-CZ" sz="1600" dirty="0" err="1"/>
              <a:t>Quick</a:t>
            </a:r>
            <a:r>
              <a:rPr lang="cs-CZ" sz="1600" dirty="0"/>
              <a:t> </a:t>
            </a:r>
            <a:r>
              <a:rPr lang="cs-CZ" sz="1600" dirty="0" err="1"/>
              <a:t>Environmental</a:t>
            </a:r>
            <a:r>
              <a:rPr lang="cs-CZ" sz="1600" dirty="0"/>
              <a:t> </a:t>
            </a:r>
            <a:r>
              <a:rPr lang="cs-CZ" sz="1600" dirty="0" err="1"/>
              <a:t>Scanning</a:t>
            </a:r>
            <a:r>
              <a:rPr lang="cs-CZ" sz="1600" dirty="0"/>
              <a:t> </a:t>
            </a:r>
            <a:r>
              <a:rPr lang="cs-CZ" sz="1600" dirty="0" err="1"/>
              <a:t>Technique</a:t>
            </a:r>
            <a:r>
              <a:rPr lang="cs-CZ" sz="1600" dirty="0"/>
              <a:t>), Delfská metoda, Brainstorming – využití oborníků pro činnost vyžadující zvláštní znalosti a odborné posouzení problému a jeho dalšího vývoje v budoucnosti.</a:t>
            </a:r>
          </a:p>
          <a:p>
            <a:pPr algn="just"/>
            <a:r>
              <a:rPr lang="cs-CZ" sz="1600" dirty="0"/>
              <a:t>Metoda scénářů</a:t>
            </a:r>
          </a:p>
          <a:p>
            <a:pPr algn="just"/>
            <a:r>
              <a:rPr lang="cs-CZ" sz="1600" dirty="0"/>
              <a:t>Metody statistické analýzy (analýzy časových řad, regresní a korelační analýzy)</a:t>
            </a:r>
          </a:p>
          <a:p>
            <a:pPr algn="just"/>
            <a:r>
              <a:rPr lang="cs-CZ" sz="1600" dirty="0"/>
              <a:t>Metody demografické statistiky</a:t>
            </a:r>
          </a:p>
          <a:p>
            <a:pPr algn="just"/>
            <a:r>
              <a:rPr lang="cs-CZ" sz="1600" dirty="0"/>
              <a:t>Politologie a makroekonomické teorie </a:t>
            </a:r>
          </a:p>
          <a:p>
            <a:pPr algn="just"/>
            <a:r>
              <a:rPr lang="cs-CZ" sz="1600" dirty="0"/>
              <a:t>Metody kauzální analýzy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Metody analýzy makroprostředí</a:t>
            </a:r>
          </a:p>
        </p:txBody>
      </p:sp>
    </p:spTree>
    <p:extLst>
      <p:ext uri="{BB962C8B-B14F-4D97-AF65-F5344CB8AC3E}">
        <p14:creationId xmlns:p14="http://schemas.microsoft.com/office/powerpoint/2010/main" val="17170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PEST analýza</a:t>
            </a:r>
            <a:r>
              <a:rPr lang="cs-CZ" sz="1600" dirty="0"/>
              <a:t> je moderní metoda rozboru makroprostředí. </a:t>
            </a:r>
          </a:p>
          <a:p>
            <a:pPr algn="just"/>
            <a:r>
              <a:rPr lang="cs-CZ" sz="1600" dirty="0"/>
              <a:t>Jejím cílem je najít a analyzovat ty složky prostředí, které mají pro podnik význam a mohou pro něj znamenat příležitost nebo hrozbu. Analýza sleduje také vývoj kritických faktorů v čase. </a:t>
            </a:r>
          </a:p>
          <a:p>
            <a:pPr algn="just"/>
            <a:r>
              <a:rPr lang="cs-CZ" sz="1600" dirty="0"/>
              <a:t>PEST analýza se zaměřuje na to prostředí, na kterém podnik skutečně působí. </a:t>
            </a:r>
          </a:p>
          <a:p>
            <a:pPr algn="just"/>
            <a:r>
              <a:rPr lang="cs-CZ" sz="1600" dirty="0"/>
              <a:t>PEST analýza sleduje makroprostředí podniku z pohledu čtyř základních skupin faktorů: politické a legislativní </a:t>
            </a:r>
            <a:r>
              <a:rPr lang="cs-CZ" sz="1600" b="1" dirty="0"/>
              <a:t>P</a:t>
            </a:r>
            <a:r>
              <a:rPr lang="cs-CZ" sz="1600" dirty="0"/>
              <a:t>, ekonomické </a:t>
            </a:r>
            <a:r>
              <a:rPr lang="cs-CZ" sz="1600" b="1" dirty="0"/>
              <a:t>E</a:t>
            </a:r>
            <a:r>
              <a:rPr lang="cs-CZ" sz="1600" dirty="0"/>
              <a:t>, sociální a demografické </a:t>
            </a:r>
            <a:r>
              <a:rPr lang="cs-CZ" sz="1600" b="1" dirty="0"/>
              <a:t>S</a:t>
            </a:r>
            <a:r>
              <a:rPr lang="cs-CZ" sz="1600" dirty="0"/>
              <a:t>, technické a technologické </a:t>
            </a:r>
            <a:r>
              <a:rPr lang="cs-CZ" sz="1600" b="1" dirty="0"/>
              <a:t>T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Tato původní podoba metody byla v průběhu času modifikována a rozšiřována o další prvky. Takže se dnes setkáváme s těmito podobami: PESTLE analýza (přidán legislativní a environmentální prostředí), SLEPT analýza, STEEP analýza. </a:t>
            </a:r>
          </a:p>
          <a:p>
            <a:pPr algn="just"/>
            <a:r>
              <a:rPr lang="cs-CZ" sz="1600" dirty="0"/>
              <a:t>Společným účelem všech těchto analýz je identifikace konkrétních hrozeb a příležitostí, což pomáhá podniku zaměřit se na klíčové aspekty makroprostředí a ty komplexně vyhodnocovat.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PEST analýza</a:t>
            </a:r>
          </a:p>
        </p:txBody>
      </p:sp>
    </p:spTree>
    <p:extLst>
      <p:ext uri="{BB962C8B-B14F-4D97-AF65-F5344CB8AC3E}">
        <p14:creationId xmlns:p14="http://schemas.microsoft.com/office/powerpoint/2010/main" val="38221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71550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Spíše než pojem bližší podnikatelské prostředí se používá pojem trh nebo odvětví, nebo také </a:t>
            </a:r>
            <a:r>
              <a:rPr lang="cs-CZ" sz="1600" dirty="0" err="1"/>
              <a:t>mezoprostředí</a:t>
            </a:r>
            <a:r>
              <a:rPr lang="cs-CZ" sz="1600" dirty="0"/>
              <a:t>. Někteří autoři začleňují toto prostředí do mikroprostředí, tj. do interního prostředí podniku. </a:t>
            </a:r>
          </a:p>
          <a:p>
            <a:pPr algn="just"/>
            <a:r>
              <a:rPr lang="cs-CZ" sz="1600" dirty="0"/>
              <a:t>Základní charakteristikou tohoto podnikatelského prostředí je to, že podniky mohou ovlivňovat subjekty a síly tohoto podnikatelského prostředí. Toto ovlivňování je cílené a záměrné. </a:t>
            </a:r>
          </a:p>
          <a:p>
            <a:pPr algn="just"/>
            <a:r>
              <a:rPr lang="cs-CZ" sz="1600" dirty="0"/>
              <a:t>Tržní prostředí můžeme označit jako úroveň transakční, protože právě v tomto prostředí dochází k transakcím spojených s realizací podnikatelských aktivit.</a:t>
            </a:r>
          </a:p>
          <a:p>
            <a:pPr algn="just"/>
            <a:r>
              <a:rPr lang="cs-CZ" sz="1600" dirty="0"/>
              <a:t>Subjekty tržního prostředí zahrnují skupiny lidí nebo organizace mající bezprostřední vztah ke konkrétnímu podnikatelskému subjektu. Mezi subjekty tržního prostředí patří: zákazníci, konkurence, distribuční články, veřejnost, vnější </a:t>
            </a:r>
            <a:r>
              <a:rPr lang="cs-CZ" sz="1600" dirty="0" err="1"/>
              <a:t>ovlivňovatelé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Analýza tržního prostředí se zaměřuje na hodnocení základních parametrů trhu a situaci v konkrétním odvětví. Proto analýzu tržního prostředí lze rozdělit na analýzu odvětví a analýzu trhu.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Tržní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3034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b="1" dirty="0"/>
              <a:t>Trh</a:t>
            </a:r>
            <a:r>
              <a:rPr lang="cs-CZ" sz="1500" dirty="0"/>
              <a:t> představuje, z pohledu podniku a marketingového chápání, skupinu zákazníků podniku, ať už cílových nebo potenciálních. </a:t>
            </a:r>
          </a:p>
          <a:p>
            <a:pPr algn="just"/>
            <a:r>
              <a:rPr lang="cs-CZ" sz="1500" dirty="0"/>
              <a:t>Podle typu zákazníků rozlišujeme trh spotřebitelský a trh organizací. </a:t>
            </a:r>
            <a:r>
              <a:rPr lang="cs-CZ" sz="1500" i="1" dirty="0"/>
              <a:t>Na trhu spotřebitelském </a:t>
            </a:r>
            <a:r>
              <a:rPr lang="cs-CZ" sz="1500" dirty="0"/>
              <a:t>se pohybují jednotlivci a domácnosti, které nakupují produkty a služby za účelem spotřeby (hovoříme o nich jako o konečných spotřebitelích). </a:t>
            </a:r>
            <a:r>
              <a:rPr lang="cs-CZ" sz="1500" i="1" dirty="0"/>
              <a:t>Na trhu organizací </a:t>
            </a:r>
            <a:r>
              <a:rPr lang="cs-CZ" sz="1500" dirty="0"/>
              <a:t>působí podniky, organizace, které nakupují zboží a služby za účelem dalšího prodeje (obchodní podniky), přepracování (výrobní podniky) nebo užití pro společnost (vláda, neziskové organizace). Odvětví pak produkuje a poté prodává výrobky a služby pro zákazníky s cílem uspokojení jejich potřeb.</a:t>
            </a:r>
          </a:p>
          <a:p>
            <a:r>
              <a:rPr lang="cs-CZ" sz="1500" i="1" dirty="0" err="1"/>
              <a:t>Kotler</a:t>
            </a:r>
            <a:r>
              <a:rPr lang="cs-CZ" sz="1500" i="1" dirty="0"/>
              <a:t> a Keller </a:t>
            </a:r>
            <a:r>
              <a:rPr lang="cs-CZ" sz="1500" dirty="0"/>
              <a:t>(2013, s. 38) člení trhy do pěti skupin, které jsou vzájemně provázány určitými vazbami směny a probíhají mezi nimi toky: trh zdrojů (trh surovin, práce a peněz), trh výrobců, trh prostředníků, spotřební trh a vládní trh. </a:t>
            </a:r>
          </a:p>
          <a:p>
            <a:r>
              <a:rPr lang="cs-CZ" sz="1500" i="1" dirty="0"/>
              <a:t>Michael E. Porter </a:t>
            </a:r>
            <a:r>
              <a:rPr lang="cs-CZ" sz="1500" dirty="0"/>
              <a:t>rozdělil trh (na základě životního cyklu odvětví, míry koncentrace podniků v odvětví, fází cyklu produktu a míře vystavení trhu mezinárodní konkurenci) na pět typů (Jakubíková 2013, s. 160): trhy nově vznikající, rostoucí trhy, dospělé a upadající trhy, globální trhy.</a:t>
            </a:r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Trh</a:t>
            </a:r>
          </a:p>
        </p:txBody>
      </p:sp>
    </p:spTree>
    <p:extLst>
      <p:ext uri="{BB962C8B-B14F-4D97-AF65-F5344CB8AC3E}">
        <p14:creationId xmlns:p14="http://schemas.microsoft.com/office/powerpoint/2010/main" val="27452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Odvětví</a:t>
            </a:r>
            <a:r>
              <a:rPr lang="cs-CZ" sz="1600" dirty="0"/>
              <a:t> je konkrétní oblast podnikatelského působení podniku. Odvětví zahrnuje podniky s velice podobnými činnostmi. Odvětví pak produkuje a poté prodává výrobky a služby pro zákazníky s cílem uspokojení jejich potřeb.</a:t>
            </a:r>
          </a:p>
          <a:p>
            <a:pPr algn="just"/>
            <a:r>
              <a:rPr lang="cs-CZ" sz="1600" dirty="0"/>
              <a:t>Odvětví je tak představováno specifickou skupinou podniků, které operují v témže sektoru ekonomiky. Přičemž sektor je jedním ze základních elementů každé národní ekonomiky. Ekonomika se zpravidla člení podle základních činností, které se v ní odehrávají, na čtyři sektory: primární, sekundární, terciární, kvartérní.</a:t>
            </a:r>
          </a:p>
          <a:p>
            <a:pPr algn="just"/>
            <a:r>
              <a:rPr lang="cs-CZ" sz="1600" dirty="0"/>
              <a:t>Odvětví, resp. ekonomické činnosti jsou v ČR i v rámci Evropské unie povinně zatřiďovány podle klasifikace NACE-CZ, která je odvozena z mezinárodní klasifikace ISIC (Mezinárodní klasifikace všech ekonomických činností), kterou používá mezinárodní organizace OSN.</a:t>
            </a:r>
          </a:p>
          <a:p>
            <a:pPr algn="just"/>
            <a:r>
              <a:rPr lang="cs-CZ" sz="1600" dirty="0"/>
              <a:t>Postavení jednotlivých odvětví v ekonomice státu pak vyjadřuje odvětvová struktura, kterou tvoří jednotlivé ekonomické činnosti podle NACE-CZ a vztahy mezi nimi.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Odvětví</a:t>
            </a:r>
          </a:p>
        </p:txBody>
      </p:sp>
    </p:spTree>
    <p:extLst>
      <p:ext uri="{BB962C8B-B14F-4D97-AF65-F5344CB8AC3E}">
        <p14:creationId xmlns:p14="http://schemas.microsoft.com/office/powerpoint/2010/main" val="3588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Analýza tržního prostředí probíhá ve dvou rovinách. Analýzy odvětví se zaměřují na identifikaci hlavních konkurentů daného podniku, jejich sílu a celkovou strukturu odvětví. Analýza trhu se poté zaměřuje na specifikaci a popis zákazníků a zákaznických skupin. Informačními zdroji k analýze tržního prostředí jsou především sekundární informace vztahující se k cílovému trhu, primární informace získané výzkumem, informace z  informačního systému podniku.</a:t>
            </a:r>
          </a:p>
          <a:p>
            <a:pPr algn="just"/>
            <a:r>
              <a:rPr lang="cs-CZ" sz="1600" dirty="0"/>
              <a:t>Metody analýzy odvětví a trhu:</a:t>
            </a:r>
          </a:p>
          <a:p>
            <a:pPr lvl="1" algn="just"/>
            <a:r>
              <a:rPr lang="cs-CZ" sz="1600" dirty="0"/>
              <a:t>Analýza odvětví – hybné síly odvětví, atraktivita odvětví</a:t>
            </a:r>
          </a:p>
          <a:p>
            <a:pPr lvl="1" algn="just"/>
            <a:r>
              <a:rPr lang="cs-CZ" sz="1600" dirty="0"/>
              <a:t>Analýza konkurence – Porter, mapa konkurenčních skupin</a:t>
            </a:r>
          </a:p>
          <a:p>
            <a:pPr lvl="1" algn="just"/>
            <a:r>
              <a:rPr lang="cs-CZ" sz="1600" dirty="0"/>
              <a:t>Analýza zákazníků</a:t>
            </a:r>
          </a:p>
          <a:p>
            <a:pPr lvl="1" algn="just"/>
            <a:r>
              <a:rPr lang="cs-CZ" sz="1600" dirty="0"/>
              <a:t>Výzkum trhu</a:t>
            </a:r>
          </a:p>
          <a:p>
            <a:pPr lvl="1" algn="just"/>
            <a:r>
              <a:rPr lang="cs-CZ" sz="1600" dirty="0"/>
              <a:t>Strategické mapy</a:t>
            </a:r>
          </a:p>
          <a:p>
            <a:pPr lvl="1" algn="just"/>
            <a:r>
              <a:rPr lang="cs-CZ" sz="1600" dirty="0"/>
              <a:t>Analýza globalizačních trendů</a:t>
            </a:r>
          </a:p>
          <a:p>
            <a:pPr lvl="1" algn="just"/>
            <a:r>
              <a:rPr lang="cs-CZ" sz="1600" dirty="0"/>
              <a:t>Analýza strategické mezery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Metody analýzy odvětví a trhu</a:t>
            </a:r>
          </a:p>
        </p:txBody>
      </p:sp>
    </p:spTree>
    <p:extLst>
      <p:ext uri="{BB962C8B-B14F-4D97-AF65-F5344CB8AC3E}">
        <p14:creationId xmlns:p14="http://schemas.microsoft.com/office/powerpoint/2010/main" val="18404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2753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Objektem analýzy odvětví jsou podnikatelské subjekty v konkrétním odvětví. Analýza odvětví pak má za cíl popsat strukturu konkrétního odvětví, identifikovat hlavní hybné síly odvětví, zhodnotit atraktivitu odvětví a úroveň odvětví.</a:t>
            </a:r>
          </a:p>
          <a:p>
            <a:pPr algn="just"/>
            <a:r>
              <a:rPr lang="cs-CZ" sz="1600" b="1" dirty="0"/>
              <a:t>Odvětvová struktura</a:t>
            </a:r>
            <a:r>
              <a:rPr lang="cs-CZ" sz="1600" dirty="0"/>
              <a:t> sleduje základní charakteristiky konkrétního odvětví :</a:t>
            </a:r>
          </a:p>
          <a:p>
            <a:pPr lvl="1" algn="just"/>
            <a:r>
              <a:rPr lang="cs-CZ" sz="1400" dirty="0"/>
              <a:t>počet a velikosti podniků v odvětví;</a:t>
            </a:r>
          </a:p>
          <a:p>
            <a:pPr lvl="1" algn="just"/>
            <a:r>
              <a:rPr lang="cs-CZ" sz="1400" dirty="0"/>
              <a:t>typy produktů a služeb na daném odvětví;</a:t>
            </a:r>
          </a:p>
          <a:p>
            <a:pPr lvl="1" algn="just"/>
            <a:r>
              <a:rPr lang="cs-CZ" sz="1400" dirty="0"/>
              <a:t>sílu jednotlivých podniků v daném odvětví;</a:t>
            </a:r>
          </a:p>
          <a:p>
            <a:pPr lvl="1" algn="just"/>
            <a:r>
              <a:rPr lang="cs-CZ" sz="1400" dirty="0"/>
              <a:t>velikost tržních bariér daného odvětví.</a:t>
            </a:r>
          </a:p>
          <a:p>
            <a:pPr algn="just"/>
            <a:r>
              <a:rPr lang="cs-CZ" sz="1600" b="1" dirty="0"/>
              <a:t>Analýza hybných sil</a:t>
            </a:r>
            <a:r>
              <a:rPr lang="cs-CZ" sz="1600" dirty="0"/>
              <a:t> odvětví má za účel vymezit síly v odvětví, které jsou určující pro podnik v konkrétním odvětví. Postup při analýze hybných sil odvětví zahrnuje tyto kroky :</a:t>
            </a:r>
          </a:p>
          <a:p>
            <a:pPr lvl="1" algn="just"/>
            <a:r>
              <a:rPr lang="cs-CZ" sz="1400" dirty="0"/>
              <a:t>definování relevantního odvětví;</a:t>
            </a:r>
          </a:p>
          <a:p>
            <a:pPr lvl="1" algn="just"/>
            <a:r>
              <a:rPr lang="cs-CZ" sz="1400" dirty="0"/>
              <a:t>identifikace klíčových hráčů, sil v jednotlivých skupinách podle </a:t>
            </a:r>
            <a:r>
              <a:rPr lang="cs-CZ" sz="1400" dirty="0" err="1"/>
              <a:t>Porterovy</a:t>
            </a:r>
            <a:r>
              <a:rPr lang="cs-CZ" sz="1400" dirty="0"/>
              <a:t> analýzy konkurence;</a:t>
            </a:r>
          </a:p>
          <a:p>
            <a:pPr lvl="1" algn="just"/>
            <a:r>
              <a:rPr lang="cs-CZ" sz="1400" dirty="0"/>
              <a:t>určení síly jednotlivých sil a zdrojů jejich síly;</a:t>
            </a:r>
          </a:p>
          <a:p>
            <a:pPr lvl="1" algn="just"/>
            <a:r>
              <a:rPr lang="cs-CZ" sz="1400" dirty="0"/>
              <a:t>zhodnocení celkové struktury odvětví.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Metody analýzy odvětví I</a:t>
            </a:r>
          </a:p>
        </p:txBody>
      </p:sp>
    </p:spTree>
    <p:extLst>
      <p:ext uri="{BB962C8B-B14F-4D97-AF65-F5344CB8AC3E}">
        <p14:creationId xmlns:p14="http://schemas.microsoft.com/office/powerpoint/2010/main" val="2106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13411</Words>
  <Application>Microsoft Office PowerPoint</Application>
  <PresentationFormat>Předvádění na obrazovce (16:9)</PresentationFormat>
  <Paragraphs>1087</Paragraphs>
  <Slides>127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127</vt:i4>
      </vt:variant>
    </vt:vector>
  </HeadingPairs>
  <TitlesOfParts>
    <vt:vector size="132" baseType="lpstr">
      <vt:lpstr>Arial</vt:lpstr>
      <vt:lpstr>Calibri</vt:lpstr>
      <vt:lpstr>Enriqueta</vt:lpstr>
      <vt:lpstr>Times New Roman</vt:lpstr>
      <vt:lpstr>SLU</vt:lpstr>
      <vt:lpstr>Základní informace k předmětu</vt:lpstr>
      <vt:lpstr>Strategický management ve veřejné správě</vt:lpstr>
      <vt:lpstr>Veřejná správa</vt:lpstr>
      <vt:lpstr>Veřejná správa – soukromý sektor (Kekkonen, 2002)</vt:lpstr>
      <vt:lpstr>Management ve veřejné správě</vt:lpstr>
      <vt:lpstr>New Public Management NPM </vt:lpstr>
      <vt:lpstr>Základní charakteristiky NPM (Schedler a Proeller, 2006)</vt:lpstr>
      <vt:lpstr>Strategický management – odlišnosti týkající se VS </vt:lpstr>
      <vt:lpstr>Strategická analýza</vt:lpstr>
      <vt:lpstr>Cíle</vt:lpstr>
      <vt:lpstr>Strategie</vt:lpstr>
      <vt:lpstr>Strategické rozhodování</vt:lpstr>
      <vt:lpstr>Strategické plány</vt:lpstr>
      <vt:lpstr>Strategická kontrola</vt:lpstr>
      <vt:lpstr>Podstata a význam strategického managementu v organizaci</vt:lpstr>
      <vt:lpstr>Pojetí strategického řízení</vt:lpstr>
      <vt:lpstr>Vybrané definice strategického řízení</vt:lpstr>
      <vt:lpstr>Vývoj zaměření strategického řízení</vt:lpstr>
      <vt:lpstr>Obsah strategického řízení</vt:lpstr>
      <vt:lpstr>Základní charakteristiky strategického řízení</vt:lpstr>
      <vt:lpstr>Postavení strategického řízení v systému řízení podniku</vt:lpstr>
      <vt:lpstr>Postavení strategického řízení</vt:lpstr>
      <vt:lpstr>Vlastnosti, specifika strategického řízení</vt:lpstr>
      <vt:lpstr>Význam a výhody strategického řízení</vt:lpstr>
      <vt:lpstr>Podstata strategického rozhodování</vt:lpstr>
      <vt:lpstr>Rozdíly mezi strategickým a operativním rozhodováním</vt:lpstr>
      <vt:lpstr>Postup strategického rozhodování</vt:lpstr>
      <vt:lpstr>Chápání strategického procesu rozhodování</vt:lpstr>
      <vt:lpstr>Charakteristiky strategického rozhodování</vt:lpstr>
      <vt:lpstr>Vlastnosti strategického rozhodování I</vt:lpstr>
      <vt:lpstr>Vlastnosti strategického rozhodování II</vt:lpstr>
      <vt:lpstr>Metody a techniky strategického rozhodování</vt:lpstr>
      <vt:lpstr>Metody a techniky strategického rozhodování</vt:lpstr>
      <vt:lpstr>Myšlenkové mapy</vt:lpstr>
      <vt:lpstr>Strategické myšlení</vt:lpstr>
      <vt:lpstr>Potřeba a význam strategického myšlení</vt:lpstr>
      <vt:lpstr>Přínosy strategického myšlení</vt:lpstr>
      <vt:lpstr>Principy strategického myšlení</vt:lpstr>
      <vt:lpstr>Liedtkův model elementů strategického myšlení</vt:lpstr>
      <vt:lpstr>Prvky Liedtkova modelu strategického myšlení</vt:lpstr>
      <vt:lpstr>Překážky strategického myšlení I</vt:lpstr>
      <vt:lpstr>Překážky strategického myšlení II</vt:lpstr>
      <vt:lpstr>Překážky strategického myšlení III</vt:lpstr>
      <vt:lpstr>Sekvenční model tvorby strategie organizace</vt:lpstr>
      <vt:lpstr>Pojem „strategie“</vt:lpstr>
      <vt:lpstr>Vymezení strategie I</vt:lpstr>
      <vt:lpstr>Vymezení strategie II</vt:lpstr>
      <vt:lpstr>Podstata strategie</vt:lpstr>
      <vt:lpstr>Aktivity spojené se strategií</vt:lpstr>
      <vt:lpstr>Požadavky na formulaci strategie</vt:lpstr>
      <vt:lpstr>Model strategie podniku</vt:lpstr>
      <vt:lpstr>Strategie a konkurenční výhoda I</vt:lpstr>
      <vt:lpstr>Strategie a konkurenční výhoda II</vt:lpstr>
      <vt:lpstr>Hlavní zájmy zájmových skupin I</vt:lpstr>
      <vt:lpstr>Hlavní zájmy zájmových skupin II</vt:lpstr>
      <vt:lpstr>Externí faktory ovlivňující strategii podniku</vt:lpstr>
      <vt:lpstr>Interní faktory ovlivňující strategii podniku</vt:lpstr>
      <vt:lpstr>Změny vyvolané strategií</vt:lpstr>
      <vt:lpstr>Příčiny odporu zaměstnanců vůči strategii</vt:lpstr>
      <vt:lpstr>Změny povinností manažera se změnou strategie</vt:lpstr>
      <vt:lpstr>Otázky týkající se obsahu a procesu strategie</vt:lpstr>
      <vt:lpstr>Finanční řízení ve vazbě na podnikovou strategii</vt:lpstr>
      <vt:lpstr>Strategické představy a cíle organizace</vt:lpstr>
      <vt:lpstr>Prognózování a tvorba strategie</vt:lpstr>
      <vt:lpstr>Faktory ovlivňující kvalitu prognózy</vt:lpstr>
      <vt:lpstr>Prognostické metody</vt:lpstr>
      <vt:lpstr>Klasifikace prognostických metod I</vt:lpstr>
      <vt:lpstr>Klasifikace prognostických metod II</vt:lpstr>
      <vt:lpstr>Kvantitativní prognostické metody</vt:lpstr>
      <vt:lpstr>Kvalitativní prognostické metody</vt:lpstr>
      <vt:lpstr>Použitelnost prognostických metod</vt:lpstr>
      <vt:lpstr>Vize</vt:lpstr>
      <vt:lpstr>Pojetí vize</vt:lpstr>
      <vt:lpstr>Požadavky na vizi </vt:lpstr>
      <vt:lpstr>Postup tvorby vize</vt:lpstr>
      <vt:lpstr>Mise - poslání</vt:lpstr>
      <vt:lpstr>Co by měla obsahovat mise</vt:lpstr>
      <vt:lpstr>Základní pravidla pro tvorbu mise</vt:lpstr>
      <vt:lpstr>Hodnoty podniku</vt:lpstr>
      <vt:lpstr>Příklad hodnot podniku</vt:lpstr>
      <vt:lpstr>Strategické cíle podniku</vt:lpstr>
      <vt:lpstr>Pravidla pro stanovení cílů podniku I</vt:lpstr>
      <vt:lpstr>Pravidla pro stanovení cílů podniku II</vt:lpstr>
      <vt:lpstr>Hierarchizace a skupiny cílů</vt:lpstr>
      <vt:lpstr>Strategické cíle respektující zájmy společnosti</vt:lpstr>
      <vt:lpstr>Příklad strategických cílů</vt:lpstr>
      <vt:lpstr>Strategická analýza a metody využitelné při tvorbě strategie</vt:lpstr>
      <vt:lpstr>Podstata strategické analýzy</vt:lpstr>
      <vt:lpstr>Struktura strategické analýzy</vt:lpstr>
      <vt:lpstr>Charakteristika externího prostředí </vt:lpstr>
      <vt:lpstr>Makroprostředí</vt:lpstr>
      <vt:lpstr>Prvky makroprostředí</vt:lpstr>
      <vt:lpstr>Metody analýzy makroprostředí</vt:lpstr>
      <vt:lpstr>PEST analýza</vt:lpstr>
      <vt:lpstr>Tržní prostředí</vt:lpstr>
      <vt:lpstr>Trh</vt:lpstr>
      <vt:lpstr>Odvětví</vt:lpstr>
      <vt:lpstr>Metody analýzy odvětví a trhu</vt:lpstr>
      <vt:lpstr>Metody analýzy odvětví I</vt:lpstr>
      <vt:lpstr>Metody analýzy odvětví II</vt:lpstr>
      <vt:lpstr>Porterova analýza pěti konkurenčních sil</vt:lpstr>
      <vt:lpstr>Výzkum trhu</vt:lpstr>
      <vt:lpstr>Interní prostředí podniku</vt:lpstr>
      <vt:lpstr>Prvky interního prostředí podniku</vt:lpstr>
      <vt:lpstr>Zdroje podniku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6M</vt:lpstr>
      <vt:lpstr>Metoda VRIO</vt:lpstr>
      <vt:lpstr>Aplikace metody VRIO</vt:lpstr>
      <vt:lpstr>Model EFQM</vt:lpstr>
      <vt:lpstr>Model EFQM</vt:lpstr>
      <vt:lpstr>Model CAF</vt:lpstr>
      <vt:lpstr>Metody syntetického charakteru</vt:lpstr>
      <vt:lpstr>Konfrontační SWOT analýza (TOWS, WOTS matice) </vt:lpstr>
      <vt:lpstr>Strategické přístupy konfrontační SWOT analýzy</vt:lpstr>
      <vt:lpstr>Problémy spojené s využitím SWOT analýzy</vt:lpstr>
      <vt:lpstr>Matice IFE (Internal Forces Evaluation)</vt:lpstr>
      <vt:lpstr>Matice EFE (External Forces Evaluation)</vt:lpstr>
      <vt:lpstr>Matice IE</vt:lpstr>
      <vt:lpstr>Dynamická strategická rozvaha</vt:lpstr>
      <vt:lpstr>Dynamická strategická rozvaha – podstata metody</vt:lpstr>
      <vt:lpstr>Dynamická strategická rozvaha - postup</vt:lpstr>
      <vt:lpstr>Zobrazení dynamické strategické rozvahy</vt:lpstr>
      <vt:lpstr>Benchmarking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107</cp:revision>
  <dcterms:created xsi:type="dcterms:W3CDTF">2016-07-06T15:42:34Z</dcterms:created>
  <dcterms:modified xsi:type="dcterms:W3CDTF">2025-03-12T17:46:29Z</dcterms:modified>
</cp:coreProperties>
</file>