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sldIdLst>
    <p:sldId id="304" r:id="rId2"/>
    <p:sldId id="305" r:id="rId3"/>
    <p:sldId id="306" r:id="rId4"/>
    <p:sldId id="307"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 id="323" r:id="rId21"/>
    <p:sldId id="324" r:id="rId22"/>
    <p:sldId id="325" r:id="rId23"/>
    <p:sldId id="326" r:id="rId24"/>
    <p:sldId id="327" r:id="rId25"/>
    <p:sldId id="328" r:id="rId26"/>
    <p:sldId id="329" r:id="rId27"/>
    <p:sldId id="330" r:id="rId28"/>
    <p:sldId id="331" r:id="rId29"/>
    <p:sldId id="332" r:id="rId30"/>
    <p:sldId id="333" r:id="rId31"/>
    <p:sldId id="334" r:id="rId32"/>
    <p:sldId id="335" r:id="rId33"/>
    <p:sldId id="336" r:id="rId34"/>
    <p:sldId id="337" r:id="rId35"/>
    <p:sldId id="338" r:id="rId36"/>
    <p:sldId id="339" r:id="rId37"/>
    <p:sldId id="340" r:id="rId38"/>
    <p:sldId id="341" r:id="rId39"/>
    <p:sldId id="342" r:id="rId40"/>
    <p:sldId id="343" r:id="rId41"/>
    <p:sldId id="344" r:id="rId42"/>
    <p:sldId id="345" r:id="rId43"/>
    <p:sldId id="346" r:id="rId44"/>
    <p:sldId id="347" r:id="rId45"/>
    <p:sldId id="348" r:id="rId46"/>
    <p:sldId id="349" r:id="rId47"/>
    <p:sldId id="350" r:id="rId48"/>
    <p:sldId id="351" r:id="rId49"/>
    <p:sldId id="352" r:id="rId50"/>
    <p:sldId id="353" r:id="rId51"/>
    <p:sldId id="354" r:id="rId52"/>
    <p:sldId id="355" r:id="rId53"/>
    <p:sldId id="356" r:id="rId54"/>
    <p:sldId id="357" r:id="rId55"/>
    <p:sldId id="358" r:id="rId56"/>
    <p:sldId id="359" r:id="rId57"/>
    <p:sldId id="360" r:id="rId58"/>
    <p:sldId id="361" r:id="rId59"/>
    <p:sldId id="362" r:id="rId60"/>
    <p:sldId id="363" r:id="rId61"/>
    <p:sldId id="364" r:id="rId62"/>
    <p:sldId id="365" r:id="rId63"/>
    <p:sldId id="366" r:id="rId64"/>
    <p:sldId id="367" r:id="rId65"/>
    <p:sldId id="368" r:id="rId66"/>
    <p:sldId id="369" r:id="rId67"/>
    <p:sldId id="370" r:id="rId68"/>
    <p:sldId id="371" r:id="rId69"/>
    <p:sldId id="372" r:id="rId7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788"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01.03.2023</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22</a:t>
            </a:fld>
            <a:endParaRPr lang="cs-CZ"/>
          </a:p>
        </p:txBody>
      </p:sp>
    </p:spTree>
    <p:extLst>
      <p:ext uri="{BB962C8B-B14F-4D97-AF65-F5344CB8AC3E}">
        <p14:creationId xmlns:p14="http://schemas.microsoft.com/office/powerpoint/2010/main" val="1884367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23</a:t>
            </a:fld>
            <a:endParaRPr lang="cs-CZ"/>
          </a:p>
        </p:txBody>
      </p:sp>
    </p:spTree>
    <p:extLst>
      <p:ext uri="{BB962C8B-B14F-4D97-AF65-F5344CB8AC3E}">
        <p14:creationId xmlns:p14="http://schemas.microsoft.com/office/powerpoint/2010/main" val="2518999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24</a:t>
            </a:fld>
            <a:endParaRPr lang="cs-CZ"/>
          </a:p>
        </p:txBody>
      </p:sp>
    </p:spTree>
    <p:extLst>
      <p:ext uri="{BB962C8B-B14F-4D97-AF65-F5344CB8AC3E}">
        <p14:creationId xmlns:p14="http://schemas.microsoft.com/office/powerpoint/2010/main" val="2243599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25</a:t>
            </a:fld>
            <a:endParaRPr lang="cs-CZ"/>
          </a:p>
        </p:txBody>
      </p:sp>
    </p:spTree>
    <p:extLst>
      <p:ext uri="{BB962C8B-B14F-4D97-AF65-F5344CB8AC3E}">
        <p14:creationId xmlns:p14="http://schemas.microsoft.com/office/powerpoint/2010/main" val="2236040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26</a:t>
            </a:fld>
            <a:endParaRPr lang="cs-CZ"/>
          </a:p>
        </p:txBody>
      </p:sp>
    </p:spTree>
    <p:extLst>
      <p:ext uri="{BB962C8B-B14F-4D97-AF65-F5344CB8AC3E}">
        <p14:creationId xmlns:p14="http://schemas.microsoft.com/office/powerpoint/2010/main" val="1148225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Typologie strategií organizací</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smtClean="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2. blok</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93193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smtClean="0"/>
              <a:t>Dynamika </a:t>
            </a:r>
            <a:r>
              <a:rPr lang="cs-CZ" sz="1600" dirty="0"/>
              <a:t>vývoje a </a:t>
            </a:r>
            <a:r>
              <a:rPr lang="cs-CZ" sz="1600" dirty="0" smtClean="0"/>
              <a:t>celkový stav </a:t>
            </a:r>
            <a:r>
              <a:rPr lang="cs-CZ" sz="1600" dirty="0"/>
              <a:t>trhu.</a:t>
            </a:r>
          </a:p>
          <a:p>
            <a:pPr lvl="0" algn="just"/>
            <a:r>
              <a:rPr lang="cs-CZ" sz="1600" dirty="0" smtClean="0"/>
              <a:t>Aktivita </a:t>
            </a:r>
            <a:r>
              <a:rPr lang="cs-CZ" sz="1600" dirty="0"/>
              <a:t>konkurence, která na trhu nejen působí v současnosti, ale jejichž vstup na daný trh můžeme předpokládat.</a:t>
            </a:r>
          </a:p>
          <a:p>
            <a:pPr lvl="0" algn="just"/>
            <a:r>
              <a:rPr lang="cs-CZ" sz="1600" dirty="0" smtClean="0"/>
              <a:t>Vývoj </a:t>
            </a:r>
            <a:r>
              <a:rPr lang="cs-CZ" sz="1600" dirty="0"/>
              <a:t>používaných technologií, což předpokládá věnovat neustálou pozornost výsledkům vývoje a výzkumu v nejen v daném, ale i v navazujících odvětvích.</a:t>
            </a:r>
          </a:p>
          <a:p>
            <a:pPr lvl="0" algn="just"/>
            <a:r>
              <a:rPr lang="cs-CZ" sz="1600" dirty="0" smtClean="0"/>
              <a:t>Omezenost </a:t>
            </a:r>
            <a:r>
              <a:rPr lang="cs-CZ" sz="1600" dirty="0"/>
              <a:t>základních zdrojů a hledání vhodných substitutů, které jsou použitelné v produkci bez výraznějšího poklesu kvality produktů.</a:t>
            </a:r>
          </a:p>
          <a:p>
            <a:pPr lvl="0" algn="just"/>
            <a:r>
              <a:rPr lang="cs-CZ" sz="1600" dirty="0" smtClean="0"/>
              <a:t>Vlastnosti </a:t>
            </a:r>
            <a:r>
              <a:rPr lang="cs-CZ" sz="1600" dirty="0"/>
              <a:t>nabízeného produktu na trhu, které by měly vytvářet osobitost a jedinečnost a nejlépe obtížnou nahraditelnost našeho produktu u zákazníků.</a:t>
            </a:r>
          </a:p>
          <a:p>
            <a:pPr lvl="0" algn="just"/>
            <a:r>
              <a:rPr lang="cs-CZ" sz="1600" dirty="0" smtClean="0"/>
              <a:t>Zájme </a:t>
            </a:r>
            <a:r>
              <a:rPr lang="cs-CZ" sz="1600" dirty="0"/>
              <a:t>zákazníků o náš produkt.</a:t>
            </a:r>
          </a:p>
          <a:p>
            <a:pPr algn="just"/>
            <a:r>
              <a:rPr lang="cs-CZ" sz="1600" dirty="0" smtClean="0"/>
              <a:t>Systém </a:t>
            </a:r>
            <a:r>
              <a:rPr lang="cs-CZ" sz="1600" dirty="0"/>
              <a:t>využitelných podpor jak podnikových tak státních</a:t>
            </a:r>
            <a:r>
              <a:rPr lang="cs-CZ" sz="1600" dirty="0" smtClean="0"/>
              <a:t>.</a:t>
            </a:r>
            <a:endParaRPr lang="cs-CZ" sz="1600" dirty="0"/>
          </a:p>
          <a:p>
            <a:pPr lvl="0" algn="just"/>
            <a:r>
              <a:rPr lang="cs-CZ" sz="1600" dirty="0" smtClean="0"/>
              <a:t>Kapitálová, </a:t>
            </a:r>
            <a:r>
              <a:rPr lang="cs-CZ" sz="1600" dirty="0"/>
              <a:t>personální </a:t>
            </a:r>
            <a:r>
              <a:rPr lang="cs-CZ" sz="1600" dirty="0" smtClean="0"/>
              <a:t>a</a:t>
            </a:r>
            <a:r>
              <a:rPr lang="cs-CZ" sz="1600" dirty="0"/>
              <a:t> tržní </a:t>
            </a:r>
            <a:r>
              <a:rPr lang="cs-CZ" sz="1600" dirty="0" smtClean="0"/>
              <a:t>síla </a:t>
            </a:r>
            <a:r>
              <a:rPr lang="cs-CZ" sz="1600" dirty="0"/>
              <a:t>podnikatelského subjektu.</a:t>
            </a:r>
          </a:p>
          <a:p>
            <a:pPr algn="just"/>
            <a:r>
              <a:rPr lang="cs-CZ" sz="1600" dirty="0" smtClean="0"/>
              <a:t>Pravděpodobný výskyt </a:t>
            </a:r>
            <a:r>
              <a:rPr lang="cs-CZ" sz="1600" dirty="0"/>
              <a:t>možných změn, které by mohly narušit podnikatelské prostředí a tak případně změnit postavení podniku.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Vlivy působící na business strategii</a:t>
            </a:r>
            <a:endParaRPr lang="cs-CZ" dirty="0"/>
          </a:p>
        </p:txBody>
      </p:sp>
    </p:spTree>
    <p:extLst>
      <p:ext uri="{BB962C8B-B14F-4D97-AF65-F5344CB8AC3E}">
        <p14:creationId xmlns:p14="http://schemas.microsoft.com/office/powerpoint/2010/main" val="399778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57188" indent="-357188" algn="just"/>
            <a:r>
              <a:rPr lang="cs-CZ" sz="1600" b="1" dirty="0"/>
              <a:t>Volba trhu </a:t>
            </a:r>
            <a:r>
              <a:rPr lang="cs-CZ" sz="1600" b="1" i="1" dirty="0" smtClean="0"/>
              <a:t>– </a:t>
            </a:r>
            <a:r>
              <a:rPr lang="cs-CZ" sz="1600" dirty="0" smtClean="0"/>
              <a:t>Jak </a:t>
            </a:r>
            <a:r>
              <a:rPr lang="cs-CZ" sz="1600" dirty="0"/>
              <a:t>vstoupit, Kde vstoupit, Kdy </a:t>
            </a:r>
            <a:r>
              <a:rPr lang="cs-CZ" sz="1600" dirty="0" smtClean="0"/>
              <a:t>vstoupit: volba konkrétního trhu, ať už tuzemského nebo zahraničního a základního rozhodnutí spojená se vstupem na vybraný trh</a:t>
            </a:r>
            <a:endParaRPr lang="cs-CZ" sz="1600" dirty="0"/>
          </a:p>
          <a:p>
            <a:pPr marL="395478" indent="-285750" algn="just"/>
            <a:r>
              <a:rPr lang="cs-CZ" sz="1600" b="1" dirty="0"/>
              <a:t>Pokrytí </a:t>
            </a:r>
            <a:r>
              <a:rPr lang="cs-CZ" sz="1600" b="1" dirty="0" smtClean="0"/>
              <a:t>trhu</a:t>
            </a:r>
            <a:r>
              <a:rPr lang="cs-CZ" sz="1600" dirty="0" smtClean="0"/>
              <a:t> – na základě segmentace trhu a tržního cílení volba konkrétního tržního segmentu/tržních segmentů a tvorby pozice na zvolených segmentech</a:t>
            </a:r>
            <a:endParaRPr lang="cs-CZ" sz="1600" b="1" dirty="0"/>
          </a:p>
          <a:p>
            <a:pPr marL="357188" indent="-357188" algn="just"/>
            <a:r>
              <a:rPr lang="cs-CZ" sz="1600" b="1" dirty="0"/>
              <a:t>Strategie vůči </a:t>
            </a:r>
            <a:r>
              <a:rPr lang="cs-CZ" sz="1600" b="1" dirty="0" smtClean="0"/>
              <a:t>konkurenci</a:t>
            </a:r>
            <a:r>
              <a:rPr lang="cs-CZ" sz="1600" dirty="0" smtClean="0"/>
              <a:t> – stanovení pravidel chování vůči konkurenci, volba způsobu vedení konkurenčního boje</a:t>
            </a:r>
          </a:p>
          <a:p>
            <a:pPr marL="757238" lvl="1" indent="-357188" algn="just"/>
            <a:r>
              <a:rPr lang="cs-CZ" sz="1600" dirty="0" smtClean="0"/>
              <a:t>Generické  </a:t>
            </a:r>
            <a:r>
              <a:rPr lang="cs-CZ" sz="1600" dirty="0"/>
              <a:t>konkurenční strategie M. </a:t>
            </a:r>
            <a:r>
              <a:rPr lang="cs-CZ" sz="1600" dirty="0" err="1" smtClean="0"/>
              <a:t>Portera</a:t>
            </a:r>
            <a:endParaRPr lang="cs-CZ" sz="1600" dirty="0" smtClean="0"/>
          </a:p>
          <a:p>
            <a:pPr marL="757238" lvl="1" indent="-357188" algn="just"/>
            <a:r>
              <a:rPr lang="cs-CZ" sz="1600" dirty="0"/>
              <a:t>Konkurenční strategie P. </a:t>
            </a:r>
            <a:r>
              <a:rPr lang="cs-CZ" sz="1600" dirty="0" err="1" smtClean="0"/>
              <a:t>Kotlera</a:t>
            </a:r>
            <a:endParaRPr lang="cs-CZ" sz="1600" dirty="0" smtClean="0"/>
          </a:p>
          <a:p>
            <a:pPr marL="757238" lvl="1" indent="-357188" algn="just"/>
            <a:r>
              <a:rPr lang="cs-CZ" sz="1600" dirty="0" smtClean="0"/>
              <a:t>Konkurenční strategie podle P. </a:t>
            </a:r>
            <a:r>
              <a:rPr lang="cs-CZ" sz="1600" dirty="0" err="1" smtClean="0"/>
              <a:t>Druckera</a:t>
            </a:r>
            <a:endParaRPr lang="cs-CZ" sz="1600" dirty="0"/>
          </a:p>
          <a:p>
            <a:pPr marL="357188" indent="-357188" algn="just"/>
            <a:r>
              <a:rPr lang="cs-CZ" sz="1600" b="1" dirty="0" smtClean="0"/>
              <a:t>Strategie </a:t>
            </a:r>
            <a:r>
              <a:rPr lang="cs-CZ" sz="1600" b="1" dirty="0"/>
              <a:t>vůči </a:t>
            </a:r>
            <a:r>
              <a:rPr lang="cs-CZ" sz="1600" b="1" dirty="0" smtClean="0"/>
              <a:t>zákazníkům</a:t>
            </a:r>
            <a:r>
              <a:rPr lang="cs-CZ" sz="1600" dirty="0" smtClean="0"/>
              <a:t> – stanovení pravidel a způsobu chování vůči zákazníkům, jakým způsobem chci získat zákazníky</a:t>
            </a:r>
            <a:endParaRPr lang="cs-CZ" sz="1600" b="1" dirty="0"/>
          </a:p>
          <a:p>
            <a:pPr marL="357188" indent="-357188" algn="just"/>
            <a:r>
              <a:rPr lang="cs-CZ" sz="1600" b="1" dirty="0"/>
              <a:t>Strategie vůči distribučním </a:t>
            </a:r>
            <a:r>
              <a:rPr lang="cs-CZ" sz="1600" b="1" dirty="0" smtClean="0"/>
              <a:t>článkům</a:t>
            </a:r>
            <a:r>
              <a:rPr lang="cs-CZ" sz="1600" dirty="0" smtClean="0"/>
              <a:t> – stanovení pravidel chování a jednání s distribučními články</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dirty="0" smtClean="0"/>
              <a:t>Základní strategická rozhodnutí spojená s business strategií</a:t>
            </a:r>
            <a:endParaRPr lang="cs-CZ" dirty="0"/>
          </a:p>
        </p:txBody>
      </p:sp>
    </p:spTree>
    <p:extLst>
      <p:ext uri="{BB962C8B-B14F-4D97-AF65-F5344CB8AC3E}">
        <p14:creationId xmlns:p14="http://schemas.microsoft.com/office/powerpoint/2010/main" val="2203377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2971"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Při tvorbě požadované strategické hodnotě se manažeři musí rozhodovat mezi alternativou nízkých nákladů nebo vysoká nabízená hodnota. A právě na těchto dvou volbách stojí podle Michaela </a:t>
            </a:r>
            <a:r>
              <a:rPr lang="cs-CZ" sz="1600" dirty="0" err="1"/>
              <a:t>Portera</a:t>
            </a:r>
            <a:r>
              <a:rPr lang="cs-CZ" sz="1600" dirty="0"/>
              <a:t> dvě základní alternativy business strategií, a to strategie nákladového vůdce a strategie diferenciace. </a:t>
            </a:r>
            <a:endParaRPr lang="cs-CZ" sz="1600" dirty="0" smtClean="0"/>
          </a:p>
          <a:p>
            <a:pPr lvl="0" algn="just"/>
            <a:r>
              <a:rPr lang="cs-CZ" sz="1600" dirty="0" smtClean="0"/>
              <a:t>Strategie </a:t>
            </a:r>
            <a:r>
              <a:rPr lang="cs-CZ" sz="1600" dirty="0"/>
              <a:t>nákladového vůdce a strategie diferenciace se souhrnně nazývají generické strategie, protože mohou být využity v různých organizacích bez ohledu na oblast nebo obor působení.</a:t>
            </a:r>
            <a:endParaRPr lang="cs-CZ" sz="1600" dirty="0" smtClean="0"/>
          </a:p>
          <a:p>
            <a:pPr algn="just"/>
            <a:r>
              <a:rPr lang="cs-CZ" sz="1600" b="1" dirty="0"/>
              <a:t>Strategie nákladového vůdcovství</a:t>
            </a:r>
            <a:r>
              <a:rPr lang="cs-CZ" sz="1600" dirty="0"/>
              <a:t> se zaměřuje na tvorbu stejné nebo podobné hodnoty pro zákazníky prostřednictvím nízkých nákladů, což v konečném důsledku vede k tvorbě a nabídce produktů s nižší cenou oproti konkurenci. </a:t>
            </a:r>
            <a:endParaRPr lang="cs-CZ" sz="1600" dirty="0" smtClean="0"/>
          </a:p>
          <a:p>
            <a:pPr algn="just"/>
            <a:r>
              <a:rPr lang="cs-CZ" sz="1600" dirty="0" smtClean="0"/>
              <a:t>Zatímco </a:t>
            </a:r>
            <a:r>
              <a:rPr lang="cs-CZ" sz="1600" b="1" dirty="0"/>
              <a:t>strategie diferenciace</a:t>
            </a:r>
            <a:r>
              <a:rPr lang="cs-CZ" sz="1600" dirty="0"/>
              <a:t> se při tvorbě hodnoty pro zákazníky zaměřuje na odlišnost produktů a výrazně vyšší přidanou hodnotu pro zákazníky, což se odráží ve vyšších cenách nabízených produktů..</a:t>
            </a:r>
          </a:p>
          <a:p>
            <a:pPr lvl="0" algn="just"/>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Generické konkurenční strategie podle M. </a:t>
            </a:r>
            <a:r>
              <a:rPr lang="cs-CZ" dirty="0" err="1" smtClean="0"/>
              <a:t>Portera</a:t>
            </a:r>
            <a:r>
              <a:rPr lang="cs-CZ" dirty="0" smtClean="0"/>
              <a:t> I </a:t>
            </a:r>
            <a:endParaRPr lang="cs-CZ" dirty="0"/>
          </a:p>
        </p:txBody>
      </p:sp>
    </p:spTree>
    <p:extLst>
      <p:ext uri="{BB962C8B-B14F-4D97-AF65-F5344CB8AC3E}">
        <p14:creationId xmlns:p14="http://schemas.microsoft.com/office/powerpoint/2010/main" val="1431228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Generické konkurenční strategie podle M. </a:t>
            </a:r>
            <a:r>
              <a:rPr lang="cs-CZ" dirty="0" err="1" smtClean="0"/>
              <a:t>Portera</a:t>
            </a:r>
            <a:endParaRPr lang="cs-CZ" dirty="0"/>
          </a:p>
        </p:txBody>
      </p:sp>
      <p:graphicFrame>
        <p:nvGraphicFramePr>
          <p:cNvPr id="2" name="Tabulka 1"/>
          <p:cNvGraphicFramePr>
            <a:graphicFrameLocks noGrp="1"/>
          </p:cNvGraphicFramePr>
          <p:nvPr>
            <p:extLst/>
          </p:nvPr>
        </p:nvGraphicFramePr>
        <p:xfrm>
          <a:off x="539552" y="1059582"/>
          <a:ext cx="7488832" cy="3456383"/>
        </p:xfrm>
        <a:graphic>
          <a:graphicData uri="http://schemas.openxmlformats.org/drawingml/2006/table">
            <a:tbl>
              <a:tblPr firstRow="1" bandRow="1">
                <a:tableStyleId>{5C22544A-7EE6-4342-B048-85BDC9FD1C3A}</a:tableStyleId>
              </a:tblPr>
              <a:tblGrid>
                <a:gridCol w="653638">
                  <a:extLst>
                    <a:ext uri="{9D8B030D-6E8A-4147-A177-3AD203B41FA5}">
                      <a16:colId xmlns:a16="http://schemas.microsoft.com/office/drawing/2014/main" val="1314894386"/>
                    </a:ext>
                  </a:extLst>
                </a:gridCol>
                <a:gridCol w="1817677">
                  <a:extLst>
                    <a:ext uri="{9D8B030D-6E8A-4147-A177-3AD203B41FA5}">
                      <a16:colId xmlns:a16="http://schemas.microsoft.com/office/drawing/2014/main" val="1839375358"/>
                    </a:ext>
                  </a:extLst>
                </a:gridCol>
                <a:gridCol w="2472768">
                  <a:extLst>
                    <a:ext uri="{9D8B030D-6E8A-4147-A177-3AD203B41FA5}">
                      <a16:colId xmlns:a16="http://schemas.microsoft.com/office/drawing/2014/main" val="590029433"/>
                    </a:ext>
                  </a:extLst>
                </a:gridCol>
                <a:gridCol w="2544749">
                  <a:extLst>
                    <a:ext uri="{9D8B030D-6E8A-4147-A177-3AD203B41FA5}">
                      <a16:colId xmlns:a16="http://schemas.microsoft.com/office/drawing/2014/main" val="2150455027"/>
                    </a:ext>
                  </a:extLst>
                </a:gridCol>
              </a:tblGrid>
              <a:tr h="450564">
                <a:tc rowSpan="4">
                  <a:txBody>
                    <a:bodyPr/>
                    <a:lstStyle/>
                    <a:p>
                      <a:r>
                        <a:rPr lang="cs-CZ" dirty="0" smtClean="0">
                          <a:solidFill>
                            <a:srgbClr val="000000"/>
                          </a:solidFill>
                        </a:rPr>
                        <a:t>Rozsah konkurenčního působení</a:t>
                      </a:r>
                      <a:endParaRPr lang="cs-CZ" dirty="0">
                        <a:solidFill>
                          <a:srgbClr val="000000"/>
                        </a:solidFill>
                      </a:endParaRPr>
                    </a:p>
                  </a:txBody>
                  <a:tcPr vert="vert270"/>
                </a:tc>
                <a:tc>
                  <a:txBody>
                    <a:bodyPr/>
                    <a:lstStyle/>
                    <a:p>
                      <a:endParaRPr lang="cs-CZ" dirty="0">
                        <a:solidFill>
                          <a:srgbClr val="000000"/>
                        </a:solidFill>
                      </a:endParaRPr>
                    </a:p>
                  </a:txBody>
                  <a:tcPr/>
                </a:tc>
                <a:tc gridSpan="2">
                  <a:txBody>
                    <a:bodyPr/>
                    <a:lstStyle/>
                    <a:p>
                      <a:pPr algn="ctr"/>
                      <a:r>
                        <a:rPr lang="cs-CZ" dirty="0" smtClean="0">
                          <a:solidFill>
                            <a:srgbClr val="000000"/>
                          </a:solidFill>
                        </a:rPr>
                        <a:t>Konkurenční výhoda</a:t>
                      </a:r>
                      <a:endParaRPr lang="cs-CZ" dirty="0">
                        <a:solidFill>
                          <a:srgbClr val="000000"/>
                        </a:solidFill>
                      </a:endParaRPr>
                    </a:p>
                  </a:txBody>
                  <a:tcPr/>
                </a:tc>
                <a:tc hMerge="1">
                  <a:txBody>
                    <a:bodyPr/>
                    <a:lstStyle/>
                    <a:p>
                      <a:endParaRPr lang="cs-CZ" dirty="0"/>
                    </a:p>
                  </a:txBody>
                  <a:tcPr/>
                </a:tc>
                <a:extLst>
                  <a:ext uri="{0D108BD9-81ED-4DB2-BD59-A6C34878D82A}">
                    <a16:rowId xmlns:a16="http://schemas.microsoft.com/office/drawing/2014/main" val="3781693040"/>
                  </a:ext>
                </a:extLst>
              </a:tr>
              <a:tr h="450564">
                <a:tc vMerge="1">
                  <a:txBody>
                    <a:bodyPr/>
                    <a:lstStyle/>
                    <a:p>
                      <a:endParaRPr lang="cs-CZ" dirty="0"/>
                    </a:p>
                  </a:txBody>
                  <a:tcPr/>
                </a:tc>
                <a:tc>
                  <a:txBody>
                    <a:bodyPr/>
                    <a:lstStyle/>
                    <a:p>
                      <a:endParaRPr lang="cs-CZ">
                        <a:solidFill>
                          <a:srgbClr val="000000"/>
                        </a:solidFill>
                      </a:endParaRPr>
                    </a:p>
                  </a:txBody>
                  <a:tcPr/>
                </a:tc>
                <a:tc>
                  <a:txBody>
                    <a:bodyPr/>
                    <a:lstStyle/>
                    <a:p>
                      <a:pPr algn="ctr"/>
                      <a:r>
                        <a:rPr lang="cs-CZ" dirty="0" smtClean="0">
                          <a:solidFill>
                            <a:srgbClr val="000000"/>
                          </a:solidFill>
                        </a:rPr>
                        <a:t>Nízké náklady</a:t>
                      </a:r>
                      <a:endParaRPr lang="cs-CZ" dirty="0">
                        <a:solidFill>
                          <a:srgbClr val="000000"/>
                        </a:solidFill>
                      </a:endParaRPr>
                    </a:p>
                  </a:txBody>
                  <a:tcPr anchor="ctr"/>
                </a:tc>
                <a:tc>
                  <a:txBody>
                    <a:bodyPr/>
                    <a:lstStyle/>
                    <a:p>
                      <a:pPr algn="ctr"/>
                      <a:r>
                        <a:rPr lang="cs-CZ" dirty="0" smtClean="0">
                          <a:solidFill>
                            <a:srgbClr val="000000"/>
                          </a:solidFill>
                        </a:rPr>
                        <a:t>Diferenciace </a:t>
                      </a:r>
                      <a:endParaRPr lang="cs-CZ" dirty="0">
                        <a:solidFill>
                          <a:srgbClr val="000000"/>
                        </a:solidFill>
                      </a:endParaRPr>
                    </a:p>
                  </a:txBody>
                  <a:tcPr anchor="ctr"/>
                </a:tc>
                <a:extLst>
                  <a:ext uri="{0D108BD9-81ED-4DB2-BD59-A6C34878D82A}">
                    <a16:rowId xmlns:a16="http://schemas.microsoft.com/office/drawing/2014/main" val="1164112114"/>
                  </a:ext>
                </a:extLst>
              </a:tr>
              <a:tr h="1110980">
                <a:tc vMerge="1">
                  <a:txBody>
                    <a:bodyPr/>
                    <a:lstStyle/>
                    <a:p>
                      <a:endParaRPr lang="cs-CZ" dirty="0"/>
                    </a:p>
                  </a:txBody>
                  <a:tcPr vert="vert270" anchor="ctr"/>
                </a:tc>
                <a:tc>
                  <a:txBody>
                    <a:bodyPr/>
                    <a:lstStyle/>
                    <a:p>
                      <a:r>
                        <a:rPr lang="cs-CZ" dirty="0" smtClean="0">
                          <a:solidFill>
                            <a:srgbClr val="000000"/>
                          </a:solidFill>
                        </a:rPr>
                        <a:t>Široké zaměření (všechny trhy,</a:t>
                      </a:r>
                      <a:r>
                        <a:rPr lang="cs-CZ" baseline="0" dirty="0" smtClean="0">
                          <a:solidFill>
                            <a:srgbClr val="000000"/>
                          </a:solidFill>
                        </a:rPr>
                        <a:t> segmenty)</a:t>
                      </a:r>
                      <a:endParaRPr lang="cs-CZ" dirty="0">
                        <a:solidFill>
                          <a:srgbClr val="000000"/>
                        </a:solidFill>
                      </a:endParaRPr>
                    </a:p>
                  </a:txBody>
                  <a:tcPr anchor="ctr"/>
                </a:tc>
                <a:tc>
                  <a:txBody>
                    <a:bodyPr/>
                    <a:lstStyle/>
                    <a:p>
                      <a:pPr algn="ctr"/>
                      <a:r>
                        <a:rPr lang="cs-CZ" dirty="0" smtClean="0">
                          <a:solidFill>
                            <a:srgbClr val="000000"/>
                          </a:solidFill>
                        </a:rPr>
                        <a:t>Nákladové vedení</a:t>
                      </a:r>
                      <a:endParaRPr lang="cs-CZ" dirty="0">
                        <a:solidFill>
                          <a:srgbClr val="000000"/>
                        </a:solidFill>
                      </a:endParaRPr>
                    </a:p>
                  </a:txBody>
                  <a:tcPr anchor="ctr"/>
                </a:tc>
                <a:tc>
                  <a:txBody>
                    <a:bodyPr/>
                    <a:lstStyle/>
                    <a:p>
                      <a:pPr algn="ctr"/>
                      <a:r>
                        <a:rPr lang="cs-CZ" dirty="0" smtClean="0">
                          <a:solidFill>
                            <a:srgbClr val="000000"/>
                          </a:solidFill>
                        </a:rPr>
                        <a:t>Diferenciace </a:t>
                      </a:r>
                      <a:endParaRPr lang="cs-CZ" dirty="0">
                        <a:solidFill>
                          <a:srgbClr val="000000"/>
                        </a:solidFill>
                      </a:endParaRPr>
                    </a:p>
                  </a:txBody>
                  <a:tcPr anchor="ctr"/>
                </a:tc>
                <a:extLst>
                  <a:ext uri="{0D108BD9-81ED-4DB2-BD59-A6C34878D82A}">
                    <a16:rowId xmlns:a16="http://schemas.microsoft.com/office/drawing/2014/main" val="445103703"/>
                  </a:ext>
                </a:extLst>
              </a:tr>
              <a:tr h="1444275">
                <a:tc vMerge="1">
                  <a:txBody>
                    <a:bodyPr/>
                    <a:lstStyle/>
                    <a:p>
                      <a:endParaRPr lang="cs-CZ" dirty="0"/>
                    </a:p>
                  </a:txBody>
                  <a:tcPr/>
                </a:tc>
                <a:tc>
                  <a:txBody>
                    <a:bodyPr/>
                    <a:lstStyle/>
                    <a:p>
                      <a:r>
                        <a:rPr lang="cs-CZ" dirty="0" smtClean="0">
                          <a:solidFill>
                            <a:srgbClr val="000000"/>
                          </a:solidFill>
                        </a:rPr>
                        <a:t>Úzké zaměření (vybrané</a:t>
                      </a:r>
                      <a:r>
                        <a:rPr lang="cs-CZ" baseline="0" dirty="0" smtClean="0">
                          <a:solidFill>
                            <a:srgbClr val="000000"/>
                          </a:solidFill>
                        </a:rPr>
                        <a:t> trhy, segmenty)</a:t>
                      </a:r>
                      <a:endParaRPr lang="cs-CZ" dirty="0" smtClean="0">
                        <a:solidFill>
                          <a:srgbClr val="000000"/>
                        </a:solidFill>
                      </a:endParaRPr>
                    </a:p>
                    <a:p>
                      <a:endParaRPr lang="cs-CZ" dirty="0">
                        <a:solidFill>
                          <a:srgbClr val="000000"/>
                        </a:solidFill>
                      </a:endParaRPr>
                    </a:p>
                  </a:txBody>
                  <a:tcPr anchor="ctr"/>
                </a:tc>
                <a:tc>
                  <a:txBody>
                    <a:bodyPr/>
                    <a:lstStyle/>
                    <a:p>
                      <a:pPr algn="ctr"/>
                      <a:r>
                        <a:rPr lang="cs-CZ" dirty="0" smtClean="0">
                          <a:solidFill>
                            <a:srgbClr val="000000"/>
                          </a:solidFill>
                        </a:rPr>
                        <a:t>Nákladové soustředění</a:t>
                      </a:r>
                      <a:endParaRPr lang="cs-CZ" dirty="0">
                        <a:solidFill>
                          <a:srgbClr val="000000"/>
                        </a:solidFill>
                      </a:endParaRPr>
                    </a:p>
                  </a:txBody>
                  <a:tcPr anchor="ctr"/>
                </a:tc>
                <a:tc>
                  <a:txBody>
                    <a:bodyPr/>
                    <a:lstStyle/>
                    <a:p>
                      <a:pPr algn="ctr"/>
                      <a:r>
                        <a:rPr lang="cs-CZ" dirty="0" smtClean="0">
                          <a:solidFill>
                            <a:srgbClr val="000000"/>
                          </a:solidFill>
                        </a:rPr>
                        <a:t>Diferenciační</a:t>
                      </a:r>
                      <a:r>
                        <a:rPr lang="cs-CZ" baseline="0" dirty="0" smtClean="0">
                          <a:solidFill>
                            <a:srgbClr val="000000"/>
                          </a:solidFill>
                        </a:rPr>
                        <a:t> soustředění</a:t>
                      </a:r>
                      <a:endParaRPr lang="cs-CZ" dirty="0">
                        <a:solidFill>
                          <a:srgbClr val="000000"/>
                        </a:solidFill>
                      </a:endParaRPr>
                    </a:p>
                  </a:txBody>
                  <a:tcPr anchor="ctr"/>
                </a:tc>
                <a:extLst>
                  <a:ext uri="{0D108BD9-81ED-4DB2-BD59-A6C34878D82A}">
                    <a16:rowId xmlns:a16="http://schemas.microsoft.com/office/drawing/2014/main" val="2226763372"/>
                  </a:ext>
                </a:extLst>
              </a:tr>
            </a:tbl>
          </a:graphicData>
        </a:graphic>
      </p:graphicFrame>
      <p:sp>
        <p:nvSpPr>
          <p:cNvPr id="4" name="Obdélník 3"/>
          <p:cNvSpPr/>
          <p:nvPr/>
        </p:nvSpPr>
        <p:spPr>
          <a:xfrm>
            <a:off x="4499992" y="2751771"/>
            <a:ext cx="19442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Strategie modrého oceánu</a:t>
            </a:r>
            <a:endParaRPr lang="cs-CZ" dirty="0">
              <a:solidFill>
                <a:srgbClr val="000000"/>
              </a:solidFill>
            </a:endParaRPr>
          </a:p>
        </p:txBody>
      </p:sp>
    </p:spTree>
    <p:extLst>
      <p:ext uri="{BB962C8B-B14F-4D97-AF65-F5344CB8AC3E}">
        <p14:creationId xmlns:p14="http://schemas.microsoft.com/office/powerpoint/2010/main" val="18461846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Rudý oceán </a:t>
            </a:r>
            <a:r>
              <a:rPr lang="cs-CZ" sz="1600" dirty="0"/>
              <a:t>symbolizuje dnes běžná odvětví, jejichž hranice jsou vymezeny a jejichž pravidla hry všichni znají. Podle toho, jak přitvrzuje konkurence na takovém trhu, stávají se </a:t>
            </a:r>
            <a:r>
              <a:rPr lang="cs-CZ" sz="1600" dirty="0" smtClean="0"/>
              <a:t>perspektivy </a:t>
            </a:r>
            <a:r>
              <a:rPr lang="cs-CZ" sz="1600" dirty="0"/>
              <a:t>růstu a získávání zisku pro podnik pochybnými. Novinky se stávají rychle </a:t>
            </a:r>
            <a:r>
              <a:rPr lang="cs-CZ" sz="1600" dirty="0" smtClean="0"/>
              <a:t>zbožím </a:t>
            </a:r>
            <a:r>
              <a:rPr lang="cs-CZ" sz="1600" dirty="0"/>
              <a:t>masové spotřeby, ale rostoucí konkurence zabarvuje vody tohoto podnikatelského oceánu krvavě rudou barvou</a:t>
            </a:r>
            <a:r>
              <a:rPr lang="cs-CZ" sz="1600" dirty="0" smtClean="0"/>
              <a:t>.</a:t>
            </a:r>
          </a:p>
          <a:p>
            <a:pPr lvl="0" algn="just"/>
            <a:endParaRPr lang="cs-CZ" sz="1600" dirty="0" smtClean="0"/>
          </a:p>
          <a:p>
            <a:pPr marL="0" lvl="0" indent="0" algn="just">
              <a:buNone/>
            </a:pPr>
            <a:r>
              <a:rPr lang="cs-CZ" sz="1600" i="1" dirty="0" smtClean="0"/>
              <a:t>Základní charakteristiky strategie rudého oceánu:</a:t>
            </a:r>
          </a:p>
          <a:p>
            <a:r>
              <a:rPr lang="cs-CZ" sz="1600" dirty="0"/>
              <a:t>konkurovat na existujícím trhu;</a:t>
            </a:r>
          </a:p>
          <a:p>
            <a:r>
              <a:rPr lang="cs-CZ" sz="1600" dirty="0"/>
              <a:t>porážet konkurenci;</a:t>
            </a:r>
          </a:p>
          <a:p>
            <a:r>
              <a:rPr lang="cs-CZ" sz="1600" dirty="0"/>
              <a:t>využívat existující poptávku;</a:t>
            </a:r>
          </a:p>
          <a:p>
            <a:r>
              <a:rPr lang="cs-CZ" sz="1600" dirty="0"/>
              <a:t>nalézat kompromis mezi kvalitou a cenou;</a:t>
            </a:r>
          </a:p>
          <a:p>
            <a:r>
              <a:rPr lang="cs-CZ" sz="1600" dirty="0"/>
              <a:t>adaptovat systém činností podniku v souladu s jeho strategickou volbou: jedinečná kvalita nebo nízká cena.</a:t>
            </a:r>
          </a:p>
          <a:p>
            <a:pPr lvl="0" algn="just"/>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Strategie rudého a modrého oceánu I</a:t>
            </a:r>
            <a:endParaRPr lang="cs-CZ" dirty="0"/>
          </a:p>
        </p:txBody>
      </p:sp>
    </p:spTree>
    <p:extLst>
      <p:ext uri="{BB962C8B-B14F-4D97-AF65-F5344CB8AC3E}">
        <p14:creationId xmlns:p14="http://schemas.microsoft.com/office/powerpoint/2010/main" val="3318835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smtClean="0"/>
              <a:t>Modrý </a:t>
            </a:r>
            <a:r>
              <a:rPr lang="cs-CZ" sz="1600" b="1" dirty="0"/>
              <a:t>oceán </a:t>
            </a:r>
            <a:r>
              <a:rPr lang="cs-CZ" sz="1600" dirty="0" smtClean="0"/>
              <a:t>představují </a:t>
            </a:r>
            <a:r>
              <a:rPr lang="cs-CZ" sz="1600" dirty="0"/>
              <a:t>nedotčené části trhu, které poskytují možnost neomezeného </a:t>
            </a:r>
            <a:r>
              <a:rPr lang="cs-CZ" sz="1600" dirty="0" smtClean="0"/>
              <a:t>růstu </a:t>
            </a:r>
            <a:r>
              <a:rPr lang="cs-CZ" sz="1600" dirty="0"/>
              <a:t>a vysokých zisků. Modrý oceán může představovat ještě neexistující odvětví, kde niko-mu nehrozí konkurence, a pravidla hry si můžete zformulovat sami. V tomto prostoru existuje dostatek možností pro rozvoj podniku, pro zvyšování zisku a pro rychlé tempo </a:t>
            </a:r>
            <a:r>
              <a:rPr lang="cs-CZ" sz="1600" dirty="0" smtClean="0"/>
              <a:t>růstu.</a:t>
            </a:r>
          </a:p>
          <a:p>
            <a:pPr lvl="0" algn="just"/>
            <a:endParaRPr lang="cs-CZ" sz="1600" dirty="0" smtClean="0"/>
          </a:p>
          <a:p>
            <a:pPr marL="0" lvl="0" indent="0" algn="just">
              <a:buNone/>
            </a:pPr>
            <a:r>
              <a:rPr lang="cs-CZ" sz="1600" i="1" dirty="0" smtClean="0"/>
              <a:t>Základní charakteristiky strategie modrého oceánu:</a:t>
            </a:r>
          </a:p>
          <a:p>
            <a:r>
              <a:rPr lang="cs-CZ" sz="1600" dirty="0"/>
              <a:t>vytvořit trh nezávislý na konkurenci;</a:t>
            </a:r>
          </a:p>
          <a:p>
            <a:r>
              <a:rPr lang="cs-CZ" sz="1600" dirty="0"/>
              <a:t>zbavovat se konkurence;</a:t>
            </a:r>
          </a:p>
          <a:p>
            <a:r>
              <a:rPr lang="cs-CZ" sz="1600" dirty="0"/>
              <a:t>formovat a využívat novou poptávku;</a:t>
            </a:r>
          </a:p>
          <a:p>
            <a:r>
              <a:rPr lang="cs-CZ" sz="1600" dirty="0"/>
              <a:t>upustit od kompromisů mezi kvalitou a cenou;</a:t>
            </a:r>
          </a:p>
          <a:p>
            <a:r>
              <a:rPr lang="cs-CZ" sz="1600" dirty="0"/>
              <a:t>přizpůsobit celý systém činností tomu, že nabídnete za nízkou cenu produkty, které mají jedinečnou kvalitu.</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Strategie rudého a modrého oceánu II</a:t>
            </a:r>
            <a:endParaRPr lang="cs-CZ" dirty="0"/>
          </a:p>
        </p:txBody>
      </p:sp>
    </p:spTree>
    <p:extLst>
      <p:ext uri="{BB962C8B-B14F-4D97-AF65-F5344CB8AC3E}">
        <p14:creationId xmlns:p14="http://schemas.microsoft.com/office/powerpoint/2010/main" val="3889059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Strategie modrého oceánu</a:t>
            </a:r>
            <a:endParaRPr lang="cs-CZ" dirty="0"/>
          </a:p>
        </p:txBody>
      </p:sp>
      <p:sp>
        <p:nvSpPr>
          <p:cNvPr id="5" name="Rovnoramenný trojúhelník 4"/>
          <p:cNvSpPr/>
          <p:nvPr/>
        </p:nvSpPr>
        <p:spPr>
          <a:xfrm rot="10800000">
            <a:off x="2195736" y="1012975"/>
            <a:ext cx="4752528" cy="2166896"/>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rot lat="597693" lon="21295394" rev="10747174"/>
              </a:camera>
              <a:lightRig rig="threePt" dir="t"/>
            </a:scene3d>
          </a:bodyPr>
          <a:lstStyle/>
          <a:p>
            <a:pPr algn="ctr"/>
            <a:r>
              <a:rPr lang="cs-CZ" dirty="0">
                <a:solidFill>
                  <a:srgbClr val="000000"/>
                </a:solidFill>
              </a:rPr>
              <a:t>náklady</a:t>
            </a:r>
          </a:p>
        </p:txBody>
      </p:sp>
      <p:sp>
        <p:nvSpPr>
          <p:cNvPr id="6" name="Rovnoramenný trojúhelník 5"/>
          <p:cNvSpPr/>
          <p:nvPr/>
        </p:nvSpPr>
        <p:spPr>
          <a:xfrm>
            <a:off x="2249742" y="1856470"/>
            <a:ext cx="4644516" cy="2691098"/>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celkový vnímaný užitek zákazníkem</a:t>
            </a:r>
          </a:p>
        </p:txBody>
      </p:sp>
      <p:sp>
        <p:nvSpPr>
          <p:cNvPr id="8" name="Kosočtverec 7"/>
          <p:cNvSpPr/>
          <p:nvPr/>
        </p:nvSpPr>
        <p:spPr>
          <a:xfrm>
            <a:off x="3563888" y="1877440"/>
            <a:ext cx="2061227" cy="1431649"/>
          </a:xfrm>
          <a:prstGeom prst="diamon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hodnotná inovace</a:t>
            </a:r>
          </a:p>
        </p:txBody>
      </p:sp>
      <p:sp>
        <p:nvSpPr>
          <p:cNvPr id="9" name="Šipka nahoru 8"/>
          <p:cNvSpPr/>
          <p:nvPr/>
        </p:nvSpPr>
        <p:spPr>
          <a:xfrm>
            <a:off x="3275856" y="3427808"/>
            <a:ext cx="196307" cy="918102"/>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cs-CZ" sz="1350"/>
          </a:p>
        </p:txBody>
      </p:sp>
      <p:sp>
        <p:nvSpPr>
          <p:cNvPr id="11" name="Šipka dolů 10"/>
          <p:cNvSpPr/>
          <p:nvPr/>
        </p:nvSpPr>
        <p:spPr>
          <a:xfrm>
            <a:off x="5409092" y="1202719"/>
            <a:ext cx="216023" cy="810090"/>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cs-CZ" sz="1350"/>
          </a:p>
        </p:txBody>
      </p:sp>
    </p:spTree>
    <p:extLst>
      <p:ext uri="{BB962C8B-B14F-4D97-AF65-F5344CB8AC3E}">
        <p14:creationId xmlns:p14="http://schemas.microsoft.com/office/powerpoint/2010/main" val="228354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Strategie být</a:t>
            </a:r>
            <a:r>
              <a:rPr lang="cs-CZ" sz="1600" b="1" dirty="0"/>
              <a:t> „nejlevnější a nejmaximálnější“, </a:t>
            </a:r>
            <a:r>
              <a:rPr lang="cs-CZ" sz="1600" dirty="0"/>
              <a:t>která zabírá celý trh zákazníků a má nejen levné produkty, ale i v mnoha nabízených druzích.</a:t>
            </a:r>
          </a:p>
          <a:p>
            <a:pPr lvl="0" algn="just"/>
            <a:r>
              <a:rPr lang="cs-CZ" sz="1600" dirty="0"/>
              <a:t>Strategie „</a:t>
            </a:r>
            <a:r>
              <a:rPr lang="cs-CZ" sz="1600" b="1" dirty="0"/>
              <a:t>udeřit na konkurenci tam, kde není“, </a:t>
            </a:r>
            <a:r>
              <a:rPr lang="cs-CZ" sz="1600" dirty="0"/>
              <a:t>což představuje vyhledávání takových oblastí, které konkurence neobjevila. V podstatě se jedná opustit oblast označovanou v současnosti jako „krvavý oceán“ (oblast velké konkurence) a soustředit svou pozornost na tzv. „modrý oceán“ podnikání (oblast s žádnou nebo jen s malou konkurencí).</a:t>
            </a:r>
          </a:p>
          <a:p>
            <a:pPr algn="just"/>
            <a:r>
              <a:rPr lang="cs-CZ" sz="1600" dirty="0"/>
              <a:t>Strategie „</a:t>
            </a:r>
            <a:r>
              <a:rPr lang="cs-CZ" sz="1600" b="1" dirty="0"/>
              <a:t>nalézt a obsadit specializované tržní mezery“ </a:t>
            </a:r>
            <a:r>
              <a:rPr lang="cs-CZ" sz="1600" dirty="0"/>
              <a:t>si mohou dovolit takové podniky, které vlastní originální produkt nebo ojedinělé výrobní technologie, což jim zajistí dostatečný náskok i obranu před konkurencí</a:t>
            </a:r>
            <a:r>
              <a:rPr lang="cs-CZ" sz="1600" dirty="0" smtClean="0"/>
              <a:t>.</a:t>
            </a:r>
            <a:endParaRPr lang="cs-CZ" sz="1600" dirty="0"/>
          </a:p>
          <a:p>
            <a:pPr algn="just"/>
            <a:r>
              <a:rPr lang="cs-CZ" sz="1600" dirty="0"/>
              <a:t>Strategie, která dokáže měnit </a:t>
            </a:r>
            <a:r>
              <a:rPr lang="cs-CZ" sz="1600" b="1" dirty="0"/>
              <a:t>„ekonomické charakteristiky produktu, trhu i dokonce oboru“.</a:t>
            </a:r>
            <a:r>
              <a:rPr lang="cs-CZ" sz="1600" dirty="0"/>
              <a:t> Tato strategie je značně </a:t>
            </a:r>
            <a:r>
              <a:rPr lang="cs-CZ" sz="1600" b="1" dirty="0"/>
              <a:t>riziková</a:t>
            </a:r>
            <a:r>
              <a:rPr lang="cs-CZ" sz="1600" dirty="0"/>
              <a:t> a představuje určitou podobu </a:t>
            </a:r>
            <a:r>
              <a:rPr lang="cs-CZ" sz="1600" b="1" dirty="0"/>
              <a:t>inovační strategie</a:t>
            </a:r>
            <a:r>
              <a:rPr lang="cs-CZ" sz="1600" dirty="0"/>
              <a:t>, kterou si mohou dovolit podniky s rozvinutým výzkumem a vysoce odborným personálem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Business strategie podle P. </a:t>
            </a:r>
            <a:r>
              <a:rPr lang="cs-CZ" dirty="0" err="1" smtClean="0"/>
              <a:t>Druckera</a:t>
            </a:r>
            <a:endParaRPr lang="cs-CZ" dirty="0"/>
          </a:p>
        </p:txBody>
      </p:sp>
    </p:spTree>
    <p:extLst>
      <p:ext uri="{BB962C8B-B14F-4D97-AF65-F5344CB8AC3E}">
        <p14:creationId xmlns:p14="http://schemas.microsoft.com/office/powerpoint/2010/main" val="593386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Funkční strategie představuje dopracování komplexní podnikové strategie do jednotlivých funkčních (dílčích) podnikových </a:t>
            </a:r>
            <a:r>
              <a:rPr lang="cs-CZ" sz="1600" dirty="0" smtClean="0"/>
              <a:t>činností</a:t>
            </a:r>
          </a:p>
          <a:p>
            <a:pPr algn="just"/>
            <a:r>
              <a:rPr lang="cs-CZ" sz="1600" dirty="0"/>
              <a:t>Mimo vertikální vazby ke komplexní podnikové strategii, kde musí funkční strategie respektovat plně prioritní cíle této strategie (strategické cíle podniku) jsou velmi důležité i horizontální vazby mezi jednotlivými funkčními strategiemi. </a:t>
            </a:r>
            <a:endParaRPr lang="cs-CZ" sz="1600" dirty="0" smtClean="0"/>
          </a:p>
          <a:p>
            <a:pPr marL="0" indent="0" algn="just">
              <a:buNone/>
            </a:pPr>
            <a:r>
              <a:rPr lang="cs-CZ" sz="1600" dirty="0" smtClean="0"/>
              <a:t>Zároveň </a:t>
            </a:r>
            <a:r>
              <a:rPr lang="cs-CZ" sz="1600" dirty="0"/>
              <a:t>musí funkční strategie splňovat následující předpoklady:</a:t>
            </a:r>
          </a:p>
          <a:p>
            <a:pPr lvl="0" algn="just"/>
            <a:r>
              <a:rPr lang="cs-CZ" sz="1600" dirty="0"/>
              <a:t>Funkční strategie musí vycházet z reality podniku, z jeho analýzy i analýzy vnějšího prostředí.</a:t>
            </a:r>
          </a:p>
          <a:p>
            <a:pPr lvl="0" algn="just"/>
            <a:r>
              <a:rPr lang="cs-CZ" sz="1600" dirty="0"/>
              <a:t>Tento druh strategií musí zajistit vzájemnou koordinovanost a návaznost mezi sebou a proto vyžadují podrobnou specifikaci a detailní zpracování.</a:t>
            </a:r>
          </a:p>
          <a:p>
            <a:pPr lvl="0" algn="just"/>
            <a:r>
              <a:rPr lang="cs-CZ" sz="1600" dirty="0"/>
              <a:t>Funkční strategie by měly vykazovat potřebnou pružnost, aby při nastalých změnách mohly být jak upraveny tak dále používány. Zároveň by měla být vnitřně konzistentní, jasná a co nejjednodušší</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Funkční strategie podniku I</a:t>
            </a:r>
            <a:endParaRPr lang="cs-CZ" dirty="0"/>
          </a:p>
        </p:txBody>
      </p:sp>
    </p:spTree>
    <p:extLst>
      <p:ext uri="{BB962C8B-B14F-4D97-AF65-F5344CB8AC3E}">
        <p14:creationId xmlns:p14="http://schemas.microsoft.com/office/powerpoint/2010/main" val="2304775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smtClean="0"/>
              <a:t>V</a:t>
            </a:r>
            <a:r>
              <a:rPr lang="cs-CZ" sz="1600" dirty="0"/>
              <a:t> rámci rozpočtu dílčí strategie musí být pokud možno co nejpřesněji vyhodnoceny náklady, které musí být vynaloženy v určité oblasti. Zde se musí promítnout i přínosy (přidané hodnoty).</a:t>
            </a:r>
          </a:p>
          <a:p>
            <a:pPr lvl="0" algn="just"/>
            <a:r>
              <a:rPr lang="cs-CZ" sz="1600" dirty="0"/>
              <a:t>U těchto strategií musí být precizně stanoveny konečné cíle, přičemž v rámci podnikové strategie se jedná o dobře kontrolované dílčí (etapové) cíle.</a:t>
            </a:r>
          </a:p>
          <a:p>
            <a:pPr lvl="0" algn="just"/>
            <a:r>
              <a:rPr lang="cs-CZ" sz="1600" dirty="0"/>
              <a:t>Z každé funkční strategie musí vyplynout přesně vymezena pravomoc i odpovědnost vedoucích pracovníků.</a:t>
            </a:r>
          </a:p>
          <a:p>
            <a:pPr algn="just"/>
            <a:r>
              <a:rPr lang="cs-CZ" sz="1600" dirty="0"/>
              <a:t>Do tvorby funkčních strategií, zejména do výrobní, produktové a marketingové musíme zapracovat vhodným způsobem požadavky a přání zákazníků, které se vztahují na konečný produkt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Funkční strategie podniku II</a:t>
            </a:r>
            <a:endParaRPr lang="cs-CZ" dirty="0"/>
          </a:p>
        </p:txBody>
      </p:sp>
    </p:spTree>
    <p:extLst>
      <p:ext uri="{BB962C8B-B14F-4D97-AF65-F5344CB8AC3E}">
        <p14:creationId xmlns:p14="http://schemas.microsoft.com/office/powerpoint/2010/main" val="942963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Na základě provedené strategické analýzy jsou zjištěny podmínky pro rozhodování podnikatelského subjektu.</a:t>
            </a:r>
          </a:p>
          <a:p>
            <a:pPr algn="just"/>
            <a:r>
              <a:rPr lang="cs-CZ" sz="1600" dirty="0" smtClean="0"/>
              <a:t>Analýza externího prostředí ukazuje příležitosti a hrozby externího prostředí. Analýza interního prostředí specifikuje silné stránky a problémy daného podnikatelského subjektu. Syntetické metody potom konfrontují výsledky analýzy externího a interního prostředí.</a:t>
            </a:r>
          </a:p>
          <a:p>
            <a:pPr algn="just"/>
            <a:r>
              <a:rPr lang="cs-CZ" sz="1600" dirty="0" smtClean="0"/>
              <a:t>Na základě těchto zjištění jsou specifikovány </a:t>
            </a:r>
            <a:r>
              <a:rPr lang="cs-CZ" sz="1600" b="1" dirty="0" smtClean="0"/>
              <a:t>strategické cíle </a:t>
            </a:r>
            <a:r>
              <a:rPr lang="cs-CZ" sz="1600" dirty="0" smtClean="0"/>
              <a:t>podnikatelského subjektu, který musí respektovat zdroje podniku a prostředí, ve kterém podnik působí.</a:t>
            </a:r>
          </a:p>
          <a:p>
            <a:pPr algn="just"/>
            <a:r>
              <a:rPr lang="cs-CZ" sz="1600" dirty="0" smtClean="0"/>
              <a:t>Strategický cíl představuje požadovaný cílový stav, které chce podnik dosáhnout. </a:t>
            </a:r>
          </a:p>
          <a:p>
            <a:pPr algn="just"/>
            <a:r>
              <a:rPr lang="cs-CZ" sz="1600" dirty="0" smtClean="0"/>
              <a:t>Strategický cíl by měl být stanoven pouze jeden, přičemž je možné z něj odvodit odvozené cíle a cíle dílčích oblastí. </a:t>
            </a:r>
          </a:p>
          <a:p>
            <a:pPr algn="just"/>
            <a:r>
              <a:rPr lang="cs-CZ" sz="1600" dirty="0" smtClean="0"/>
              <a:t>Pravidla do definování strategického cíle byly již uvedeny v rámci tématu č. 3.</a:t>
            </a:r>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Strategické cíle</a:t>
            </a:r>
            <a:endParaRPr lang="cs-CZ" dirty="0"/>
          </a:p>
        </p:txBody>
      </p:sp>
    </p:spTree>
    <p:extLst>
      <p:ext uri="{BB962C8B-B14F-4D97-AF65-F5344CB8AC3E}">
        <p14:creationId xmlns:p14="http://schemas.microsoft.com/office/powerpoint/2010/main" val="3334918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Marketingová strategie</a:t>
            </a:r>
          </a:p>
          <a:p>
            <a:r>
              <a:rPr lang="cs-CZ" sz="1600" dirty="0" smtClean="0"/>
              <a:t>Výrobní strategie</a:t>
            </a:r>
            <a:endParaRPr lang="cs-CZ" sz="1600" dirty="0"/>
          </a:p>
          <a:p>
            <a:r>
              <a:rPr lang="cs-CZ" sz="1600" dirty="0" smtClean="0"/>
              <a:t>Zásobovací strategie</a:t>
            </a:r>
            <a:endParaRPr lang="cs-CZ" sz="1600" dirty="0"/>
          </a:p>
          <a:p>
            <a:r>
              <a:rPr lang="cs-CZ" sz="1600" dirty="0" smtClean="0"/>
              <a:t>Finanční strategie</a:t>
            </a:r>
            <a:endParaRPr lang="cs-CZ" sz="1600" dirty="0"/>
          </a:p>
          <a:p>
            <a:r>
              <a:rPr lang="cs-CZ" sz="1600" dirty="0"/>
              <a:t>Výzkumně-vývojová strategie</a:t>
            </a:r>
          </a:p>
          <a:p>
            <a:r>
              <a:rPr lang="cs-CZ" sz="1600" dirty="0"/>
              <a:t>Personální strategie </a:t>
            </a:r>
          </a:p>
          <a:p>
            <a:r>
              <a:rPr lang="cs-CZ" sz="1600" dirty="0"/>
              <a:t>Investiční strategie</a:t>
            </a:r>
          </a:p>
          <a:p>
            <a:r>
              <a:rPr lang="cs-CZ" sz="1600" dirty="0" smtClean="0"/>
              <a:t>Informační </a:t>
            </a:r>
            <a:r>
              <a:rPr lang="cs-CZ" sz="1600" dirty="0"/>
              <a:t>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Strategie funkčních oblastí podniku</a:t>
            </a:r>
            <a:endParaRPr lang="cs-CZ" dirty="0"/>
          </a:p>
        </p:txBody>
      </p:sp>
    </p:spTree>
    <p:extLst>
      <p:ext uri="{BB962C8B-B14F-4D97-AF65-F5344CB8AC3E}">
        <p14:creationId xmlns:p14="http://schemas.microsoft.com/office/powerpoint/2010/main" val="408492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Speciální strategie tvoří podnikové strategie, které jsou sestavovány a využívány podnikatelskými subjekty za určitých </a:t>
            </a:r>
            <a:r>
              <a:rPr lang="cs-CZ" sz="1600" dirty="0" smtClean="0"/>
              <a:t>podmínek.</a:t>
            </a:r>
          </a:p>
          <a:p>
            <a:pPr algn="just"/>
            <a:r>
              <a:rPr lang="cs-CZ" sz="1600" dirty="0"/>
              <a:t>Nejčastěji jsou zde zařazovány strategie inovační a krizové. </a:t>
            </a:r>
            <a:endParaRPr lang="cs-CZ" sz="1600" dirty="0" smtClean="0"/>
          </a:p>
          <a:p>
            <a:pPr algn="just"/>
            <a:r>
              <a:rPr lang="cs-CZ" sz="1600" dirty="0" smtClean="0"/>
              <a:t>Přitom </a:t>
            </a:r>
            <a:r>
              <a:rPr lang="cs-CZ" sz="1600" dirty="0"/>
              <a:t>inovační strategie je nutno chápat jako velmi významnou a nosnou složku podnikání i jako častý předpoklad podnikatelského úspěchu. </a:t>
            </a:r>
            <a:endParaRPr lang="cs-CZ" sz="1600" dirty="0" smtClean="0"/>
          </a:p>
          <a:p>
            <a:pPr algn="just"/>
            <a:r>
              <a:rPr lang="cs-CZ" sz="1600" dirty="0" smtClean="0"/>
              <a:t>Naopak </a:t>
            </a:r>
            <a:r>
              <a:rPr lang="cs-CZ" sz="1600" dirty="0"/>
              <a:t>krizové strategie jsou vytvářeny v době nebezpečí výskytu krize, která by mohla ohrozit </a:t>
            </a:r>
            <a:r>
              <a:rPr lang="cs-CZ" sz="1600" dirty="0" smtClean="0"/>
              <a:t>podnik.</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Speciální strategie</a:t>
            </a:r>
            <a:endParaRPr lang="cs-CZ" dirty="0"/>
          </a:p>
        </p:txBody>
      </p:sp>
    </p:spTree>
    <p:extLst>
      <p:ext uri="{BB962C8B-B14F-4D97-AF65-F5344CB8AC3E}">
        <p14:creationId xmlns:p14="http://schemas.microsoft.com/office/powerpoint/2010/main" val="580657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71550"/>
            <a:ext cx="7128792" cy="26642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Inovace je pojem spojený se změnou, s hlubokou významnou změnou, novinkou, která se může dotýkat různých oblastí života společnosti. </a:t>
            </a:r>
            <a:r>
              <a:rPr lang="cs-CZ" sz="1600" dirty="0" smtClean="0"/>
              <a:t>S</a:t>
            </a:r>
            <a:r>
              <a:rPr lang="cs-CZ" sz="1600" dirty="0"/>
              <a:t> pojmem inovace se nerozlučně pojí pojetí novosti, které umožňuje odlišovat inovace od současného stavu a porozumět spojení inovace s podnikavostí.</a:t>
            </a:r>
            <a:endParaRPr lang="cs-CZ" sz="1600" dirty="0" smtClean="0"/>
          </a:p>
          <a:p>
            <a:pPr algn="just"/>
            <a:r>
              <a:rPr lang="cs-CZ" sz="1600" dirty="0" smtClean="0"/>
              <a:t>Jak uvádí Veber a kol (2016) inovace představuje komplexní proces od nápadu přes vývoj až po realizaci a komercionalizaci. </a:t>
            </a:r>
          </a:p>
          <a:p>
            <a:pPr algn="just"/>
            <a:r>
              <a:rPr lang="cs-CZ" sz="1600" dirty="0" smtClean="0"/>
              <a:t>Podle </a:t>
            </a:r>
            <a:r>
              <a:rPr lang="cs-CZ" sz="1600" dirty="0" err="1" smtClean="0"/>
              <a:t>Druckera</a:t>
            </a:r>
            <a:r>
              <a:rPr lang="cs-CZ" sz="1600" dirty="0" smtClean="0"/>
              <a:t> (1993) inovace znamenají především systematické opuštění včerejška. A také znamenají systematické hledání příležitostí, znamenají ochotu organizačního zabezpečení podnikatelského ducha, úsilí o vytvoření nových oblastí podnikání a ne jen nových produktů nebo modifikací produktů starých.</a:t>
            </a:r>
          </a:p>
          <a:p>
            <a:pPr algn="just"/>
            <a:r>
              <a:rPr lang="cs-CZ" sz="1600" dirty="0" smtClean="0"/>
              <a:t>Podle Evropské komise je inovace definována jako „obnova a rozšíření škály výrobků a služeb a s mini spojených trhů, vytvoření nových metod výroby, dodávek a distribuce, zavedení změn řízení, organizace práce, pracovních podmínek a kvalifikace pracovní síly“.</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smtClean="0"/>
              <a:t>Podstata inovací</a:t>
            </a:r>
            <a:endParaRPr lang="cs-CZ" dirty="0"/>
          </a:p>
        </p:txBody>
      </p:sp>
    </p:spTree>
    <p:extLst>
      <p:ext uri="{BB962C8B-B14F-4D97-AF65-F5344CB8AC3E}">
        <p14:creationId xmlns:p14="http://schemas.microsoft.com/office/powerpoint/2010/main" val="2222068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Krize</a:t>
            </a:r>
            <a:r>
              <a:rPr lang="cs-CZ" sz="1600" dirty="0"/>
              <a:t> je složitá situace, v níž je významným způsobem narušena rovnováha mezi základními charakteristikami systému (narušeno je poslání, filozofie, hodnoty, cíle, styl fungování systému) na jedné straně a postojem okolního prostředí k danému systému na straně druhé.</a:t>
            </a:r>
          </a:p>
          <a:p>
            <a:pPr algn="just"/>
            <a:r>
              <a:rPr lang="cs-CZ" sz="1600" dirty="0"/>
              <a:t>Krize je vyjádření rozporů, které vznikají mezi fungováním a rozvojem, jako např. rozpory mezi používanou novou technologií a vzděláním zaměstnanců.  </a:t>
            </a:r>
          </a:p>
          <a:p>
            <a:pPr algn="just"/>
            <a:r>
              <a:rPr lang="cs-CZ" sz="1600" dirty="0"/>
              <a:t>Krize může zasáhnout jakýkoliv subjekt bez ohledu na jeho velikost. V krizi se může ocitnout jedinec, organizace, politická strana, společnost, světadíl, celá naše zeměkoule. </a:t>
            </a:r>
            <a:endParaRPr lang="cs-CZ" sz="1600" dirty="0" smtClean="0"/>
          </a:p>
          <a:p>
            <a:pPr algn="just"/>
            <a:r>
              <a:rPr lang="cs-CZ" sz="1600" dirty="0" smtClean="0"/>
              <a:t>Krizi </a:t>
            </a:r>
            <a:r>
              <a:rPr lang="cs-CZ" sz="1600" dirty="0"/>
              <a:t>jedince, organizace a společnosti si každý dovede představit a zároveň je schopen pochopit proces možného vyvedení z této krize.  </a:t>
            </a:r>
            <a:endParaRPr lang="cs-CZ" sz="1600" dirty="0" smtClean="0"/>
          </a:p>
          <a:p>
            <a:pPr algn="just"/>
            <a:r>
              <a:rPr lang="cs-CZ" sz="1600" dirty="0" smtClean="0"/>
              <a:t>Za </a:t>
            </a:r>
            <a:r>
              <a:rPr lang="cs-CZ" sz="1600" dirty="0"/>
              <a:t>krizi obecně lze považovat cokoli, co v sobě obsahuje potenciál významně ovlivnit či dokonce ohrozit integritu a životaschopnost podniku</a:t>
            </a:r>
            <a:r>
              <a:rPr lang="cs-CZ" sz="1600" dirty="0" smtClean="0"/>
              <a:t>.</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Podstata krize</a:t>
            </a:r>
            <a:endParaRPr lang="cs-CZ" dirty="0"/>
          </a:p>
        </p:txBody>
      </p:sp>
    </p:spTree>
    <p:extLst>
      <p:ext uri="{BB962C8B-B14F-4D97-AF65-F5344CB8AC3E}">
        <p14:creationId xmlns:p14="http://schemas.microsoft.com/office/powerpoint/2010/main" val="1426124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Krizové strategie jsou produktem krizového řízení, které nastupuje v době výskytu krizových situací ohrožujících podnik. Představují strategické postupy, jejichž cílem je zamezit možnosti vzniku krize nebo v případě, kdy krize nastala redukovat rozsah škodlivých dopadů a časově omezit působení krize. </a:t>
            </a:r>
            <a:endParaRPr lang="cs-CZ" sz="1600" dirty="0" smtClean="0"/>
          </a:p>
          <a:p>
            <a:pPr algn="just"/>
            <a:endParaRPr lang="cs-CZ" sz="1600" dirty="0" smtClean="0"/>
          </a:p>
          <a:p>
            <a:pPr algn="just"/>
            <a:r>
              <a:rPr lang="cs-CZ" sz="1600" dirty="0" smtClean="0"/>
              <a:t>V</a:t>
            </a:r>
            <a:r>
              <a:rPr lang="cs-CZ" sz="1600" dirty="0"/>
              <a:t> podstatě tvoří krizová strategie soustavu na sebe navazujících opatření, kam patří:</a:t>
            </a:r>
          </a:p>
          <a:p>
            <a:pPr lvl="1" algn="just"/>
            <a:r>
              <a:rPr lang="cs-CZ" sz="1600" dirty="0"/>
              <a:t>identifikace krizových ohnisek;</a:t>
            </a:r>
          </a:p>
          <a:p>
            <a:pPr lvl="1" algn="just"/>
            <a:r>
              <a:rPr lang="cs-CZ" sz="1600" dirty="0"/>
              <a:t>vytváření krizového štábu a jeho výcvik;</a:t>
            </a:r>
          </a:p>
          <a:p>
            <a:pPr lvl="1" algn="just"/>
            <a:r>
              <a:rPr lang="cs-CZ" sz="1600" dirty="0"/>
              <a:t>tvorbu krizových scénářů;</a:t>
            </a:r>
          </a:p>
          <a:p>
            <a:pPr lvl="1" algn="just"/>
            <a:r>
              <a:rPr lang="cs-CZ" sz="1600" dirty="0"/>
              <a:t>organizování krizových opatření tak, aby podnik nebyl ohrožen, pokud krize se vyskytne;</a:t>
            </a:r>
          </a:p>
          <a:p>
            <a:pPr lvl="1" algn="just"/>
            <a:r>
              <a:rPr lang="cs-CZ" sz="1600" dirty="0"/>
              <a:t>připravit se na </a:t>
            </a:r>
            <a:r>
              <a:rPr lang="cs-CZ" sz="1600" dirty="0" err="1"/>
              <a:t>pokrizové</a:t>
            </a:r>
            <a:r>
              <a:rPr lang="cs-CZ" sz="1600" dirty="0"/>
              <a:t> období.</a:t>
            </a:r>
          </a:p>
        </p:txBody>
      </p:sp>
      <p:sp>
        <p:nvSpPr>
          <p:cNvPr id="6" name="Nadpis 5"/>
          <p:cNvSpPr>
            <a:spLocks noGrp="1"/>
          </p:cNvSpPr>
          <p:nvPr>
            <p:ph type="title"/>
          </p:nvPr>
        </p:nvSpPr>
        <p:spPr>
          <a:xfrm>
            <a:off x="179512" y="195486"/>
            <a:ext cx="7344816" cy="507703"/>
          </a:xfrm>
        </p:spPr>
        <p:txBody>
          <a:bodyPr/>
          <a:lstStyle/>
          <a:p>
            <a:r>
              <a:rPr lang="cs-CZ" dirty="0" smtClean="0"/>
              <a:t>Krizové strategie</a:t>
            </a:r>
            <a:endParaRPr lang="cs-CZ" dirty="0"/>
          </a:p>
        </p:txBody>
      </p:sp>
    </p:spTree>
    <p:extLst>
      <p:ext uri="{BB962C8B-B14F-4D97-AF65-F5344CB8AC3E}">
        <p14:creationId xmlns:p14="http://schemas.microsoft.com/office/powerpoint/2010/main" val="626131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Podnikové </a:t>
            </a:r>
            <a:r>
              <a:rPr lang="cs-CZ" sz="1600" dirty="0"/>
              <a:t>krize mohou být vyvolány jak vlivem okolí podniku, tak vnitřními podmínkami podnikatelského subjektu (rozpory uvnitř podniku). </a:t>
            </a:r>
            <a:endParaRPr lang="cs-CZ" sz="1600" dirty="0" smtClean="0"/>
          </a:p>
          <a:p>
            <a:pPr algn="just"/>
            <a:r>
              <a:rPr lang="cs-CZ" sz="1600" dirty="0"/>
              <a:t>Úkolem strategie je připravit podnik na všechny situace, které s vysokou pravděpodobností mohou nastat. Proto je životně nezbytné tyto situace předvídat</a:t>
            </a:r>
            <a:r>
              <a:rPr lang="cs-CZ" sz="1600" dirty="0" smtClean="0"/>
              <a:t>.</a:t>
            </a:r>
          </a:p>
          <a:p>
            <a:pPr algn="just"/>
            <a:r>
              <a:rPr lang="cs-CZ" sz="1600" dirty="0"/>
              <a:t>Aby krizové řízení bylo skutečně souhrnem systematizovaných procesů a kroků, nikoliv jen výčtem dílčích změn, má krizový management nezastupitelnou roli ve stanovení krizové strategie podniku a její implementaci. </a:t>
            </a:r>
            <a:endParaRPr lang="cs-CZ" sz="1600" dirty="0" smtClean="0"/>
          </a:p>
          <a:p>
            <a:pPr algn="just"/>
            <a:endParaRPr lang="cs-CZ" sz="1600" dirty="0" smtClean="0"/>
          </a:p>
          <a:p>
            <a:pPr algn="just"/>
            <a:r>
              <a:rPr lang="cs-CZ" sz="1600" dirty="0" smtClean="0"/>
              <a:t>Krizové </a:t>
            </a:r>
            <a:r>
              <a:rPr lang="cs-CZ" sz="1600" dirty="0"/>
              <a:t>strategie musí řešit dva základní, následující problémy:</a:t>
            </a:r>
          </a:p>
          <a:p>
            <a:pPr lvl="1" algn="just"/>
            <a:r>
              <a:rPr lang="cs-CZ" sz="1600" dirty="0"/>
              <a:t>Jak krizi předcházet a v případě jejího vzniku krizi přežít.</a:t>
            </a:r>
          </a:p>
          <a:p>
            <a:pPr lvl="1" algn="just"/>
            <a:r>
              <a:rPr lang="cs-CZ" sz="1600" dirty="0"/>
              <a:t>Jak využít v budoucnu pozitivní přínosy krize tak, aby podnik mohl zvyšovat svou výkonnost a tím si zlepšil nebo upevnil svou pozici na trhu.</a:t>
            </a:r>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Poslání krizové strategie</a:t>
            </a:r>
            <a:endParaRPr lang="cs-CZ" dirty="0"/>
          </a:p>
        </p:txBody>
      </p:sp>
    </p:spTree>
    <p:extLst>
      <p:ext uri="{BB962C8B-B14F-4D97-AF65-F5344CB8AC3E}">
        <p14:creationId xmlns:p14="http://schemas.microsoft.com/office/powerpoint/2010/main" val="3409627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Význam </a:t>
            </a:r>
            <a:r>
              <a:rPr lang="cs-CZ" sz="1600" b="1" dirty="0" smtClean="0"/>
              <a:t>strategického krizového </a:t>
            </a:r>
            <a:r>
              <a:rPr lang="cs-CZ" sz="1600" b="1" dirty="0"/>
              <a:t>plánování spočívá zejména v:</a:t>
            </a:r>
            <a:endParaRPr lang="cs-CZ" sz="1600" dirty="0"/>
          </a:p>
          <a:p>
            <a:pPr lvl="0" algn="just"/>
            <a:r>
              <a:rPr lang="cs-CZ" sz="1600" dirty="0"/>
              <a:t>připravenosti na možné krizové situace – scénáře a plány,</a:t>
            </a:r>
          </a:p>
          <a:p>
            <a:pPr lvl="0" algn="just"/>
            <a:r>
              <a:rPr lang="cs-CZ" sz="1600" dirty="0"/>
              <a:t>jasném vymezení rolí (pravomoc, odpovědnost) – tvorba krizového týmu,</a:t>
            </a:r>
          </a:p>
          <a:p>
            <a:pPr lvl="0" algn="just"/>
            <a:r>
              <a:rPr lang="cs-CZ" sz="1600" dirty="0"/>
              <a:t>včasné reakci na vzniklou krizovou situaci – načasování kroků operativního řízení,</a:t>
            </a:r>
          </a:p>
          <a:p>
            <a:pPr lvl="0" algn="just"/>
            <a:r>
              <a:rPr lang="cs-CZ" sz="1600" dirty="0"/>
              <a:t>minimalizaci dopadů krizové situace – např. diverzifikace rizika,</a:t>
            </a:r>
          </a:p>
          <a:p>
            <a:pPr lvl="0" algn="just"/>
            <a:r>
              <a:rPr lang="cs-CZ" sz="1600" dirty="0"/>
              <a:t>zajištění ochrany lidí, majetku a životního prostředí,</a:t>
            </a:r>
          </a:p>
          <a:p>
            <a:pPr lvl="0" algn="just"/>
            <a:r>
              <a:rPr lang="cs-CZ" sz="1600" dirty="0"/>
              <a:t>usnadnění splnění dalších regulačních požadavků vyplývajících z platných právních norem – sledování legislativy ve fázi přípravy a schvalování,</a:t>
            </a:r>
          </a:p>
          <a:p>
            <a:pPr lvl="0" algn="just"/>
            <a:r>
              <a:rPr lang="cs-CZ" sz="1600" dirty="0"/>
              <a:t>připravenosti na práci s médii,</a:t>
            </a:r>
          </a:p>
          <a:p>
            <a:pPr lvl="0" algn="just"/>
            <a:r>
              <a:rPr lang="cs-CZ" sz="1600" dirty="0"/>
              <a:t>zvýšení schopnosti vyvést podnik z krize a zabezpečit obnovu klíčových podnikových činností – situační analýzy, identifikace rizik a nápravná opatření,</a:t>
            </a:r>
          </a:p>
          <a:p>
            <a:pPr algn="just"/>
            <a:r>
              <a:rPr lang="cs-CZ" sz="1600" dirty="0"/>
              <a:t>zlepšení podnikové pověsti, reputace, image</a:t>
            </a:r>
            <a:r>
              <a:rPr lang="cs-CZ" sz="1600" dirty="0" smtClean="0"/>
              <a:t>.</a:t>
            </a:r>
            <a:endParaRPr lang="cs-CZ" sz="1600" dirty="0"/>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Strategické krizové plánování</a:t>
            </a:r>
            <a:endParaRPr lang="cs-CZ" dirty="0"/>
          </a:p>
        </p:txBody>
      </p:sp>
    </p:spTree>
    <p:extLst>
      <p:ext uri="{BB962C8B-B14F-4D97-AF65-F5344CB8AC3E}">
        <p14:creationId xmlns:p14="http://schemas.microsoft.com/office/powerpoint/2010/main" val="154551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Výběr, implementace a kontrola strategie organizace</a:t>
            </a:r>
            <a:br>
              <a:rPr lang="cs-CZ" sz="4000" b="1" dirty="0" smtClean="0">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Strategický management</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6</a:t>
            </a:r>
            <a:r>
              <a:rPr lang="cs-CZ" sz="1400" dirty="0" smtClean="0">
                <a:solidFill>
                  <a:schemeClr val="bg1"/>
                </a:solidFill>
                <a:latin typeface="Times New Roman" panose="02020603050405020304" pitchFamily="18" charset="0"/>
                <a:cs typeface="Times New Roman" panose="02020603050405020304" pitchFamily="18" charset="0"/>
              </a:rPr>
              <a:t>. téma</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18675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 vytvoření představ o budoucím vývoji podniku a analýze situace, která odhalí vlastnosti nejen podniku, ale ukáže současně i příležitosti a hrozby okolí, je nutno přistoupit k výběru typu podnikové komplexní strategie</a:t>
            </a:r>
            <a:r>
              <a:rPr lang="cs-CZ" sz="1600" dirty="0" smtClean="0"/>
              <a:t>.</a:t>
            </a:r>
          </a:p>
          <a:p>
            <a:pPr algn="just"/>
            <a:r>
              <a:rPr lang="cs-CZ" sz="1600" dirty="0"/>
              <a:t>Výběr strategie představuje v podstatě realizaci určitých změn v chování, přístupech a metodách podniku ve srovnání s původním stavem</a:t>
            </a:r>
            <a:r>
              <a:rPr lang="cs-CZ" sz="1600" dirty="0" smtClean="0"/>
              <a:t>.</a:t>
            </a:r>
          </a:p>
          <a:p>
            <a:pPr algn="just"/>
            <a:r>
              <a:rPr lang="cs-CZ" sz="1600" dirty="0"/>
              <a:t>Výběr strategie podniku představuje důležitou složku strategického řízení, neboť pokud vybereme vhodnou strategii lze počítat s úspěchem</a:t>
            </a:r>
            <a:r>
              <a:rPr lang="cs-CZ" sz="1600" dirty="0" smtClean="0"/>
              <a:t>.</a:t>
            </a:r>
          </a:p>
          <a:p>
            <a:pPr algn="just"/>
            <a:r>
              <a:rPr lang="cs-CZ" sz="1600" dirty="0" smtClean="0"/>
              <a:t>Smyslem </a:t>
            </a:r>
            <a:r>
              <a:rPr lang="cs-CZ" sz="1600" dirty="0"/>
              <a:t>výběru a volby vhodné alternativy podnikové strategie je dosažení podnikového cíle optimálním způsobem. Znamená to, že rozhodnutí nepředstavuje konečný cíl, ale pouze prostředek sloužící k dosažení cíle</a:t>
            </a:r>
            <a:r>
              <a:rPr lang="cs-CZ" sz="1600" dirty="0" smtClean="0"/>
              <a:t>.</a:t>
            </a:r>
          </a:p>
          <a:p>
            <a:pPr algn="just"/>
            <a:r>
              <a:rPr lang="cs-CZ" sz="1600" dirty="0"/>
              <a:t>Výběrem a implementací se strategie podniku stává konkrétním plánem jak dosáhnout vytýčených met podniku v podobě strategických cílů a tím naplnit jak vizi, tak poslání podniku a tak vytvořit určité předpoklady pro realizaci stanovených podnikových </a:t>
            </a:r>
            <a:r>
              <a:rPr lang="cs-CZ" sz="1600" dirty="0" smtClean="0"/>
              <a:t>hodnot.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Výběr strategie</a:t>
            </a:r>
            <a:endParaRPr lang="cs-CZ" dirty="0"/>
          </a:p>
        </p:txBody>
      </p:sp>
    </p:spTree>
    <p:extLst>
      <p:ext uri="{BB962C8B-B14F-4D97-AF65-F5344CB8AC3E}">
        <p14:creationId xmlns:p14="http://schemas.microsoft.com/office/powerpoint/2010/main" val="583929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Proces </a:t>
            </a:r>
            <a:r>
              <a:rPr lang="cs-CZ" sz="1600" b="1" dirty="0"/>
              <a:t>výběru</a:t>
            </a:r>
            <a:r>
              <a:rPr lang="cs-CZ" sz="1600" dirty="0"/>
              <a:t> určité strategie podniku tvoří následující tři základní kroky (fáze) výběrového procesu:</a:t>
            </a:r>
          </a:p>
          <a:p>
            <a:pPr lvl="1" algn="just"/>
            <a:r>
              <a:rPr lang="cs-CZ" sz="1600" dirty="0"/>
              <a:t>vymezení strategických </a:t>
            </a:r>
            <a:r>
              <a:rPr lang="cs-CZ" sz="1600" dirty="0" smtClean="0"/>
              <a:t>možností – generování strategický alternativ</a:t>
            </a:r>
            <a:endParaRPr lang="cs-CZ" sz="1600" dirty="0"/>
          </a:p>
          <a:p>
            <a:pPr lvl="1" algn="just"/>
            <a:r>
              <a:rPr lang="cs-CZ" sz="1600" dirty="0"/>
              <a:t>zhodnocení předložených možností (variant</a:t>
            </a:r>
            <a:r>
              <a:rPr lang="cs-CZ" sz="1600" dirty="0" smtClean="0"/>
              <a:t>) na základě určitých kritérií;</a:t>
            </a:r>
            <a:endParaRPr lang="cs-CZ" sz="1600" dirty="0"/>
          </a:p>
          <a:p>
            <a:pPr lvl="1" algn="just"/>
            <a:r>
              <a:rPr lang="cs-CZ" sz="1600" dirty="0"/>
              <a:t>vlastní výběr strategie</a:t>
            </a:r>
            <a:r>
              <a:rPr lang="cs-CZ" sz="1600" dirty="0" smtClean="0"/>
              <a:t>.</a:t>
            </a:r>
          </a:p>
          <a:p>
            <a:pPr algn="just"/>
            <a:endParaRPr lang="cs-CZ" sz="1600" dirty="0" smtClean="0"/>
          </a:p>
          <a:p>
            <a:pPr algn="just"/>
            <a:r>
              <a:rPr lang="cs-CZ" sz="1600" dirty="0" smtClean="0"/>
              <a:t>Alternativy identifikují možnosti, které je potřeba objektivně zhodnotit z pohledu jejich přínosu. </a:t>
            </a:r>
          </a:p>
          <a:p>
            <a:pPr algn="just"/>
            <a:r>
              <a:rPr lang="cs-CZ" sz="1600" dirty="0" smtClean="0"/>
              <a:t>Alternativy je potřeba neustále prověřovat.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Proces výběru strategie</a:t>
            </a:r>
            <a:endParaRPr lang="cs-CZ" dirty="0"/>
          </a:p>
        </p:txBody>
      </p:sp>
    </p:spTree>
    <p:extLst>
      <p:ext uri="{BB962C8B-B14F-4D97-AF65-F5344CB8AC3E}">
        <p14:creationId xmlns:p14="http://schemas.microsoft.com/office/powerpoint/2010/main" val="551933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Podniková strategie představuje </a:t>
            </a:r>
            <a:r>
              <a:rPr lang="cs-CZ" sz="1600" dirty="0"/>
              <a:t>unikátní systém zásad řízení, jehož cílem je co nejlepší využití budoucnosti. </a:t>
            </a:r>
            <a:endParaRPr lang="cs-CZ" sz="1600" dirty="0" smtClean="0"/>
          </a:p>
          <a:p>
            <a:pPr algn="just"/>
            <a:r>
              <a:rPr lang="cs-CZ" sz="1600" dirty="0"/>
              <a:t>P</a:t>
            </a:r>
            <a:r>
              <a:rPr lang="cs-CZ" sz="1600" dirty="0" smtClean="0"/>
              <a:t>odniková </a:t>
            </a:r>
            <a:r>
              <a:rPr lang="cs-CZ" sz="1600" dirty="0"/>
              <a:t>strategie je otevřeným systémem sladěných záměrů a předpokladů pro dosažení stanoveného cíle. Přitom tento systém musí být schopen současně rychlé a efektivní reakce na měnící se možnosti podnikatelského uplatnění</a:t>
            </a:r>
            <a:r>
              <a:rPr lang="cs-CZ" sz="1600" dirty="0" smtClean="0"/>
              <a:t>.</a:t>
            </a:r>
          </a:p>
          <a:p>
            <a:pPr algn="just"/>
            <a:r>
              <a:rPr lang="cs-CZ" sz="1600" dirty="0"/>
              <a:t>Strategie se tak stává základní plánovací základnou pro určení strategických cílů, potřeby zdrojů i postupů, které zajistí jejích dosažení. Jelikož budoucnost podniků není dobře známá, musí být podniková strategie dynamická a pružná. </a:t>
            </a:r>
            <a:endParaRPr lang="cs-CZ" sz="1600" dirty="0" smtClean="0"/>
          </a:p>
          <a:p>
            <a:pPr algn="just"/>
            <a:r>
              <a:rPr lang="cs-CZ" sz="1600" dirty="0" smtClean="0"/>
              <a:t>Zároveň </a:t>
            </a:r>
            <a:r>
              <a:rPr lang="cs-CZ" sz="1600" dirty="0"/>
              <a:t>její hlavní tvůrci a uživatelé musí být současně pohotoví i rychlí aby optimálním způsobem využili všechny možnosti, které jim vývoj poskytne v budoucím období.</a:t>
            </a:r>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Podniková strategie</a:t>
            </a:r>
            <a:endParaRPr lang="cs-CZ" dirty="0"/>
          </a:p>
        </p:txBody>
      </p:sp>
    </p:spTree>
    <p:extLst>
      <p:ext uri="{BB962C8B-B14F-4D97-AF65-F5344CB8AC3E}">
        <p14:creationId xmlns:p14="http://schemas.microsoft.com/office/powerpoint/2010/main" val="420059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5469" y="7266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Alternativy se liší na základě naplnění účelu:</a:t>
            </a:r>
          </a:p>
          <a:p>
            <a:pPr lvl="1" algn="just"/>
            <a:r>
              <a:rPr lang="cs-CZ" sz="1600" dirty="0" smtClean="0"/>
              <a:t>Dosažení cíle</a:t>
            </a:r>
          </a:p>
          <a:p>
            <a:pPr lvl="1" algn="just"/>
            <a:r>
              <a:rPr lang="cs-CZ" sz="1600" dirty="0" smtClean="0"/>
              <a:t>Vyřešení problému</a:t>
            </a:r>
          </a:p>
          <a:p>
            <a:pPr lvl="1" algn="just"/>
            <a:r>
              <a:rPr lang="cs-CZ" sz="1600" dirty="0" smtClean="0"/>
              <a:t>Využití příležitosti</a:t>
            </a:r>
          </a:p>
          <a:p>
            <a:pPr marL="0" indent="0" algn="just">
              <a:buNone/>
            </a:pPr>
            <a:endParaRPr lang="cs-CZ" sz="1600" dirty="0" smtClean="0"/>
          </a:p>
          <a:p>
            <a:pPr algn="just"/>
            <a:r>
              <a:rPr lang="cs-CZ" sz="1600" dirty="0" smtClean="0"/>
              <a:t>Alternativy se liší podle jejich významu:</a:t>
            </a:r>
          </a:p>
          <a:p>
            <a:pPr lvl="1" algn="just"/>
            <a:r>
              <a:rPr lang="cs-CZ" sz="1600" dirty="0" smtClean="0"/>
              <a:t>Vymezující rozsah možností</a:t>
            </a:r>
          </a:p>
          <a:p>
            <a:pPr lvl="1" algn="just"/>
            <a:r>
              <a:rPr lang="cs-CZ" sz="1600" dirty="0" smtClean="0"/>
              <a:t>Určující další směřování podniku</a:t>
            </a:r>
          </a:p>
          <a:p>
            <a:pPr marL="0" indent="0" algn="just">
              <a:buNone/>
            </a:pPr>
            <a:endParaRPr lang="cs-CZ" sz="1600" dirty="0" smtClean="0"/>
          </a:p>
          <a:p>
            <a:pPr algn="just"/>
            <a:r>
              <a:rPr lang="cs-CZ" sz="1600" dirty="0" smtClean="0"/>
              <a:t>Alternativy se liší na základě kritérií:</a:t>
            </a:r>
          </a:p>
          <a:p>
            <a:pPr lvl="1" algn="just"/>
            <a:r>
              <a:rPr lang="cs-CZ" sz="1600" dirty="0" smtClean="0"/>
              <a:t>Míry kreativity a invence</a:t>
            </a:r>
          </a:p>
          <a:p>
            <a:pPr lvl="1" algn="just"/>
            <a:r>
              <a:rPr lang="cs-CZ" sz="1600" dirty="0" smtClean="0"/>
              <a:t>Míry návaznosti na dosavadní strategie</a:t>
            </a:r>
          </a:p>
          <a:p>
            <a:pPr lvl="1" algn="just"/>
            <a:r>
              <a:rPr lang="cs-CZ" sz="1600" dirty="0" smtClean="0"/>
              <a:t>Míry do jaké se odlišují od dříve přijatelných možností a jsou nemyslitelné v souvislosti se současnou činností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smtClean="0"/>
              <a:t>Generování strategických alternativ</a:t>
            </a:r>
            <a:endParaRPr lang="cs-CZ" dirty="0"/>
          </a:p>
        </p:txBody>
      </p:sp>
    </p:spTree>
    <p:extLst>
      <p:ext uri="{BB962C8B-B14F-4D97-AF65-F5344CB8AC3E}">
        <p14:creationId xmlns:p14="http://schemas.microsoft.com/office/powerpoint/2010/main" val="253944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26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Určení rámce problému</a:t>
            </a:r>
          </a:p>
          <a:p>
            <a:pPr lvl="1" algn="just"/>
            <a:r>
              <a:rPr lang="cs-CZ" sz="1600" dirty="0" smtClean="0"/>
              <a:t>Vzniká na základě požadovaných potřeb a příležitostí</a:t>
            </a:r>
          </a:p>
          <a:p>
            <a:pPr lvl="1" algn="just"/>
            <a:r>
              <a:rPr lang="cs-CZ" sz="1600" dirty="0" smtClean="0"/>
              <a:t>Vymezení problému</a:t>
            </a:r>
          </a:p>
          <a:p>
            <a:pPr lvl="1" algn="just"/>
            <a:r>
              <a:rPr lang="cs-CZ" sz="1600" dirty="0" smtClean="0"/>
              <a:t>Strategická situační analýza</a:t>
            </a:r>
          </a:p>
          <a:p>
            <a:pPr marL="0" indent="0" algn="just">
              <a:buNone/>
            </a:pPr>
            <a:endParaRPr lang="cs-CZ" sz="1600" dirty="0" smtClean="0"/>
          </a:p>
          <a:p>
            <a:pPr algn="just"/>
            <a:r>
              <a:rPr lang="cs-CZ" sz="1600" dirty="0" smtClean="0"/>
              <a:t>Generování souboru strategických alternativ</a:t>
            </a:r>
          </a:p>
          <a:p>
            <a:pPr lvl="1" algn="just"/>
            <a:r>
              <a:rPr lang="cs-CZ" sz="1600" dirty="0" smtClean="0"/>
              <a:t>Vytvoření širokého spektra strategických alternativ</a:t>
            </a:r>
          </a:p>
          <a:p>
            <a:pPr lvl="1" algn="just"/>
            <a:r>
              <a:rPr lang="cs-CZ" sz="1600" dirty="0" smtClean="0"/>
              <a:t>Strategické alternativy vytvořené na základě složitosti a důležitosti problému</a:t>
            </a:r>
          </a:p>
          <a:p>
            <a:pPr marL="0" indent="0" algn="just">
              <a:buNone/>
            </a:pPr>
            <a:endParaRPr lang="cs-CZ" sz="1600" dirty="0" smtClean="0"/>
          </a:p>
          <a:p>
            <a:pPr algn="just"/>
            <a:r>
              <a:rPr lang="cs-CZ" sz="1600" dirty="0" smtClean="0"/>
              <a:t>Zúžení souboru strategických alternativ</a:t>
            </a:r>
          </a:p>
          <a:p>
            <a:pPr lvl="1" algn="just"/>
            <a:r>
              <a:rPr lang="cs-CZ" sz="1600" dirty="0" smtClean="0"/>
              <a:t>Zúžení souboru strategických alternativ za pomoci kritérií vycházejících z cílů a disponibilních zdrojů.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smtClean="0"/>
              <a:t>Proces generování strategických alternativ</a:t>
            </a:r>
            <a:endParaRPr lang="cs-CZ" dirty="0"/>
          </a:p>
        </p:txBody>
      </p:sp>
    </p:spTree>
    <p:extLst>
      <p:ext uri="{BB962C8B-B14F-4D97-AF65-F5344CB8AC3E}">
        <p14:creationId xmlns:p14="http://schemas.microsoft.com/office/powerpoint/2010/main" val="3179624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smtClean="0"/>
              <a:t>Zřejmé, jasné alternativy </a:t>
            </a:r>
          </a:p>
          <a:p>
            <a:pPr algn="just"/>
            <a:r>
              <a:rPr lang="cs-CZ" sz="1600" dirty="0" smtClean="0"/>
              <a:t>vyplývají ze současné, zřejmé strategie podniku</a:t>
            </a:r>
          </a:p>
          <a:p>
            <a:pPr algn="just"/>
            <a:r>
              <a:rPr lang="cs-CZ" sz="1600" dirty="0" smtClean="0"/>
              <a:t>jsou realizované drobnými úpravami a dalším rozvojem, např. přidání nové položky do výrobkové řady nebo restrukturalizace systému odbytu</a:t>
            </a:r>
          </a:p>
          <a:p>
            <a:pPr algn="just"/>
            <a:endParaRPr lang="cs-CZ" sz="1600" dirty="0" smtClean="0"/>
          </a:p>
          <a:p>
            <a:pPr marL="0" indent="0" algn="just">
              <a:buNone/>
            </a:pPr>
            <a:r>
              <a:rPr lang="cs-CZ" sz="1600" b="1" dirty="0" smtClean="0"/>
              <a:t>Kreativní alternativy </a:t>
            </a:r>
          </a:p>
          <a:p>
            <a:pPr algn="just"/>
            <a:r>
              <a:rPr lang="cs-CZ" sz="1600" dirty="0" smtClean="0"/>
              <a:t>obsahují nové přístupy k řešení problému</a:t>
            </a:r>
          </a:p>
          <a:p>
            <a:pPr algn="just"/>
            <a:r>
              <a:rPr lang="cs-CZ" sz="1600" dirty="0" smtClean="0"/>
              <a:t>aplikují se nové myšlenkové pochody, </a:t>
            </a:r>
          </a:p>
          <a:p>
            <a:pPr algn="just"/>
            <a:r>
              <a:rPr lang="cs-CZ" sz="1600" dirty="0" smtClean="0"/>
              <a:t>opouští se dosavadní předpoklady a stereotypy</a:t>
            </a:r>
          </a:p>
          <a:p>
            <a:pPr marL="0" indent="0" algn="just">
              <a:buNone/>
            </a:pPr>
            <a:endParaRPr lang="cs-CZ" sz="1600" dirty="0" smtClean="0"/>
          </a:p>
          <a:p>
            <a:pPr marL="0" indent="0" algn="just">
              <a:buNone/>
            </a:pPr>
            <a:r>
              <a:rPr lang="cs-CZ" sz="1600" b="1" dirty="0" smtClean="0"/>
              <a:t>Nemyslitelné alternativy </a:t>
            </a:r>
          </a:p>
          <a:p>
            <a:pPr algn="just"/>
            <a:r>
              <a:rPr lang="cs-CZ" sz="1600" dirty="0" smtClean="0"/>
              <a:t>jsou nepřijatelné z hlediska pravidel podniku, </a:t>
            </a:r>
          </a:p>
          <a:p>
            <a:pPr algn="just"/>
            <a:r>
              <a:rPr lang="cs-CZ" sz="1600" dirty="0" smtClean="0"/>
              <a:t>v podniku se o nich přemýšlí (nejsou zcela nemyslitelné), </a:t>
            </a:r>
          </a:p>
          <a:p>
            <a:pPr algn="just"/>
            <a:r>
              <a:rPr lang="cs-CZ" sz="1600" dirty="0" smtClean="0"/>
              <a:t>jejich využití je nízké, jelikož odráží radikální rozchod s tradičními metodami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smtClean="0"/>
              <a:t>Typy alternativ</a:t>
            </a:r>
            <a:endParaRPr lang="cs-CZ" dirty="0"/>
          </a:p>
        </p:txBody>
      </p:sp>
    </p:spTree>
    <p:extLst>
      <p:ext uri="{BB962C8B-B14F-4D97-AF65-F5344CB8AC3E}">
        <p14:creationId xmlns:p14="http://schemas.microsoft.com/office/powerpoint/2010/main" val="1826112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Hodnocení jednotlivých strategických alternativ ve vztahu ke kritériím</a:t>
            </a:r>
            <a:r>
              <a:rPr lang="cs-CZ" sz="1600" dirty="0" smtClean="0"/>
              <a:t>:</a:t>
            </a:r>
          </a:p>
          <a:p>
            <a:pPr algn="just"/>
            <a:endParaRPr lang="cs-CZ" sz="1600" dirty="0"/>
          </a:p>
          <a:p>
            <a:pPr lvl="1" algn="just"/>
            <a:r>
              <a:rPr lang="cs-CZ" sz="1600" dirty="0" smtClean="0"/>
              <a:t>Přijatelnost – kritérium</a:t>
            </a:r>
            <a:r>
              <a:rPr lang="cs-CZ" sz="1600" dirty="0"/>
              <a:t>, které vypovídá o tom, do jaké míry splní jednotlivé strategie očekávání, která jsou s nimi spojena (návratnost, riziko), a do jaké míry vyhoví různým očekáváním zájmových </a:t>
            </a:r>
            <a:r>
              <a:rPr lang="cs-CZ" sz="1600" dirty="0" smtClean="0"/>
              <a:t>skupin.</a:t>
            </a:r>
            <a:endParaRPr lang="cs-CZ" sz="1600" dirty="0"/>
          </a:p>
          <a:p>
            <a:pPr lvl="1" algn="just">
              <a:buNone/>
            </a:pPr>
            <a:endParaRPr lang="cs-CZ" sz="1600" dirty="0"/>
          </a:p>
          <a:p>
            <a:pPr lvl="1" algn="just"/>
            <a:r>
              <a:rPr lang="cs-CZ" sz="1600" dirty="0" smtClean="0"/>
              <a:t>Vhodnost – kritérium</a:t>
            </a:r>
            <a:r>
              <a:rPr lang="cs-CZ" sz="1600" dirty="0"/>
              <a:t>, které určuje do jaké míry odpovídají srovnávané strategie předpokládaným budoucím trendům a změnám prostředí a do jaké míry jsou využity klíčové kvalifikace podniku.</a:t>
            </a:r>
          </a:p>
          <a:p>
            <a:pPr lvl="1" algn="just">
              <a:buNone/>
            </a:pPr>
            <a:endParaRPr lang="cs-CZ" sz="1600" dirty="0"/>
          </a:p>
          <a:p>
            <a:pPr lvl="1" algn="just"/>
            <a:r>
              <a:rPr lang="cs-CZ" sz="1600" dirty="0" smtClean="0"/>
              <a:t>Realizovatelnost – kritérium</a:t>
            </a:r>
            <a:r>
              <a:rPr lang="cs-CZ" sz="1600" dirty="0"/>
              <a:t>, které sleduje praktickou využitelnost strategie. V jeho rámci se hodnotí nároky strategií na zdrojovou základnu a strategické způsobilosti podniku</a:t>
            </a:r>
          </a:p>
          <a:p>
            <a:pPr lvl="1"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Kritéria výběru strategie</a:t>
            </a:r>
            <a:endParaRPr lang="cs-CZ" dirty="0"/>
          </a:p>
        </p:txBody>
      </p:sp>
    </p:spTree>
    <p:extLst>
      <p:ext uri="{BB962C8B-B14F-4D97-AF65-F5344CB8AC3E}">
        <p14:creationId xmlns:p14="http://schemas.microsoft.com/office/powerpoint/2010/main" val="504778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Plánovitý přístup</a:t>
            </a:r>
            <a:r>
              <a:rPr lang="cs-CZ" sz="1600" dirty="0"/>
              <a:t>, založený na formálním zhodnocení alternativ je nejblíže probíraným postupům. Je založen na tom, že jsou záměry podniku kvantifikovány a použity jako měřítka, podle nichž jsou hodnoceny různé alternativy. Druhy hodnotících technik jsou v procesu rozhodování rozhodující. Na druhé straně tyto formální postupy nemohou být jediným nástrojem pro výběr strategií. </a:t>
            </a:r>
            <a:r>
              <a:rPr lang="cs-CZ" sz="1600" dirty="0" smtClean="0"/>
              <a:t>přispívají </a:t>
            </a:r>
            <a:r>
              <a:rPr lang="cs-CZ" sz="1600" dirty="0"/>
              <a:t>ke zvýšení odborné úrovně rozhodovacího procesu</a:t>
            </a:r>
            <a:r>
              <a:rPr lang="cs-CZ" sz="1600" dirty="0" smtClean="0"/>
              <a:t>.</a:t>
            </a:r>
          </a:p>
          <a:p>
            <a:pPr algn="just"/>
            <a:endParaRPr lang="cs-CZ" sz="1600" dirty="0"/>
          </a:p>
          <a:p>
            <a:pPr algn="just"/>
            <a:r>
              <a:rPr lang="cs-CZ" sz="1600" b="1" i="1" dirty="0"/>
              <a:t>Řízení</a:t>
            </a:r>
            <a:r>
              <a:rPr lang="cs-CZ" sz="1600" dirty="0"/>
              <a:t> – v tomto přístupu k výběru strategie dominuje rozhodnutí na nejvyšší úrovni řízení na základě informací z různých úrovní zevnitř i vně podniku. Jsou-li strategie vybírány tímto způsobem, je velká pravděpodobnost, že budou komplexní a funkční. Důležitou roli však hraje kvalita informací, na jejichž základě jsou činěna strategická rozhodnutí.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Přístupy k výběru strategie I</a:t>
            </a:r>
            <a:endParaRPr lang="cs-CZ" dirty="0"/>
          </a:p>
        </p:txBody>
      </p:sp>
    </p:spTree>
    <p:extLst>
      <p:ext uri="{BB962C8B-B14F-4D97-AF65-F5344CB8AC3E}">
        <p14:creationId xmlns:p14="http://schemas.microsoft.com/office/powerpoint/2010/main" val="3371417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smtClean="0"/>
              <a:t>Poučení </a:t>
            </a:r>
            <a:r>
              <a:rPr lang="cs-CZ" sz="1600" b="1" i="1" dirty="0"/>
              <a:t>zkušeností</a:t>
            </a:r>
            <a:r>
              <a:rPr lang="cs-CZ" sz="1600" dirty="0"/>
              <a:t> – souběžný proces probíhající uvnitř „operačních“ jednotek podniku a reagující a adaptující se na měnící se prostředí. Tento přístup lze doporučit, ovšem jen za předpokladu, že je řízen. Není-li tento proces řízen, hrozí riziko, že se strategický vývoj uvnitř podniku bude ubírat různými směry</a:t>
            </a:r>
            <a:r>
              <a:rPr lang="cs-CZ" sz="1600" dirty="0" smtClean="0"/>
              <a:t>.</a:t>
            </a:r>
          </a:p>
          <a:p>
            <a:pPr algn="just"/>
            <a:endParaRPr lang="cs-CZ" sz="1600" dirty="0"/>
          </a:p>
          <a:p>
            <a:pPr algn="just"/>
            <a:r>
              <a:rPr lang="cs-CZ" sz="1600" b="1" i="1" dirty="0"/>
              <a:t>Vnucený výběr</a:t>
            </a:r>
            <a:r>
              <a:rPr lang="cs-CZ" sz="1600" dirty="0"/>
              <a:t> – může nastat tehdy, když hlavní změny v prostředí zatlačí do pozadí ostatní vlivy, například zásadní technologické objevy. Dalšími případy vnuceného výběru mohou být situace dominantního vlivu nějaké externí zájmové skupiny nebo mimořádné konfiguraci nepříznivých podmínek. Nebezpečí vnuceného výběru lze eliminovat kvalitním a průběžným strategickým managementem, zejména permanentní strategickou analýzou. Například metoda plánování strategií pomocí scénářů vede k připravenosti managementu na různé alternativy vývoje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Přístupy k výběru strategie II</a:t>
            </a:r>
            <a:endParaRPr lang="cs-CZ" dirty="0"/>
          </a:p>
        </p:txBody>
      </p:sp>
    </p:spTree>
    <p:extLst>
      <p:ext uri="{BB962C8B-B14F-4D97-AF65-F5344CB8AC3E}">
        <p14:creationId xmlns:p14="http://schemas.microsoft.com/office/powerpoint/2010/main" val="3783450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Implementace strategie představuje skutečnou realizaci strategie, uvedení strategie do života. </a:t>
            </a:r>
          </a:p>
          <a:p>
            <a:pPr algn="just"/>
            <a:r>
              <a:rPr lang="cs-CZ" sz="1600" dirty="0" smtClean="0"/>
              <a:t>Proces implementace probíhá v několika krocích a vyžaduje také řízení strategických změn. </a:t>
            </a:r>
          </a:p>
          <a:p>
            <a:pPr algn="just"/>
            <a:r>
              <a:rPr lang="cs-CZ" sz="1600" dirty="0" smtClean="0"/>
              <a:t>Celkový proces implementace strategie musí být v souladu s celkovou situací podniku, strukturou podniku, cílem strategie, rozsahem strategických změn, manažerskými znalostmi, styly a metodami.</a:t>
            </a:r>
          </a:p>
          <a:p>
            <a:pPr algn="just"/>
            <a:r>
              <a:rPr lang="cs-CZ" sz="1600" dirty="0" smtClean="0"/>
              <a:t>Implementace a prosazování strategie vyžaduje více energie a času než její samotná formulace. </a:t>
            </a:r>
          </a:p>
          <a:p>
            <a:pPr algn="just"/>
            <a:r>
              <a:rPr lang="cs-CZ" sz="1600" dirty="0" smtClean="0"/>
              <a:t>Při jejím prosazování je velmi důležitá disciplína, schopnost plánovat, schopnost stimulovat a kontrola. To je rozdíl oproti formulování strategie, která spíše vyžaduje a je pro ni rozhodující tzv. kreativní chaos.</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Podstata implementace strategie</a:t>
            </a:r>
            <a:endParaRPr lang="cs-CZ" dirty="0"/>
          </a:p>
        </p:txBody>
      </p:sp>
    </p:spTree>
    <p:extLst>
      <p:ext uri="{BB962C8B-B14F-4D97-AF65-F5344CB8AC3E}">
        <p14:creationId xmlns:p14="http://schemas.microsoft.com/office/powerpoint/2010/main" val="3965896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Určení intervenčních </a:t>
            </a:r>
            <a:r>
              <a:rPr lang="cs-CZ" sz="1600" dirty="0" smtClean="0"/>
              <a:t>oblastí – stanovení konkrétních aktivit a procesů v podniku dotčených implementací vybrané strategie.</a:t>
            </a:r>
            <a:endParaRPr lang="cs-CZ" sz="1600" dirty="0"/>
          </a:p>
          <a:p>
            <a:pPr>
              <a:buNone/>
            </a:pPr>
            <a:endParaRPr lang="cs-CZ" sz="1600" dirty="0"/>
          </a:p>
          <a:p>
            <a:r>
              <a:rPr lang="cs-CZ" sz="1600" dirty="0"/>
              <a:t>Personální </a:t>
            </a:r>
            <a:r>
              <a:rPr lang="cs-CZ" sz="1600" dirty="0" smtClean="0"/>
              <a:t>zajištění – výběr konkrétních osob zajišťujících implementaci strategii a stanovení osobní odpovědnosti jednotlivých osob.</a:t>
            </a:r>
            <a:endParaRPr lang="cs-CZ" sz="1600" dirty="0"/>
          </a:p>
          <a:p>
            <a:pPr>
              <a:buNone/>
            </a:pPr>
            <a:endParaRPr lang="cs-CZ" sz="1600" dirty="0"/>
          </a:p>
          <a:p>
            <a:r>
              <a:rPr lang="cs-CZ" sz="1600" dirty="0"/>
              <a:t>Etapy procesu </a:t>
            </a:r>
            <a:r>
              <a:rPr lang="cs-CZ" sz="1600" dirty="0" smtClean="0"/>
              <a:t>implementace – stanovení jednotlivých fází procesu implementace, včetně stanovení časového rámce jednotlivých etap.</a:t>
            </a:r>
            <a:endParaRPr lang="cs-CZ" sz="1600" dirty="0"/>
          </a:p>
          <a:p>
            <a:pPr>
              <a:buNone/>
            </a:pPr>
            <a:endParaRPr lang="cs-CZ" sz="1600" dirty="0"/>
          </a:p>
          <a:p>
            <a:r>
              <a:rPr lang="cs-CZ" sz="1600" dirty="0"/>
              <a:t>Průběžná kontrola procesu </a:t>
            </a:r>
            <a:r>
              <a:rPr lang="cs-CZ" sz="1600" dirty="0" smtClean="0"/>
              <a:t>implementace – stanovení kontrolních mechanismů sledujících průběh procesu implementace. </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Plán implementace strategie</a:t>
            </a:r>
            <a:endParaRPr lang="cs-CZ" dirty="0"/>
          </a:p>
        </p:txBody>
      </p:sp>
    </p:spTree>
    <p:extLst>
      <p:ext uri="{BB962C8B-B14F-4D97-AF65-F5344CB8AC3E}">
        <p14:creationId xmlns:p14="http://schemas.microsoft.com/office/powerpoint/2010/main" val="3007664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Vyšší nároky na čas </a:t>
            </a:r>
            <a:r>
              <a:rPr lang="cs-CZ" sz="1600" dirty="0" smtClean="0"/>
              <a:t>– implementace samotné strategie, oproti její formulace, může trvat i několik let. Dlouhodobost procesu implementace vytváří obtížnější podmínky pro manažery z hlediska této implementace. Čím trvá implementace déle, tím častěji může dojít ke změně podmínek externího, ale i interního podnikatelského prostředí. Na změnu podmínek musí implementace včas reagovat, a to případnými korekcemi strategie.</a:t>
            </a:r>
          </a:p>
          <a:p>
            <a:pPr algn="just"/>
            <a:endParaRPr lang="cs-CZ" sz="1600" dirty="0" smtClean="0"/>
          </a:p>
          <a:p>
            <a:pPr algn="just"/>
            <a:r>
              <a:rPr lang="cs-CZ" sz="1600" b="1" dirty="0" smtClean="0"/>
              <a:t>Zapojení většího počtu lidí </a:t>
            </a:r>
            <a:r>
              <a:rPr lang="cs-CZ" sz="1600" dirty="0" smtClean="0"/>
              <a:t>– implementace strategie vyžaduje obvykle větší počet lidí z více řídících úrovní organizace, a to především z střední a operativní úrovně řízení. To vyvolává větší nároky na vertikální i horizontální komunikaci a celkovou koordinaci všech podnikových aktivit. Navíc komplikuje implementaci strategie i potřeba zajištění běžných aktivit a fungování podniku. Dlouhodobý charakter implementace a zapojení většího počtu lidí pak může vést ke vzniku významných problémů ohrožujících úspěšnost implementace.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Důvody náročnosti implementace strategie I</a:t>
            </a:r>
            <a:endParaRPr lang="cs-CZ" dirty="0"/>
          </a:p>
        </p:txBody>
      </p:sp>
    </p:spTree>
    <p:extLst>
      <p:ext uri="{BB962C8B-B14F-4D97-AF65-F5344CB8AC3E}">
        <p14:creationId xmlns:p14="http://schemas.microsoft.com/office/powerpoint/2010/main" val="4131680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7519" y="7155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Nedostatečné dovednosti a znalosti manažerů potřebné pro implementaci strategie </a:t>
            </a:r>
            <a:r>
              <a:rPr lang="cs-CZ" sz="1600" dirty="0" smtClean="0"/>
              <a:t>– nedostatečné dovednosti a znalosti manažerů jsou odrazem školících  a přípravných systémů manažerů, které jsou prioritně zaměřeny na tvorbu strategií, především pak funkčních strategií, a na problematiku plánování jako takovou. Také pozornost odborné literatury je upřena především na tvorbu strategie a plánování, podstatně méně pak na samotnou implementaci strategie.</a:t>
            </a:r>
          </a:p>
          <a:p>
            <a:pPr algn="just"/>
            <a:endParaRPr lang="cs-CZ" sz="1600" dirty="0" smtClean="0"/>
          </a:p>
          <a:p>
            <a:pPr algn="just"/>
            <a:r>
              <a:rPr lang="cs-CZ" sz="1600" b="1" dirty="0" smtClean="0"/>
              <a:t>Neexistence modelů poskytujících manažerům jasný návod nebo vodítko pro implementaci strategie </a:t>
            </a:r>
            <a:r>
              <a:rPr lang="cs-CZ" sz="1600" dirty="0" smtClean="0"/>
              <a:t>– neexistence takových modelů může vést k nekoordinovaným, divergentním a někdy až ke konfliktním rozhodnutím a akcím. Manažeři potřebují vědět, jaký krok je potřeba udělat, co je náplní tohoto kroku a kdy je potřeba jej udělat. Odborná literatura v tomto případě poskytuje pouze rámcový model implementace obecného charakteru. Ve většině případů tyto rámcové modely nesplňují požadavky na to, aby mohly být praktickým vodítkem manažerů při realizaci strategie.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Důvody náročnosti implementace strategie II</a:t>
            </a:r>
            <a:endParaRPr lang="cs-CZ" dirty="0"/>
          </a:p>
        </p:txBody>
      </p:sp>
    </p:spTree>
    <p:extLst>
      <p:ext uri="{BB962C8B-B14F-4D97-AF65-F5344CB8AC3E}">
        <p14:creationId xmlns:p14="http://schemas.microsoft.com/office/powerpoint/2010/main" val="788942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Podnikové strategie jakéhokoliv typu mohou být různorodého zaměření podle zvolené alternativy. Na základě </a:t>
            </a:r>
            <a:r>
              <a:rPr lang="cs-CZ" sz="1600" b="1" dirty="0"/>
              <a:t>charakteru alternativy </a:t>
            </a:r>
            <a:r>
              <a:rPr lang="cs-CZ" sz="1600" dirty="0"/>
              <a:t>lze rozdělit strategie:</a:t>
            </a:r>
          </a:p>
          <a:p>
            <a:pPr lvl="0" algn="just"/>
            <a:r>
              <a:rPr lang="cs-CZ" sz="1600" dirty="0"/>
              <a:t>na </a:t>
            </a:r>
            <a:r>
              <a:rPr lang="cs-CZ" sz="1600" dirty="0" smtClean="0"/>
              <a:t>optimistické</a:t>
            </a:r>
            <a:endParaRPr lang="cs-CZ" sz="1600" dirty="0"/>
          </a:p>
          <a:p>
            <a:pPr lvl="0" algn="just"/>
            <a:r>
              <a:rPr lang="cs-CZ" sz="1600" dirty="0"/>
              <a:t>na </a:t>
            </a:r>
            <a:r>
              <a:rPr lang="cs-CZ" sz="1600" dirty="0" smtClean="0"/>
              <a:t>pesimistické</a:t>
            </a:r>
            <a:endParaRPr lang="cs-CZ" sz="1600" dirty="0"/>
          </a:p>
          <a:p>
            <a:pPr lvl="0" algn="just"/>
            <a:r>
              <a:rPr lang="cs-CZ" sz="1600" dirty="0"/>
              <a:t>na realistické</a:t>
            </a:r>
            <a:r>
              <a:rPr lang="cs-CZ" sz="1600" dirty="0" smtClean="0"/>
              <a:t>.</a:t>
            </a:r>
          </a:p>
          <a:p>
            <a:pPr marL="0" lvl="0" indent="0" algn="just">
              <a:buNone/>
            </a:pPr>
            <a:endParaRPr lang="cs-CZ" sz="1600" dirty="0"/>
          </a:p>
          <a:p>
            <a:pPr marL="0" indent="0" algn="just">
              <a:buNone/>
            </a:pPr>
            <a:r>
              <a:rPr lang="cs-CZ" sz="1600" b="1" dirty="0" smtClean="0"/>
              <a:t>Podle </a:t>
            </a:r>
            <a:r>
              <a:rPr lang="cs-CZ" sz="1600" b="1" dirty="0"/>
              <a:t>zaměření </a:t>
            </a:r>
            <a:r>
              <a:rPr lang="cs-CZ" sz="1600" dirty="0"/>
              <a:t>je možno dělit strategie na strategie:</a:t>
            </a:r>
          </a:p>
          <a:p>
            <a:pPr lvl="0" algn="just"/>
            <a:r>
              <a:rPr lang="cs-CZ" sz="1600" dirty="0"/>
              <a:t>ofenzivní (útočné) - jsou růstově orientované a zaměřené na posílení tržního podílu a budoucích zisků;</a:t>
            </a:r>
          </a:p>
          <a:p>
            <a:pPr lvl="0" algn="just"/>
            <a:r>
              <a:rPr lang="cs-CZ" sz="1600" dirty="0"/>
              <a:t>defenzivní (obranné);</a:t>
            </a:r>
          </a:p>
          <a:p>
            <a:pPr lvl="0" algn="just"/>
            <a:r>
              <a:rPr lang="cs-CZ" sz="1600" dirty="0"/>
              <a:t>strategie soustředěné na udržení stávající pozice – stabilizační;</a:t>
            </a:r>
          </a:p>
          <a:p>
            <a:pPr lvl="0" algn="just"/>
            <a:r>
              <a:rPr lang="cs-CZ" sz="1600" dirty="0"/>
              <a:t>strategie kombinované, kdy se kombinuje útok s obranou, případně po určitou dobu se drží dosažená pozice.</a:t>
            </a:r>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Typologie strategií I</a:t>
            </a:r>
            <a:endParaRPr lang="cs-CZ" dirty="0"/>
          </a:p>
        </p:txBody>
      </p:sp>
    </p:spTree>
    <p:extLst>
      <p:ext uri="{BB962C8B-B14F-4D97-AF65-F5344CB8AC3E}">
        <p14:creationId xmlns:p14="http://schemas.microsoft.com/office/powerpoint/2010/main" val="184958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smtClean="0"/>
              <a:t>Implementace strategie vychází </a:t>
            </a:r>
            <a:r>
              <a:rPr lang="cs-CZ" sz="1600" dirty="0"/>
              <a:t>z</a:t>
            </a:r>
          </a:p>
          <a:p>
            <a:pPr lvl="1"/>
            <a:r>
              <a:rPr lang="cs-CZ" sz="1600" dirty="0"/>
              <a:t>Teorie změny</a:t>
            </a:r>
          </a:p>
          <a:p>
            <a:pPr lvl="1"/>
            <a:r>
              <a:rPr lang="cs-CZ" sz="1600" dirty="0"/>
              <a:t>Principů řízení změny</a:t>
            </a:r>
          </a:p>
          <a:p>
            <a:pPr lvl="1">
              <a:buNone/>
            </a:pPr>
            <a:endParaRPr lang="cs-CZ" sz="1600" dirty="0"/>
          </a:p>
          <a:p>
            <a:r>
              <a:rPr lang="cs-CZ" sz="1600" dirty="0"/>
              <a:t>Faktory </a:t>
            </a:r>
            <a:r>
              <a:rPr lang="cs-CZ" sz="1600" dirty="0" smtClean="0"/>
              <a:t>ovlivňující způsob implementace strategie</a:t>
            </a:r>
            <a:endParaRPr lang="cs-CZ" sz="1600" dirty="0"/>
          </a:p>
          <a:p>
            <a:pPr lvl="1"/>
            <a:r>
              <a:rPr lang="cs-CZ" sz="1600" dirty="0"/>
              <a:t>Typ </a:t>
            </a:r>
            <a:r>
              <a:rPr lang="cs-CZ" sz="1600" dirty="0" smtClean="0"/>
              <a:t> a velikost podniku</a:t>
            </a:r>
            <a:endParaRPr lang="cs-CZ" sz="1600" dirty="0"/>
          </a:p>
          <a:p>
            <a:pPr lvl="1"/>
            <a:r>
              <a:rPr lang="cs-CZ" sz="1600" dirty="0"/>
              <a:t>Věk podniku</a:t>
            </a:r>
          </a:p>
          <a:p>
            <a:pPr lvl="1"/>
            <a:r>
              <a:rPr lang="cs-CZ" sz="1600" dirty="0"/>
              <a:t>Dostupné zdroje</a:t>
            </a:r>
          </a:p>
          <a:p>
            <a:pPr lvl="1"/>
            <a:r>
              <a:rPr lang="cs-CZ" sz="1600" dirty="0"/>
              <a:t>Věk </a:t>
            </a:r>
            <a:r>
              <a:rPr lang="cs-CZ" sz="1600" dirty="0" smtClean="0"/>
              <a:t>a fáze vývoje trhu a další faktory.</a:t>
            </a:r>
            <a:endParaRPr lang="cs-CZ" sz="1600" dirty="0"/>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Východiska a faktory ovlivňující implementaci strategii</a:t>
            </a:r>
            <a:endParaRPr lang="cs-CZ" dirty="0"/>
          </a:p>
        </p:txBody>
      </p:sp>
    </p:spTree>
    <p:extLst>
      <p:ext uri="{BB962C8B-B14F-4D97-AF65-F5344CB8AC3E}">
        <p14:creationId xmlns:p14="http://schemas.microsoft.com/office/powerpoint/2010/main" val="2523465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Obecný model řízení změny</a:t>
            </a:r>
          </a:p>
          <a:p>
            <a:pPr lvl="1" algn="just"/>
            <a:r>
              <a:rPr lang="cs-CZ" sz="1600" dirty="0"/>
              <a:t>Analytická </a:t>
            </a:r>
            <a:r>
              <a:rPr lang="cs-CZ" sz="1600" dirty="0" smtClean="0"/>
              <a:t>fáze – situační analýza a stanovení problému</a:t>
            </a:r>
            <a:endParaRPr lang="cs-CZ" sz="1600" dirty="0"/>
          </a:p>
          <a:p>
            <a:pPr lvl="1" algn="just"/>
            <a:r>
              <a:rPr lang="cs-CZ" sz="1600" dirty="0"/>
              <a:t>Návrhová fáze – vytvoření modelu, stanovení agenta změny, intervenční oblasti podniku</a:t>
            </a:r>
          </a:p>
          <a:p>
            <a:pPr lvl="1" algn="just"/>
            <a:r>
              <a:rPr lang="cs-CZ" sz="1600" dirty="0"/>
              <a:t>Realizační </a:t>
            </a:r>
            <a:r>
              <a:rPr lang="cs-CZ" sz="1600" dirty="0" smtClean="0"/>
              <a:t>fáze – realizace samotné změny a její implementace</a:t>
            </a:r>
            <a:endParaRPr lang="cs-CZ" sz="1600" dirty="0"/>
          </a:p>
          <a:p>
            <a:pPr lvl="1" algn="just"/>
            <a:r>
              <a:rPr lang="cs-CZ" sz="1600" dirty="0"/>
              <a:t>Hodnotová </a:t>
            </a:r>
            <a:r>
              <a:rPr lang="cs-CZ" sz="1600" dirty="0" smtClean="0"/>
              <a:t>fáze – kontrola realizace změny a přínos podniku</a:t>
            </a:r>
            <a:endParaRPr lang="cs-CZ" sz="1600" dirty="0"/>
          </a:p>
          <a:p>
            <a:pPr lvl="1" algn="just">
              <a:buNone/>
            </a:pPr>
            <a:endParaRPr lang="cs-CZ" sz="1600" dirty="0"/>
          </a:p>
          <a:p>
            <a:pPr algn="just"/>
            <a:r>
              <a:rPr lang="cs-CZ" sz="1600" b="1" dirty="0" err="1"/>
              <a:t>Lewinův</a:t>
            </a:r>
            <a:r>
              <a:rPr lang="cs-CZ" sz="1600" b="1" dirty="0"/>
              <a:t> model řízení změny</a:t>
            </a:r>
          </a:p>
          <a:p>
            <a:pPr lvl="1" algn="just"/>
            <a:r>
              <a:rPr lang="cs-CZ" sz="1600" dirty="0"/>
              <a:t>Rozmrazení </a:t>
            </a:r>
            <a:r>
              <a:rPr lang="cs-CZ" sz="1600" dirty="0" smtClean="0"/>
              <a:t>– vytržení lidí ze současného stavu, komunikace a přesvědčování o potřebnosti změn.</a:t>
            </a:r>
            <a:endParaRPr lang="cs-CZ" sz="1600" dirty="0"/>
          </a:p>
          <a:p>
            <a:pPr lvl="1" algn="just"/>
            <a:r>
              <a:rPr lang="cs-CZ" sz="1600" dirty="0"/>
              <a:t>Provedení změny (přechod na novou úroveň</a:t>
            </a:r>
            <a:r>
              <a:rPr lang="cs-CZ" sz="1600" dirty="0" smtClean="0"/>
              <a:t>) – změny jsou realizovány.</a:t>
            </a:r>
            <a:endParaRPr lang="cs-CZ" sz="1600" dirty="0"/>
          </a:p>
          <a:p>
            <a:pPr lvl="1" algn="just"/>
            <a:r>
              <a:rPr lang="cs-CZ" sz="1600" dirty="0"/>
              <a:t>Zamrazení (</a:t>
            </a:r>
            <a:r>
              <a:rPr lang="cs-CZ" sz="1600" dirty="0" smtClean="0"/>
              <a:t>stabilizace) – stabilizace systému umožňující realizaci požadovaných výkonů a výsledků.</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Model řízení změny – implementace </a:t>
            </a:r>
            <a:endParaRPr lang="cs-CZ" dirty="0"/>
          </a:p>
        </p:txBody>
      </p:sp>
    </p:spTree>
    <p:extLst>
      <p:ext uri="{BB962C8B-B14F-4D97-AF65-F5344CB8AC3E}">
        <p14:creationId xmlns:p14="http://schemas.microsoft.com/office/powerpoint/2010/main" val="2369013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Maximálně pozitivní vztah</a:t>
            </a:r>
          </a:p>
          <a:p>
            <a:r>
              <a:rPr lang="cs-CZ" sz="1600" dirty="0"/>
              <a:t>Příležitost (aktivní přístup)</a:t>
            </a:r>
          </a:p>
          <a:p>
            <a:r>
              <a:rPr lang="cs-CZ" sz="1600" dirty="0"/>
              <a:t>Hrozba (pasivní přístup)</a:t>
            </a:r>
          </a:p>
          <a:p>
            <a:r>
              <a:rPr lang="cs-CZ" sz="1600" dirty="0"/>
              <a:t>Maximálně negativní vztah</a:t>
            </a:r>
          </a:p>
          <a:p>
            <a:pPr>
              <a:buNone/>
            </a:pPr>
            <a:endParaRPr lang="cs-CZ" sz="1600" dirty="0"/>
          </a:p>
          <a:p>
            <a:r>
              <a:rPr lang="cs-CZ" sz="1600" b="1" i="1" dirty="0"/>
              <a:t>Odpor ke změnám</a:t>
            </a:r>
            <a:r>
              <a:rPr lang="cs-CZ" sz="1600" dirty="0"/>
              <a:t>	</a:t>
            </a:r>
          </a:p>
          <a:p>
            <a:pPr lvl="1"/>
            <a:r>
              <a:rPr lang="cs-CZ" sz="1600" dirty="0" smtClean="0"/>
              <a:t>Jednotlivec – kolektiv</a:t>
            </a:r>
            <a:endParaRPr lang="cs-CZ" sz="1600" dirty="0"/>
          </a:p>
          <a:p>
            <a:pPr lvl="1"/>
            <a:r>
              <a:rPr lang="cs-CZ" sz="1600" dirty="0"/>
              <a:t>Oprávněný – neoprávněný</a:t>
            </a:r>
          </a:p>
          <a:p>
            <a:pPr lvl="1"/>
            <a:r>
              <a:rPr lang="cs-CZ" sz="1600" dirty="0"/>
              <a:t>Zjevný – skrytý</a:t>
            </a:r>
          </a:p>
          <a:p>
            <a:pPr lvl="1"/>
            <a:r>
              <a:rPr lang="cs-CZ" sz="1600" dirty="0"/>
              <a:t>Jasně cílený – nejasně vyjádřený</a:t>
            </a:r>
          </a:p>
          <a:p>
            <a:pPr lvl="1"/>
            <a:r>
              <a:rPr lang="cs-CZ" sz="1600" dirty="0"/>
              <a:t>Mocensky založený – pozičně slabý</a:t>
            </a:r>
          </a:p>
          <a:p>
            <a:pPr lvl="1"/>
            <a:r>
              <a:rPr lang="cs-CZ" sz="1600" dirty="0"/>
              <a:t>Aktivní </a:t>
            </a:r>
            <a:r>
              <a:rPr lang="cs-CZ" sz="1600" dirty="0" smtClean="0"/>
              <a:t>– pasivní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smtClean="0"/>
              <a:t>Postoj zaměstnanců ke změnám při implementaci</a:t>
            </a:r>
            <a:endParaRPr lang="cs-CZ" dirty="0"/>
          </a:p>
        </p:txBody>
      </p:sp>
    </p:spTree>
    <p:extLst>
      <p:ext uri="{BB962C8B-B14F-4D97-AF65-F5344CB8AC3E}">
        <p14:creationId xmlns:p14="http://schemas.microsoft.com/office/powerpoint/2010/main" val="4119601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Vyvolat vědomí naléhavosti uskutečnit změnu</a:t>
            </a:r>
          </a:p>
          <a:p>
            <a:r>
              <a:rPr lang="cs-CZ" sz="1600" dirty="0"/>
              <a:t>Sestavení koalice spolupracovníků prosazující změny</a:t>
            </a:r>
          </a:p>
          <a:p>
            <a:r>
              <a:rPr lang="cs-CZ" sz="1600" dirty="0"/>
              <a:t>Vytvoření vize a strategie</a:t>
            </a:r>
          </a:p>
          <a:p>
            <a:r>
              <a:rPr lang="cs-CZ" sz="1600" dirty="0"/>
              <a:t>Komunikace</a:t>
            </a:r>
          </a:p>
          <a:p>
            <a:r>
              <a:rPr lang="cs-CZ" sz="1600" dirty="0"/>
              <a:t>Posílení pravomoci zaměstnanců v širokém měřítku</a:t>
            </a:r>
          </a:p>
          <a:p>
            <a:r>
              <a:rPr lang="cs-CZ" sz="1600" dirty="0"/>
              <a:t>Vytváření krátkodobých vítězství</a:t>
            </a:r>
          </a:p>
          <a:p>
            <a:r>
              <a:rPr lang="cs-CZ" sz="1600" dirty="0"/>
              <a:t>Využití výsledků k podpoře dalších změn</a:t>
            </a:r>
          </a:p>
          <a:p>
            <a:r>
              <a:rPr lang="cs-CZ" sz="1600" dirty="0"/>
              <a:t>Zakotvení nových přístupů do podnikové kultury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472608" cy="507703"/>
          </a:xfrm>
        </p:spPr>
        <p:txBody>
          <a:bodyPr/>
          <a:lstStyle/>
          <a:p>
            <a:r>
              <a:rPr lang="cs-CZ" dirty="0" smtClean="0"/>
              <a:t>Překonání odporu ke změnám dle </a:t>
            </a:r>
            <a:r>
              <a:rPr lang="cs-CZ" dirty="0" err="1" smtClean="0"/>
              <a:t>Kottera</a:t>
            </a:r>
            <a:endParaRPr lang="cs-CZ" dirty="0"/>
          </a:p>
        </p:txBody>
      </p:sp>
    </p:spTree>
    <p:extLst>
      <p:ext uri="{BB962C8B-B14F-4D97-AF65-F5344CB8AC3E}">
        <p14:creationId xmlns:p14="http://schemas.microsoft.com/office/powerpoint/2010/main" val="2897240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96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Velitelský </a:t>
            </a:r>
            <a:r>
              <a:rPr lang="cs-CZ" sz="1600" b="1" dirty="0" smtClean="0"/>
              <a:t>přístup </a:t>
            </a:r>
            <a:r>
              <a:rPr lang="cs-CZ" sz="1600" dirty="0" smtClean="0"/>
              <a:t>– je </a:t>
            </a:r>
            <a:r>
              <a:rPr lang="cs-CZ" sz="1600" dirty="0"/>
              <a:t>typickým </a:t>
            </a:r>
            <a:r>
              <a:rPr lang="cs-CZ" sz="1600" dirty="0" smtClean="0"/>
              <a:t>scénářem </a:t>
            </a:r>
            <a:r>
              <a:rPr lang="cs-CZ" sz="1600" dirty="0"/>
              <a:t>nejtradičnějšího přístupu k formulaci a implementaci strategie. </a:t>
            </a:r>
            <a:r>
              <a:rPr lang="cs-CZ" sz="1600" dirty="0" smtClean="0"/>
              <a:t>Top manažer </a:t>
            </a:r>
            <a:r>
              <a:rPr lang="cs-CZ" sz="1600" dirty="0"/>
              <a:t>připraví strategický plán, pozve manažery do zasedací místnosti, prezentuje jim strategii a řekne jim, aby ji implementovali. </a:t>
            </a:r>
            <a:r>
              <a:rPr lang="cs-CZ" sz="1600" dirty="0" smtClean="0"/>
              <a:t>Top manažer </a:t>
            </a:r>
            <a:r>
              <a:rPr lang="cs-CZ" sz="1600" dirty="0"/>
              <a:t>je v tomto případě zapojen pouze do formulování </a:t>
            </a:r>
            <a:r>
              <a:rPr lang="cs-CZ" sz="1600" dirty="0" smtClean="0"/>
              <a:t>strategie.</a:t>
            </a:r>
            <a:endParaRPr lang="cs-CZ" sz="1600" dirty="0"/>
          </a:p>
          <a:p>
            <a:pPr algn="just"/>
            <a:r>
              <a:rPr lang="cs-CZ" sz="1600" b="1" dirty="0" smtClean="0"/>
              <a:t>Organizační změna </a:t>
            </a:r>
            <a:r>
              <a:rPr lang="cs-CZ" sz="1600" dirty="0" smtClean="0"/>
              <a:t>– v</a:t>
            </a:r>
            <a:r>
              <a:rPr lang="cs-CZ" sz="1600" dirty="0"/>
              <a:t> případě organizační změny </a:t>
            </a:r>
            <a:r>
              <a:rPr lang="cs-CZ" sz="1600" dirty="0" smtClean="0"/>
              <a:t>top manažer </a:t>
            </a:r>
            <a:r>
              <a:rPr lang="cs-CZ" sz="1600" dirty="0"/>
              <a:t>provede strategická rozhodnutí a pak razí cestu implementaci tím, že přeuspořádá organizační strukturu, personál (= organizační změna) nebo zavede informační systém, schéma pro odměňování apod. (= přizpůsobení administrativních systémů).</a:t>
            </a:r>
          </a:p>
          <a:p>
            <a:pPr algn="just"/>
            <a:r>
              <a:rPr lang="cs-CZ" sz="1600" b="1" dirty="0" smtClean="0"/>
              <a:t>Spolupráce</a:t>
            </a:r>
            <a:r>
              <a:rPr lang="cs-CZ" sz="1600" dirty="0" smtClean="0"/>
              <a:t> – rozšiřuje </a:t>
            </a:r>
            <a:r>
              <a:rPr lang="cs-CZ" sz="1600" dirty="0"/>
              <a:t>přístup spolupráce strategická rozhodnutí na tým top manažerů v organizaci</a:t>
            </a:r>
          </a:p>
          <a:p>
            <a:pPr algn="just"/>
            <a:r>
              <a:rPr lang="cs-CZ" sz="1600" b="1" dirty="0" smtClean="0"/>
              <a:t>Kulturní přístup </a:t>
            </a:r>
            <a:r>
              <a:rPr lang="cs-CZ" sz="1600" dirty="0" smtClean="0"/>
              <a:t>– zapojuje </a:t>
            </a:r>
            <a:r>
              <a:rPr lang="cs-CZ" sz="1600" dirty="0"/>
              <a:t>i nižší články řízení v </a:t>
            </a:r>
            <a:r>
              <a:rPr lang="cs-CZ" sz="1600" dirty="0" smtClean="0"/>
              <a:t>organizaci a další prvky externího prostředí.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Přístupy k implementaci strategie</a:t>
            </a:r>
            <a:endParaRPr lang="cs-CZ" dirty="0"/>
          </a:p>
        </p:txBody>
      </p:sp>
    </p:spTree>
    <p:extLst>
      <p:ext uri="{BB962C8B-B14F-4D97-AF65-F5344CB8AC3E}">
        <p14:creationId xmlns:p14="http://schemas.microsoft.com/office/powerpoint/2010/main" val="2282333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Centrálním problémem v implementaci strategie bývá převést strategické záměry a cíle do určení těch faktorů, které jsou kritické pro dosažení těchto cílů a těch klíčových úkolů, které zajistí úspěch. Zásady pro KFÚ a klíčové úkoly</a:t>
            </a:r>
            <a:r>
              <a:rPr lang="cs-CZ" sz="1600" dirty="0" smtClean="0"/>
              <a:t>:</a:t>
            </a:r>
          </a:p>
          <a:p>
            <a:pPr algn="just"/>
            <a:endParaRPr lang="cs-CZ" sz="1600" dirty="0"/>
          </a:p>
          <a:p>
            <a:pPr lvl="0" algn="just"/>
            <a:r>
              <a:rPr lang="cs-CZ" sz="1600" dirty="0"/>
              <a:t>Vytvořit seznam 6-8 KFÚ pro vybranou </a:t>
            </a:r>
            <a:r>
              <a:rPr lang="cs-CZ" sz="1600" dirty="0" smtClean="0"/>
              <a:t>strategii.</a:t>
            </a:r>
            <a:endParaRPr lang="cs-CZ" sz="1600" dirty="0"/>
          </a:p>
          <a:p>
            <a:pPr lvl="0" algn="just"/>
            <a:r>
              <a:rPr lang="cs-CZ" sz="1600" dirty="0"/>
              <a:t>Zkontrolovat seznam a ujistit se, že všechny KFÚ jsou skutečně nezbytné a seznam KFÚ je dostatečný pro </a:t>
            </a:r>
            <a:r>
              <a:rPr lang="cs-CZ" sz="1600" dirty="0" smtClean="0"/>
              <a:t>úspěch.</a:t>
            </a:r>
            <a:endParaRPr lang="cs-CZ" sz="1600" dirty="0"/>
          </a:p>
          <a:p>
            <a:pPr lvl="0" algn="just"/>
            <a:r>
              <a:rPr lang="cs-CZ" sz="1600" dirty="0"/>
              <a:t>Identifikovat klíčové úkoly, které jsou důležité pro zajištění každého KFÚ </a:t>
            </a:r>
            <a:r>
              <a:rPr lang="cs-CZ" sz="1600" dirty="0" smtClean="0"/>
              <a:t>.</a:t>
            </a:r>
            <a:endParaRPr lang="cs-CZ" sz="1600" dirty="0"/>
          </a:p>
          <a:p>
            <a:pPr lvl="0" algn="just"/>
            <a:r>
              <a:rPr lang="cs-CZ" sz="1600" dirty="0"/>
              <a:t>Určit zodpovědnost za každý klíčový </a:t>
            </a:r>
            <a:r>
              <a:rPr lang="cs-CZ" sz="1600" dirty="0" smtClean="0"/>
              <a:t>úkol.</a:t>
            </a:r>
            <a:endParaRPr lang="cs-CZ" sz="1600" dirty="0"/>
          </a:p>
          <a:p>
            <a:pPr lvl="0" algn="just"/>
            <a:r>
              <a:rPr lang="cs-CZ" sz="1600" dirty="0"/>
              <a:t>Nebát se ani symbolických úkolů (např. hodnocení dodavatelů</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smtClean="0"/>
              <a:t>Klíčové faktory úspěchu implementace strategie</a:t>
            </a:r>
            <a:endParaRPr lang="cs-CZ" dirty="0"/>
          </a:p>
        </p:txBody>
      </p:sp>
    </p:spTree>
    <p:extLst>
      <p:ext uri="{BB962C8B-B14F-4D97-AF65-F5344CB8AC3E}">
        <p14:creationId xmlns:p14="http://schemas.microsoft.com/office/powerpoint/2010/main" val="1467580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Pro implementaci strategie jsou kromě vytvoření organizačních schopností a struktury pro pracovní úsilí (tak, aby bylo možné kompetentně a koordinovaně vykonávat strategicky důležité činnosti) důležité i další implementační úkoly:</a:t>
            </a:r>
          </a:p>
          <a:p>
            <a:pPr lvl="0" algn="just"/>
            <a:r>
              <a:rPr lang="cs-CZ" sz="1600" dirty="0"/>
              <a:t>Přerozdělit zdroje tak, aby vyhovovaly rozpočtovým požadavkům nové strategie.</a:t>
            </a:r>
          </a:p>
          <a:p>
            <a:pPr lvl="0" algn="just"/>
            <a:r>
              <a:rPr lang="cs-CZ" sz="1600" dirty="0"/>
              <a:t>Vybudovat takové politiky a procedury, které podporují strategii.</a:t>
            </a:r>
          </a:p>
          <a:p>
            <a:pPr lvl="0" algn="just"/>
            <a:r>
              <a:rPr lang="cs-CZ" sz="1600" dirty="0"/>
              <a:t>Zavést mechanismy pro neustálé zlepšování a adoptovat systém nejlepších praktik.</a:t>
            </a:r>
          </a:p>
          <a:p>
            <a:pPr lvl="0" algn="just"/>
            <a:r>
              <a:rPr lang="cs-CZ" sz="1600" dirty="0"/>
              <a:t>Instalovat podpůrné systémy, které umožní personálu udržovat jejich strategické role.</a:t>
            </a:r>
          </a:p>
          <a:p>
            <a:pPr lvl="0" algn="just"/>
            <a:r>
              <a:rPr lang="cs-CZ" sz="1600" dirty="0"/>
              <a:t>Implementovat motivační praktiky a iniciativy, které podporují úsilí o dobrou realizaci strategie a podporují angažovanost pracovníků.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Další úkoly významné při implementaci strategie</a:t>
            </a:r>
            <a:endParaRPr lang="cs-CZ" dirty="0"/>
          </a:p>
        </p:txBody>
      </p:sp>
    </p:spTree>
    <p:extLst>
      <p:ext uri="{BB962C8B-B14F-4D97-AF65-F5344CB8AC3E}">
        <p14:creationId xmlns:p14="http://schemas.microsoft.com/office/powerpoint/2010/main" val="3616355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Konečný úspěch strategie v organizaci záleží na tom, do jaké míry budou lidé ochotni (z)měnit své chování (např. ve vztahu k zákazníkům apod.). Proto je důležité</a:t>
            </a:r>
            <a:r>
              <a:rPr lang="cs-CZ" sz="1600" dirty="0" smtClean="0"/>
              <a:t>:</a:t>
            </a:r>
          </a:p>
          <a:p>
            <a:pPr marL="0" indent="0" algn="just">
              <a:buNone/>
            </a:pPr>
            <a:endParaRPr lang="cs-CZ" sz="1600" dirty="0"/>
          </a:p>
          <a:p>
            <a:pPr lvl="0" algn="just"/>
            <a:r>
              <a:rPr lang="cs-CZ" sz="1600" dirty="0"/>
              <a:t>aby v organizaci panoval jasný názor na strategii, kterou je třeba realizovat,</a:t>
            </a:r>
          </a:p>
          <a:p>
            <a:pPr lvl="0" algn="just"/>
            <a:r>
              <a:rPr lang="cs-CZ" sz="1600" dirty="0"/>
              <a:t>aby manažeři zvážili, jakým způsobem dosáhnout angažovanosti, protože změna nenastane, dokud lidé v organizaci nebudou v oblasti změny angažováni,</a:t>
            </a:r>
          </a:p>
          <a:p>
            <a:pPr lvl="0" algn="just"/>
            <a:r>
              <a:rPr lang="cs-CZ" sz="1600" dirty="0"/>
              <a:t>zvážit různé přístupy k řízení strategické změny, protože ta bude pravděpodobně záviset na okolnostech.</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Faktory důležité pro úspěšnou implementaci strategie</a:t>
            </a:r>
            <a:endParaRPr lang="cs-CZ" dirty="0"/>
          </a:p>
        </p:txBody>
      </p:sp>
    </p:spTree>
    <p:extLst>
      <p:ext uri="{BB962C8B-B14F-4D97-AF65-F5344CB8AC3E}">
        <p14:creationId xmlns:p14="http://schemas.microsoft.com/office/powerpoint/2010/main" val="784006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5067"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smtClean="0"/>
              <a:t>Omezenost zdrojů – finanční prostředky, lidské a materiální zdroje nedostačují na realizaci strategických rozhodnutí.</a:t>
            </a:r>
          </a:p>
          <a:p>
            <a:pPr lvl="0" algn="just"/>
            <a:r>
              <a:rPr lang="cs-CZ" sz="1600" dirty="0" smtClean="0"/>
              <a:t>Neúspěšnost – známost neúspěšnosti organizace při realizaci strategických rozhodnutích.</a:t>
            </a:r>
          </a:p>
          <a:p>
            <a:pPr lvl="0" algn="just"/>
            <a:r>
              <a:rPr lang="cs-CZ" sz="1600" dirty="0" smtClean="0"/>
              <a:t>Špatná komunikace – transfer informací a znalostí v různých jednotkách organizace je špatný a nefunguje.</a:t>
            </a:r>
          </a:p>
          <a:p>
            <a:pPr lvl="0" algn="just"/>
            <a:r>
              <a:rPr lang="cs-CZ" sz="1600" dirty="0" smtClean="0"/>
              <a:t>Konfliktní cíle a priority – cíle a strategie organizace jsou vzájemně divergentní, vzájemně si odporující.</a:t>
            </a:r>
          </a:p>
          <a:p>
            <a:pPr lvl="0" algn="just"/>
            <a:r>
              <a:rPr lang="cs-CZ" sz="1600" dirty="0" smtClean="0"/>
              <a:t>Nejistota okolí – při implementaci strategie se vyskytly neočekávané problémy a změny v podnikatelském prostředí.</a:t>
            </a:r>
          </a:p>
          <a:p>
            <a:pPr lvl="0" algn="just"/>
            <a:r>
              <a:rPr lang="cs-CZ" sz="1600" dirty="0" smtClean="0"/>
              <a:t>Koordinace – koordinace exekutivních aktivit je špatná a neúčinná.</a:t>
            </a:r>
          </a:p>
          <a:p>
            <a:pPr lvl="0" algn="just"/>
            <a:r>
              <a:rPr lang="cs-CZ" sz="1600" dirty="0" smtClean="0"/>
              <a:t>Nekompetentní lidské zdroje – pracovníkům, kteří se angažují při implementaci strategie, scházejí potřebné schopnosti a dovednosti.</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Bariéry implementace strategie</a:t>
            </a:r>
            <a:endParaRPr lang="cs-CZ" dirty="0"/>
          </a:p>
        </p:txBody>
      </p:sp>
    </p:spTree>
    <p:extLst>
      <p:ext uri="{BB962C8B-B14F-4D97-AF65-F5344CB8AC3E}">
        <p14:creationId xmlns:p14="http://schemas.microsoft.com/office/powerpoint/2010/main" val="4009676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Kontrola – určení, zda bylo dosaženo shody ve vývoji kontrolované reality vůči specifikovaným požadavkům</a:t>
            </a:r>
            <a:r>
              <a:rPr lang="cs-CZ" sz="1600" dirty="0" smtClean="0"/>
              <a:t>.</a:t>
            </a:r>
          </a:p>
          <a:p>
            <a:r>
              <a:rPr lang="cs-CZ" sz="1600" dirty="0" smtClean="0"/>
              <a:t>Základní </a:t>
            </a:r>
            <a:r>
              <a:rPr lang="cs-CZ" sz="1600" dirty="0"/>
              <a:t>náplní kontroly v obecném slova smyslu je sledování plnění úkolů plánu, zjišťování odchylek skutečnosti od plánu, rozbor příčin vzniku odchylek a jejich včasné </a:t>
            </a:r>
            <a:r>
              <a:rPr lang="cs-CZ" sz="1600" dirty="0" smtClean="0"/>
              <a:t>odstranění.</a:t>
            </a:r>
          </a:p>
          <a:p>
            <a:r>
              <a:rPr lang="pl-PL" sz="1600" dirty="0"/>
              <a:t>Kontrola je jednou ze základních funkcí </a:t>
            </a:r>
            <a:r>
              <a:rPr lang="pl-PL" sz="1600" dirty="0" smtClean="0"/>
              <a:t>řízení.</a:t>
            </a:r>
          </a:p>
          <a:p>
            <a:r>
              <a:rPr lang="cs-CZ" sz="1600" dirty="0"/>
              <a:t>Z hlediska systémového je kontrola zpětnovazební </a:t>
            </a:r>
            <a:r>
              <a:rPr lang="cs-CZ" sz="1600" dirty="0" smtClean="0"/>
              <a:t>činností.</a:t>
            </a:r>
          </a:p>
          <a:p>
            <a:r>
              <a:rPr lang="cs-CZ" sz="1600" dirty="0"/>
              <a:t>Kontrola umožňuje prostřednictvím identifikace odchylek od cíle a plánu realizovat nápravná opatření vedoucí k dosažení cílů. A to, pokud možno, ještě dříve, než odchylky nastanou (jde o prevenci</a:t>
            </a:r>
            <a:r>
              <a:rPr lang="cs-CZ" sz="1600" dirty="0" smtClean="0"/>
              <a:t>).</a:t>
            </a:r>
          </a:p>
          <a:p>
            <a:r>
              <a:rPr lang="cs-CZ" sz="1600" dirty="0"/>
              <a:t>Je to proces, jehož prováděním získává řídící orgán informace o rozdílu mezi plánovaným a skutečným stavem systému (struktury, organizace, firmy) a také o příčinách jeho </a:t>
            </a:r>
            <a:r>
              <a:rPr lang="cs-CZ" sz="1600" dirty="0" smtClean="0"/>
              <a:t>vzniku.</a:t>
            </a:r>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Pojetí kontroly</a:t>
            </a:r>
            <a:endParaRPr lang="cs-CZ" dirty="0"/>
          </a:p>
        </p:txBody>
      </p:sp>
    </p:spTree>
    <p:extLst>
      <p:ext uri="{BB962C8B-B14F-4D97-AF65-F5344CB8AC3E}">
        <p14:creationId xmlns:p14="http://schemas.microsoft.com/office/powerpoint/2010/main" val="4244102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Pokud vycházíme z faktu, že strategie je vázaná na určitou organizační jednotku (podnik, instituci), tak lze z praktického hlediska zejména u středních a velkých podniků </a:t>
            </a:r>
            <a:r>
              <a:rPr lang="cs-CZ" sz="1600" b="1" dirty="0"/>
              <a:t>rozlišovat následující typy strategií:</a:t>
            </a:r>
            <a:endParaRPr lang="cs-CZ" sz="1600" dirty="0"/>
          </a:p>
          <a:p>
            <a:pPr lvl="0" algn="just"/>
            <a:r>
              <a:rPr lang="cs-CZ" sz="1600" b="1" dirty="0"/>
              <a:t>Celopodniková strategie </a:t>
            </a:r>
            <a:r>
              <a:rPr lang="cs-CZ" sz="1600" b="1" dirty="0" smtClean="0"/>
              <a:t>(</a:t>
            </a:r>
            <a:r>
              <a:rPr lang="cs-CZ" sz="1600" b="1" dirty="0" err="1" smtClean="0"/>
              <a:t>corporate</a:t>
            </a:r>
            <a:r>
              <a:rPr lang="cs-CZ" sz="1600" b="1" dirty="0" smtClean="0"/>
              <a:t> </a:t>
            </a:r>
            <a:r>
              <a:rPr lang="cs-CZ" sz="1600" b="1" dirty="0" err="1" smtClean="0"/>
              <a:t>strategy</a:t>
            </a:r>
            <a:r>
              <a:rPr lang="cs-CZ" sz="1600" b="1" dirty="0" smtClean="0"/>
              <a:t>) </a:t>
            </a:r>
            <a:r>
              <a:rPr lang="cs-CZ" sz="1600" b="1" dirty="0"/>
              <a:t>– </a:t>
            </a:r>
            <a:r>
              <a:rPr lang="cs-CZ" sz="1600" dirty="0"/>
              <a:t>představuje základní, hlavní a završující strategii podniku, která obsahuje nosnou myšlenku podnikání v podobě zaměření podniku a jeho rozhodujícího cíle.</a:t>
            </a:r>
          </a:p>
          <a:p>
            <a:pPr lvl="0" algn="just"/>
            <a:r>
              <a:rPr lang="cs-CZ" sz="1600" b="1" dirty="0"/>
              <a:t>Obchodní strategie </a:t>
            </a:r>
            <a:r>
              <a:rPr lang="cs-CZ" sz="1600" b="1" dirty="0" smtClean="0"/>
              <a:t>(business </a:t>
            </a:r>
            <a:r>
              <a:rPr lang="cs-CZ" sz="1600" b="1" dirty="0" err="1" smtClean="0"/>
              <a:t>strategy</a:t>
            </a:r>
            <a:r>
              <a:rPr lang="cs-CZ" sz="1600" b="1" dirty="0" smtClean="0"/>
              <a:t>) </a:t>
            </a:r>
            <a:r>
              <a:rPr lang="cs-CZ" sz="1600" b="1" dirty="0"/>
              <a:t>–</a:t>
            </a:r>
            <a:r>
              <a:rPr lang="cs-CZ" sz="1600" dirty="0"/>
              <a:t> označovaná mnohdy jako „podnikatelská strategie“ nebo „oborová strategie“ představuje strategii zaměřenou na konkrétní oblast podnikání, na konkrétní cíl.</a:t>
            </a:r>
          </a:p>
          <a:p>
            <a:pPr lvl="0" algn="just"/>
            <a:r>
              <a:rPr lang="cs-CZ" sz="1600" b="1" dirty="0"/>
              <a:t>Funkční strategie </a:t>
            </a:r>
            <a:r>
              <a:rPr lang="cs-CZ" sz="1600" b="1" dirty="0" smtClean="0"/>
              <a:t>(</a:t>
            </a:r>
            <a:r>
              <a:rPr lang="cs-CZ" sz="1600" b="1" dirty="0" err="1" smtClean="0"/>
              <a:t>functional</a:t>
            </a:r>
            <a:r>
              <a:rPr lang="cs-CZ" sz="1600" b="1" dirty="0" smtClean="0"/>
              <a:t> </a:t>
            </a:r>
            <a:r>
              <a:rPr lang="cs-CZ" sz="1600" b="1" dirty="0" err="1" smtClean="0"/>
              <a:t>strategy</a:t>
            </a:r>
            <a:r>
              <a:rPr lang="cs-CZ" sz="1600" b="1" dirty="0" smtClean="0"/>
              <a:t>) </a:t>
            </a:r>
            <a:r>
              <a:rPr lang="cs-CZ" sz="1600" b="1" dirty="0"/>
              <a:t>–</a:t>
            </a:r>
            <a:r>
              <a:rPr lang="cs-CZ" sz="1600" dirty="0"/>
              <a:t> je typ strategie zahrnující aktivity určité oblasti podniku a proto se zde objevuje velmi často označení „dílčí strategie“.</a:t>
            </a:r>
          </a:p>
          <a:p>
            <a:pPr algn="just"/>
            <a:r>
              <a:rPr lang="cs-CZ" sz="1600" b="1" dirty="0"/>
              <a:t>Speciální strategie -</a:t>
            </a:r>
            <a:r>
              <a:rPr lang="cs-CZ" sz="1600" dirty="0"/>
              <a:t> představují strategie určené pro některé nečekané nebo zvláštní situace jako jsou krize, prosazení značky, zavádění inovace apod</a:t>
            </a:r>
            <a:r>
              <a:rPr lang="cs-CZ" sz="1600" dirty="0" smtClean="0"/>
              <a:t>.</a:t>
            </a:r>
            <a:endParaRPr lang="cs-CZ" sz="1600" dirty="0"/>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Typologie strategií II</a:t>
            </a:r>
            <a:endParaRPr lang="cs-CZ" dirty="0"/>
          </a:p>
        </p:txBody>
      </p:sp>
    </p:spTree>
    <p:extLst>
      <p:ext uri="{BB962C8B-B14F-4D97-AF65-F5344CB8AC3E}">
        <p14:creationId xmlns:p14="http://schemas.microsoft.com/office/powerpoint/2010/main" val="3103101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Rozborový charakter kontroly</a:t>
            </a:r>
            <a:r>
              <a:rPr lang="cs-CZ" sz="1600" dirty="0"/>
              <a:t> při sledování příčin a rozsahu odchylek mezi plánem a skutečností.</a:t>
            </a:r>
          </a:p>
          <a:p>
            <a:pPr lvl="0" algn="just"/>
            <a:r>
              <a:rPr lang="cs-CZ" sz="1600" b="1" dirty="0"/>
              <a:t>Cílová orientace kontrolního procesu</a:t>
            </a:r>
            <a:r>
              <a:rPr lang="cs-CZ" sz="1600" dirty="0"/>
              <a:t> zejména z hlediska dosažení cíle v požadované kvalitě i době.</a:t>
            </a:r>
          </a:p>
          <a:p>
            <a:pPr lvl="0" algn="just"/>
            <a:r>
              <a:rPr lang="cs-CZ" sz="1600" b="1" dirty="0"/>
              <a:t>Pozitivnost kontroly </a:t>
            </a:r>
            <a:r>
              <a:rPr lang="cs-CZ" sz="1600" dirty="0"/>
              <a:t>před regresivním pojetím, které je spojeno především s postihy. Kontrola totiž musí podchytit nejen negativní odchylky, ale i pozitivní odchýlení od plánu a tyto relevantní pozitivní rozdíly umět vhodně ocenit.</a:t>
            </a:r>
          </a:p>
          <a:p>
            <a:pPr lvl="0" algn="just"/>
            <a:r>
              <a:rPr lang="cs-CZ" sz="1600" b="1" dirty="0"/>
              <a:t>Nezbytnost preventivnosti v </a:t>
            </a:r>
            <a:r>
              <a:rPr lang="cs-CZ" sz="1600" dirty="0"/>
              <a:t>návaznosti na její včasné zabudování do všech manažerských funkcí jak sekvenčního tak paralelního charakteru.</a:t>
            </a:r>
          </a:p>
          <a:p>
            <a:pPr lvl="0" algn="just"/>
            <a:r>
              <a:rPr lang="cs-CZ" sz="1600" b="1" dirty="0"/>
              <a:t>Vyvolání aktivity všech pracovníků podniku </a:t>
            </a:r>
            <a:r>
              <a:rPr lang="cs-CZ" sz="1600" dirty="0"/>
              <a:t>při navrhování kontrolních postupů jednotlivých typů a jejich samotné účasti při provádění kontrol. Nelze přitom zapomínat na kontrolu sebe sama </a:t>
            </a:r>
            <a:endParaRPr lang="cs-CZ" sz="1600" dirty="0" smtClean="0"/>
          </a:p>
          <a:p>
            <a:pPr lvl="0" algn="just"/>
            <a:r>
              <a:rPr lang="cs-CZ" sz="1600" b="1" dirty="0" smtClean="0"/>
              <a:t>Uvědomění </a:t>
            </a:r>
            <a:r>
              <a:rPr lang="cs-CZ" sz="1600" b="1" dirty="0"/>
              <a:t>si skutečnost, že vše nelze kontrolovat. </a:t>
            </a:r>
            <a:r>
              <a:rPr lang="cs-CZ" sz="1600" dirty="0"/>
              <a:t>N</a:t>
            </a:r>
            <a:r>
              <a:rPr lang="cs-CZ" sz="1600" dirty="0" smtClean="0"/>
              <a:t>ěkteré </a:t>
            </a:r>
            <a:r>
              <a:rPr lang="cs-CZ" sz="1600" dirty="0"/>
              <a:t>odchylky malého rozsahu lze považovat za normální a pokud nepřekročí odchylky určitou velikost, je zbytečné věnovat jim pozornost.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Vlastnosti kontrolního procesu</a:t>
            </a:r>
            <a:endParaRPr lang="cs-CZ" dirty="0"/>
          </a:p>
        </p:txBody>
      </p:sp>
    </p:spTree>
    <p:extLst>
      <p:ext uri="{BB962C8B-B14F-4D97-AF65-F5344CB8AC3E}">
        <p14:creationId xmlns:p14="http://schemas.microsoft.com/office/powerpoint/2010/main" val="1416980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Poznávací funkce</a:t>
            </a:r>
            <a:endParaRPr lang="cs-CZ" sz="1600" b="1" dirty="0"/>
          </a:p>
          <a:p>
            <a:pPr lvl="1" algn="just"/>
            <a:r>
              <a:rPr lang="cs-CZ" sz="1600" dirty="0" smtClean="0"/>
              <a:t>zjišťovací </a:t>
            </a:r>
            <a:r>
              <a:rPr lang="cs-CZ" sz="1600" dirty="0"/>
              <a:t>fáze</a:t>
            </a:r>
          </a:p>
          <a:p>
            <a:pPr lvl="1" algn="just"/>
            <a:r>
              <a:rPr lang="cs-CZ" sz="1600" dirty="0" smtClean="0"/>
              <a:t>hodnotící </a:t>
            </a:r>
            <a:r>
              <a:rPr lang="cs-CZ" sz="1600" dirty="0"/>
              <a:t>fáze </a:t>
            </a:r>
            <a:endParaRPr lang="cs-CZ" sz="1600" dirty="0" smtClean="0"/>
          </a:p>
          <a:p>
            <a:pPr marL="457200" lvl="1" indent="0" algn="just">
              <a:buNone/>
            </a:pPr>
            <a:endParaRPr lang="cs-CZ" sz="1600" dirty="0"/>
          </a:p>
          <a:p>
            <a:pPr algn="just"/>
            <a:r>
              <a:rPr lang="cs-CZ" sz="1600" b="1" dirty="0" smtClean="0"/>
              <a:t>Nápravná </a:t>
            </a:r>
            <a:r>
              <a:rPr lang="cs-CZ" sz="1600" b="1" dirty="0"/>
              <a:t>funkce </a:t>
            </a:r>
            <a:r>
              <a:rPr lang="cs-CZ" sz="1600" dirty="0" smtClean="0"/>
              <a:t>– určující </a:t>
            </a:r>
            <a:r>
              <a:rPr lang="cs-CZ" sz="1600" dirty="0"/>
              <a:t>faktor </a:t>
            </a:r>
            <a:r>
              <a:rPr lang="cs-CZ" sz="1600" dirty="0" smtClean="0"/>
              <a:t>účinnosti kontroly; vzniká </a:t>
            </a:r>
            <a:r>
              <a:rPr lang="cs-CZ" sz="1600" dirty="0"/>
              <a:t>po zaregistrování výsledků poznání, které mohou nabývat těchto </a:t>
            </a:r>
            <a:r>
              <a:rPr lang="cs-CZ" sz="1600" dirty="0" smtClean="0"/>
              <a:t>parametrů</a:t>
            </a:r>
            <a:r>
              <a:rPr lang="cs-CZ" sz="1600" dirty="0"/>
              <a:t>:</a:t>
            </a:r>
          </a:p>
          <a:p>
            <a:pPr lvl="1" algn="just"/>
            <a:r>
              <a:rPr lang="cs-CZ" sz="1600" dirty="0" smtClean="0"/>
              <a:t>odpovídající</a:t>
            </a:r>
            <a:r>
              <a:rPr lang="cs-CZ" sz="1600" dirty="0"/>
              <a:t>,</a:t>
            </a:r>
          </a:p>
          <a:p>
            <a:pPr lvl="1" algn="just"/>
            <a:r>
              <a:rPr lang="cs-CZ" sz="1600" dirty="0" smtClean="0"/>
              <a:t>neodpovídající – kladné</a:t>
            </a:r>
          </a:p>
          <a:p>
            <a:pPr lvl="1" algn="just"/>
            <a:r>
              <a:rPr lang="cs-CZ" sz="1600" dirty="0" smtClean="0"/>
              <a:t>neodpovídající - záporné</a:t>
            </a:r>
          </a:p>
          <a:p>
            <a:pPr marL="457200" lvl="1" indent="0" algn="just">
              <a:buNone/>
            </a:pPr>
            <a:endParaRPr lang="cs-CZ" sz="1600" dirty="0"/>
          </a:p>
          <a:p>
            <a:pPr algn="just"/>
            <a:r>
              <a:rPr lang="cs-CZ" sz="1600" b="1" dirty="0" smtClean="0"/>
              <a:t>Výchovná </a:t>
            </a:r>
            <a:r>
              <a:rPr lang="cs-CZ" sz="1600" b="1" dirty="0"/>
              <a:t>funkce </a:t>
            </a:r>
          </a:p>
          <a:p>
            <a:pPr lvl="1" algn="just"/>
            <a:r>
              <a:rPr lang="cs-CZ" sz="1600" dirty="0" smtClean="0"/>
              <a:t>upevňuje </a:t>
            </a:r>
            <a:r>
              <a:rPr lang="cs-CZ" sz="1600" dirty="0"/>
              <a:t>společenskou a pracovní kázeň,</a:t>
            </a:r>
          </a:p>
          <a:p>
            <a:pPr lvl="1" algn="just"/>
            <a:r>
              <a:rPr lang="cs-CZ" sz="1600" dirty="0" smtClean="0"/>
              <a:t>omezuje </a:t>
            </a:r>
            <a:r>
              <a:rPr lang="cs-CZ" sz="1600" dirty="0"/>
              <a:t>nesprávné metody práce ( rozbor příčin odchylek),</a:t>
            </a:r>
          </a:p>
          <a:p>
            <a:pPr lvl="1" algn="just"/>
            <a:r>
              <a:rPr lang="cs-CZ" sz="1600" dirty="0" smtClean="0"/>
              <a:t>vychovává </a:t>
            </a:r>
            <a:r>
              <a:rPr lang="cs-CZ" sz="1600" dirty="0"/>
              <a:t>k odpovědnosti a rozšiřuje zkušenosti všech pracovníků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Funkce kontrolního procesu</a:t>
            </a:r>
            <a:endParaRPr lang="cs-CZ" dirty="0"/>
          </a:p>
        </p:txBody>
      </p:sp>
    </p:spTree>
    <p:extLst>
      <p:ext uri="{BB962C8B-B14F-4D97-AF65-F5344CB8AC3E}">
        <p14:creationId xmlns:p14="http://schemas.microsoft.com/office/powerpoint/2010/main" val="159913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Fáze kontrolního procesu</a:t>
            </a:r>
            <a:endParaRPr lang="cs-CZ" dirty="0"/>
          </a:p>
        </p:txBody>
      </p:sp>
      <p:pic>
        <p:nvPicPr>
          <p:cNvPr id="4" name="Obrázek 3"/>
          <p:cNvPicPr>
            <a:picLocks noChangeAspect="1"/>
          </p:cNvPicPr>
          <p:nvPr/>
        </p:nvPicPr>
        <p:blipFill rotWithShape="1">
          <a:blip r:embed="rId2"/>
          <a:srcRect t="16144"/>
          <a:stretch/>
        </p:blipFill>
        <p:spPr>
          <a:xfrm>
            <a:off x="593812" y="843558"/>
            <a:ext cx="6588224" cy="3744416"/>
          </a:xfrm>
          <a:prstGeom prst="rect">
            <a:avLst/>
          </a:prstGeom>
        </p:spPr>
      </p:pic>
    </p:spTree>
    <p:extLst>
      <p:ext uri="{BB962C8B-B14F-4D97-AF65-F5344CB8AC3E}">
        <p14:creationId xmlns:p14="http://schemas.microsoft.com/office/powerpoint/2010/main" val="288009846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Proč-co-kdo-kdy-jak-jak často kontrolovat</a:t>
            </a:r>
          </a:p>
          <a:p>
            <a:pPr marL="109728" indent="0" algn="just">
              <a:buNone/>
            </a:pPr>
            <a:endParaRPr lang="cs-CZ" sz="1600" dirty="0"/>
          </a:p>
          <a:p>
            <a:pPr algn="just"/>
            <a:r>
              <a:rPr lang="cs-CZ" sz="1600" dirty="0"/>
              <a:t>Účel </a:t>
            </a:r>
            <a:r>
              <a:rPr lang="cs-CZ" sz="1600" dirty="0" smtClean="0"/>
              <a:t>kontroly – co je cílem kontroly, jaký účel má splnit</a:t>
            </a:r>
          </a:p>
          <a:p>
            <a:pPr algn="just"/>
            <a:endParaRPr lang="cs-CZ" sz="1600" dirty="0"/>
          </a:p>
          <a:p>
            <a:pPr algn="just"/>
            <a:r>
              <a:rPr lang="cs-CZ" sz="1600" dirty="0"/>
              <a:t>Předmět </a:t>
            </a:r>
            <a:r>
              <a:rPr lang="cs-CZ" sz="1600" dirty="0" smtClean="0"/>
              <a:t>kontroly – co je předmětem kontroly, co bude kontrolováno</a:t>
            </a:r>
          </a:p>
          <a:p>
            <a:pPr algn="just"/>
            <a:endParaRPr lang="cs-CZ" sz="1600" dirty="0"/>
          </a:p>
          <a:p>
            <a:pPr algn="just"/>
            <a:r>
              <a:rPr lang="cs-CZ" sz="1600" dirty="0"/>
              <a:t>Subjekt </a:t>
            </a:r>
            <a:r>
              <a:rPr lang="cs-CZ" sz="1600" dirty="0" smtClean="0"/>
              <a:t>kontroly – kdo bude kontrolovat</a:t>
            </a:r>
          </a:p>
          <a:p>
            <a:pPr algn="just"/>
            <a:endParaRPr lang="cs-CZ" sz="1600" dirty="0"/>
          </a:p>
          <a:p>
            <a:pPr algn="just"/>
            <a:r>
              <a:rPr lang="cs-CZ" sz="1600" dirty="0"/>
              <a:t>Časová dimenze </a:t>
            </a:r>
            <a:r>
              <a:rPr lang="cs-CZ" sz="1600" dirty="0" smtClean="0"/>
              <a:t>kontroly – jak často a v jakých intervalech bude kontrola prováděna</a:t>
            </a:r>
          </a:p>
          <a:p>
            <a:pPr algn="just"/>
            <a:endParaRPr lang="cs-CZ" sz="1600" dirty="0"/>
          </a:p>
          <a:p>
            <a:pPr algn="just"/>
            <a:r>
              <a:rPr lang="cs-CZ" sz="1600" dirty="0"/>
              <a:t>Postupy, metody </a:t>
            </a:r>
            <a:r>
              <a:rPr lang="cs-CZ" sz="1600" dirty="0" smtClean="0"/>
              <a:t>kontroly – jakým způsobem bude kontrola prováděna</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Tvorba kontrolního systému</a:t>
            </a:r>
            <a:endParaRPr lang="cs-CZ" dirty="0"/>
          </a:p>
        </p:txBody>
      </p:sp>
    </p:spTree>
    <p:extLst>
      <p:ext uri="{BB962C8B-B14F-4D97-AF65-F5344CB8AC3E}">
        <p14:creationId xmlns:p14="http://schemas.microsoft.com/office/powerpoint/2010/main" val="4229121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Organičnost</a:t>
            </a:r>
            <a:r>
              <a:rPr lang="cs-CZ" sz="1600" dirty="0"/>
              <a:t> – kontrolní aktivity musí být v organickém souladu s cíli, plány, oblastmi, strukturami, organizační kulturou organizace i s ostatními manažerskými </a:t>
            </a:r>
            <a:r>
              <a:rPr lang="cs-CZ" sz="1600" dirty="0" smtClean="0"/>
              <a:t>funkcemi. </a:t>
            </a:r>
            <a:endParaRPr lang="cs-CZ" sz="1600" dirty="0"/>
          </a:p>
          <a:p>
            <a:pPr algn="just"/>
            <a:r>
              <a:rPr lang="cs-CZ" sz="1600" b="1" dirty="0"/>
              <a:t>Přiměřenost</a:t>
            </a:r>
            <a:r>
              <a:rPr lang="cs-CZ" sz="1600" dirty="0"/>
              <a:t> – kontrola musí zjišťovat informace skutečně potřebné a závažné, ne </a:t>
            </a:r>
            <a:r>
              <a:rPr lang="cs-CZ" sz="1600" dirty="0" smtClean="0"/>
              <a:t>podružné. </a:t>
            </a:r>
            <a:endParaRPr lang="cs-CZ" sz="1600" dirty="0"/>
          </a:p>
          <a:p>
            <a:pPr algn="just"/>
            <a:r>
              <a:rPr lang="cs-CZ" sz="1600" b="1" dirty="0"/>
              <a:t>Efektivnost</a:t>
            </a:r>
            <a:r>
              <a:rPr lang="cs-CZ" sz="1600" dirty="0"/>
              <a:t> – nízké náklady, malé vedlejší účinky a vysoké přínosy kontroly (přínos musí být vyšší než náklady na kontrolu</a:t>
            </a:r>
            <a:r>
              <a:rPr lang="cs-CZ" sz="1600" dirty="0" smtClean="0"/>
              <a:t>). </a:t>
            </a:r>
            <a:endParaRPr lang="cs-CZ" sz="1600" dirty="0"/>
          </a:p>
          <a:p>
            <a:pPr algn="just"/>
            <a:r>
              <a:rPr lang="cs-CZ" sz="1600" b="1" dirty="0"/>
              <a:t>Budoucnost</a:t>
            </a:r>
            <a:r>
              <a:rPr lang="cs-CZ" sz="1600" dirty="0"/>
              <a:t> – na základě výsledků kontroly rozhodujeme o budoucím vývoji procesů (zjišťujeme současný a vlastně i minulý stav a náprava teprve nastane s časovým odstupem</a:t>
            </a:r>
            <a:r>
              <a:rPr lang="cs-CZ" sz="1600" dirty="0" smtClean="0"/>
              <a:t>). </a:t>
            </a:r>
            <a:endParaRPr lang="cs-CZ" sz="1600" dirty="0"/>
          </a:p>
          <a:p>
            <a:pPr algn="just"/>
            <a:r>
              <a:rPr lang="cs-CZ" sz="1600" b="1" dirty="0"/>
              <a:t>Pružnost</a:t>
            </a:r>
            <a:r>
              <a:rPr lang="cs-CZ" sz="1600" dirty="0"/>
              <a:t> – systém kontroly musí být schopen rychlé reakce na potřeby, neočekávané změny i možná nová </a:t>
            </a:r>
            <a:r>
              <a:rPr lang="cs-CZ" sz="1600" dirty="0" smtClean="0"/>
              <a:t>řešení.  </a:t>
            </a:r>
            <a:endParaRPr lang="cs-CZ" sz="1600" dirty="0"/>
          </a:p>
          <a:p>
            <a:pPr algn="just"/>
            <a:r>
              <a:rPr lang="cs-CZ" sz="1600" b="1" dirty="0"/>
              <a:t>Motivace</a:t>
            </a:r>
            <a:r>
              <a:rPr lang="cs-CZ" sz="1600" dirty="0"/>
              <a:t> – kontrola má mít motivační funkci. Jejím cílem je sjednocovat lidi, ale také vytvářet povědomí o tom, že jsem či mohu být </a:t>
            </a:r>
            <a:r>
              <a:rPr lang="cs-CZ" sz="1600" dirty="0" smtClean="0"/>
              <a:t>kontrolován. </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Zásady efektivní kontroly</a:t>
            </a:r>
            <a:endParaRPr lang="cs-CZ" dirty="0"/>
          </a:p>
        </p:txBody>
      </p:sp>
    </p:spTree>
    <p:extLst>
      <p:ext uri="{BB962C8B-B14F-4D97-AF65-F5344CB8AC3E}">
        <p14:creationId xmlns:p14="http://schemas.microsoft.com/office/powerpoint/2010/main" val="2403766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Formálnost a samoúčelnost </a:t>
            </a:r>
            <a:r>
              <a:rPr lang="cs-CZ" sz="1600" dirty="0"/>
              <a:t>– kontroly, které nepřinesou poznatky či tyto poznatky nejsou využity pro další rozhodování, jsou zbytečné a v důsledcích mohou být škodlivé. </a:t>
            </a:r>
          </a:p>
          <a:p>
            <a:pPr algn="just"/>
            <a:r>
              <a:rPr lang="cs-CZ" sz="1600" b="1" dirty="0"/>
              <a:t>Subjektivnost</a:t>
            </a:r>
            <a:r>
              <a:rPr lang="cs-CZ" sz="1600" dirty="0"/>
              <a:t> – každý člověk je osobností a má svůj pohled na problém, pokud tento pohled je převažující, je to špatně</a:t>
            </a:r>
            <a:r>
              <a:rPr lang="cs-CZ" sz="1600" dirty="0" smtClean="0"/>
              <a:t>. </a:t>
            </a:r>
            <a:endParaRPr lang="cs-CZ" sz="1600" dirty="0"/>
          </a:p>
          <a:p>
            <a:pPr algn="just"/>
            <a:r>
              <a:rPr lang="cs-CZ" sz="1600" b="1" dirty="0"/>
              <a:t>Nepřesnost a nesrozumitelnost </a:t>
            </a:r>
            <a:r>
              <a:rPr lang="cs-CZ" sz="1600" dirty="0"/>
              <a:t>– zjištění nepřesných či neúplných poznatků. Výsledky jsou nesrozumitelné a manažer na ně nemůže reagovat. </a:t>
            </a:r>
          </a:p>
          <a:p>
            <a:pPr algn="just"/>
            <a:r>
              <a:rPr lang="cs-CZ" sz="1600" b="1" dirty="0"/>
              <a:t>Nízká efektivita </a:t>
            </a:r>
            <a:r>
              <a:rPr lang="cs-CZ" sz="1600" dirty="0"/>
              <a:t>– náklady na kontrolu jsou vyšší než přínos poznatků z ní získaných. Některé výsledky nelze ani ovlivnit. </a:t>
            </a:r>
          </a:p>
          <a:p>
            <a:pPr algn="just"/>
            <a:r>
              <a:rPr lang="cs-CZ" sz="1600" b="1" dirty="0"/>
              <a:t>Žádná nebo malá kontrola </a:t>
            </a:r>
            <a:r>
              <a:rPr lang="cs-CZ" sz="1600" dirty="0"/>
              <a:t>– může vést k problémům v organizaci a vždy platí „Důvěřuj, ale prověřuj</a:t>
            </a:r>
            <a:r>
              <a:rPr lang="cs-CZ" sz="1600" dirty="0" smtClean="0"/>
              <a:t>!“  </a:t>
            </a:r>
            <a:endParaRPr lang="cs-CZ" sz="1600" dirty="0"/>
          </a:p>
          <a:p>
            <a:pPr algn="just"/>
            <a:r>
              <a:rPr lang="cs-CZ" sz="1600" b="1" dirty="0"/>
              <a:t>Častá a silná kontrola </a:t>
            </a:r>
            <a:r>
              <a:rPr lang="cs-CZ" sz="1600" dirty="0"/>
              <a:t>– neplní svoji funkci, lidé si na ni zvyknou a sníží se jejich odpovědnost. Může také vést k odporu, lidé jsou frustrovaní neustálým dohledem a dělají jen to nejnutnější. Jakmile dozor pomine, přestanou se snažit.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Nedostatky kontroly</a:t>
            </a:r>
            <a:endParaRPr lang="cs-CZ" dirty="0"/>
          </a:p>
        </p:txBody>
      </p:sp>
    </p:spTree>
    <p:extLst>
      <p:ext uri="{BB962C8B-B14F-4D97-AF65-F5344CB8AC3E}">
        <p14:creationId xmlns:p14="http://schemas.microsoft.com/office/powerpoint/2010/main" val="1168101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Strategická kontrola </a:t>
            </a:r>
            <a:r>
              <a:rPr lang="cs-CZ" sz="1600" dirty="0" smtClean="0"/>
              <a:t>– směr </a:t>
            </a:r>
            <a:r>
              <a:rPr lang="cs-CZ" sz="1600" dirty="0"/>
              <a:t>vývoje </a:t>
            </a:r>
            <a:r>
              <a:rPr lang="cs-CZ" sz="1600" dirty="0" smtClean="0"/>
              <a:t>podniku, hodnocení </a:t>
            </a:r>
            <a:r>
              <a:rPr lang="cs-CZ" sz="1600" dirty="0"/>
              <a:t>strategie, celkové výsledky hospodaření, </a:t>
            </a:r>
            <a:r>
              <a:rPr lang="cs-CZ" sz="1600" dirty="0" smtClean="0"/>
              <a:t>vztahy </a:t>
            </a:r>
            <a:r>
              <a:rPr lang="cs-CZ" sz="1600" dirty="0"/>
              <a:t>s podnikatelským prostředím, vztahy mezi </a:t>
            </a:r>
            <a:r>
              <a:rPr lang="cs-CZ" sz="1600" dirty="0" smtClean="0"/>
              <a:t>organizačními jednotkami.</a:t>
            </a:r>
          </a:p>
          <a:p>
            <a:pPr algn="just"/>
            <a:endParaRPr lang="cs-CZ" sz="1600" dirty="0" smtClean="0"/>
          </a:p>
          <a:p>
            <a:pPr algn="just"/>
            <a:r>
              <a:rPr lang="cs-CZ" sz="1600" b="1" dirty="0" smtClean="0"/>
              <a:t>Taktická (manažerská) kontrola </a:t>
            </a:r>
            <a:r>
              <a:rPr lang="cs-CZ" sz="1600" dirty="0" smtClean="0"/>
              <a:t>– zaměření </a:t>
            </a:r>
            <a:r>
              <a:rPr lang="cs-CZ" sz="1600" dirty="0"/>
              <a:t>na </a:t>
            </a:r>
            <a:r>
              <a:rPr lang="cs-CZ" sz="1600" dirty="0" smtClean="0"/>
              <a:t>organizační </a:t>
            </a:r>
            <a:r>
              <a:rPr lang="pl-PL" sz="1600" dirty="0" smtClean="0"/>
              <a:t>jednotky </a:t>
            </a:r>
            <a:r>
              <a:rPr lang="pl-PL" sz="1600" dirty="0"/>
              <a:t>jako celek, kontroly zpravidla </a:t>
            </a:r>
            <a:r>
              <a:rPr lang="pl-PL" sz="1600" dirty="0" smtClean="0"/>
              <a:t>periodické. </a:t>
            </a:r>
          </a:p>
          <a:p>
            <a:pPr algn="just"/>
            <a:endParaRPr lang="cs-CZ" sz="1600" dirty="0" smtClean="0"/>
          </a:p>
          <a:p>
            <a:r>
              <a:rPr lang="cs-CZ" sz="1600" b="1" dirty="0" smtClean="0"/>
              <a:t>Operativní kontrola </a:t>
            </a:r>
            <a:r>
              <a:rPr lang="cs-CZ" sz="1600" dirty="0" smtClean="0"/>
              <a:t>– časové </a:t>
            </a:r>
            <a:r>
              <a:rPr lang="cs-CZ" sz="1600" dirty="0"/>
              <a:t>intervaly </a:t>
            </a:r>
            <a:r>
              <a:rPr lang="cs-CZ" sz="1600" dirty="0" smtClean="0"/>
              <a:t>kontroly kratší </a:t>
            </a:r>
            <a:r>
              <a:rPr lang="cs-CZ" sz="1600" dirty="0"/>
              <a:t>než u výše uvedených. Zaměřeno na </a:t>
            </a:r>
            <a:r>
              <a:rPr lang="cs-CZ" sz="1600" dirty="0" smtClean="0"/>
              <a:t>individuální </a:t>
            </a:r>
            <a:r>
              <a:rPr lang="cs-CZ" sz="1600" dirty="0"/>
              <a:t>a dílčí úkoly a činnosti – zda práce </a:t>
            </a:r>
            <a:r>
              <a:rPr lang="cs-CZ" sz="1600" dirty="0" smtClean="0"/>
              <a:t>provedena </a:t>
            </a:r>
            <a:r>
              <a:rPr lang="cs-CZ" sz="1600" dirty="0"/>
              <a:t>ve shodě s postupy, pravidly a </a:t>
            </a:r>
            <a:r>
              <a:rPr lang="cs-CZ" sz="1600" dirty="0" smtClean="0"/>
              <a:t>daných termínech. </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smtClean="0"/>
              <a:t>Úrovně kontrol v podniku z pohledu řízení </a:t>
            </a:r>
            <a:endParaRPr lang="cs-CZ" dirty="0"/>
          </a:p>
        </p:txBody>
      </p:sp>
    </p:spTree>
    <p:extLst>
      <p:ext uri="{BB962C8B-B14F-4D97-AF65-F5344CB8AC3E}">
        <p14:creationId xmlns:p14="http://schemas.microsoft.com/office/powerpoint/2010/main" val="3230808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Strategická </a:t>
            </a:r>
            <a:r>
              <a:rPr lang="cs-CZ" sz="1600" dirty="0" smtClean="0"/>
              <a:t>kontrola je </a:t>
            </a:r>
            <a:r>
              <a:rPr lang="cs-CZ" sz="1600" dirty="0"/>
              <a:t>procesem sledování, rozboru a přijetí opatření vzniklých odchylek mezi záměry strategie a její postupnou realizaci, včetně sledování rozdílů v době její tvorby</a:t>
            </a:r>
            <a:r>
              <a:rPr lang="cs-CZ" sz="1600" dirty="0" smtClean="0"/>
              <a:t>.</a:t>
            </a:r>
          </a:p>
          <a:p>
            <a:pPr lvl="0" algn="just"/>
            <a:r>
              <a:rPr lang="cs-CZ" sz="1600" dirty="0"/>
              <a:t>Typickým znakem strategické kontroly je skutečnost, že strategická kontrola doprovází tvorbu strategie od jejího počátku, přes její uplatnění v reálných podmínkách a dokonce i v podmínkách ukončení výhodnosti používání</a:t>
            </a:r>
            <a:r>
              <a:rPr lang="cs-CZ" sz="1600" dirty="0" smtClean="0"/>
              <a:t>.</a:t>
            </a:r>
          </a:p>
          <a:p>
            <a:pPr lvl="0" algn="just"/>
            <a:r>
              <a:rPr lang="cs-CZ" sz="1600" dirty="0"/>
              <a:t>Strategická kontrola je velmi často prováděna v delším časovém intervalu a zejména se soustřeďuje na budoucnost. </a:t>
            </a:r>
            <a:endParaRPr lang="cs-CZ" sz="1600" dirty="0" smtClean="0"/>
          </a:p>
          <a:p>
            <a:pPr lvl="0" algn="just"/>
            <a:r>
              <a:rPr lang="cs-CZ" sz="1600" dirty="0" smtClean="0"/>
              <a:t>Její </a:t>
            </a:r>
            <a:r>
              <a:rPr lang="cs-CZ" sz="1600" dirty="0"/>
              <a:t>potřeba přitom vyplývá ze skutečnosti, že strategii podniku nelze přesně vypracovat jako strategický plán, neboť musí být podle potřeby upravitelná (pružná). Tato potřeba flexibility je dána tím, že předpověď budoucnosti ve velké míře není přesná a proto strategie musí reagovat na objevující se významné </a:t>
            </a:r>
            <a:r>
              <a:rPr lang="cs-CZ" sz="1600" dirty="0" smtClean="0"/>
              <a:t>změny.</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Strategická kontrola</a:t>
            </a:r>
            <a:endParaRPr lang="cs-CZ" dirty="0"/>
          </a:p>
        </p:txBody>
      </p:sp>
    </p:spTree>
    <p:extLst>
      <p:ext uri="{BB962C8B-B14F-4D97-AF65-F5344CB8AC3E}">
        <p14:creationId xmlns:p14="http://schemas.microsoft.com/office/powerpoint/2010/main" val="1942612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Strategický kontrolní proces se zabývá</a:t>
            </a:r>
            <a:r>
              <a:rPr lang="cs-CZ" sz="1600" i="1" dirty="0" smtClean="0"/>
              <a:t>:</a:t>
            </a:r>
          </a:p>
          <a:p>
            <a:pPr marL="0" indent="0" algn="just">
              <a:buNone/>
            </a:pPr>
            <a:endParaRPr lang="cs-CZ" sz="1600" dirty="0"/>
          </a:p>
          <a:p>
            <a:pPr lvl="0" algn="just"/>
            <a:r>
              <a:rPr lang="cs-CZ" sz="1600" dirty="0"/>
              <a:t>kontrolou naplňování strategického záměru (sledování vývojového směru podniku</a:t>
            </a:r>
            <a:r>
              <a:rPr lang="cs-CZ" sz="1600" dirty="0" smtClean="0"/>
              <a:t>);</a:t>
            </a:r>
          </a:p>
          <a:p>
            <a:pPr lvl="0" algn="just"/>
            <a:endParaRPr lang="cs-CZ" sz="1600" dirty="0"/>
          </a:p>
          <a:p>
            <a:pPr lvl="0" algn="just"/>
            <a:r>
              <a:rPr lang="cs-CZ" sz="1600" dirty="0"/>
              <a:t>kontrolou analytického postupu prostředí i vnitřních stránek podniku a jeho aplikací do konkrétních podnikových podmínek</a:t>
            </a:r>
            <a:r>
              <a:rPr lang="cs-CZ" sz="1600" dirty="0" smtClean="0"/>
              <a:t>;</a:t>
            </a:r>
          </a:p>
          <a:p>
            <a:pPr lvl="0" algn="just"/>
            <a:endParaRPr lang="cs-CZ" sz="1600" dirty="0"/>
          </a:p>
          <a:p>
            <a:pPr lvl="0" algn="just"/>
            <a:r>
              <a:rPr lang="cs-CZ" sz="1600" dirty="0"/>
              <a:t>kontrolou vztahů mezi jednotlivými organizačními celky podniku prostřednictvím návaznosti a plněním funkčních strategií</a:t>
            </a:r>
            <a:r>
              <a:rPr lang="cs-CZ" sz="1600" dirty="0" smtClean="0"/>
              <a:t>;</a:t>
            </a:r>
          </a:p>
          <a:p>
            <a:pPr lvl="0" algn="just"/>
            <a:endParaRPr lang="cs-CZ" sz="1600" dirty="0"/>
          </a:p>
          <a:p>
            <a:pPr lvl="0" algn="just"/>
            <a:r>
              <a:rPr lang="cs-CZ" sz="1600" dirty="0"/>
              <a:t>kontrolou celkových výsledků hospodaření podniku</a:t>
            </a:r>
            <a:r>
              <a:rPr lang="cs-CZ" sz="1600" dirty="0" smtClean="0"/>
              <a:t>;</a:t>
            </a:r>
          </a:p>
          <a:p>
            <a:pPr lvl="0" algn="just"/>
            <a:endParaRPr lang="cs-CZ" sz="1600" dirty="0"/>
          </a:p>
          <a:p>
            <a:pPr algn="just"/>
            <a:r>
              <a:rPr lang="cs-CZ" sz="1600" dirty="0"/>
              <a:t>kontrolou vztahů podniku s okolním prostředím.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smtClean="0"/>
              <a:t>Náplň strategického kontrolního procesu</a:t>
            </a:r>
            <a:endParaRPr lang="cs-CZ" dirty="0"/>
          </a:p>
        </p:txBody>
      </p:sp>
    </p:spTree>
    <p:extLst>
      <p:ext uri="{BB962C8B-B14F-4D97-AF65-F5344CB8AC3E}">
        <p14:creationId xmlns:p14="http://schemas.microsoft.com/office/powerpoint/2010/main" val="3051737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Výkonnost strategie</a:t>
            </a:r>
          </a:p>
          <a:p>
            <a:endParaRPr lang="cs-CZ" sz="1600" dirty="0"/>
          </a:p>
          <a:p>
            <a:r>
              <a:rPr lang="cs-CZ" sz="1600" dirty="0"/>
              <a:t>Korekce strategie </a:t>
            </a:r>
          </a:p>
          <a:p>
            <a:endParaRPr lang="cs-CZ" sz="1600" dirty="0"/>
          </a:p>
          <a:p>
            <a:r>
              <a:rPr lang="cs-CZ" sz="1600" dirty="0"/>
              <a:t>Revize strategie</a:t>
            </a:r>
          </a:p>
          <a:p>
            <a:pPr>
              <a:buNone/>
            </a:pPr>
            <a:endParaRPr lang="cs-CZ" sz="1600" dirty="0"/>
          </a:p>
          <a:p>
            <a:r>
              <a:rPr lang="cs-CZ" sz="1600" dirty="0"/>
              <a:t>Oblast strategické kontroly</a:t>
            </a:r>
          </a:p>
          <a:p>
            <a:pPr lvl="1"/>
            <a:r>
              <a:rPr lang="cs-CZ" sz="1600" dirty="0"/>
              <a:t>Prostředí</a:t>
            </a:r>
          </a:p>
          <a:p>
            <a:pPr lvl="1"/>
            <a:r>
              <a:rPr lang="cs-CZ" sz="1600" dirty="0"/>
              <a:t>Analýza produkt –trh</a:t>
            </a:r>
          </a:p>
          <a:p>
            <a:pPr lvl="1"/>
            <a:r>
              <a:rPr lang="cs-CZ" sz="1600" dirty="0"/>
              <a:t>Hodnocení funkčních strategií</a:t>
            </a:r>
          </a:p>
          <a:p>
            <a:pPr lvl="1"/>
            <a:r>
              <a:rPr lang="cs-CZ" sz="1600" dirty="0"/>
              <a:t>Měření efektivnost funkčních strategií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Zaměření a oblasti strategické kontroly</a:t>
            </a:r>
            <a:endParaRPr lang="cs-CZ" dirty="0"/>
          </a:p>
        </p:txBody>
      </p:sp>
    </p:spTree>
    <p:extLst>
      <p:ext uri="{BB962C8B-B14F-4D97-AF65-F5344CB8AC3E}">
        <p14:creationId xmlns:p14="http://schemas.microsoft.com/office/powerpoint/2010/main" val="3840069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Celopodniková, komplexní strategie představuje vrcholovou formulaci strategického myšlení v podniku a vyjadřuje základní podnikatelské rozhodnutí o vývojovém směru podniku a jeho strategickém cíli</a:t>
            </a:r>
            <a:r>
              <a:rPr lang="cs-CZ" sz="1600" dirty="0" smtClean="0"/>
              <a:t>.</a:t>
            </a:r>
          </a:p>
          <a:p>
            <a:pPr lvl="0" algn="just"/>
            <a:r>
              <a:rPr lang="cs-CZ" sz="1600" dirty="0"/>
              <a:t>V manažerském pojetí celopodniková strategie určuje základní koncept chování organizace v určeném časovém horizontu, způsob její činnosti a využívání potenciálu budoucnosti tak, aby byla naplněna vize podniku a dosaženo vytýčeného strategického cíle </a:t>
            </a:r>
            <a:r>
              <a:rPr lang="cs-CZ" sz="1600" dirty="0" smtClean="0"/>
              <a:t>podniku.</a:t>
            </a:r>
          </a:p>
          <a:p>
            <a:pPr lvl="0" algn="just"/>
            <a:r>
              <a:rPr lang="cs-CZ" sz="1600" dirty="0"/>
              <a:t>Současně je tato strategie východiskem pro navazující a tudíž podřízené strategie (obchodní, funkční, speciální), které detailním způsobem rozpracovávají potřebné postupy a procesy strategického řízení podniku. </a:t>
            </a:r>
            <a:endParaRPr lang="cs-CZ" sz="1600" dirty="0" smtClean="0"/>
          </a:p>
          <a:p>
            <a:pPr lvl="0" algn="just"/>
            <a:r>
              <a:rPr lang="cs-CZ" sz="1600" dirty="0" smtClean="0"/>
              <a:t>Proto </a:t>
            </a:r>
            <a:r>
              <a:rPr lang="cs-CZ" sz="1600" dirty="0"/>
              <a:t>celopodniková strategie musí být otevřeným systémem sladěných strategických záměrů, které zajistí rychlou a efektivní reakci na měnící se podmínky podnikatelského prostředí ve směru co nejlepšího využití objevujících se </a:t>
            </a:r>
            <a:r>
              <a:rPr lang="cs-CZ" sz="1600" dirty="0" smtClean="0"/>
              <a:t>příležitostí.</a:t>
            </a:r>
          </a:p>
          <a:p>
            <a:pPr marL="0" indent="0" algn="just">
              <a:buNone/>
            </a:pPr>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616624" cy="507703"/>
          </a:xfrm>
        </p:spPr>
        <p:txBody>
          <a:bodyPr/>
          <a:lstStyle/>
          <a:p>
            <a:r>
              <a:rPr lang="cs-CZ" dirty="0" smtClean="0"/>
              <a:t>Celopodniková (korporátní) strategie</a:t>
            </a:r>
            <a:endParaRPr lang="cs-CZ" dirty="0"/>
          </a:p>
        </p:txBody>
      </p:sp>
    </p:spTree>
    <p:extLst>
      <p:ext uri="{BB962C8B-B14F-4D97-AF65-F5344CB8AC3E}">
        <p14:creationId xmlns:p14="http://schemas.microsoft.com/office/powerpoint/2010/main" val="2919926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6569"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Strategická kontrola zkoumá tvorbu i uplatnění strategie podniku </a:t>
            </a:r>
            <a:r>
              <a:rPr lang="cs-CZ" sz="1600" i="1" dirty="0" smtClean="0"/>
              <a:t>těchto základních </a:t>
            </a:r>
            <a:r>
              <a:rPr lang="cs-CZ" sz="1600" i="1" dirty="0"/>
              <a:t>momentech</a:t>
            </a:r>
            <a:r>
              <a:rPr lang="cs-CZ" sz="1600" i="1" dirty="0" smtClean="0"/>
              <a:t>:</a:t>
            </a:r>
          </a:p>
          <a:p>
            <a:pPr lvl="0" algn="just"/>
            <a:r>
              <a:rPr lang="cs-CZ" sz="1600" b="1" dirty="0" smtClean="0"/>
              <a:t>Před </a:t>
            </a:r>
            <a:r>
              <a:rPr lang="cs-CZ" sz="1600" b="1" dirty="0"/>
              <a:t>zahájením prací na strategii </a:t>
            </a:r>
            <a:r>
              <a:rPr lang="cs-CZ" sz="1600" dirty="0"/>
              <a:t>(sledování a kontrola východisek – předpokladů úspěchu strategie</a:t>
            </a:r>
            <a:r>
              <a:rPr lang="cs-CZ" sz="1600" dirty="0" smtClean="0"/>
              <a:t>) – kontrola </a:t>
            </a:r>
            <a:r>
              <a:rPr lang="cs-CZ" sz="1600" dirty="0"/>
              <a:t>východisek strategie je typická již svým počátkem, neboť začíná ještě před zahájením strategie a je zaměřena na poznání, zda je únosné zpracovat podnikovou strategii s určitým zaměřením nebo zda je nutno její strategický záměr </a:t>
            </a:r>
            <a:r>
              <a:rPr lang="cs-CZ" sz="1600" dirty="0" smtClean="0"/>
              <a:t>přehodnotit.</a:t>
            </a:r>
          </a:p>
          <a:p>
            <a:pPr lvl="0" algn="just"/>
            <a:endParaRPr lang="cs-CZ" sz="1600" dirty="0"/>
          </a:p>
          <a:p>
            <a:pPr lvl="0" algn="just"/>
            <a:r>
              <a:rPr lang="cs-CZ" sz="1600" b="1" dirty="0"/>
              <a:t>P</a:t>
            </a:r>
            <a:r>
              <a:rPr lang="cs-CZ" sz="1600" b="1" dirty="0" smtClean="0"/>
              <a:t>řed </a:t>
            </a:r>
            <a:r>
              <a:rPr lang="cs-CZ" sz="1600" b="1" dirty="0"/>
              <a:t>implementací </a:t>
            </a:r>
            <a:r>
              <a:rPr lang="cs-CZ" sz="1600" dirty="0"/>
              <a:t>(průzkum tvorby strategie a kontrola dodržování základních metodických postupů</a:t>
            </a:r>
            <a:r>
              <a:rPr lang="cs-CZ" sz="1600" dirty="0" smtClean="0"/>
              <a:t>) – kontrola </a:t>
            </a:r>
            <a:r>
              <a:rPr lang="cs-CZ" sz="1600" dirty="0"/>
              <a:t>před </a:t>
            </a:r>
            <a:r>
              <a:rPr lang="cs-CZ" sz="1600" dirty="0" smtClean="0"/>
              <a:t>implementací </a:t>
            </a:r>
            <a:r>
              <a:rPr lang="cs-CZ" sz="1600" dirty="0"/>
              <a:t>strategie zahrnuje soulad strategie s budoucími klíčovými faktory a použitými metodami, její pevnost odolat možným hrozbám, možnost vytvořit schopnost konkurence a </a:t>
            </a:r>
            <a:r>
              <a:rPr lang="cs-CZ" sz="1600" dirty="0" smtClean="0"/>
              <a:t>realizovatelnost.</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smtClean="0"/>
              <a:t>Uplatnění strategické kontroly I</a:t>
            </a:r>
            <a:endParaRPr lang="cs-CZ" dirty="0"/>
          </a:p>
        </p:txBody>
      </p:sp>
    </p:spTree>
    <p:extLst>
      <p:ext uri="{BB962C8B-B14F-4D97-AF65-F5344CB8AC3E}">
        <p14:creationId xmlns:p14="http://schemas.microsoft.com/office/powerpoint/2010/main" val="1149677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07504" y="703189"/>
            <a:ext cx="7788965"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V době implementace </a:t>
            </a:r>
            <a:r>
              <a:rPr lang="cs-CZ" sz="1600" dirty="0" smtClean="0"/>
              <a:t>– kontrola </a:t>
            </a:r>
            <a:r>
              <a:rPr lang="cs-CZ" sz="1600" dirty="0"/>
              <a:t>úspěšnosti zavádění strategie do konkrétních podmínek reálné </a:t>
            </a:r>
            <a:r>
              <a:rPr lang="cs-CZ" sz="1600" dirty="0" smtClean="0"/>
              <a:t>situace. </a:t>
            </a:r>
          </a:p>
          <a:p>
            <a:pPr lvl="0" algn="just"/>
            <a:endParaRPr lang="cs-CZ" sz="1600" dirty="0"/>
          </a:p>
          <a:p>
            <a:pPr lvl="0" algn="just"/>
            <a:r>
              <a:rPr lang="cs-CZ" sz="1600" b="1" dirty="0" smtClean="0"/>
              <a:t>Po </a:t>
            </a:r>
            <a:r>
              <a:rPr lang="cs-CZ" sz="1600" b="1" dirty="0"/>
              <a:t>implementaci strategie </a:t>
            </a:r>
            <a:r>
              <a:rPr lang="cs-CZ" sz="1600" dirty="0"/>
              <a:t>(kontrola reakce na vyskytující se změny, kontrola dosažení strategického cíle v plánovaném čase, požadované kvalitě a při udržení plánovaných </a:t>
            </a:r>
            <a:r>
              <a:rPr lang="cs-CZ" sz="1600" dirty="0" smtClean="0"/>
              <a:t>nákladů) – </a:t>
            </a:r>
            <a:r>
              <a:rPr lang="cs-CZ" sz="1600" dirty="0"/>
              <a:t>k</a:t>
            </a:r>
            <a:r>
              <a:rPr lang="cs-CZ" sz="1600" dirty="0" smtClean="0"/>
              <a:t>ontrola </a:t>
            </a:r>
            <a:r>
              <a:rPr lang="cs-CZ" sz="1600" dirty="0"/>
              <a:t>v době po implementaci představuje kontrolu plnění základních úkolů, aby bylo podle plánu dosaženo všech strategických cílů. Strategie je hodnocena především podle těchto konkrétních ukazatelů, kam patří: vývoj tržního podílu podniku a její pozice na trhu, vývoj zisku po zdanění a rentabilita investic, průběh a zabezpečenost plynulosti finančního toku, hodnota </a:t>
            </a:r>
            <a:r>
              <a:rPr lang="cs-CZ" sz="1600" dirty="0" smtClean="0"/>
              <a:t>podniku.</a:t>
            </a:r>
          </a:p>
          <a:p>
            <a:pPr lvl="0" algn="just"/>
            <a:endParaRPr lang="cs-CZ" sz="1600" dirty="0"/>
          </a:p>
          <a:p>
            <a:pPr lvl="0" algn="just"/>
            <a:r>
              <a:rPr lang="cs-CZ" sz="1600" b="1" dirty="0" smtClean="0"/>
              <a:t>Trvalé </a:t>
            </a:r>
            <a:r>
              <a:rPr lang="cs-CZ" sz="1600" b="1" dirty="0"/>
              <a:t>sledování životnosti strategie </a:t>
            </a:r>
            <a:r>
              <a:rPr lang="cs-CZ" sz="1600" dirty="0"/>
              <a:t>(možné využívání předností používané strategie</a:t>
            </a:r>
            <a:r>
              <a:rPr lang="cs-CZ" sz="1600" dirty="0" smtClean="0"/>
              <a:t>) – kontrola </a:t>
            </a:r>
            <a:r>
              <a:rPr lang="cs-CZ" sz="1600" dirty="0"/>
              <a:t>životnosti bývá označována někdy jako </a:t>
            </a:r>
            <a:r>
              <a:rPr lang="cs-CZ" sz="1600" dirty="0" smtClean="0"/>
              <a:t>„strategické </a:t>
            </a:r>
            <a:r>
              <a:rPr lang="cs-CZ" sz="1600" dirty="0"/>
              <a:t>pozorování chování podniku“ neboť má za úkol monitorovat výskyt širokého spektra nejrůznějších události vně i uvnitř podniku a jejich </a:t>
            </a:r>
            <a:r>
              <a:rPr lang="cs-CZ" sz="1600" dirty="0" smtClean="0"/>
              <a:t>dopad.</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smtClean="0"/>
              <a:t>Uplatnění strategické kontroly II</a:t>
            </a:r>
            <a:endParaRPr lang="cs-CZ" dirty="0"/>
          </a:p>
        </p:txBody>
      </p:sp>
    </p:spTree>
    <p:extLst>
      <p:ext uri="{BB962C8B-B14F-4D97-AF65-F5344CB8AC3E}">
        <p14:creationId xmlns:p14="http://schemas.microsoft.com/office/powerpoint/2010/main" val="2366567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smtClean="0"/>
              <a:t>Sledování </a:t>
            </a:r>
            <a:r>
              <a:rPr lang="cs-CZ" sz="1600" b="1" dirty="0"/>
              <a:t>„přežití strategie“</a:t>
            </a:r>
            <a:r>
              <a:rPr lang="cs-CZ" sz="1600" dirty="0"/>
              <a:t>, kdy kontrola nastupuje okamžitě ve chvílích, kdy se objevují a začínají působit </a:t>
            </a:r>
            <a:r>
              <a:rPr lang="cs-CZ" sz="1600" dirty="0" smtClean="0"/>
              <a:t>hrozby – kontrola </a:t>
            </a:r>
            <a:r>
              <a:rPr lang="cs-CZ" sz="1600" dirty="0"/>
              <a:t>„přežití“ strategie má charakter rychlé, okamžité kontroly po výskytu nečekané a přitom negativní události (jevu</a:t>
            </a:r>
            <a:r>
              <a:rPr lang="cs-CZ" sz="1600" dirty="0" smtClean="0"/>
              <a:t>).</a:t>
            </a:r>
            <a:endParaRPr lang="cs-CZ" sz="1600" dirty="0"/>
          </a:p>
          <a:p>
            <a:pPr algn="just"/>
            <a:endParaRPr lang="cs-CZ" sz="1600" dirty="0" smtClean="0"/>
          </a:p>
          <a:p>
            <a:pPr algn="just"/>
            <a:r>
              <a:rPr lang="cs-CZ" sz="1600" dirty="0" smtClean="0"/>
              <a:t>Pokud </a:t>
            </a:r>
            <a:r>
              <a:rPr lang="cs-CZ" sz="1600" dirty="0"/>
              <a:t>nevznikají podstatné diskontinuity a okolí podniku je v „poměrném“ klidu, je výsledek kontroly směřován na udržení a plnění dosavadního strategického záměru. </a:t>
            </a:r>
            <a:endParaRPr lang="cs-CZ" sz="1600" dirty="0" smtClean="0"/>
          </a:p>
          <a:p>
            <a:pPr algn="just"/>
            <a:r>
              <a:rPr lang="cs-CZ" sz="1600" dirty="0" smtClean="0"/>
              <a:t>Naopak </a:t>
            </a:r>
            <a:r>
              <a:rPr lang="cs-CZ" sz="1600" dirty="0"/>
              <a:t>dochází-li k nečekaným změnám vně podniku, pak musí následovat okamžitá kontrola, která může naznačit nutnost provedení opatření, jež ve svém důsledku mohou znamenat potřebu okamžité inovace nevyhovujících částí strategie, případně vytvoření nové speciální 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smtClean="0"/>
              <a:t>Uplatnění strategické kontroly III</a:t>
            </a:r>
            <a:endParaRPr lang="cs-CZ" dirty="0"/>
          </a:p>
        </p:txBody>
      </p:sp>
    </p:spTree>
    <p:extLst>
      <p:ext uri="{BB962C8B-B14F-4D97-AF65-F5344CB8AC3E}">
        <p14:creationId xmlns:p14="http://schemas.microsoft.com/office/powerpoint/2010/main" val="1621286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 v případě strategické kontroly platí, že efektivní a účinná kontrola musí být přizpůsobena především plánům podniku, možnostem a vlastnostem jednotlivých manažerů na vedoucích pozicích, objektivnímu průběhu a vyhodnocení i organizační struktuře sledovaného podniku. </a:t>
            </a:r>
            <a:endParaRPr lang="cs-CZ" sz="1600" dirty="0" smtClean="0"/>
          </a:p>
          <a:p>
            <a:pPr algn="just"/>
            <a:endParaRPr lang="cs-CZ" sz="1600" dirty="0" smtClean="0"/>
          </a:p>
          <a:p>
            <a:pPr algn="just"/>
            <a:r>
              <a:rPr lang="cs-CZ" sz="1600" dirty="0" smtClean="0"/>
              <a:t>Zároveň </a:t>
            </a:r>
            <a:r>
              <a:rPr lang="cs-CZ" sz="1600" dirty="0"/>
              <a:t>je nutno zdůraznit, že výsledky strategické kontroly mohou být zaměřeny jednak na </a:t>
            </a:r>
            <a:r>
              <a:rPr lang="cs-CZ" sz="1600" b="1" dirty="0"/>
              <a:t>kontrolu</a:t>
            </a:r>
            <a:r>
              <a:rPr lang="cs-CZ" sz="1600" dirty="0"/>
              <a:t> </a:t>
            </a:r>
            <a:r>
              <a:rPr lang="cs-CZ" sz="1600" b="1" dirty="0"/>
              <a:t>interní oblast podniku</a:t>
            </a:r>
            <a:r>
              <a:rPr lang="cs-CZ" sz="1600" dirty="0"/>
              <a:t>, kdy kontrolní orgán hodnotí a monitoruje alokaci zdrojů, organizační operace, zaměření a realizaci strategických procesů a navrhuje potřebné změny. </a:t>
            </a:r>
            <a:endParaRPr lang="cs-CZ" sz="1600" dirty="0" smtClean="0"/>
          </a:p>
          <a:p>
            <a:pPr algn="just"/>
            <a:endParaRPr lang="cs-CZ" sz="1600" dirty="0" smtClean="0"/>
          </a:p>
          <a:p>
            <a:pPr algn="just"/>
            <a:r>
              <a:rPr lang="cs-CZ" sz="1600" dirty="0" smtClean="0"/>
              <a:t>Naopak </a:t>
            </a:r>
            <a:r>
              <a:rPr lang="cs-CZ" sz="1600" b="1" dirty="0"/>
              <a:t>kontrola vnější oblasti podniku </a:t>
            </a:r>
            <a:r>
              <a:rPr lang="cs-CZ" sz="1600" dirty="0"/>
              <a:t>je zaměřena na hodnocení využití příležitostí a na omezení vlivu hrozeb, na řešení změn, které se vyskytnou v průběhu platnosti strategie, na hodnocení úspěšnosti strategie a navrhuje taková opatření, která mohou zvýšit nejen odolnost vůči konkurenci, ale zajistí podniku prodloužení konkurenceschopnosti.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smtClean="0"/>
              <a:t>Význam strategické kontroly I</a:t>
            </a:r>
            <a:endParaRPr lang="cs-CZ" dirty="0"/>
          </a:p>
        </p:txBody>
      </p:sp>
    </p:spTree>
    <p:extLst>
      <p:ext uri="{BB962C8B-B14F-4D97-AF65-F5344CB8AC3E}">
        <p14:creationId xmlns:p14="http://schemas.microsoft.com/office/powerpoint/2010/main" val="2082826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Zaměření úsilí organizace </a:t>
            </a:r>
            <a:r>
              <a:rPr lang="cs-CZ" sz="1600" b="1" dirty="0" smtClean="0"/>
              <a:t>(podnik</a:t>
            </a:r>
            <a:r>
              <a:rPr lang="cs-CZ" sz="1600" b="1" dirty="0"/>
              <a:t>, úřad) žádoucím směrem </a:t>
            </a:r>
            <a:r>
              <a:rPr lang="cs-CZ" sz="1600" dirty="0"/>
              <a:t>– dosahování stanovených cílů, možnost jejich úpravy v souladu s realitou (nebudu vyrábět něco, co jsem si sice naplánoval, ale co nejde na odbyt). </a:t>
            </a:r>
            <a:endParaRPr lang="cs-CZ" sz="1600" dirty="0" smtClean="0"/>
          </a:p>
          <a:p>
            <a:pPr algn="just"/>
            <a:endParaRPr lang="cs-CZ" sz="1600" dirty="0" smtClean="0"/>
          </a:p>
          <a:p>
            <a:pPr algn="just"/>
            <a:r>
              <a:rPr lang="cs-CZ" sz="1600" b="1" dirty="0"/>
              <a:t>Zjišťování stavu, hodnocení a ovlivňování chování organizace </a:t>
            </a:r>
            <a:r>
              <a:rPr lang="cs-CZ" sz="1600" dirty="0"/>
              <a:t>– tyto činnosti jsou podmínkou úspěchu. </a:t>
            </a:r>
            <a:endParaRPr lang="cs-CZ" sz="1600" dirty="0" smtClean="0"/>
          </a:p>
          <a:p>
            <a:pPr algn="just"/>
            <a:endParaRPr lang="cs-CZ" sz="1600" dirty="0" smtClean="0"/>
          </a:p>
          <a:p>
            <a:pPr algn="just"/>
            <a:r>
              <a:rPr lang="cs-CZ" sz="1600" b="1" dirty="0"/>
              <a:t>Slaďování úsilí lidí </a:t>
            </a:r>
            <a:r>
              <a:rPr lang="cs-CZ" sz="1600" dirty="0"/>
              <a:t>– tak, aby lidé jednali cíleně a efektivně pro užitek organizace i svůj</a:t>
            </a:r>
            <a:r>
              <a:rPr lang="cs-CZ" sz="1600" dirty="0" smtClean="0"/>
              <a:t>.</a:t>
            </a:r>
          </a:p>
          <a:p>
            <a:pPr algn="just"/>
            <a:endParaRPr lang="cs-CZ" sz="1600" dirty="0" smtClean="0"/>
          </a:p>
          <a:p>
            <a:pPr algn="just"/>
            <a:r>
              <a:rPr lang="cs-CZ" sz="1600" b="1" dirty="0"/>
              <a:t>Vytváření podmínek pro dynamickou stabilitu organizace </a:t>
            </a:r>
            <a:r>
              <a:rPr lang="cs-CZ" sz="1600" dirty="0"/>
              <a:t>– zvyšuje se jistota aktivit organizace a jejich lidí a také se stanovují pravidla pro řešení opakujících se činností a </a:t>
            </a:r>
            <a:r>
              <a:rPr lang="cs-CZ" sz="1600" dirty="0" smtClean="0"/>
              <a:t>situací.</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smtClean="0"/>
              <a:t>Význam strategické kontroly II</a:t>
            </a:r>
            <a:endParaRPr lang="cs-CZ" dirty="0"/>
          </a:p>
        </p:txBody>
      </p:sp>
    </p:spTree>
    <p:extLst>
      <p:ext uri="{BB962C8B-B14F-4D97-AF65-F5344CB8AC3E}">
        <p14:creationId xmlns:p14="http://schemas.microsoft.com/office/powerpoint/2010/main" val="409028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Standardy</a:t>
            </a:r>
          </a:p>
          <a:p>
            <a:pPr lvl="1" algn="just"/>
            <a:r>
              <a:rPr lang="cs-CZ" sz="1600" dirty="0"/>
              <a:t>Obecné normy a pravidla chování</a:t>
            </a:r>
          </a:p>
          <a:p>
            <a:pPr lvl="1" algn="just"/>
            <a:r>
              <a:rPr lang="cs-CZ" sz="1600" dirty="0"/>
              <a:t>Specifické </a:t>
            </a:r>
            <a:r>
              <a:rPr lang="cs-CZ" sz="1600" dirty="0" smtClean="0"/>
              <a:t>požadavky</a:t>
            </a:r>
          </a:p>
          <a:p>
            <a:pPr lvl="2" algn="just"/>
            <a:r>
              <a:rPr lang="cs-CZ" sz="1600" dirty="0" smtClean="0"/>
              <a:t>Fyzikální veličiny (teplota, tlak…)</a:t>
            </a:r>
          </a:p>
          <a:p>
            <a:pPr lvl="2" algn="just"/>
            <a:r>
              <a:rPr lang="cs-CZ" sz="1600" dirty="0" smtClean="0"/>
              <a:t>Ekonomické veličiny (náklady, zásoby, pohledávky…)</a:t>
            </a:r>
          </a:p>
          <a:p>
            <a:pPr lvl="2" algn="just"/>
            <a:r>
              <a:rPr lang="cs-CZ" sz="1600" dirty="0" smtClean="0"/>
              <a:t>Kombinované veličiny (kalkulační položky, mzdové náklady na jednotku…)</a:t>
            </a:r>
          </a:p>
          <a:p>
            <a:pPr lvl="2" algn="just"/>
            <a:r>
              <a:rPr lang="cs-CZ" sz="1600" dirty="0" smtClean="0"/>
              <a:t>Neměřitelné veličiny (barevné odstíny, kvalita povrchu…)</a:t>
            </a:r>
            <a:endParaRPr lang="cs-CZ" sz="1600" dirty="0"/>
          </a:p>
          <a:p>
            <a:pPr marL="393192" lvl="1" indent="0" algn="just">
              <a:buNone/>
            </a:pPr>
            <a:endParaRPr lang="cs-CZ" sz="1600" dirty="0"/>
          </a:p>
          <a:p>
            <a:pPr algn="just"/>
            <a:r>
              <a:rPr lang="cs-CZ" sz="1600" dirty="0"/>
              <a:t>Časové srovnání</a:t>
            </a:r>
          </a:p>
          <a:p>
            <a:pPr algn="just"/>
            <a:r>
              <a:rPr lang="cs-CZ" sz="1600" dirty="0" smtClean="0"/>
              <a:t>Konkurenční </a:t>
            </a:r>
            <a:r>
              <a:rPr lang="cs-CZ" sz="1600" dirty="0"/>
              <a:t>srovnání</a:t>
            </a:r>
          </a:p>
          <a:p>
            <a:pPr algn="just"/>
            <a:r>
              <a:rPr lang="cs-CZ" sz="1600" dirty="0" smtClean="0"/>
              <a:t>Správné </a:t>
            </a:r>
            <a:r>
              <a:rPr lang="cs-CZ" sz="1600" dirty="0"/>
              <a:t>řídící a provozní praktiky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Hodnotící kritéria</a:t>
            </a:r>
            <a:endParaRPr lang="cs-CZ" dirty="0"/>
          </a:p>
        </p:txBody>
      </p:sp>
    </p:spTree>
    <p:extLst>
      <p:ext uri="{BB962C8B-B14F-4D97-AF65-F5344CB8AC3E}">
        <p14:creationId xmlns:p14="http://schemas.microsoft.com/office/powerpoint/2010/main" val="1824717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Odchylky zjištěné v průběhu kontrolního procesu mohou být posuzovány:</a:t>
            </a:r>
          </a:p>
          <a:p>
            <a:pPr algn="just"/>
            <a:r>
              <a:rPr lang="cs-CZ" sz="1600" dirty="0" smtClean="0"/>
              <a:t>z </a:t>
            </a:r>
            <a:r>
              <a:rPr lang="cs-CZ" sz="1600" dirty="0"/>
              <a:t>hlediska cíle nebo kritérií manažerských procesů,</a:t>
            </a:r>
          </a:p>
          <a:p>
            <a:pPr algn="just"/>
            <a:r>
              <a:rPr lang="cs-CZ" sz="1600" dirty="0" smtClean="0"/>
              <a:t>z </a:t>
            </a:r>
            <a:r>
              <a:rPr lang="cs-CZ" sz="1600" dirty="0"/>
              <a:t>hlediska </a:t>
            </a:r>
            <a:r>
              <a:rPr lang="cs-CZ" sz="1600" dirty="0" smtClean="0"/>
              <a:t>důležitosti</a:t>
            </a:r>
          </a:p>
          <a:p>
            <a:pPr marL="0" indent="0" algn="just">
              <a:buNone/>
            </a:pPr>
            <a:r>
              <a:rPr lang="cs-CZ" sz="1600" i="1" dirty="0"/>
              <a:t>Odchylky z hlediska cíle nebo kritérií manažerských procesů mohou být:</a:t>
            </a:r>
          </a:p>
          <a:p>
            <a:pPr algn="just"/>
            <a:r>
              <a:rPr lang="cs-CZ" sz="1600" dirty="0" smtClean="0"/>
              <a:t>pozitivní</a:t>
            </a:r>
            <a:r>
              <a:rPr lang="cs-CZ" sz="1600" dirty="0"/>
              <a:t>, které představují dosažení lepších výsledků, než předpokládá plán a žádoucí stav,</a:t>
            </a:r>
          </a:p>
          <a:p>
            <a:pPr algn="just"/>
            <a:r>
              <a:rPr lang="cs-CZ" sz="1600" dirty="0" smtClean="0"/>
              <a:t>negativní</a:t>
            </a:r>
            <a:r>
              <a:rPr lang="cs-CZ" sz="1600" dirty="0"/>
              <a:t>, které představují dosažení horších výsledků, než předpokládá plán a žádoucí stav.</a:t>
            </a:r>
          </a:p>
          <a:p>
            <a:pPr marL="0" indent="0" algn="just">
              <a:buNone/>
            </a:pPr>
            <a:r>
              <a:rPr lang="cs-CZ" sz="1600" i="1" dirty="0" smtClean="0"/>
              <a:t>Odchylky </a:t>
            </a:r>
            <a:r>
              <a:rPr lang="cs-CZ" sz="1600" i="1" dirty="0"/>
              <a:t>z hlediska důležitosti ukazují, jakou pozornost je nutné výsledkům kontroly </a:t>
            </a:r>
            <a:r>
              <a:rPr lang="cs-CZ" sz="1600" i="1" dirty="0" smtClean="0"/>
              <a:t>přisuzovat, proto rozlišujeme:</a:t>
            </a:r>
            <a:endParaRPr lang="cs-CZ" sz="1600" i="1" dirty="0"/>
          </a:p>
          <a:p>
            <a:pPr algn="just"/>
            <a:r>
              <a:rPr lang="cs-CZ" sz="1600" dirty="0" smtClean="0"/>
              <a:t>odchylky </a:t>
            </a:r>
            <a:r>
              <a:rPr lang="cs-CZ" sz="1600" dirty="0"/>
              <a:t>významné, které vyžadují přijetí opatření a jeho následnou realizaci a novou kontrolu,</a:t>
            </a:r>
          </a:p>
          <a:p>
            <a:pPr algn="just"/>
            <a:r>
              <a:rPr lang="cs-CZ" sz="1600" dirty="0" smtClean="0"/>
              <a:t>odchylky </a:t>
            </a:r>
            <a:r>
              <a:rPr lang="cs-CZ" sz="1600" dirty="0"/>
              <a:t>nevýznamné, které jsou natolik zanedbatelné, že nevyžadují manažerskou reakci.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Odchylky zjištěné v průběhu kontroly</a:t>
            </a:r>
            <a:endParaRPr lang="cs-CZ" dirty="0"/>
          </a:p>
        </p:txBody>
      </p:sp>
    </p:spTree>
    <p:extLst>
      <p:ext uri="{BB962C8B-B14F-4D97-AF65-F5344CB8AC3E}">
        <p14:creationId xmlns:p14="http://schemas.microsoft.com/office/powerpoint/2010/main" val="4138777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Strategický </a:t>
            </a:r>
            <a:r>
              <a:rPr lang="cs-CZ" sz="1600" dirty="0"/>
              <a:t>audit slouží pro širší a dlouhodobější </a:t>
            </a:r>
            <a:r>
              <a:rPr lang="cs-CZ" sz="1600" dirty="0" smtClean="0"/>
              <a:t>pohled na podnik. </a:t>
            </a:r>
          </a:p>
          <a:p>
            <a:pPr algn="just"/>
            <a:r>
              <a:rPr lang="cs-CZ" sz="1600" dirty="0" smtClean="0"/>
              <a:t>Audit </a:t>
            </a:r>
            <a:r>
              <a:rPr lang="cs-CZ" sz="1600" dirty="0"/>
              <a:t>provádí zevrubné, systematické, nezávislé a periodické zkoumání a hodnocení </a:t>
            </a:r>
            <a:r>
              <a:rPr lang="cs-CZ" sz="1600" dirty="0" smtClean="0"/>
              <a:t>chování </a:t>
            </a:r>
            <a:r>
              <a:rPr lang="cs-CZ" sz="1600" dirty="0"/>
              <a:t>organizace, </a:t>
            </a:r>
            <a:r>
              <a:rPr lang="cs-CZ" sz="1600" dirty="0" smtClean="0"/>
              <a:t>strategických </a:t>
            </a:r>
            <a:r>
              <a:rPr lang="cs-CZ" sz="1600" dirty="0"/>
              <a:t>cílů, zvolených strategií a způsobu jejich uskutečňování. </a:t>
            </a:r>
            <a:endParaRPr lang="cs-CZ" sz="1600" dirty="0" smtClean="0"/>
          </a:p>
          <a:p>
            <a:pPr algn="just"/>
            <a:r>
              <a:rPr lang="cs-CZ" sz="1600" dirty="0" smtClean="0"/>
              <a:t>Dále </a:t>
            </a:r>
            <a:r>
              <a:rPr lang="cs-CZ" sz="1600" dirty="0"/>
              <a:t>identifikuje problémové okruhy, příležitosti a hrozby a doporučuje aktivity směřující ke zdokonalení a zefektivnění procesu realizace </a:t>
            </a:r>
            <a:r>
              <a:rPr lang="cs-CZ" sz="1600" dirty="0" smtClean="0"/>
              <a:t>strategie podniku.</a:t>
            </a:r>
          </a:p>
          <a:p>
            <a:pPr algn="just"/>
            <a:r>
              <a:rPr lang="cs-CZ" sz="1600" dirty="0"/>
              <a:t>Kromě rozhodnutí, co bude kontrolováno, existují v auditu další důležité faktory jako je:</a:t>
            </a:r>
          </a:p>
          <a:p>
            <a:pPr lvl="1" algn="just"/>
            <a:r>
              <a:rPr lang="cs-CZ" sz="1600" dirty="0"/>
              <a:t>Zodpovědnost za audit, která má zajišťovat objektivitu a profesionální expertízu.</a:t>
            </a:r>
          </a:p>
          <a:p>
            <a:pPr lvl="1" algn="just"/>
            <a:r>
              <a:rPr lang="cs-CZ" sz="1600" dirty="0"/>
              <a:t>Plánování auditu stanovující oblast auditu, rozsah kontrolních operací, program aktivit, koordinace součinnosti, požadovaný způsob oznámení výsledků.</a:t>
            </a:r>
          </a:p>
          <a:p>
            <a:pPr lvl="1" algn="just"/>
            <a:r>
              <a:rPr lang="cs-CZ" sz="1600" dirty="0"/>
              <a:t>Využití závěrů ke zvýšení a zlepšení výkonnosti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Strategický audit</a:t>
            </a:r>
            <a:endParaRPr lang="cs-CZ" dirty="0"/>
          </a:p>
        </p:txBody>
      </p:sp>
    </p:spTree>
    <p:extLst>
      <p:ext uri="{BB962C8B-B14F-4D97-AF65-F5344CB8AC3E}">
        <p14:creationId xmlns:p14="http://schemas.microsoft.com/office/powerpoint/2010/main" val="1118333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Postup auditu:</a:t>
            </a:r>
            <a:endParaRPr lang="cs-CZ" sz="1600" dirty="0"/>
          </a:p>
          <a:p>
            <a:pPr lvl="1" algn="just"/>
            <a:r>
              <a:rPr lang="cs-CZ" sz="1600" dirty="0"/>
              <a:t>Setkání členů představenstva firmy a auditorů za účelem stanovení cíle auditu, rozsahu a hloubky auditu, informačních zdrojů, formátu hlášení a časových omezení auditu.</a:t>
            </a:r>
          </a:p>
          <a:p>
            <a:pPr lvl="1" algn="just"/>
            <a:r>
              <a:rPr lang="cs-CZ" sz="1600" dirty="0"/>
              <a:t>Příprava detailního plánu dotazování osob.</a:t>
            </a:r>
          </a:p>
          <a:p>
            <a:pPr lvl="1" algn="just"/>
            <a:r>
              <a:rPr lang="cs-CZ" sz="1600" dirty="0"/>
              <a:t>Zpracování otázek.</a:t>
            </a:r>
          </a:p>
          <a:p>
            <a:pPr lvl="1" algn="just"/>
            <a:r>
              <a:rPr lang="cs-CZ" sz="1600" dirty="0"/>
              <a:t>Termín, čas a místo schůzek.</a:t>
            </a:r>
          </a:p>
          <a:p>
            <a:pPr algn="just"/>
            <a:r>
              <a:rPr lang="cs-CZ" sz="1600" dirty="0" smtClean="0"/>
              <a:t>Položky </a:t>
            </a:r>
            <a:r>
              <a:rPr lang="cs-CZ" sz="1600" dirty="0"/>
              <a:t>zahrnuté v auditu jsou přizpůsobeny potřebám </a:t>
            </a:r>
            <a:r>
              <a:rPr lang="cs-CZ" sz="1600" dirty="0" smtClean="0"/>
              <a:t>jednotlivého podniku a </a:t>
            </a:r>
            <a:r>
              <a:rPr lang="cs-CZ" sz="1600" dirty="0"/>
              <a:t>odpovídají strategickému </a:t>
            </a:r>
            <a:r>
              <a:rPr lang="cs-CZ" sz="1600" dirty="0" smtClean="0"/>
              <a:t>plánu</a:t>
            </a:r>
            <a:r>
              <a:rPr lang="cs-CZ" sz="1600" dirty="0"/>
              <a:t>, jehož účinek je hodnocen.  </a:t>
            </a:r>
          </a:p>
          <a:p>
            <a:pPr marL="0" indent="0" algn="just">
              <a:buNone/>
            </a:pPr>
            <a:r>
              <a:rPr lang="cs-CZ" sz="1600" b="1" dirty="0" smtClean="0"/>
              <a:t>Položky  strategického </a:t>
            </a:r>
            <a:r>
              <a:rPr lang="cs-CZ" sz="1600" b="1" dirty="0"/>
              <a:t>auditu</a:t>
            </a:r>
          </a:p>
          <a:p>
            <a:pPr lvl="1" algn="just"/>
            <a:r>
              <a:rPr lang="cs-CZ" sz="1600" dirty="0"/>
              <a:t>Mise a cíle podniku</a:t>
            </a:r>
          </a:p>
          <a:p>
            <a:pPr lvl="1" algn="just"/>
            <a:r>
              <a:rPr lang="cs-CZ" sz="1600" dirty="0"/>
              <a:t>Složení podniku a strategie</a:t>
            </a:r>
          </a:p>
          <a:p>
            <a:pPr lvl="1" algn="just"/>
            <a:r>
              <a:rPr lang="cs-CZ" sz="1600" dirty="0" smtClean="0"/>
              <a:t>Strategie </a:t>
            </a:r>
            <a:r>
              <a:rPr lang="cs-CZ" sz="1600" dirty="0"/>
              <a:t>pro každou plánovanou jednotku</a:t>
            </a:r>
          </a:p>
          <a:p>
            <a:pPr lvl="1" algn="just"/>
            <a:r>
              <a:rPr lang="cs-CZ" sz="1600" dirty="0" smtClean="0"/>
              <a:t>Implementace </a:t>
            </a:r>
            <a:r>
              <a:rPr lang="cs-CZ" sz="1600" dirty="0"/>
              <a:t>a řízení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Postup a položky strategického auditu</a:t>
            </a:r>
            <a:endParaRPr lang="cs-CZ" dirty="0"/>
          </a:p>
        </p:txBody>
      </p:sp>
    </p:spTree>
    <p:extLst>
      <p:ext uri="{BB962C8B-B14F-4D97-AF65-F5344CB8AC3E}">
        <p14:creationId xmlns:p14="http://schemas.microsoft.com/office/powerpoint/2010/main" val="760589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Specifickými formami kontroly jsou:</a:t>
            </a:r>
          </a:p>
          <a:p>
            <a:pPr algn="just"/>
            <a:r>
              <a:rPr lang="cs-CZ" sz="1600" b="1" dirty="0" smtClean="0"/>
              <a:t>Controlling – </a:t>
            </a:r>
            <a:r>
              <a:rPr lang="cs-CZ" sz="1600" dirty="0"/>
              <a:t>c</a:t>
            </a:r>
            <a:r>
              <a:rPr lang="cs-CZ" sz="1600" dirty="0" smtClean="0"/>
              <a:t>ontrolling </a:t>
            </a:r>
            <a:r>
              <a:rPr lang="cs-CZ" sz="1600" dirty="0"/>
              <a:t>je součástí celopodnikového řídicího systému</a:t>
            </a:r>
            <a:r>
              <a:rPr lang="cs-CZ" sz="1600" dirty="0" smtClean="0"/>
              <a:t>. Jeho </a:t>
            </a:r>
            <a:r>
              <a:rPr lang="cs-CZ" sz="1600" dirty="0"/>
              <a:t>úlohou je poskytovat managementu (zpravidla vrcholovému) vhodné informace sloužící ke koordinaci, ovlivňování a usměrňování celopodnikových aktivit</a:t>
            </a:r>
            <a:r>
              <a:rPr lang="cs-CZ" sz="1600" dirty="0" smtClean="0"/>
              <a:t>. Východiskem </a:t>
            </a:r>
            <a:r>
              <a:rPr lang="cs-CZ" sz="1600" dirty="0"/>
              <a:t>controllingu je vyhodnocování stavu plnění podnikových plánů a rozpočtů</a:t>
            </a:r>
            <a:r>
              <a:rPr lang="cs-CZ" sz="1600" dirty="0" smtClean="0"/>
              <a:t>. Analýzy </a:t>
            </a:r>
            <a:r>
              <a:rPr lang="cs-CZ" sz="1600" dirty="0"/>
              <a:t>vycházejí nejčastěji z údajů účetnictví, z rozboru nákladů, rozborů odbytu, statistických výkazů </a:t>
            </a:r>
            <a:r>
              <a:rPr lang="cs-CZ" sz="1600" dirty="0" smtClean="0"/>
              <a:t>apod</a:t>
            </a:r>
            <a:r>
              <a:rPr lang="cs-CZ" sz="1600" dirty="0"/>
              <a:t>. </a:t>
            </a:r>
            <a:r>
              <a:rPr lang="cs-CZ" sz="1600" dirty="0" smtClean="0"/>
              <a:t>V </a:t>
            </a:r>
            <a:r>
              <a:rPr lang="cs-CZ" sz="1600" dirty="0"/>
              <a:t>podniku ho realizuje kontrolor nebo útvar controllingu.</a:t>
            </a:r>
          </a:p>
          <a:p>
            <a:pPr algn="just"/>
            <a:endParaRPr lang="cs-CZ" sz="1600" dirty="0"/>
          </a:p>
          <a:p>
            <a:pPr algn="just"/>
            <a:r>
              <a:rPr lang="cs-CZ" sz="1600" b="1" dirty="0"/>
              <a:t>V</a:t>
            </a:r>
            <a:r>
              <a:rPr lang="cs-CZ" sz="1600" b="1" dirty="0" smtClean="0"/>
              <a:t>nitřní audit</a:t>
            </a:r>
            <a:r>
              <a:rPr lang="cs-CZ" sz="1600" dirty="0" smtClean="0"/>
              <a:t> – vnitřní </a:t>
            </a:r>
            <a:r>
              <a:rPr lang="cs-CZ" sz="1600" dirty="0"/>
              <a:t>audit je nestranné prověřování určité činnosti, procesu, a nebo funkcí útvarů</a:t>
            </a:r>
            <a:r>
              <a:rPr lang="cs-CZ" sz="1600" dirty="0" smtClean="0"/>
              <a:t>. Audit </a:t>
            </a:r>
            <a:r>
              <a:rPr lang="cs-CZ" sz="1600" dirty="0"/>
              <a:t>provádí nestranný auditor, což je pracovník jiného podnikového útvaru k tomu vyškolený</a:t>
            </a:r>
            <a:r>
              <a:rPr lang="cs-CZ" sz="1600" dirty="0" smtClean="0"/>
              <a:t>. Auditoři </a:t>
            </a:r>
            <a:r>
              <a:rPr lang="cs-CZ" sz="1600" dirty="0"/>
              <a:t>mají k dispozici příslušné směrnice, předpisy, instrukce a pokyny a prověřují dodržování stanovených postupů</a:t>
            </a:r>
            <a:r>
              <a:rPr lang="cs-CZ" sz="1600" dirty="0" smtClean="0"/>
              <a:t>. Typickým </a:t>
            </a:r>
            <a:r>
              <a:rPr lang="cs-CZ" sz="1600" dirty="0"/>
              <a:t>rysem interních auditů je prověřování průběhu procesů, správnost procesů.</a:t>
            </a:r>
          </a:p>
          <a:p>
            <a:pPr algn="just"/>
            <a:endParaRPr lang="cs-CZ" sz="1600" dirty="0"/>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Specifické formy kontroly</a:t>
            </a:r>
            <a:endParaRPr lang="cs-CZ" dirty="0"/>
          </a:p>
        </p:txBody>
      </p:sp>
    </p:spTree>
    <p:extLst>
      <p:ext uri="{BB962C8B-B14F-4D97-AF65-F5344CB8AC3E}">
        <p14:creationId xmlns:p14="http://schemas.microsoft.com/office/powerpoint/2010/main" val="3663963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Ofenzivní (intenzivní) strategie – strategický směr růstového, expanzivního charakteru, který je zaměřen na posilování pozice podnikatelského subjektu.</a:t>
            </a:r>
            <a:endParaRPr lang="cs-CZ" sz="1600" dirty="0"/>
          </a:p>
          <a:p>
            <a:pPr marL="393192" lvl="1" indent="0" algn="just">
              <a:buNone/>
            </a:pPr>
            <a:endParaRPr lang="cs-CZ" sz="1600" dirty="0"/>
          </a:p>
          <a:p>
            <a:pPr algn="just"/>
            <a:r>
              <a:rPr lang="cs-CZ" sz="1600" dirty="0"/>
              <a:t>Defenzivní </a:t>
            </a:r>
            <a:r>
              <a:rPr lang="cs-CZ" sz="1600" dirty="0" smtClean="0"/>
              <a:t>strategie – strategický směr obranného charakteru, jehož cílem je obrana současného tržního podílu, popřípadě příprava na postupný odchod z trhu.</a:t>
            </a:r>
            <a:endParaRPr lang="cs-CZ" sz="1600" dirty="0"/>
          </a:p>
          <a:p>
            <a:pPr algn="just">
              <a:buNone/>
            </a:pPr>
            <a:endParaRPr lang="cs-CZ" sz="1600" dirty="0"/>
          </a:p>
          <a:p>
            <a:pPr algn="just"/>
            <a:r>
              <a:rPr lang="cs-CZ" sz="1600" dirty="0"/>
              <a:t>Integrační </a:t>
            </a:r>
            <a:r>
              <a:rPr lang="cs-CZ" sz="1600" dirty="0" smtClean="0"/>
              <a:t>strategie – strategický směr založený na propojování podnikatelského subjektu s dalšími subjekty v horizontálním i vertikálním směru.</a:t>
            </a:r>
            <a:endParaRPr lang="cs-CZ" sz="1600" dirty="0"/>
          </a:p>
          <a:p>
            <a:pPr algn="just">
              <a:buNone/>
            </a:pPr>
            <a:endParaRPr lang="cs-CZ" sz="1600" dirty="0"/>
          </a:p>
          <a:p>
            <a:pPr algn="just"/>
            <a:r>
              <a:rPr lang="cs-CZ" sz="1600" dirty="0" smtClean="0"/>
              <a:t>Diverzifikační strategie – strategický směr založený na rozšiřování podnikatelských aktivit do oblastí, které souvisí úplně nebo nesouvisí s dosavadními aktivitami podnikatelského subjektu.</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Směry korporátní strategie</a:t>
            </a:r>
            <a:endParaRPr lang="cs-CZ" dirty="0"/>
          </a:p>
        </p:txBody>
      </p:sp>
    </p:spTree>
    <p:extLst>
      <p:ext uri="{BB962C8B-B14F-4D97-AF65-F5344CB8AC3E}">
        <p14:creationId xmlns:p14="http://schemas.microsoft.com/office/powerpoint/2010/main" val="3529683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Business strategie </a:t>
            </a:r>
            <a:r>
              <a:rPr lang="cs-CZ" sz="1600" dirty="0"/>
              <a:t>vychází a navazuje na zpracovanou a presentovanou celopodnikovou strategii a vtiskují určenému podnikání na konkrétním trhu jeho specifický charakter, který má zajistit převahu nad konkurenty, kteří na tomto trhu </a:t>
            </a:r>
            <a:r>
              <a:rPr lang="cs-CZ" sz="1600" dirty="0" smtClean="0"/>
              <a:t>působí.</a:t>
            </a:r>
          </a:p>
          <a:p>
            <a:pPr algn="just"/>
            <a:r>
              <a:rPr lang="cs-CZ" sz="1600" dirty="0"/>
              <a:t>Business strategie bývají do českého jazyka překládány obvykle jako podnikatelské strategie a méně často pak jako obchodní </a:t>
            </a:r>
            <a:r>
              <a:rPr lang="cs-CZ" sz="1600" dirty="0" smtClean="0"/>
              <a:t>strategie.</a:t>
            </a:r>
          </a:p>
          <a:p>
            <a:pPr algn="just"/>
            <a:r>
              <a:rPr lang="cs-CZ" sz="1600" dirty="0" smtClean="0"/>
              <a:t>Cílem business strategie je zajistit:</a:t>
            </a:r>
          </a:p>
          <a:p>
            <a:pPr lvl="1" algn="just"/>
            <a:r>
              <a:rPr lang="cs-CZ" sz="1600" dirty="0"/>
              <a:t>Takovou úroveň podnikatelské výkonnosti, aby bylo zajištěno dosažení plánovaných cílů a tím i příznivých hospodářských výsledků.</a:t>
            </a:r>
          </a:p>
          <a:p>
            <a:pPr lvl="1" algn="just"/>
            <a:r>
              <a:rPr lang="cs-CZ" sz="1600" dirty="0"/>
              <a:t>Potřebný stupeň konkurenceschopnosti v oboru a na trzích, kde podnik působí.</a:t>
            </a:r>
          </a:p>
          <a:p>
            <a:pPr lvl="1" algn="just"/>
            <a:r>
              <a:rPr lang="cs-CZ" sz="1600" dirty="0"/>
              <a:t>Nezbytnou efektivnost a produktivitu výkonu potřebných podnikatelských </a:t>
            </a:r>
            <a:r>
              <a:rPr lang="cs-CZ" sz="1600" dirty="0" smtClean="0"/>
              <a:t>výkonů.</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Podstata business strategie</a:t>
            </a:r>
            <a:endParaRPr lang="cs-CZ" dirty="0"/>
          </a:p>
        </p:txBody>
      </p:sp>
    </p:spTree>
    <p:extLst>
      <p:ext uri="{BB962C8B-B14F-4D97-AF65-F5344CB8AC3E}">
        <p14:creationId xmlns:p14="http://schemas.microsoft.com/office/powerpoint/2010/main" val="3281479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Business strategie specifikuje způsob chování a soutěžení podnikatelského subjektu na vymezeném trhu a v konkrétním odvětví. V průběhu procesu specifikace vhodné business strategie by manažeři </a:t>
            </a:r>
            <a:r>
              <a:rPr lang="cs-CZ" sz="1600" dirty="0" smtClean="0"/>
              <a:t>měli odpovědět </a:t>
            </a:r>
            <a:r>
              <a:rPr lang="cs-CZ" sz="1600" dirty="0"/>
              <a:t>na tyto otázky:</a:t>
            </a:r>
          </a:p>
          <a:p>
            <a:pPr lvl="1" algn="just"/>
            <a:r>
              <a:rPr lang="cs-CZ" sz="1600" dirty="0"/>
              <a:t>KDO je můj zákazník, resp. zákaznický segment?</a:t>
            </a:r>
          </a:p>
          <a:p>
            <a:pPr lvl="1" algn="just"/>
            <a:r>
              <a:rPr lang="cs-CZ" sz="1600" dirty="0"/>
              <a:t>CO si zákazníci přejí, potřebují a požadují, aby byli spokojeni? </a:t>
            </a:r>
          </a:p>
          <a:p>
            <a:pPr lvl="1" algn="just"/>
            <a:r>
              <a:rPr lang="cs-CZ" sz="1600" dirty="0"/>
              <a:t>PROČ chceme potřeby a přání zákazníků uspokojit?</a:t>
            </a:r>
          </a:p>
          <a:p>
            <a:pPr lvl="1" algn="just"/>
            <a:r>
              <a:rPr lang="cs-CZ" sz="1600" dirty="0"/>
              <a:t>JAK můžeme uspokojit přání a potřeby našich zákazníků</a:t>
            </a:r>
            <a:r>
              <a:rPr lang="cs-CZ" sz="1600" dirty="0" smtClean="0"/>
              <a:t>?</a:t>
            </a:r>
          </a:p>
          <a:p>
            <a:pPr lvl="0" algn="just"/>
            <a:r>
              <a:rPr lang="cs-CZ" sz="1600" dirty="0"/>
              <a:t>Při formulaci efektivní business strategie je potřeba mít na paměti jednak vliv podniku (vliv nákladů a vliv ceny), ale také vliv odvětví, potažmo hybné síly odvětví a strategické zájmové skupiny. </a:t>
            </a:r>
            <a:endParaRPr lang="cs-CZ" sz="1600" dirty="0" smtClean="0"/>
          </a:p>
          <a:p>
            <a:pPr lvl="0" algn="just"/>
            <a:r>
              <a:rPr lang="cs-CZ" sz="1600" dirty="0" smtClean="0"/>
              <a:t>Business </a:t>
            </a:r>
            <a:r>
              <a:rPr lang="cs-CZ" sz="1600" dirty="0"/>
              <a:t>strategie by měla dát odpověď na otázku jak soutěžit, vystupovat vůči konkurenci. Business strategii determinuje strategická pozice podniku, založená na nákladech a tvorbě hodnoty, na konkrétním trhu.</a:t>
            </a:r>
          </a:p>
          <a:p>
            <a:pPr marL="457200" lvl="1"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Specifika business strategie</a:t>
            </a:r>
            <a:endParaRPr lang="cs-CZ" dirty="0"/>
          </a:p>
        </p:txBody>
      </p:sp>
    </p:spTree>
    <p:extLst>
      <p:ext uri="{BB962C8B-B14F-4D97-AF65-F5344CB8AC3E}">
        <p14:creationId xmlns:p14="http://schemas.microsoft.com/office/powerpoint/2010/main" val="1926876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3149</TotalTime>
  <Words>7552</Words>
  <Application>Microsoft Office PowerPoint</Application>
  <PresentationFormat>Předvádění na obrazovce (16:9)</PresentationFormat>
  <Paragraphs>606</Paragraphs>
  <Slides>69</Slides>
  <Notes>5</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69</vt:i4>
      </vt:variant>
    </vt:vector>
  </HeadingPairs>
  <TitlesOfParts>
    <vt:vector size="74" baseType="lpstr">
      <vt:lpstr>Arial</vt:lpstr>
      <vt:lpstr>Calibri</vt:lpstr>
      <vt:lpstr>Enriqueta</vt:lpstr>
      <vt:lpstr>Times New Roman</vt:lpstr>
      <vt:lpstr>SLU</vt:lpstr>
      <vt:lpstr>Typologie strategií organizací</vt:lpstr>
      <vt:lpstr>Strategické cíle</vt:lpstr>
      <vt:lpstr>Podniková strategie</vt:lpstr>
      <vt:lpstr>Typologie strategií I</vt:lpstr>
      <vt:lpstr>Typologie strategií II</vt:lpstr>
      <vt:lpstr>Celopodniková (korporátní) strategie</vt:lpstr>
      <vt:lpstr>Směry korporátní strategie</vt:lpstr>
      <vt:lpstr>Podstata business strategie</vt:lpstr>
      <vt:lpstr>Specifika business strategie</vt:lpstr>
      <vt:lpstr>Vlivy působící na business strategii</vt:lpstr>
      <vt:lpstr>Základní strategická rozhodnutí spojená s business strategií</vt:lpstr>
      <vt:lpstr>Generické konkurenční strategie podle M. Portera I </vt:lpstr>
      <vt:lpstr>Generické konkurenční strategie podle M. Portera</vt:lpstr>
      <vt:lpstr>Strategie rudého a modrého oceánu I</vt:lpstr>
      <vt:lpstr>Strategie rudého a modrého oceánu II</vt:lpstr>
      <vt:lpstr>Strategie modrého oceánu</vt:lpstr>
      <vt:lpstr>Business strategie podle P. Druckera</vt:lpstr>
      <vt:lpstr>Funkční strategie podniku I</vt:lpstr>
      <vt:lpstr>Funkční strategie podniku II</vt:lpstr>
      <vt:lpstr>Strategie funkčních oblastí podniku</vt:lpstr>
      <vt:lpstr>Speciální strategie</vt:lpstr>
      <vt:lpstr>Podstata inovací</vt:lpstr>
      <vt:lpstr>Podstata krize</vt:lpstr>
      <vt:lpstr>Krizové strategie</vt:lpstr>
      <vt:lpstr>Poslání krizové strategie</vt:lpstr>
      <vt:lpstr>Strategické krizové plánování</vt:lpstr>
      <vt:lpstr>Výběr, implementace a kontrola strategie organizace </vt:lpstr>
      <vt:lpstr>Výběr strategie</vt:lpstr>
      <vt:lpstr>Proces výběru strategie</vt:lpstr>
      <vt:lpstr>Generování strategických alternativ</vt:lpstr>
      <vt:lpstr>Proces generování strategických alternativ</vt:lpstr>
      <vt:lpstr>Typy alternativ</vt:lpstr>
      <vt:lpstr>Kritéria výběru strategie</vt:lpstr>
      <vt:lpstr>Přístupy k výběru strategie I</vt:lpstr>
      <vt:lpstr>Přístupy k výběru strategie II</vt:lpstr>
      <vt:lpstr>Podstata implementace strategie</vt:lpstr>
      <vt:lpstr>Plán implementace strategie</vt:lpstr>
      <vt:lpstr>Důvody náročnosti implementace strategie I</vt:lpstr>
      <vt:lpstr>Důvody náročnosti implementace strategie II</vt:lpstr>
      <vt:lpstr>Východiska a faktory ovlivňující implementaci strategii</vt:lpstr>
      <vt:lpstr>Model řízení změny – implementace </vt:lpstr>
      <vt:lpstr>Postoj zaměstnanců ke změnám při implementaci</vt:lpstr>
      <vt:lpstr>Překonání odporu ke změnám dle Kottera</vt:lpstr>
      <vt:lpstr>Přístupy k implementaci strategie</vt:lpstr>
      <vt:lpstr>Klíčové faktory úspěchu implementace strategie</vt:lpstr>
      <vt:lpstr>Další úkoly významné při implementaci strategie</vt:lpstr>
      <vt:lpstr>Faktory důležité pro úspěšnou implementaci strategie</vt:lpstr>
      <vt:lpstr>Bariéry implementace strategie</vt:lpstr>
      <vt:lpstr>Pojetí kontroly</vt:lpstr>
      <vt:lpstr>Vlastnosti kontrolního procesu</vt:lpstr>
      <vt:lpstr>Funkce kontrolního procesu</vt:lpstr>
      <vt:lpstr>Fáze kontrolního procesu</vt:lpstr>
      <vt:lpstr>Tvorba kontrolního systému</vt:lpstr>
      <vt:lpstr>Zásady efektivní kontroly</vt:lpstr>
      <vt:lpstr>Nedostatky kontroly</vt:lpstr>
      <vt:lpstr>Úrovně kontrol v podniku z pohledu řízení </vt:lpstr>
      <vt:lpstr>Strategická kontrola</vt:lpstr>
      <vt:lpstr>Náplň strategického kontrolního procesu</vt:lpstr>
      <vt:lpstr>Zaměření a oblasti strategické kontroly</vt:lpstr>
      <vt:lpstr>Uplatnění strategické kontroly I</vt:lpstr>
      <vt:lpstr>Uplatnění strategické kontroly II</vt:lpstr>
      <vt:lpstr>Uplatnění strategické kontroly III</vt:lpstr>
      <vt:lpstr>Význam strategické kontroly I</vt:lpstr>
      <vt:lpstr>Význam strategické kontroly II</vt:lpstr>
      <vt:lpstr>Hodnotící kritéria</vt:lpstr>
      <vt:lpstr>Odchylky zjištěné v průběhu kontroly</vt:lpstr>
      <vt:lpstr>Strategický audit</vt:lpstr>
      <vt:lpstr>Postup a položky strategického auditu</vt:lpstr>
      <vt:lpstr>Specifické formy kontroly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133</cp:revision>
  <dcterms:created xsi:type="dcterms:W3CDTF">2016-07-06T15:42:34Z</dcterms:created>
  <dcterms:modified xsi:type="dcterms:W3CDTF">2023-03-01T15:50:20Z</dcterms:modified>
</cp:coreProperties>
</file>