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6" r:id="rId3"/>
    <p:sldId id="286" r:id="rId4"/>
    <p:sldId id="297" r:id="rId5"/>
    <p:sldId id="298" r:id="rId6"/>
    <p:sldId id="299" r:id="rId7"/>
    <p:sldId id="304" r:id="rId8"/>
    <p:sldId id="305" r:id="rId9"/>
    <p:sldId id="306" r:id="rId10"/>
    <p:sldId id="307" r:id="rId11"/>
    <p:sldId id="308" r:id="rId12"/>
    <p:sldId id="315" r:id="rId13"/>
    <p:sldId id="309" r:id="rId14"/>
    <p:sldId id="310" r:id="rId15"/>
    <p:sldId id="311" r:id="rId16"/>
    <p:sldId id="312" r:id="rId17"/>
    <p:sldId id="316" r:id="rId18"/>
    <p:sldId id="313" r:id="rId19"/>
    <p:sldId id="314" r:id="rId20"/>
    <p:sldId id="317" r:id="rId21"/>
    <p:sldId id="287" r:id="rId22"/>
    <p:sldId id="288" r:id="rId23"/>
    <p:sldId id="289" r:id="rId24"/>
    <p:sldId id="290" r:id="rId25"/>
    <p:sldId id="292" r:id="rId26"/>
    <p:sldId id="293" r:id="rId27"/>
    <p:sldId id="291" r:id="rId2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D22D4-12CF-46BB-AF56-7DB997420050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A7481-01A4-46AD-918F-FADAC6FCF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95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3BBC0-49DD-4669-AE53-EB4D626F6D0F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7CF7A-27E9-4E56-BFC9-E802D5E9AE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AEA-7EDB-4292-AFDF-E820CBD08A0E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7F09-6134-4BBD-82B7-B33C5BC6053D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CC32-AC0D-4CE4-A7D0-70193139FDF2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89B-8A40-4FEE-8468-57E2BB9356C0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E856-2718-4D3A-B8A3-678B88C531BC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CACC-A157-4D3B-9F7C-AE45BAE6D475}" type="datetime1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E4EC-4DB7-460A-AEA9-C4C3A69CA444}" type="datetime1">
              <a:rPr lang="cs-CZ" smtClean="0"/>
              <a:t>04.02.2025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15CF-B86A-4263-996A-CC4662A2316E}" type="datetime1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02BE-C335-4013-A46A-CE4351D4190A}" type="datetime1">
              <a:rPr lang="cs-CZ" smtClean="0"/>
              <a:t>04.02.2025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9FB8-239D-4B79-9BCB-EEAB569E7D74}" type="datetime1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6DCC-BEAC-4E5C-B698-342BFC2A69EC}" type="datetime1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7F03-24CE-4EB5-BE04-01627681ADD6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99032"/>
            <a:ext cx="8280920" cy="2977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test ratio =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2:1.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cash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business.</a:t>
            </a: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62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9680" y="1544974"/>
            <a:ext cx="8280920" cy="340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finance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Most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risk and business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downturns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risk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26464"/>
            <a:ext cx="8280920" cy="2949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owners´equity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and 80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1.0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negative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technically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bankrupt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EBIT/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comfortably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handle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plus long-term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972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2034" y="1424557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return.</a:t>
            </a:r>
          </a:p>
          <a:p>
            <a:pPr algn="just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Gross profitability (profit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gross profit/sales *100</a:t>
            </a:r>
          </a:p>
          <a:p>
            <a:pPr marL="0" indent="0" algn="just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sales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gross profitability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profitability (profit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profit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/sales * 100</a:t>
            </a:r>
          </a:p>
          <a:p>
            <a:pPr marL="0" indent="0" algn="just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overlall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management.</a:t>
            </a:r>
          </a:p>
          <a:p>
            <a:pPr algn="just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(ROA) = profit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effectively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deploying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33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(ROI) = profit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wll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circumstances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owners´equity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shareholders´equity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10-14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ROI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(EPS) = (profit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dividend)/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profitson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63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efficinet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490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7041"/>
            <a:ext cx="9253562" cy="322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sold/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sales.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sales.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overstocking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obsolete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321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7041"/>
            <a:ext cx="9253562" cy="322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holding period = 365/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elapse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sales/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cash.</a:t>
            </a:r>
          </a:p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= 365/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164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5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(P/E) ratio =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-tax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(EPS)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outstanding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17) are more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„risky“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EPS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trailing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P/E), but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forward P/E).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P/E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74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544974"/>
            <a:ext cx="8280920" cy="2831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type</a:t>
            </a: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36914"/>
            <a:ext cx="8280920" cy="293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Market-to-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=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owners´equity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outsanding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42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 EVA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946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9680" y="1275606"/>
            <a:ext cx="8280920" cy="3149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de-DE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 = EBIT * (1 – t) – C * WACC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de-DE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WACC = </a:t>
            </a:r>
            <a:r>
              <a:rPr lang="de-DE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</a:t>
            </a:r>
            <a:r>
              <a:rPr lang="de-DE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(1-t) * D/C + </a:t>
            </a:r>
            <a:r>
              <a:rPr lang="de-DE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de-DE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E/C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WACC – weighted average cost of capital,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EBIT – earnings before interest and (income) taxes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 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margine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 of tax applicable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pre-tax cost of debt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cost of equity capital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651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972558"/>
            <a:ext cx="3865568" cy="891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EVA-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𝐸𝑉𝐴</m:t>
                    </m:r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𝑅𝑂𝐸</m:t>
                        </m:r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i="1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40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GB" sz="240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sub>
                        </m:sSub>
                      </m:e>
                    </m:d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 </m:t>
                    </m:r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en-GB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</a:t>
                </a:r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cs-CZ" sz="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ROE </a:t>
                </a:r>
                <a:r>
                  <a:rPr 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return on equity,</a:t>
                </a:r>
                <a:endParaRPr 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18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18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GB" sz="18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18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</m:t>
                    </m:r>
                  </m:oMath>
                </a14:m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 of equity, </a:t>
                </a:r>
                <a:endParaRPr 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equity.</a:t>
                </a:r>
                <a:endParaRPr 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GB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formula for ROE calculation is:</a:t>
                </a:r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𝑅𝑂𝐸</m:t>
                    </m:r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𝐸𝐵𝐼𝑇</m:t>
                        </m:r>
                      </m:num>
                      <m:den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 </a:t>
                </a:r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cs-CZ" sz="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EBIT </a:t>
                </a:r>
                <a:r>
                  <a:rPr 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earnings before interests and taxes, </a:t>
                </a:r>
                <a:endParaRPr 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GB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equity.</a:t>
                </a:r>
                <a:endParaRPr 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en-GB" altLang="cs-CZ" sz="2400" dirty="0">
                  <a:latin typeface="Arial" panose="020B0604020202020204" pitchFamily="34" charset="0"/>
                </a:endParaRPr>
              </a:p>
              <a:p>
                <a:endParaRPr lang="en-GB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178" b="-708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462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Ministry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Industry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Trade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Czech Republic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divides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companies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under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EVA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formulation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groups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spcBef>
                    <a:spcPct val="0"/>
                  </a:spcBef>
                  <a:defRPr/>
                </a:pPr>
                <a:r>
                  <a:rPr lang="en-GB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Companies forming value: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𝑅𝑂𝐸</m:t>
                    </m:r>
                    <m:r>
                      <a:rPr lang="en-GB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GB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equity</a:t>
                </a:r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None/>
                  <a:defRPr/>
                </a:pPr>
                <a:endParaRPr lang="en-GB" altLang="cs-CZ" sz="2400" dirty="0">
                  <a:latin typeface="Arial" panose="020B0604020202020204" pitchFamily="34" charset="0"/>
                </a:endParaRPr>
              </a:p>
              <a:p>
                <a:endParaRPr lang="en-GB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031" t="-33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273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96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Value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Added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50984" y="154497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 = EBIT . (1- t) – C .WACC</a:t>
            </a:r>
          </a:p>
          <a:p>
            <a:pPr marL="0" indent="0" algn="just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anose="020B0604020202020204" pitchFamily="34" charset="0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 = NOPAT – C . WACC(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anose="020B0604020202020204" pitchFamily="34" charset="0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EBIT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tax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profit) </a:t>
            </a:r>
          </a:p>
          <a:p>
            <a:pPr marL="0" indent="0" algn="just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anose="020B0604020202020204" pitchFamily="34" charset="0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	tax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2019: 19 %, 0,19)</a:t>
            </a:r>
          </a:p>
          <a:p>
            <a:pPr marL="0" indent="0" algn="just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anose="020B0604020202020204" pitchFamily="34" charset="0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anose="020B0604020202020204" pitchFamily="34" charset="0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NOPAT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Font typeface="Arial" panose="020B0604020202020204" pitchFamily="34" charset="0"/>
              <a:buNone/>
              <a:tabLst>
                <a:tab pos="990600" algn="l"/>
                <a:tab pos="2514600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WACC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8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99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Comparison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EVA vs.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Result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634934"/>
            <a:ext cx="8280920" cy="3041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 = EBIT(1 – t)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	= EBIT(1 – t)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reporting:</a:t>
            </a:r>
          </a:p>
          <a:p>
            <a:pPr marL="0" indent="0">
              <a:buFont typeface="Wingdings" pitchFamily="2" charset="2"/>
              <a:buNone/>
              <a:tabLst>
                <a:tab pos="723900" algn="l"/>
                <a:tab pos="990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	= (EBIT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)(1 – t)</a:t>
            </a:r>
          </a:p>
          <a:p>
            <a:pPr>
              <a:spcBef>
                <a:spcPct val="0"/>
              </a:spcBef>
              <a:buNone/>
              <a:defRPr/>
            </a:pPr>
            <a:endParaRPr lang="en-GB" altLang="cs-CZ" sz="24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035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Czech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Companies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3900" algn="l"/>
                <a:tab pos="990600" algn="l"/>
              </a:tabLst>
              <a:defRPr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1" indent="-342900">
              <a:spcBef>
                <a:spcPts val="1000"/>
              </a:spcBef>
              <a:tabLst>
                <a:tab pos="723900" algn="l"/>
                <a:tab pos="990600" algn="l"/>
              </a:tabLst>
              <a:defRPr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EBIT (87 %)</a:t>
            </a:r>
          </a:p>
          <a:p>
            <a:pPr marL="342900" lvl="1" indent="-342900">
              <a:spcBef>
                <a:spcPts val="1000"/>
              </a:spcBef>
              <a:tabLst>
                <a:tab pos="723900" algn="l"/>
                <a:tab pos="990600" algn="l"/>
              </a:tabLst>
              <a:defRPr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(89 %)</a:t>
            </a:r>
          </a:p>
          <a:p>
            <a:pPr marL="342900" lvl="1" indent="-342900">
              <a:spcBef>
                <a:spcPts val="1000"/>
              </a:spcBef>
              <a:tabLst>
                <a:tab pos="723900" algn="l"/>
                <a:tab pos="990600" algn="l"/>
              </a:tabLst>
              <a:defRPr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 (53 %)</a:t>
            </a:r>
          </a:p>
          <a:p>
            <a:pPr marL="342900" lvl="1" indent="-342900">
              <a:spcBef>
                <a:spcPts val="1000"/>
              </a:spcBef>
              <a:tabLst>
                <a:tab pos="723900" algn="l"/>
                <a:tab pos="990600" algn="l"/>
              </a:tabLst>
              <a:defRPr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 (57 %)</a:t>
            </a:r>
          </a:p>
          <a:p>
            <a:pPr marL="342900" lvl="1" indent="-342900">
              <a:spcBef>
                <a:spcPts val="1000"/>
              </a:spcBef>
              <a:tabLst>
                <a:tab pos="723900" algn="l"/>
                <a:tab pos="990600" algn="l"/>
              </a:tabLst>
              <a:defRPr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 (36 %)</a:t>
            </a:r>
          </a:p>
          <a:p>
            <a:pPr marL="1143000" lvl="1" indent="-342900">
              <a:spcBef>
                <a:spcPct val="0"/>
              </a:spcBef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04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89888"/>
            <a:ext cx="8280920" cy="29861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versus sales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cash versus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period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as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inter-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52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fortunes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well-being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many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stockholders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primarily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10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75606"/>
            <a:ext cx="8280920" cy="3100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solid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well-based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pPr lvl="1" algn="just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thumb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most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in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universal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performance: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in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serve as a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8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Finantial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business.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prevailing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thumb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2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categorized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preference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so much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17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Calculating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standard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standard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person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3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ratios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</a:t>
            </a: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</a:p>
          <a:p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4274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2140</Words>
  <Application>Microsoft Office PowerPoint</Application>
  <PresentationFormat>Širokoúhlá obrazovka</PresentationFormat>
  <Paragraphs>180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Wingdings</vt:lpstr>
      <vt:lpstr>Motiv Office</vt:lpstr>
      <vt:lpstr>Financial analysis and Economic Value Added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187</cp:revision>
  <cp:lastPrinted>2019-11-21T12:10:55Z</cp:lastPrinted>
  <dcterms:created xsi:type="dcterms:W3CDTF">2016-11-25T20:36:16Z</dcterms:created>
  <dcterms:modified xsi:type="dcterms:W3CDTF">2025-02-04T12:30:56Z</dcterms:modified>
</cp:coreProperties>
</file>