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7" r:id="rId2"/>
    <p:sldId id="256" r:id="rId3"/>
    <p:sldId id="286" r:id="rId4"/>
    <p:sldId id="297" r:id="rId5"/>
    <p:sldId id="298" r:id="rId6"/>
    <p:sldId id="299" r:id="rId7"/>
    <p:sldId id="304" r:id="rId8"/>
    <p:sldId id="305" r:id="rId9"/>
    <p:sldId id="306" r:id="rId10"/>
    <p:sldId id="307" r:id="rId11"/>
    <p:sldId id="308" r:id="rId12"/>
    <p:sldId id="315" r:id="rId13"/>
    <p:sldId id="309" r:id="rId14"/>
    <p:sldId id="310" r:id="rId15"/>
    <p:sldId id="311" r:id="rId16"/>
    <p:sldId id="312" r:id="rId17"/>
    <p:sldId id="316" r:id="rId18"/>
    <p:sldId id="313" r:id="rId19"/>
    <p:sldId id="314" r:id="rId20"/>
    <p:sldId id="317" r:id="rId21"/>
    <p:sldId id="287" r:id="rId22"/>
    <p:sldId id="288" r:id="rId23"/>
    <p:sldId id="289" r:id="rId24"/>
    <p:sldId id="290" r:id="rId25"/>
    <p:sldId id="292" r:id="rId26"/>
    <p:sldId id="293" r:id="rId27"/>
    <p:sldId id="291" r:id="rId28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D22D4-12CF-46BB-AF56-7DB997420050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A7481-01A4-46AD-918F-FADAC6FCFD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958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3BBC0-49DD-4669-AE53-EB4D626F6D0F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7CF7A-27E9-4E56-BFC9-E802D5E9AE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85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CAEA-7EDB-4292-AFDF-E820CBD08A0E}" type="datetime1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7F09-6134-4BBD-82B7-B33C5BC6053D}" type="datetime1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CC32-AC0D-4CE4-A7D0-70193139FDF2}" type="datetime1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89B-8A40-4FEE-8468-57E2BB9356C0}" type="datetime1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E856-2718-4D3A-B8A3-678B88C531BC}" type="datetime1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CACC-A157-4D3B-9F7C-AE45BAE6D475}" type="datetime1">
              <a:rPr lang="cs-CZ" smtClean="0"/>
              <a:t>04.02.2025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E4EC-4DB7-460A-AEA9-C4C3A69CA444}" type="datetime1">
              <a:rPr lang="cs-CZ" smtClean="0"/>
              <a:t>04.02.2025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615CF-B86A-4263-996A-CC4662A2316E}" type="datetime1">
              <a:rPr lang="cs-CZ" smtClean="0"/>
              <a:t>04.02.2025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C02BE-C335-4013-A46A-CE4351D4190A}" type="datetime1">
              <a:rPr lang="cs-CZ" smtClean="0"/>
              <a:t>04.02.2025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9FB8-239D-4B79-9BCB-EEAB569E7D74}" type="datetime1">
              <a:rPr lang="cs-CZ" smtClean="0"/>
              <a:t>04.02.2025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86DCC-BEAC-4E5C-B698-342BFC2A69EC}" type="datetime1">
              <a:rPr lang="cs-CZ" smtClean="0"/>
              <a:t>04.02.2025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07F03-24CE-4EB5-BE04-01627681ADD6}" type="datetime1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Added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Economics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7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99032"/>
            <a:ext cx="8280920" cy="29770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Liquidity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demonstrate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availability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cash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payable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-term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=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 test ratio =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least 2:1.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bills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cash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safe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better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business.</a:t>
            </a:r>
          </a:p>
          <a:p>
            <a:endParaRPr lang="en-GB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628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7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29680" y="1544974"/>
            <a:ext cx="8280920" cy="3403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borrowing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finance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Most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worth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exposure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risk and business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downturns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along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risk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return.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468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7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26464"/>
            <a:ext cx="8280920" cy="2949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-to-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=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owners´equity</a:t>
            </a: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 and 80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/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-to-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=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portion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borrowing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greater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1.0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negative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worth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technically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bankrupt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/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coverage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= EBIT/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comfortably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handle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coverage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show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financing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are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-term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loans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plus long-term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bonds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leases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972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7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2034" y="1424557"/>
            <a:ext cx="8280920" cy="2939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Profitability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return on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acceptable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return.</a:t>
            </a:r>
          </a:p>
          <a:p>
            <a:pPr algn="just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Gross profitability (profit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gross profit/sales *100</a:t>
            </a:r>
          </a:p>
          <a:p>
            <a:pPr marL="0" indent="0" algn="just">
              <a:buNone/>
            </a:pP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sales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achieving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Strong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gross profitability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combined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weak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profitability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indirect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non-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such as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 profitability (profit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profit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/sales * 100</a:t>
            </a:r>
          </a:p>
          <a:p>
            <a:pPr marL="0" indent="0" algn="just">
              <a:buNone/>
            </a:pP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overlall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profitability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effectiveness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management.</a:t>
            </a:r>
          </a:p>
          <a:p>
            <a:pPr algn="just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on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(ROA) = profit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effectively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deploying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GB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332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7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36914"/>
            <a:ext cx="8280920" cy="2939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on </a:t>
            </a:r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(ROI) = profit </a:t>
            </a:r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wll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circumstances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owners´equity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shareholders´equity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least 10-14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ROI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growth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(EPS) = (profit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preferred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dividend)/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outstanding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profitson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per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helpful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further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comparison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632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7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36914"/>
            <a:ext cx="8280920" cy="2939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turnover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show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quickly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many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period.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decide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whether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appropriate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whether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efforts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handled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efficinet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manner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490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7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957041"/>
            <a:ext cx="9253562" cy="32230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turnover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sold/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efficiently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warehousing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sales.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six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Extremely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turnover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narrow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possibly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sales.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turnover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hand,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overstocking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carrying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obsolete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=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better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321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7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957041"/>
            <a:ext cx="9253562" cy="32230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holding period = 365/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turnover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elapse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finished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receivable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turnover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sales/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receivable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quickly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 are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cash.</a:t>
            </a:r>
          </a:p>
          <a:p>
            <a:pPr algn="just"/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Collection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period = 365/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receivable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turnover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receivable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outstanding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cash.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164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7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36914"/>
            <a:ext cx="8280920" cy="2939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ratio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observable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obtained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firm´s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show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basic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053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7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36914"/>
            <a:ext cx="8280920" cy="2939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-to-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(P/E) ratio =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-tax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(EPS)</a:t>
            </a: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outstanding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much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dollar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P/E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17) are more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likely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„risky“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P/E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P/E ratio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expectations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EPS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last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quarters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trailing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P/E), but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sometimes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estimates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foru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quarters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forward P/E).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P/E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742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451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544974"/>
            <a:ext cx="8280920" cy="28310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Explaining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type</a:t>
            </a:r>
          </a:p>
          <a:p>
            <a:pPr lvl="1" algn="just"/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Distinguishing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</a:t>
            </a:r>
          </a:p>
          <a:p>
            <a:pPr lvl="1" algn="just"/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Calculating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Interpreting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scores</a:t>
            </a: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Added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Calculating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7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36914"/>
            <a:ext cx="8280920" cy="2939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Market-to-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=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owners´equity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outsanding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management´s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success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stockholders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yield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7426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796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Value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Added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concept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profit.</a:t>
            </a: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aims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motivate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growth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shareholders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period.</a:t>
            </a: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available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basic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versions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are: EVA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narrow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buNone/>
              <a:defRPr/>
            </a:pPr>
            <a:endParaRPr lang="en-GB" altLang="cs-CZ" sz="2400" dirty="0">
              <a:latin typeface="Arial" panose="020B0604020202020204" pitchFamily="34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946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796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Value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Added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29680" y="1275606"/>
            <a:ext cx="8280920" cy="31496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spcBef>
                <a:spcPct val="0"/>
              </a:spcBef>
              <a:defRPr/>
            </a:pPr>
            <a:r>
              <a:rPr lang="de-DE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 = EBIT * (1 – t) – C * WACC</a:t>
            </a:r>
          </a:p>
          <a:p>
            <a:pPr marL="285750" indent="-285750" algn="just">
              <a:spcBef>
                <a:spcPct val="0"/>
              </a:spcBef>
              <a:defRPr/>
            </a:pPr>
            <a:r>
              <a:rPr lang="de-DE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WACC = </a:t>
            </a:r>
            <a:r>
              <a:rPr lang="de-DE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</a:t>
            </a:r>
            <a:r>
              <a:rPr lang="de-DE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(1-t) * D/C + </a:t>
            </a:r>
            <a:r>
              <a:rPr lang="de-DE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de-DE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E/C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WACC – weighted average cost of capital,</a:t>
            </a: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EBIT – earnings before interest and (income) taxes</a:t>
            </a: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t- </a:t>
            </a:r>
            <a:r>
              <a:rPr lang="en-US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margine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rate of tax applicable</a:t>
            </a: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pre-tax cost of debt</a:t>
            </a: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cost of equity capital</a:t>
            </a: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  <a:defRPr/>
            </a:pPr>
            <a:endParaRPr lang="en-GB" altLang="cs-CZ" sz="2400" dirty="0">
              <a:latin typeface="Arial" panose="020B0604020202020204" pitchFamily="34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6512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796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Value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Added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972558"/>
            <a:ext cx="3865568" cy="8910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Added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EVA-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395536" y="1863635"/>
                <a:ext cx="8280920" cy="25124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en-GB" sz="240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𝐸𝑉𝐴</m:t>
                    </m:r>
                    <m:r>
                      <a:rPr lang="en-GB" sz="240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cs-CZ" sz="2400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240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𝑅𝑂𝐸</m:t>
                        </m:r>
                        <m:r>
                          <a:rPr lang="en-GB" sz="240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sz="2400" i="1">
                                <a:solidFill>
                                  <a:srgbClr val="30787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GB" sz="2400">
                                <a:solidFill>
                                  <a:srgbClr val="30787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GB" sz="2400">
                                <a:solidFill>
                                  <a:srgbClr val="30787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𝐸</m:t>
                            </m:r>
                          </m:sub>
                        </m:sSub>
                      </m:e>
                    </m:d>
                    <m:r>
                      <a:rPr lang="en-GB" sz="240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 </m:t>
                    </m:r>
                    <m:r>
                      <a:rPr lang="en-GB" sz="240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𝐸</m:t>
                    </m:r>
                  </m:oMath>
                </a14:m>
                <a:r>
                  <a:rPr lang="en-GB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             </a:t>
                </a:r>
                <a:endParaRPr 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endParaRPr lang="cs-CZ" sz="8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r>
                  <a:rPr lang="en-GB" sz="18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ROE </a:t>
                </a:r>
                <a:r>
                  <a:rPr lang="cs-CZ" sz="18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GB" sz="18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return on equity,</a:t>
                </a:r>
                <a:endParaRPr lang="cs-CZ" sz="18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1800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180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GB" sz="180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sub>
                    </m:sSub>
                    <m:r>
                      <a:rPr lang="en-GB" sz="180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180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   </m:t>
                    </m:r>
                  </m:oMath>
                </a14:m>
                <a:r>
                  <a:rPr lang="en-GB" sz="18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cost of equity, </a:t>
                </a:r>
                <a:endParaRPr lang="cs-CZ" sz="18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r>
                  <a:rPr lang="en-GB" sz="18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 </a:t>
                </a:r>
                <a:r>
                  <a:rPr lang="cs-CZ" sz="18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GB" sz="18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equity.</a:t>
                </a:r>
                <a:endParaRPr lang="cs-CZ" sz="18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cs-CZ" sz="18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r>
                  <a:rPr lang="en-GB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formula for ROE calculation is:</a:t>
                </a:r>
                <a:endParaRPr 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en-GB" sz="240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𝑅𝑂𝐸</m:t>
                    </m:r>
                    <m:r>
                      <a:rPr lang="en-GB" sz="240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cs-CZ" sz="2400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40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𝐸𝐵𝐼𝑇</m:t>
                        </m:r>
                      </m:num>
                      <m:den>
                        <m:r>
                          <a:rPr lang="en-GB" sz="240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                                 </a:t>
                </a:r>
                <a:endParaRPr 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endParaRPr lang="cs-CZ" sz="8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r>
                  <a:rPr lang="en-GB" sz="18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EBIT </a:t>
                </a:r>
                <a:r>
                  <a:rPr lang="cs-CZ" sz="18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GB" sz="18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earnings before interests and taxes, </a:t>
                </a:r>
                <a:endParaRPr lang="cs-CZ" sz="18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r>
                  <a:rPr lang="en-GB" sz="18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 </a:t>
                </a:r>
                <a:r>
                  <a:rPr lang="cs-CZ" sz="18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:r>
                  <a:rPr lang="en-GB" sz="18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equity.</a:t>
                </a:r>
                <a:endParaRPr lang="cs-CZ" sz="18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None/>
                  <a:defRPr/>
                </a:pPr>
                <a:endParaRPr lang="en-GB" altLang="cs-CZ" sz="2400" dirty="0">
                  <a:latin typeface="Arial" panose="020B0604020202020204" pitchFamily="34" charset="0"/>
                </a:endParaRPr>
              </a:p>
              <a:p>
                <a:endParaRPr lang="en-GB" alt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863635"/>
                <a:ext cx="8280920" cy="2512422"/>
              </a:xfrm>
              <a:prstGeom prst="rect">
                <a:avLst/>
              </a:prstGeom>
              <a:blipFill>
                <a:blip r:embed="rId3"/>
                <a:stretch>
                  <a:fillRect l="-1178" b="-708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4625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796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Value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Added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395536" y="1863635"/>
                <a:ext cx="8280920" cy="25124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5750" indent="-285750">
                  <a:spcBef>
                    <a:spcPct val="0"/>
                  </a:spcBef>
                  <a:defRPr/>
                </a:pPr>
                <a:r>
                  <a:rPr lang="cs-CZ" alt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Ministry </a:t>
                </a:r>
                <a:r>
                  <a:rPr lang="cs-CZ" alt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Industry</a:t>
                </a:r>
                <a:r>
                  <a:rPr lang="cs-CZ" alt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cs-CZ" alt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Trade</a:t>
                </a:r>
                <a:r>
                  <a:rPr lang="cs-CZ" alt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alt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Czech Republic </a:t>
                </a:r>
                <a:r>
                  <a:rPr lang="cs-CZ" alt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divides</a:t>
                </a:r>
                <a:r>
                  <a:rPr lang="cs-CZ" alt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companies</a:t>
                </a:r>
                <a:r>
                  <a:rPr lang="cs-CZ" alt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under</a:t>
                </a:r>
                <a:r>
                  <a:rPr lang="cs-CZ" alt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EVA </a:t>
                </a:r>
                <a:r>
                  <a:rPr lang="cs-CZ" alt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formulation</a:t>
                </a:r>
                <a:r>
                  <a:rPr lang="cs-CZ" alt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into</a:t>
                </a:r>
                <a:r>
                  <a:rPr lang="cs-CZ" alt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groups</a:t>
                </a:r>
                <a:r>
                  <a:rPr lang="cs-CZ" alt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spcBef>
                    <a:spcPct val="0"/>
                  </a:spcBef>
                  <a:buNone/>
                  <a:defRPr/>
                </a:pPr>
                <a:endParaRPr lang="cs-CZ" alt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spcBef>
                    <a:spcPct val="0"/>
                  </a:spcBef>
                  <a:defRPr/>
                </a:pPr>
                <a:r>
                  <a:rPr lang="en-GB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Companies forming value: </a:t>
                </a:r>
                <a14:m>
                  <m:oMath xmlns:m="http://schemas.openxmlformats.org/officeDocument/2006/math">
                    <m:r>
                      <a:rPr lang="en-GB" sz="240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𝑅𝑂𝐸</m:t>
                    </m:r>
                    <m:r>
                      <a:rPr lang="en-GB" sz="240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&gt;</m:t>
                    </m:r>
                    <m:sSub>
                      <m:sSubPr>
                        <m:ctrlPr>
                          <a:rPr lang="cs-CZ" sz="2400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240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GB" sz="240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sub>
                    </m:sSub>
                  </m:oMath>
                </a14:m>
                <a:endParaRPr 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None/>
                  <a:defRPr/>
                </a:pPr>
                <a:endParaRPr lang="cs-CZ" alt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None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240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GB" sz="240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cs-CZ" alt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:r>
                  <a:rPr lang="cs-CZ" alt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cost</a:t>
                </a:r>
                <a:r>
                  <a:rPr lang="cs-CZ" alt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</a:t>
                </a:r>
                <a:r>
                  <a:rPr lang="cs-CZ" alt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equity</a:t>
                </a:r>
                <a:r>
                  <a:rPr lang="cs-CZ" alt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capital</a:t>
                </a:r>
                <a:endParaRPr lang="cs-CZ" alt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None/>
                  <a:defRPr/>
                </a:pPr>
                <a:endParaRPr lang="en-GB" altLang="cs-CZ" sz="2400" dirty="0">
                  <a:latin typeface="Arial" panose="020B0604020202020204" pitchFamily="34" charset="0"/>
                </a:endParaRPr>
              </a:p>
              <a:p>
                <a:endParaRPr lang="en-GB" alt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863635"/>
                <a:ext cx="8280920" cy="2512422"/>
              </a:xfrm>
              <a:prstGeom prst="rect">
                <a:avLst/>
              </a:prstGeom>
              <a:blipFill>
                <a:blip r:embed="rId3"/>
                <a:stretch>
                  <a:fillRect l="-1031" t="-33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2735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796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Value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Added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50984" y="1544974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ct val="0"/>
              </a:spcBef>
              <a:buClr>
                <a:schemeClr val="tx1"/>
              </a:buClr>
              <a:buFont typeface="Arial" panose="020B0604020202020204" pitchFamily="34" charset="0"/>
              <a:buNone/>
              <a:tabLst>
                <a:tab pos="990600" algn="l"/>
                <a:tab pos="2514600" algn="l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 = EBIT . (1- t) – C .WACC</a:t>
            </a:r>
          </a:p>
          <a:p>
            <a:pPr marL="0" indent="0" algn="just"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Font typeface="Arial" panose="020B0604020202020204" pitchFamily="34" charset="0"/>
              <a:buNone/>
              <a:tabLst>
                <a:tab pos="990600" algn="l"/>
                <a:tab pos="2514600" algn="l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 = NOPAT – C . WACC(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Font typeface="Arial" panose="020B0604020202020204" pitchFamily="34" charset="0"/>
              <a:buNone/>
              <a:tabLst>
                <a:tab pos="990600" algn="l"/>
                <a:tab pos="2514600" algn="l"/>
              </a:tabLst>
              <a:defRPr/>
            </a:pP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	EBIT	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earings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tax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profit) </a:t>
            </a:r>
          </a:p>
          <a:p>
            <a:pPr marL="0" indent="0" algn="just"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Font typeface="Arial" panose="020B0604020202020204" pitchFamily="34" charset="0"/>
              <a:buNone/>
              <a:tabLst>
                <a:tab pos="990600" algn="l"/>
                <a:tab pos="2514600" algn="l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	tax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2019: 19 %, 0,19)</a:t>
            </a:r>
          </a:p>
          <a:p>
            <a:pPr marL="0" indent="0" algn="just"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Font typeface="Arial" panose="020B0604020202020204" pitchFamily="34" charset="0"/>
              <a:buNone/>
              <a:tabLst>
                <a:tab pos="990600" algn="l"/>
                <a:tab pos="2514600" algn="l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	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Font typeface="Arial" panose="020B0604020202020204" pitchFamily="34" charset="0"/>
              <a:buNone/>
              <a:tabLst>
                <a:tab pos="990600" algn="l"/>
                <a:tab pos="2514600" algn="l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NOPAT	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taxation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Font typeface="Arial" panose="020B0604020202020204" pitchFamily="34" charset="0"/>
              <a:buNone/>
              <a:tabLst>
                <a:tab pos="990600" algn="l"/>
                <a:tab pos="2514600" algn="l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WACC	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  <a:defRPr/>
            </a:pPr>
            <a:endParaRPr lang="en-GB" altLang="cs-CZ" sz="2400" dirty="0">
              <a:latin typeface="Arial" panose="020B0604020202020204" pitchFamily="34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86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0997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Comparison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EVA vs.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Result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634934"/>
            <a:ext cx="8280920" cy="30419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  <a:tabLst>
                <a:tab pos="723900" algn="l"/>
                <a:tab pos="990600" algn="l"/>
              </a:tabLst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 = EBIT(1 – t)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723900" algn="l"/>
                <a:tab pos="990600" algn="l"/>
              </a:tabLst>
            </a:pP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723900" algn="l"/>
                <a:tab pos="990600" algn="l"/>
              </a:tabLst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	= EBIT(1 – t)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723900" algn="l"/>
                <a:tab pos="990600" algn="l"/>
              </a:tabLst>
            </a:pP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723900" algn="l"/>
                <a:tab pos="990600" algn="l"/>
              </a:tabLst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reporting:</a:t>
            </a:r>
          </a:p>
          <a:p>
            <a:pPr marL="0" indent="0">
              <a:buFont typeface="Wingdings" pitchFamily="2" charset="2"/>
              <a:buNone/>
              <a:tabLst>
                <a:tab pos="723900" algn="l"/>
                <a:tab pos="990600" algn="l"/>
              </a:tabLst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 	= (EBIT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)(1 – t)</a:t>
            </a:r>
          </a:p>
          <a:p>
            <a:pPr>
              <a:spcBef>
                <a:spcPct val="0"/>
              </a:spcBef>
              <a:buNone/>
              <a:defRPr/>
            </a:pPr>
            <a:endParaRPr lang="en-GB" altLang="cs-CZ" sz="2400" dirty="0">
              <a:latin typeface="Arial" panose="020B0604020202020204" pitchFamily="34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0351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274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Czech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Companies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723900" algn="l"/>
                <a:tab pos="990600" algn="l"/>
              </a:tabLst>
              <a:defRPr/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Czech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lvl="1" indent="-342900">
              <a:spcBef>
                <a:spcPts val="1000"/>
              </a:spcBef>
              <a:tabLst>
                <a:tab pos="723900" algn="l"/>
                <a:tab pos="990600" algn="l"/>
              </a:tabLst>
              <a:defRPr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EBIT (87 %)</a:t>
            </a:r>
          </a:p>
          <a:p>
            <a:pPr marL="342900" lvl="1" indent="-342900">
              <a:spcBef>
                <a:spcPts val="1000"/>
              </a:spcBef>
              <a:tabLst>
                <a:tab pos="723900" algn="l"/>
                <a:tab pos="990600" algn="l"/>
              </a:tabLst>
              <a:defRPr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(89 %)</a:t>
            </a:r>
          </a:p>
          <a:p>
            <a:pPr marL="342900" lvl="1" indent="-342900">
              <a:spcBef>
                <a:spcPts val="1000"/>
              </a:spcBef>
              <a:tabLst>
                <a:tab pos="723900" algn="l"/>
                <a:tab pos="990600" algn="l"/>
              </a:tabLst>
              <a:defRPr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ROA (53 %)</a:t>
            </a:r>
          </a:p>
          <a:p>
            <a:pPr marL="342900" lvl="1" indent="-342900">
              <a:spcBef>
                <a:spcPts val="1000"/>
              </a:spcBef>
              <a:tabLst>
                <a:tab pos="723900" algn="l"/>
                <a:tab pos="990600" algn="l"/>
              </a:tabLst>
              <a:defRPr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ROE (57 %)</a:t>
            </a:r>
          </a:p>
          <a:p>
            <a:pPr marL="342900" lvl="1" indent="-342900">
              <a:spcBef>
                <a:spcPts val="1000"/>
              </a:spcBef>
              <a:tabLst>
                <a:tab pos="723900" algn="l"/>
                <a:tab pos="990600" algn="l"/>
              </a:tabLst>
              <a:defRPr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 (36 %)</a:t>
            </a:r>
          </a:p>
          <a:p>
            <a:pPr marL="1143000" lvl="1" indent="-342900">
              <a:spcBef>
                <a:spcPct val="0"/>
              </a:spcBef>
              <a:defRPr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048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Finantial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analysis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89888"/>
            <a:ext cx="8280920" cy="29861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Vertical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several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period,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versus sales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cash versus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Horizontal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absolute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dollar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percentage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period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as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trend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spending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mathematical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comparisons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logical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inter-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526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Finantial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analysis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are:</a:t>
            </a:r>
          </a:p>
          <a:p>
            <a:pPr lvl="1"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users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such as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staff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whose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fortunes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closely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tied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well-being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 many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stockholders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/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users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primarily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investors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creditors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suppliers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hope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simultaneously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face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102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Finantial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analysis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75606"/>
            <a:ext cx="8280920" cy="31004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judgement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solid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well-based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forecasting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deficiencies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corrected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judged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are:</a:t>
            </a:r>
          </a:p>
          <a:p>
            <a:pPr lvl="1" algn="just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Rule-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thumb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most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golden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in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category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closely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these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 universal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relevant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carefully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examined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 performance: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past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achievements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particularly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cover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longer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period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successful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in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past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guarantee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success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/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tell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and,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particularly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serve as a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comparisons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/>
            <a:endParaRPr lang="en-GB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683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Finantial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analysis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business.</a:t>
            </a: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achievement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prevailing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Rule-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thumb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acceptable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823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274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Calculating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analyze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categorized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aspects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whenever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preference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not so much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seasonal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174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274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Calculating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themselves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allowing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comparisons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benchmarked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such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liquidity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profitability,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Benchmark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 standard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something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standard (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disposal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person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634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7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Liquidity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Profitability</a:t>
            </a:r>
          </a:p>
          <a:p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</a:p>
          <a:p>
            <a:endParaRPr lang="en-GB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4274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2140</Words>
  <Application>Microsoft Office PowerPoint</Application>
  <PresentationFormat>Širokoúhlá obrazovka</PresentationFormat>
  <Paragraphs>180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Times New Roman</vt:lpstr>
      <vt:lpstr>Wingdings</vt:lpstr>
      <vt:lpstr>Motiv Office</vt:lpstr>
      <vt:lpstr>Financial analysis and Economic Value Added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Žaneta Rylková</cp:lastModifiedBy>
  <cp:revision>187</cp:revision>
  <cp:lastPrinted>2019-11-21T12:10:55Z</cp:lastPrinted>
  <dcterms:created xsi:type="dcterms:W3CDTF">2016-11-25T20:36:16Z</dcterms:created>
  <dcterms:modified xsi:type="dcterms:W3CDTF">2025-02-04T12:30:56Z</dcterms:modified>
</cp:coreProperties>
</file>