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7" r:id="rId2"/>
    <p:sldId id="256"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l0001" initials="r" lastIdx="0" clrIdx="0">
    <p:extLst>
      <p:ext uri="{19B8F6BF-5375-455C-9EA6-DF929625EA0E}">
        <p15:presenceInfo xmlns:p15="http://schemas.microsoft.com/office/powerpoint/2012/main" userId="ryl00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22A604D-6670-451F-B195-0595E0D6B97D}" type="datetimeFigureOut">
              <a:rPr lang="cs-CZ" smtClean="0"/>
              <a:t>04.02.2025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B227625-0965-487F-A826-F95F96D445EF}" type="slidenum">
              <a:rPr lang="cs-CZ" smtClean="0"/>
              <a:t>‹#›</a:t>
            </a:fld>
            <a:endParaRPr lang="cs-CZ"/>
          </a:p>
        </p:txBody>
      </p:sp>
    </p:spTree>
    <p:extLst>
      <p:ext uri="{BB962C8B-B14F-4D97-AF65-F5344CB8AC3E}">
        <p14:creationId xmlns:p14="http://schemas.microsoft.com/office/powerpoint/2010/main" val="25199623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04.02.2025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04.02.2025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04.02.2025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a:solidFill>
                  <a:schemeClr val="bg1"/>
                </a:solidFill>
                <a:latin typeface="Times New Roman" panose="02020603050405020304" pitchFamily="18" charset="0"/>
                <a:cs typeface="Times New Roman" panose="02020603050405020304" pitchFamily="18" charset="0"/>
              </a:rPr>
              <a:t>Investment</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spending</a:t>
            </a:r>
            <a:r>
              <a:rPr lang="cs-CZ" sz="5333" b="1" dirty="0">
                <a:solidFill>
                  <a:schemeClr val="bg1"/>
                </a:solidFill>
                <a:latin typeface="Times New Roman" panose="02020603050405020304" pitchFamily="18" charset="0"/>
                <a:cs typeface="Times New Roman" panose="02020603050405020304" pitchFamily="18" charset="0"/>
              </a:rPr>
              <a:t> and </a:t>
            </a:r>
            <a:r>
              <a:rPr lang="cs-CZ" sz="5333" b="1" dirty="0" err="1">
                <a:solidFill>
                  <a:schemeClr val="bg1"/>
                </a:solidFill>
                <a:latin typeface="Times New Roman" panose="02020603050405020304" pitchFamily="18" charset="0"/>
                <a:cs typeface="Times New Roman" panose="02020603050405020304" pitchFamily="18" charset="0"/>
              </a:rPr>
              <a:t>economies</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of</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scale</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a:solidFill>
                  <a:srgbClr val="307871"/>
                </a:solidFill>
                <a:latin typeface="Times New Roman" panose="02020603050405020304" pitchFamily="18" charset="0"/>
                <a:cs typeface="Times New Roman" panose="02020603050405020304" pitchFamily="18" charset="0"/>
              </a:rPr>
              <a:t>Ing. Žaneta </a:t>
            </a:r>
            <a:r>
              <a:rPr lang="cs-CZ" altLang="cs-CZ" sz="2400" b="1" dirty="0" err="1">
                <a:solidFill>
                  <a:srgbClr val="307871"/>
                </a:solidFill>
                <a:latin typeface="Times New Roman" panose="02020603050405020304" pitchFamily="18" charset="0"/>
                <a:cs typeface="Times New Roman" panose="02020603050405020304" pitchFamily="18" charset="0"/>
              </a:rPr>
              <a:t>Rylková</a:t>
            </a:r>
            <a:r>
              <a:rPr lang="cs-CZ" altLang="cs-CZ" sz="2400" b="1" dirty="0">
                <a:solidFill>
                  <a:srgbClr val="307871"/>
                </a:solidFill>
                <a:latin typeface="Times New Roman" panose="02020603050405020304" pitchFamily="18" charset="0"/>
                <a:cs typeface="Times New Roman" panose="02020603050405020304" pitchFamily="18" charset="0"/>
              </a:rPr>
              <a:t>, Ph.D.</a:t>
            </a:r>
            <a:endParaRPr lang="en-GB"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Business </a:t>
            </a:r>
            <a:r>
              <a:rPr lang="cs-CZ" altLang="cs-CZ" sz="2400" dirty="0" err="1">
                <a:solidFill>
                  <a:srgbClr val="307871"/>
                </a:solidFill>
                <a:latin typeface="Times New Roman" panose="02020603050405020304" pitchFamily="18" charset="0"/>
                <a:cs typeface="Times New Roman" panose="02020603050405020304" pitchFamily="18" charset="0"/>
              </a:rPr>
              <a:t>Economics</a:t>
            </a:r>
            <a:endParaRPr lang="en-GB" altLang="cs-CZ" sz="2400" dirty="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41902"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r>
              <a:rPr lang="cs-CZ" sz="2800" b="1" dirty="0">
                <a:solidFill>
                  <a:srgbClr val="307871"/>
                </a:solidFill>
                <a:latin typeface="Times New Roman" panose="02020603050405020304" pitchFamily="18" charset="0"/>
                <a:cs typeface="Times New Roman" panose="02020603050405020304" pitchFamily="18" charset="0"/>
              </a:rPr>
              <a:t> - </a:t>
            </a:r>
            <a:r>
              <a:rPr lang="cs-CZ" sz="2800" b="1" dirty="0" err="1">
                <a:solidFill>
                  <a:srgbClr val="307871"/>
                </a:solidFill>
                <a:latin typeface="Times New Roman" panose="02020603050405020304" pitchFamily="18" charset="0"/>
                <a:cs typeface="Times New Roman" panose="02020603050405020304" pitchFamily="18" charset="0"/>
              </a:rPr>
              <a:t>perspectives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accounting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perspective</a:t>
            </a:r>
            <a:r>
              <a:rPr lang="cs-CZ" sz="2400" dirty="0">
                <a:solidFill>
                  <a:srgbClr val="307871"/>
                </a:solidFill>
                <a:latin typeface="Times New Roman" panose="02020603050405020304" pitchFamily="18" charset="0"/>
                <a:cs typeface="Times New Roman" panose="02020603050405020304" pitchFamily="18" charset="0"/>
              </a:rPr>
              <a:t>:</a:t>
            </a:r>
          </a:p>
          <a:p>
            <a:pPr lvl="1" algn="just"/>
            <a:r>
              <a:rPr lang="cs-CZ" dirty="0" err="1">
                <a:solidFill>
                  <a:srgbClr val="307871"/>
                </a:solidFill>
                <a:latin typeface="Times New Roman" panose="02020603050405020304" pitchFamily="18" charset="0"/>
                <a:cs typeface="Times New Roman" panose="02020603050405020304" pitchFamily="18" charset="0"/>
              </a:rPr>
              <a:t>Financial</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purchase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of</a:t>
            </a:r>
            <a:r>
              <a:rPr lang="cs-CZ" dirty="0">
                <a:solidFill>
                  <a:srgbClr val="307871"/>
                </a:solidFill>
                <a:latin typeface="Times New Roman" panose="02020603050405020304" pitchFamily="18" charset="0"/>
                <a:cs typeface="Times New Roman" panose="02020603050405020304" pitchFamily="18" charset="0"/>
              </a:rPr>
              <a:t> long-term </a:t>
            </a:r>
            <a:r>
              <a:rPr lang="cs-CZ" dirty="0" err="1">
                <a:solidFill>
                  <a:srgbClr val="307871"/>
                </a:solidFill>
                <a:latin typeface="Times New Roman" panose="02020603050405020304" pitchFamily="18" charset="0"/>
                <a:cs typeface="Times New Roman" panose="02020603050405020304" pitchFamily="18" charset="0"/>
              </a:rPr>
              <a:t>securities</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investment</a:t>
            </a:r>
            <a:r>
              <a:rPr lang="cs-CZ" dirty="0">
                <a:solidFill>
                  <a:srgbClr val="307871"/>
                </a:solidFill>
                <a:latin typeface="Times New Roman" panose="02020603050405020304" pitchFamily="18" charset="0"/>
                <a:cs typeface="Times New Roman" panose="02020603050405020304" pitchFamily="18" charset="0"/>
              </a:rPr>
              <a:t> in </a:t>
            </a:r>
            <a:r>
              <a:rPr lang="cs-CZ" dirty="0" err="1">
                <a:solidFill>
                  <a:srgbClr val="307871"/>
                </a:solidFill>
                <a:latin typeface="Times New Roman" panose="02020603050405020304" pitchFamily="18" charset="0"/>
                <a:cs typeface="Times New Roman" panose="02020603050405020304" pitchFamily="18" charset="0"/>
              </a:rPr>
              <a:t>another</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enterprise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etc</a:t>
            </a:r>
            <a:r>
              <a:rPr lang="cs-CZ" dirty="0">
                <a:solidFill>
                  <a:srgbClr val="307871"/>
                </a:solidFill>
                <a:latin typeface="Times New Roman" panose="02020603050405020304" pitchFamily="18" charset="0"/>
                <a:cs typeface="Times New Roman" panose="02020603050405020304" pitchFamily="18" charset="0"/>
              </a:rPr>
              <a:t>.)</a:t>
            </a:r>
          </a:p>
          <a:p>
            <a:pPr lvl="1" algn="just"/>
            <a:r>
              <a:rPr lang="cs-CZ" dirty="0" err="1">
                <a:solidFill>
                  <a:srgbClr val="307871"/>
                </a:solidFill>
                <a:latin typeface="Times New Roman" panose="02020603050405020304" pitchFamily="18" charset="0"/>
                <a:cs typeface="Times New Roman" panose="02020603050405020304" pitchFamily="18" charset="0"/>
              </a:rPr>
              <a:t>Tangible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purchase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of</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machines</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equipment</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buildings</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etc</a:t>
            </a:r>
            <a:r>
              <a:rPr lang="cs-CZ" dirty="0">
                <a:solidFill>
                  <a:srgbClr val="307871"/>
                </a:solidFill>
                <a:latin typeface="Times New Roman" panose="02020603050405020304" pitchFamily="18" charset="0"/>
                <a:cs typeface="Times New Roman" panose="02020603050405020304" pitchFamily="18" charset="0"/>
              </a:rPr>
              <a:t>.)</a:t>
            </a:r>
          </a:p>
          <a:p>
            <a:pPr lvl="1" algn="just"/>
            <a:r>
              <a:rPr lang="cs-CZ" dirty="0" err="1">
                <a:solidFill>
                  <a:srgbClr val="307871"/>
                </a:solidFill>
                <a:latin typeface="Times New Roman" panose="02020603050405020304" pitchFamily="18" charset="0"/>
                <a:cs typeface="Times New Roman" panose="02020603050405020304" pitchFamily="18" charset="0"/>
              </a:rPr>
              <a:t>Intangible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purchase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of</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licences</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patents</a:t>
            </a:r>
            <a:r>
              <a:rPr lang="cs-CZ" dirty="0">
                <a:solidFill>
                  <a:srgbClr val="307871"/>
                </a:solidFill>
                <a:latin typeface="Times New Roman" panose="02020603050405020304" pitchFamily="18" charset="0"/>
                <a:cs typeface="Times New Roman" panose="02020603050405020304" pitchFamily="18" charset="0"/>
              </a:rPr>
              <a:t>, software, </a:t>
            </a:r>
            <a:r>
              <a:rPr lang="cs-CZ" dirty="0" err="1">
                <a:solidFill>
                  <a:srgbClr val="307871"/>
                </a:solidFill>
                <a:latin typeface="Times New Roman" panose="02020603050405020304" pitchFamily="18" charset="0"/>
                <a:cs typeface="Times New Roman" panose="02020603050405020304" pitchFamily="18" charset="0"/>
              </a:rPr>
              <a:t>etc</a:t>
            </a:r>
            <a:r>
              <a:rPr lang="cs-CZ" dirty="0">
                <a:solidFill>
                  <a:srgbClr val="307871"/>
                </a:solidFill>
                <a:latin typeface="Times New Roman" panose="02020603050405020304" pitchFamily="18" charset="0"/>
                <a:cs typeface="Times New Roman" panose="02020603050405020304" pitchFamily="18" charset="0"/>
              </a:rPr>
              <a:t>.)</a:t>
            </a: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3682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5960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characterized</a:t>
            </a:r>
            <a:r>
              <a:rPr lang="cs-CZ" sz="2400" dirty="0">
                <a:solidFill>
                  <a:srgbClr val="307871"/>
                </a:solidFill>
                <a:latin typeface="Times New Roman" panose="02020603050405020304" pitchFamily="18" charset="0"/>
                <a:cs typeface="Times New Roman" panose="02020603050405020304" pitchFamily="18" charset="0"/>
              </a:rPr>
              <a:t> as single </a:t>
            </a:r>
            <a:r>
              <a:rPr lang="cs-CZ" sz="2400" dirty="0" err="1">
                <a:solidFill>
                  <a:srgbClr val="307871"/>
                </a:solidFill>
                <a:latin typeface="Times New Roman" panose="02020603050405020304" pitchFamily="18" charset="0"/>
                <a:cs typeface="Times New Roman" panose="02020603050405020304" pitchFamily="18" charset="0"/>
              </a:rPr>
              <a:t>used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sources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which</a:t>
            </a:r>
            <a:r>
              <a:rPr lang="cs-CZ" sz="2400" dirty="0">
                <a:solidFill>
                  <a:srgbClr val="307871"/>
                </a:solidFill>
                <a:latin typeface="Times New Roman" panose="02020603050405020304" pitchFamily="18" charset="0"/>
                <a:cs typeface="Times New Roman" panose="02020603050405020304" pitchFamily="18" charset="0"/>
              </a:rPr>
              <a:t> set </a:t>
            </a:r>
            <a:r>
              <a:rPr lang="cs-CZ" sz="2400" dirty="0" err="1">
                <a:solidFill>
                  <a:srgbClr val="307871"/>
                </a:solidFill>
                <a:latin typeface="Times New Roman" panose="02020603050405020304" pitchFamily="18" charset="0"/>
                <a:cs typeface="Times New Roman" panose="02020603050405020304" pitchFamily="18" charset="0"/>
              </a:rPr>
              <a:t>financial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income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longer</a:t>
            </a:r>
            <a:r>
              <a:rPr lang="cs-CZ" sz="2400" dirty="0">
                <a:solidFill>
                  <a:srgbClr val="307871"/>
                </a:solidFill>
                <a:latin typeface="Times New Roman" panose="02020603050405020304" pitchFamily="18" charset="0"/>
                <a:cs typeface="Times New Roman" panose="02020603050405020304" pitchFamily="18" charset="0"/>
              </a:rPr>
              <a:t> period.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should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used</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contribute</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fulfillment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enterprise´s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goals</a:t>
            </a:r>
            <a:r>
              <a:rPr lang="cs-CZ" sz="2400" dirty="0">
                <a:solidFill>
                  <a:srgbClr val="307871"/>
                </a:solidFill>
                <a:latin typeface="Times New Roman" panose="02020603050405020304" pitchFamily="18" charset="0"/>
                <a:cs typeface="Times New Roman" panose="02020603050405020304" pitchFamily="18" charset="0"/>
              </a:rPr>
              <a:t>. </a:t>
            </a: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924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5960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When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evaluating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following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factors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have</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be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considered</a:t>
            </a:r>
            <a:r>
              <a:rPr lang="cs-CZ" sz="2400" dirty="0">
                <a:solidFill>
                  <a:srgbClr val="307871"/>
                </a:solidFill>
                <a:latin typeface="Times New Roman" panose="02020603050405020304" pitchFamily="18" charset="0"/>
                <a:cs typeface="Times New Roman" panose="02020603050405020304" pitchFamily="18" charset="0"/>
              </a:rPr>
              <a:t>:</a:t>
            </a:r>
          </a:p>
          <a:p>
            <a:pPr lvl="1" algn="just"/>
            <a:r>
              <a:rPr lang="cs-CZ" dirty="0" err="1">
                <a:solidFill>
                  <a:srgbClr val="307871"/>
                </a:solidFill>
                <a:latin typeface="Times New Roman" panose="02020603050405020304" pitchFamily="18" charset="0"/>
                <a:cs typeface="Times New Roman" panose="02020603050405020304" pitchFamily="18" charset="0"/>
              </a:rPr>
              <a:t>Time</a:t>
            </a:r>
            <a:endParaRPr lang="cs-CZ" dirty="0">
              <a:solidFill>
                <a:srgbClr val="307871"/>
              </a:solidFill>
              <a:latin typeface="Times New Roman" panose="02020603050405020304" pitchFamily="18" charset="0"/>
              <a:cs typeface="Times New Roman" panose="02020603050405020304" pitchFamily="18" charset="0"/>
            </a:endParaRPr>
          </a:p>
          <a:p>
            <a:pPr lvl="1" algn="just"/>
            <a:r>
              <a:rPr lang="cs-CZ" dirty="0" err="1">
                <a:solidFill>
                  <a:srgbClr val="307871"/>
                </a:solidFill>
                <a:latin typeface="Times New Roman" panose="02020603050405020304" pitchFamily="18" charset="0"/>
                <a:cs typeface="Times New Roman" panose="02020603050405020304" pitchFamily="18" charset="0"/>
              </a:rPr>
              <a:t>Revenue</a:t>
            </a:r>
            <a:endParaRPr lang="cs-CZ" dirty="0">
              <a:solidFill>
                <a:srgbClr val="307871"/>
              </a:solidFill>
              <a:latin typeface="Times New Roman" panose="02020603050405020304" pitchFamily="18" charset="0"/>
              <a:cs typeface="Times New Roman" panose="02020603050405020304" pitchFamily="18" charset="0"/>
            </a:endParaRPr>
          </a:p>
          <a:p>
            <a:pPr lvl="1" algn="just"/>
            <a:r>
              <a:rPr lang="cs-CZ" dirty="0" err="1">
                <a:solidFill>
                  <a:srgbClr val="307871"/>
                </a:solidFill>
                <a:latin typeface="Times New Roman" panose="02020603050405020304" pitchFamily="18" charset="0"/>
                <a:cs typeface="Times New Roman" panose="02020603050405020304" pitchFamily="18" charset="0"/>
              </a:rPr>
              <a:t>Risks</a:t>
            </a:r>
            <a:r>
              <a:rPr lang="cs-CZ" dirty="0">
                <a:solidFill>
                  <a:srgbClr val="307871"/>
                </a:solidFill>
                <a:latin typeface="Times New Roman" panose="02020603050405020304" pitchFamily="18" charset="0"/>
                <a:cs typeface="Times New Roman" panose="02020603050405020304" pitchFamily="18" charset="0"/>
              </a:rPr>
              <a:t> </a:t>
            </a: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00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27165"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strategy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Systematic plan to allocate investable assets among investment choices such as bonds, certificates of deposit, commodities, real estate, stocks (shares). These plans take into account factors such as economic trends, inflation, and interest rates. Other factors include the investor's age, risk tolerance level, and short- or long-term growth objectives.</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24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27165"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strategy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Corporate investment strategies specify funds required to achieve a competitive advantage, and 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economic</a:t>
            </a:r>
            <a:r>
              <a:rPr lang="en-US" sz="2400" dirty="0">
                <a:solidFill>
                  <a:srgbClr val="307871"/>
                </a:solidFill>
                <a:latin typeface="Times New Roman" panose="02020603050405020304" pitchFamily="18" charset="0"/>
                <a:cs typeface="Times New Roman" panose="02020603050405020304" pitchFamily="18" charset="0"/>
              </a:rPr>
              <a:t> results (profits) expected from such decisions. The three common corporate investment strategies are</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(1) Building,</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(2) Defending, or</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(3)</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Harvesting the firm's market position.</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12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37910"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Innovate</a:t>
            </a:r>
            <a:r>
              <a:rPr lang="cs-CZ" sz="2800" b="1" dirty="0">
                <a:solidFill>
                  <a:srgbClr val="307871"/>
                </a:solidFill>
                <a:latin typeface="Times New Roman" panose="02020603050405020304" pitchFamily="18" charset="0"/>
                <a:cs typeface="Times New Roman" panose="02020603050405020304" pitchFamily="18" charset="0"/>
              </a:rPr>
              <a:t>, Invest</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50012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dirty="0" err="1">
                <a:solidFill>
                  <a:srgbClr val="307871"/>
                </a:solidFill>
                <a:latin typeface="Times New Roman" panose="02020603050405020304" pitchFamily="18" charset="0"/>
                <a:cs typeface="Times New Roman" panose="02020603050405020304" pitchFamily="18" charset="0"/>
              </a:rPr>
              <a:t>Innovation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glue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between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invention</a:t>
            </a:r>
            <a:r>
              <a:rPr lang="cs-CZ" sz="2400" dirty="0">
                <a:solidFill>
                  <a:srgbClr val="307871"/>
                </a:solidFill>
                <a:latin typeface="Times New Roman" panose="02020603050405020304" pitchFamily="18" charset="0"/>
                <a:cs typeface="Times New Roman" panose="02020603050405020304" pitchFamily="18" charset="0"/>
              </a:rPr>
              <a:t> and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spcBef>
                <a:spcPct val="0"/>
              </a:spcBef>
              <a:buNone/>
              <a:defRPr/>
            </a:pP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400" b="1" dirty="0" err="1">
                <a:solidFill>
                  <a:srgbClr val="307871"/>
                </a:solidFill>
                <a:latin typeface="Times New Roman" panose="02020603050405020304" pitchFamily="18" charset="0"/>
                <a:cs typeface="Times New Roman" panose="02020603050405020304" pitchFamily="18" charset="0"/>
              </a:rPr>
              <a:t>Invent</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create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new</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ideas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concepts</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400" b="1" dirty="0" err="1">
                <a:solidFill>
                  <a:srgbClr val="307871"/>
                </a:solidFill>
                <a:latin typeface="Times New Roman" panose="02020603050405020304" pitchFamily="18" charset="0"/>
                <a:cs typeface="Times New Roman" panose="02020603050405020304" pitchFamily="18" charset="0"/>
              </a:rPr>
              <a:t>Innovation</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match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inventions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with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people´s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problems</a:t>
            </a:r>
            <a:r>
              <a:rPr lang="cs-CZ" altLang="cs-CZ" sz="2400" dirty="0">
                <a:solidFill>
                  <a:srgbClr val="307871"/>
                </a:solidFill>
                <a:latin typeface="Times New Roman" panose="02020603050405020304" pitchFamily="18" charset="0"/>
                <a:cs typeface="Times New Roman" panose="02020603050405020304" pitchFamily="18" charset="0"/>
              </a:rPr>
              <a:t> to </a:t>
            </a:r>
            <a:r>
              <a:rPr lang="cs-CZ" altLang="cs-CZ" sz="2400" dirty="0" err="1">
                <a:solidFill>
                  <a:srgbClr val="307871"/>
                </a:solidFill>
                <a:latin typeface="Times New Roman" panose="02020603050405020304" pitchFamily="18" charset="0"/>
                <a:cs typeface="Times New Roman" panose="02020603050405020304" pitchFamily="18" charset="0"/>
              </a:rPr>
              <a:t>form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solutions</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r>
              <a:rPr lang="cs-CZ" altLang="cs-CZ" sz="2400" b="1" dirty="0">
                <a:solidFill>
                  <a:srgbClr val="307871"/>
                </a:solidFill>
                <a:latin typeface="Times New Roman" panose="02020603050405020304" pitchFamily="18" charset="0"/>
                <a:cs typeface="Times New Roman" panose="02020603050405020304" pitchFamily="18" charset="0"/>
              </a:rPr>
              <a:t>Invest</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commercialize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solutions</a:t>
            </a:r>
            <a:r>
              <a:rPr lang="cs-CZ" altLang="cs-CZ" sz="2400" dirty="0">
                <a:solidFill>
                  <a:srgbClr val="307871"/>
                </a:solidFill>
                <a:latin typeface="Times New Roman" panose="02020603050405020304" pitchFamily="18" charset="0"/>
                <a:cs typeface="Times New Roman" panose="02020603050405020304" pitchFamily="18" charset="0"/>
              </a:rPr>
              <a:t> via </a:t>
            </a:r>
            <a:r>
              <a:rPr lang="cs-CZ" altLang="cs-CZ" sz="2400" dirty="0" err="1">
                <a:solidFill>
                  <a:srgbClr val="307871"/>
                </a:solidFill>
                <a:latin typeface="Times New Roman" panose="02020603050405020304" pitchFamily="18" charset="0"/>
                <a:cs typeface="Times New Roman" panose="02020603050405020304" pitchFamily="18" charset="0"/>
              </a:rPr>
              <a:t>businesses</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i="1" dirty="0">
              <a:solidFill>
                <a:srgbClr val="307871"/>
              </a:solidFill>
              <a:latin typeface="Times New Roman" panose="02020603050405020304" pitchFamily="18" charset="0"/>
              <a:cs typeface="Times New Roman" panose="02020603050405020304" pitchFamily="18" charset="0"/>
            </a:endParaRPr>
          </a:p>
          <a:p>
            <a:pPr marL="0" indent="0">
              <a:spcBef>
                <a:spcPct val="0"/>
              </a:spcBef>
              <a:buNone/>
              <a:defRPr/>
            </a:pPr>
            <a:r>
              <a:rPr lang="cs-CZ" altLang="cs-CZ" sz="2400" i="1" dirty="0">
                <a:solidFill>
                  <a:srgbClr val="307871"/>
                </a:solidFill>
                <a:latin typeface="Times New Roman" panose="02020603050405020304" pitchFamily="18" charset="0"/>
                <a:cs typeface="Times New Roman" panose="02020603050405020304" pitchFamily="18" charset="0"/>
              </a:rPr>
              <a:t>„</a:t>
            </a:r>
            <a:r>
              <a:rPr lang="cs-CZ" altLang="cs-CZ" sz="2400" i="1" dirty="0" err="1">
                <a:solidFill>
                  <a:srgbClr val="307871"/>
                </a:solidFill>
                <a:latin typeface="Times New Roman" panose="02020603050405020304" pitchFamily="18" charset="0"/>
                <a:cs typeface="Times New Roman" panose="02020603050405020304" pitchFamily="18" charset="0"/>
              </a:rPr>
              <a:t>Research</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is</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the</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transformation</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of</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money</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into</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knowledge</a:t>
            </a:r>
            <a:r>
              <a:rPr lang="cs-CZ" altLang="cs-CZ" sz="2400" i="1" dirty="0">
                <a:solidFill>
                  <a:srgbClr val="307871"/>
                </a:solidFill>
                <a:latin typeface="Times New Roman" panose="02020603050405020304" pitchFamily="18" charset="0"/>
                <a:cs typeface="Times New Roman" panose="02020603050405020304" pitchFamily="18" charset="0"/>
              </a:rPr>
              <a:t>.</a:t>
            </a:r>
          </a:p>
          <a:p>
            <a:pPr marL="0" indent="0">
              <a:spcBef>
                <a:spcPct val="0"/>
              </a:spcBef>
              <a:buNone/>
              <a:defRPr/>
            </a:pPr>
            <a:r>
              <a:rPr lang="cs-CZ" altLang="cs-CZ" sz="2400" i="1" dirty="0" err="1">
                <a:solidFill>
                  <a:srgbClr val="307871"/>
                </a:solidFill>
                <a:latin typeface="Times New Roman" panose="02020603050405020304" pitchFamily="18" charset="0"/>
                <a:cs typeface="Times New Roman" panose="02020603050405020304" pitchFamily="18" charset="0"/>
              </a:rPr>
              <a:t>Innovation</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is</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the</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transformation</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of</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knowledge</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into</a:t>
            </a:r>
            <a:r>
              <a:rPr lang="cs-CZ" altLang="cs-CZ" sz="2400" i="1" dirty="0">
                <a:solidFill>
                  <a:srgbClr val="307871"/>
                </a:solidFill>
                <a:latin typeface="Times New Roman" panose="02020603050405020304" pitchFamily="18" charset="0"/>
                <a:cs typeface="Times New Roman" panose="02020603050405020304" pitchFamily="18" charset="0"/>
              </a:rPr>
              <a:t> </a:t>
            </a:r>
            <a:r>
              <a:rPr lang="cs-CZ" altLang="cs-CZ" sz="2400" i="1" dirty="0" err="1">
                <a:solidFill>
                  <a:srgbClr val="307871"/>
                </a:solidFill>
                <a:latin typeface="Times New Roman" panose="02020603050405020304" pitchFamily="18" charset="0"/>
                <a:cs typeface="Times New Roman" panose="02020603050405020304" pitchFamily="18" charset="0"/>
              </a:rPr>
              <a:t>money</a:t>
            </a:r>
            <a:r>
              <a:rPr lang="cs-CZ" altLang="cs-CZ" sz="2400" i="1" dirty="0">
                <a:solidFill>
                  <a:srgbClr val="307871"/>
                </a:solidFill>
                <a:latin typeface="Times New Roman" panose="02020603050405020304" pitchFamily="18" charset="0"/>
                <a:cs typeface="Times New Roman" panose="02020603050405020304" pitchFamily="18" charset="0"/>
              </a:rPr>
              <a:t>.“</a:t>
            </a:r>
          </a:p>
          <a:p>
            <a:pPr marL="0" indent="0" algn="r">
              <a:spcBef>
                <a:spcPct val="0"/>
              </a:spcBef>
              <a:buNone/>
              <a:defRPr/>
            </a:pPr>
            <a:r>
              <a:rPr lang="cs-CZ" altLang="cs-CZ" sz="2400" i="1" dirty="0">
                <a:solidFill>
                  <a:srgbClr val="307871"/>
                </a:solidFill>
                <a:latin typeface="Times New Roman" panose="02020603050405020304" pitchFamily="18" charset="0"/>
                <a:cs typeface="Times New Roman" panose="02020603050405020304" pitchFamily="18" charset="0"/>
              </a:rPr>
              <a:t>Dr. </a:t>
            </a:r>
            <a:r>
              <a:rPr lang="cs-CZ" altLang="cs-CZ" sz="2400" i="1" dirty="0" err="1">
                <a:solidFill>
                  <a:srgbClr val="307871"/>
                </a:solidFill>
                <a:latin typeface="Times New Roman" panose="02020603050405020304" pitchFamily="18" charset="0"/>
                <a:cs typeface="Times New Roman" panose="02020603050405020304" pitchFamily="18" charset="0"/>
              </a:rPr>
              <a:t>Geoffrey</a:t>
            </a:r>
            <a:r>
              <a:rPr lang="cs-CZ" altLang="cs-CZ" sz="2400" i="1" dirty="0">
                <a:solidFill>
                  <a:srgbClr val="307871"/>
                </a:solidFill>
                <a:latin typeface="Times New Roman" panose="02020603050405020304" pitchFamily="18" charset="0"/>
                <a:cs typeface="Times New Roman" panose="02020603050405020304" pitchFamily="18" charset="0"/>
              </a:rPr>
              <a:t> Nicholson (3M)</a:t>
            </a:r>
          </a:p>
          <a:p>
            <a:pPr marL="0" indent="0" algn="just">
              <a:spcBef>
                <a:spcPct val="0"/>
              </a:spcBef>
              <a:buNone/>
              <a:defRPr/>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6" name="Obrázek 5" descr="https://assets.hardwarezone.com/img/2013/03/postitnote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229" y="4687389"/>
            <a:ext cx="2688772" cy="1374709"/>
          </a:xfrm>
          <a:prstGeom prst="rect">
            <a:avLst/>
          </a:prstGeom>
          <a:noFill/>
          <a:ln>
            <a:noFill/>
          </a:ln>
        </p:spPr>
      </p:pic>
    </p:spTree>
    <p:extLst>
      <p:ext uri="{BB962C8B-B14F-4D97-AF65-F5344CB8AC3E}">
        <p14:creationId xmlns:p14="http://schemas.microsoft.com/office/powerpoint/2010/main" val="2399304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5404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Economies</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sz="2400" dirty="0">
                <a:solidFill>
                  <a:srgbClr val="307871"/>
                </a:solidFill>
                <a:latin typeface="Times New Roman" panose="02020603050405020304" pitchFamily="18" charset="0"/>
                <a:cs typeface="Times New Roman" panose="02020603050405020304" pitchFamily="18" charset="0"/>
              </a:rPr>
              <a:t>The reduction in long-run average and marginal costs arising from an increase in size of an operating unit (a factory or plant, for example). Economics of scale can be internal to an organization (cost reduction due to technological and management factors) or external (cost reduction due to the effect of technology in an industry).</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67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5404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Economies</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dirty="0" err="1">
                <a:solidFill>
                  <a:srgbClr val="307871"/>
                </a:solidFill>
                <a:latin typeface="Times New Roman" panose="02020603050405020304" pitchFamily="18" charset="0"/>
                <a:cs typeface="Times New Roman" panose="02020603050405020304" pitchFamily="18" charset="0"/>
              </a:rPr>
              <a:t>Diseconomies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scale</a:t>
            </a:r>
            <a:r>
              <a:rPr lang="cs-CZ" sz="2400" dirty="0">
                <a:solidFill>
                  <a:srgbClr val="307871"/>
                </a:solidFill>
                <a:latin typeface="Times New Roman" panose="02020603050405020304" pitchFamily="18" charset="0"/>
                <a:cs typeface="Times New Roman" panose="02020603050405020304" pitchFamily="18" charset="0"/>
              </a:rPr>
              <a:t> - </a:t>
            </a:r>
            <a:r>
              <a:rPr lang="en-US" sz="2400" dirty="0">
                <a:solidFill>
                  <a:srgbClr val="307871"/>
                </a:solidFill>
                <a:latin typeface="Times New Roman" panose="02020603050405020304" pitchFamily="18" charset="0"/>
                <a:cs typeface="Times New Roman" panose="02020603050405020304" pitchFamily="18" charset="0"/>
              </a:rPr>
              <a:t>Increase in long-term average cost of production as the scale of operations increases beyond a certain level. This anomaly may be caused by factors such as (1) over-crowding where men and machines get in each other's way, (2) greater wastage due to lack of coordination, or (3) a mismatch between the optimum outputs of different operations.</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239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95536" y="449337"/>
            <a:ext cx="9177671" cy="523220"/>
          </a:xfrm>
          <a:prstGeom prst="rect">
            <a:avLst/>
          </a:prstGeom>
        </p:spPr>
        <p:txBody>
          <a:bodyPr wrap="square">
            <a:spAutoFit/>
          </a:bodyPr>
          <a:lstStyle/>
          <a:p>
            <a:pPr>
              <a:defRPr/>
            </a:pPr>
            <a:r>
              <a:rPr lang="cs-CZ" sz="2800" b="1" dirty="0">
                <a:solidFill>
                  <a:srgbClr val="307871"/>
                </a:solidFill>
                <a:latin typeface="Times New Roman" panose="02020603050405020304" pitchFamily="18" charset="0"/>
                <a:cs typeface="Times New Roman" panose="02020603050405020304" pitchFamily="18" charset="0"/>
              </a:rPr>
              <a:t>Economies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r>
              <a:rPr lang="cs-CZ" sz="2800" b="1" dirty="0">
                <a:solidFill>
                  <a:srgbClr val="307871"/>
                </a:solidFill>
                <a:latin typeface="Times New Roman" panose="02020603050405020304" pitchFamily="18" charset="0"/>
                <a:cs typeface="Times New Roman" panose="02020603050405020304" pitchFamily="18" charset="0"/>
              </a:rPr>
              <a:t> – </a:t>
            </a:r>
            <a:r>
              <a:rPr lang="cs-CZ" altLang="cs-CZ" sz="2800" b="1" dirty="0" err="1">
                <a:solidFill>
                  <a:srgbClr val="307871"/>
                </a:solidFill>
                <a:latin typeface="Times New Roman" panose="02020603050405020304" pitchFamily="18" charset="0"/>
                <a:cs typeface="Times New Roman" panose="02020603050405020304" pitchFamily="18" charset="0"/>
              </a:rPr>
              <a:t>Combination</a:t>
            </a:r>
            <a:r>
              <a:rPr lang="cs-CZ" altLang="cs-CZ" sz="2800" b="1" dirty="0">
                <a:latin typeface="Arial" panose="020B0604020202020204" pitchFamily="34" charset="0"/>
              </a:rPr>
              <a:t> </a:t>
            </a:r>
            <a:r>
              <a:rPr lang="cs-CZ" altLang="cs-CZ" sz="2800" b="1" dirty="0" err="1">
                <a:solidFill>
                  <a:srgbClr val="307871"/>
                </a:solidFill>
                <a:latin typeface="Times New Roman" panose="02020603050405020304" pitchFamily="18" charset="0"/>
                <a:cs typeface="Times New Roman" panose="02020603050405020304" pitchFamily="18" charset="0"/>
              </a:rPr>
              <a:t>of</a:t>
            </a:r>
            <a:r>
              <a:rPr lang="cs-CZ" altLang="cs-CZ" sz="2800" b="1" dirty="0">
                <a:solidFill>
                  <a:srgbClr val="307871"/>
                </a:solidFill>
                <a:latin typeface="Times New Roman" panose="02020603050405020304" pitchFamily="18" charset="0"/>
                <a:cs typeface="Times New Roman" panose="02020603050405020304" pitchFamily="18" charset="0"/>
              </a:rPr>
              <a:t> </a:t>
            </a:r>
            <a:r>
              <a:rPr lang="cs-CZ" altLang="cs-CZ" sz="2800" b="1" dirty="0" err="1">
                <a:solidFill>
                  <a:srgbClr val="307871"/>
                </a:solidFill>
                <a:latin typeface="Times New Roman" panose="02020603050405020304" pitchFamily="18" charset="0"/>
                <a:cs typeface="Times New Roman" panose="02020603050405020304" pitchFamily="18" charset="0"/>
              </a:rPr>
              <a:t>production</a:t>
            </a:r>
            <a:r>
              <a:rPr lang="cs-CZ" altLang="cs-CZ" sz="2800" b="1" dirty="0">
                <a:solidFill>
                  <a:srgbClr val="307871"/>
                </a:solidFill>
                <a:latin typeface="Times New Roman" panose="02020603050405020304" pitchFamily="18" charset="0"/>
                <a:cs typeface="Times New Roman" panose="02020603050405020304" pitchFamily="18" charset="0"/>
              </a:rPr>
              <a:t> </a:t>
            </a:r>
            <a:r>
              <a:rPr lang="cs-CZ" altLang="cs-CZ" sz="2800" b="1" dirty="0" err="1">
                <a:solidFill>
                  <a:srgbClr val="307871"/>
                </a:solidFill>
                <a:latin typeface="Times New Roman" panose="02020603050405020304" pitchFamily="18" charset="0"/>
                <a:cs typeface="Times New Roman" panose="02020603050405020304" pitchFamily="18" charset="0"/>
              </a:rPr>
              <a:t>factors</a:t>
            </a:r>
            <a:endParaRPr lang="en-GB" altLang="cs-CZ"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dirty="0">
                <a:solidFill>
                  <a:srgbClr val="307871"/>
                </a:solidFill>
                <a:latin typeface="Times New Roman" panose="02020603050405020304" pitchFamily="18" charset="0"/>
                <a:cs typeface="Times New Roman" panose="02020603050405020304" pitchFamily="18" charset="0"/>
              </a:rPr>
              <a:t>Economies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scale</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dirty="0">
              <a:solidFill>
                <a:srgbClr val="307871"/>
              </a:solidFill>
              <a:latin typeface="Times New Roman" panose="02020603050405020304" pitchFamily="18" charset="0"/>
              <a:cs typeface="Times New Roman" panose="02020603050405020304" pitchFamily="18" charset="0"/>
            </a:endParaRPr>
          </a:p>
          <a:p>
            <a:pPr marL="0" indent="0">
              <a:spcBef>
                <a:spcPct val="0"/>
              </a:spcBef>
              <a:buNone/>
              <a:defRPr/>
            </a:pPr>
            <a:r>
              <a:rPr lang="cs-CZ" sz="2400" dirty="0" err="1">
                <a:solidFill>
                  <a:srgbClr val="307871"/>
                </a:solidFill>
                <a:latin typeface="Times New Roman" panose="02020603050405020304" pitchFamily="18" charset="0"/>
                <a:cs typeface="Times New Roman" panose="02020603050405020304" pitchFamily="18" charset="0"/>
              </a:rPr>
              <a:t>Consideration</a:t>
            </a: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6" name="Zástupný symbol pro obsah 8"/>
          <p:cNvPicPr>
            <a:picLocks/>
          </p:cNvPicPr>
          <p:nvPr/>
        </p:nvPicPr>
        <p:blipFill rotWithShape="1">
          <a:blip r:embed="rId3"/>
          <a:srcRect l="29596" t="26191" r="22288" b="17990"/>
          <a:stretch/>
        </p:blipFill>
        <p:spPr bwMode="auto">
          <a:xfrm>
            <a:off x="4984371" y="1994263"/>
            <a:ext cx="5111750" cy="370631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086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747844" cy="523220"/>
          </a:xfrm>
          <a:prstGeom prst="rect">
            <a:avLst/>
          </a:prstGeom>
        </p:spPr>
        <p:txBody>
          <a:bodyPr wrap="none">
            <a:spAutoFit/>
          </a:bodyPr>
          <a:lstStyle/>
          <a:p>
            <a:pPr lvl="0">
              <a:defRPr/>
            </a:pPr>
            <a:r>
              <a:rPr lang="cs-CZ" sz="2800" b="1" dirty="0">
                <a:solidFill>
                  <a:srgbClr val="307871"/>
                </a:solidFill>
                <a:latin typeface="Times New Roman" panose="02020603050405020304" pitchFamily="18" charset="0"/>
                <a:cs typeface="Times New Roman" panose="02020603050405020304" pitchFamily="18" charset="0"/>
              </a:rPr>
              <a:t>Economies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r>
              <a:rPr lang="cs-CZ" sz="2800" b="1" dirty="0">
                <a:solidFill>
                  <a:srgbClr val="307871"/>
                </a:solidFill>
                <a:latin typeface="Times New Roman" panose="02020603050405020304" pitchFamily="18" charset="0"/>
                <a:cs typeface="Times New Roman" panose="02020603050405020304" pitchFamily="18" charset="0"/>
              </a:rPr>
              <a:t> – </a:t>
            </a:r>
            <a:r>
              <a:rPr lang="cs-CZ" sz="2800" b="1" dirty="0" err="1">
                <a:solidFill>
                  <a:srgbClr val="307871"/>
                </a:solidFill>
                <a:latin typeface="Times New Roman" panose="02020603050405020304" pitchFamily="18" charset="0"/>
                <a:cs typeface="Times New Roman" panose="02020603050405020304" pitchFamily="18" charset="0"/>
              </a:rPr>
              <a:t>Combination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factors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cs-CZ" sz="2400" dirty="0">
                <a:solidFill>
                  <a:srgbClr val="307871"/>
                </a:solidFill>
                <a:latin typeface="Times New Roman" panose="02020603050405020304" pitchFamily="18" charset="0"/>
                <a:cs typeface="Times New Roman" panose="02020603050405020304" pitchFamily="18" charset="0"/>
              </a:rPr>
              <a:t>V</a:t>
            </a:r>
            <a:r>
              <a:rPr lang="en-US" sz="2400" dirty="0" err="1">
                <a:solidFill>
                  <a:srgbClr val="307871"/>
                </a:solidFill>
                <a:latin typeface="Times New Roman" panose="02020603050405020304" pitchFamily="18" charset="0"/>
                <a:cs typeface="Times New Roman" panose="02020603050405020304" pitchFamily="18" charset="0"/>
              </a:rPr>
              <a:t>arious</a:t>
            </a:r>
            <a:r>
              <a:rPr lang="en-US" sz="2400" dirty="0">
                <a:solidFill>
                  <a:srgbClr val="307871"/>
                </a:solidFill>
                <a:latin typeface="Times New Roman" panose="02020603050405020304" pitchFamily="18" charset="0"/>
                <a:cs typeface="Times New Roman" panose="02020603050405020304" pitchFamily="18" charset="0"/>
              </a:rPr>
              <a:t> types of productions factors</a:t>
            </a:r>
            <a:r>
              <a:rPr lang="cs-CZ" sz="2400" dirty="0">
                <a:solidFill>
                  <a:srgbClr val="307871"/>
                </a:solidFill>
                <a:latin typeface="Times New Roman" panose="02020603050405020304" pitchFamily="18" charset="0"/>
                <a:cs typeface="Times New Roman" panose="02020603050405020304" pitchFamily="18" charset="0"/>
              </a:rPr>
              <a:t> enter to </a:t>
            </a:r>
            <a:r>
              <a:rPr lang="cs-CZ" sz="2400" dirty="0" err="1">
                <a:solidFill>
                  <a:srgbClr val="307871"/>
                </a:solidFill>
                <a:latin typeface="Times New Roman" panose="02020603050405020304" pitchFamily="18" charset="0"/>
                <a:cs typeface="Times New Roman" panose="02020603050405020304" pitchFamily="18" charset="0"/>
              </a:rPr>
              <a:t>various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types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en-US" sz="2400" dirty="0">
                <a:solidFill>
                  <a:srgbClr val="307871"/>
                </a:solidFill>
                <a:latin typeface="Times New Roman" panose="02020603050405020304" pitchFamily="18" charset="0"/>
                <a:cs typeface="Times New Roman" panose="02020603050405020304" pitchFamily="18" charset="0"/>
              </a:rPr>
              <a:t> production in different quantities, and it often happens that one particular factor is predominant.</a:t>
            </a:r>
            <a:endParaRPr lang="cs-CZ" sz="2400" dirty="0">
              <a:solidFill>
                <a:srgbClr val="307871"/>
              </a:solidFill>
              <a:latin typeface="Times New Roman" panose="02020603050405020304" pitchFamily="18" charset="0"/>
              <a:cs typeface="Times New Roman" panose="02020603050405020304" pitchFamily="18" charset="0"/>
            </a:endParaRPr>
          </a:p>
          <a:p>
            <a:pPr marL="342900" indent="-342900" algn="just"/>
            <a:r>
              <a:rPr lang="en-US" sz="2400" dirty="0">
                <a:solidFill>
                  <a:srgbClr val="307871"/>
                </a:solidFill>
                <a:latin typeface="Times New Roman" panose="02020603050405020304" pitchFamily="18" charset="0"/>
                <a:cs typeface="Times New Roman" panose="02020603050405020304" pitchFamily="18" charset="0"/>
              </a:rPr>
              <a:t>According to the prevailing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factor </a:t>
            </a:r>
            <a:r>
              <a:rPr lang="cs-CZ" sz="2400" dirty="0" err="1">
                <a:solidFill>
                  <a:srgbClr val="307871"/>
                </a:solidFill>
                <a:latin typeface="Times New Roman" panose="02020603050405020304" pitchFamily="18" charset="0"/>
                <a:cs typeface="Times New Roman" panose="02020603050405020304" pitchFamily="18" charset="0"/>
              </a:rPr>
              <a:t>we</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can differentiate production (businesses):</a:t>
            </a:r>
            <a:endParaRPr lang="cs-CZ" sz="2400" dirty="0">
              <a:solidFill>
                <a:srgbClr val="307871"/>
              </a:solidFill>
              <a:latin typeface="Times New Roman" panose="02020603050405020304" pitchFamily="18" charset="0"/>
              <a:cs typeface="Times New Roman" panose="02020603050405020304" pitchFamily="18" charset="0"/>
            </a:endParaRPr>
          </a:p>
          <a:p>
            <a:pPr marL="1085850" lvl="1" indent="-342900" algn="just"/>
            <a:r>
              <a:rPr lang="en-US" dirty="0">
                <a:solidFill>
                  <a:srgbClr val="307871"/>
                </a:solidFill>
                <a:latin typeface="Times New Roman" panose="02020603050405020304" pitchFamily="18" charset="0"/>
                <a:cs typeface="Times New Roman" panose="02020603050405020304" pitchFamily="18" charset="0"/>
              </a:rPr>
              <a:t>companies with a high proportion of tangible fixed assets (capital intensive production), a high proportion of depreciation costs: mining industry, metallurgy, </a:t>
            </a:r>
            <a:r>
              <a:rPr lang="en-US" dirty="0" err="1">
                <a:solidFill>
                  <a:srgbClr val="307871"/>
                </a:solidFill>
                <a:latin typeface="Times New Roman" panose="02020603050405020304" pitchFamily="18" charset="0"/>
                <a:cs typeface="Times New Roman" panose="02020603050405020304" pitchFamily="18" charset="0"/>
              </a:rPr>
              <a:t>automo</a:t>
            </a:r>
            <a:r>
              <a:rPr lang="cs-CZ" dirty="0" err="1">
                <a:solidFill>
                  <a:srgbClr val="307871"/>
                </a:solidFill>
                <a:latin typeface="Times New Roman" panose="02020603050405020304" pitchFamily="18" charset="0"/>
                <a:cs typeface="Times New Roman" panose="02020603050405020304" pitchFamily="18" charset="0"/>
              </a:rPr>
              <a:t>tive</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industry</a:t>
            </a:r>
            <a:r>
              <a:rPr lang="en-US" dirty="0">
                <a:solidFill>
                  <a:srgbClr val="307871"/>
                </a:solidFill>
                <a:latin typeface="Times New Roman" panose="02020603050405020304" pitchFamily="18" charset="0"/>
                <a:cs typeface="Times New Roman" panose="02020603050405020304" pitchFamily="18" charset="0"/>
              </a:rPr>
              <a:t>.</a:t>
            </a:r>
            <a:endParaRPr lang="cs-CZ" dirty="0">
              <a:solidFill>
                <a:srgbClr val="307871"/>
              </a:solidFill>
              <a:latin typeface="Times New Roman" panose="02020603050405020304" pitchFamily="18" charset="0"/>
              <a:cs typeface="Times New Roman" panose="02020603050405020304" pitchFamily="18" charset="0"/>
            </a:endParaRPr>
          </a:p>
          <a:p>
            <a:pPr marL="1085850" lvl="1" indent="-342900" algn="just"/>
            <a:r>
              <a:rPr lang="en-US" dirty="0">
                <a:solidFill>
                  <a:srgbClr val="307871"/>
                </a:solidFill>
                <a:latin typeface="Times New Roman" panose="02020603050405020304" pitchFamily="18" charset="0"/>
                <a:cs typeface="Times New Roman" panose="02020603050405020304" pitchFamily="18" charset="0"/>
              </a:rPr>
              <a:t>labor-intensive: services</a:t>
            </a:r>
            <a:r>
              <a:rPr lang="cs-CZ" dirty="0">
                <a:solidFill>
                  <a:srgbClr val="307871"/>
                </a:solidFill>
                <a:latin typeface="Times New Roman" panose="02020603050405020304" pitchFamily="18" charset="0"/>
                <a:cs typeface="Times New Roman" panose="02020603050405020304" pitchFamily="18" charset="0"/>
              </a:rPr>
              <a:t>,</a:t>
            </a:r>
            <a:r>
              <a:rPr lang="en-US" dirty="0">
                <a:solidFill>
                  <a:srgbClr val="307871"/>
                </a:solidFill>
                <a:latin typeface="Times New Roman" panose="02020603050405020304" pitchFamily="18" charset="0"/>
                <a:cs typeface="Times New Roman" panose="02020603050405020304" pitchFamily="18" charset="0"/>
              </a:rPr>
              <a:t> industry of glass, ceramics, optical industry.</a:t>
            </a:r>
            <a:endParaRPr lang="cs-CZ" dirty="0">
              <a:solidFill>
                <a:srgbClr val="307871"/>
              </a:solidFill>
              <a:latin typeface="Times New Roman" panose="02020603050405020304" pitchFamily="18" charset="0"/>
              <a:cs typeface="Times New Roman" panose="02020603050405020304" pitchFamily="18" charset="0"/>
            </a:endParaRPr>
          </a:p>
          <a:p>
            <a:pPr marL="1085850" lvl="1" indent="-342900" algn="just"/>
            <a:r>
              <a:rPr lang="en-US" dirty="0">
                <a:solidFill>
                  <a:srgbClr val="307871"/>
                </a:solidFill>
                <a:latin typeface="Times New Roman" panose="02020603050405020304" pitchFamily="18" charset="0"/>
                <a:cs typeface="Times New Roman" panose="02020603050405020304" pitchFamily="18" charset="0"/>
              </a:rPr>
              <a:t>material-intensive: food industry</a:t>
            </a:r>
            <a:r>
              <a:rPr lang="cs-CZ" dirty="0">
                <a:solidFill>
                  <a:srgbClr val="307871"/>
                </a:solidFill>
                <a:latin typeface="Times New Roman" panose="02020603050405020304" pitchFamily="18" charset="0"/>
                <a:cs typeface="Times New Roman" panose="02020603050405020304" pitchFamily="18" charset="0"/>
              </a:rPr>
              <a:t>.</a:t>
            </a:r>
          </a:p>
          <a:p>
            <a:pPr marL="742950" lvl="1" indent="0" algn="just">
              <a:buNone/>
            </a:pPr>
            <a:br>
              <a:rPr lang="en-US" sz="2000" dirty="0"/>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46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Invention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innovation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investmenst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a:t>
            </a:r>
            <a:endParaRPr 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Investment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strategy</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Economies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scale</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Economy</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400" dirty="0">
                <a:solidFill>
                  <a:srgbClr val="307871"/>
                </a:solidFill>
                <a:latin typeface="Times New Roman" panose="02020603050405020304" pitchFamily="18" charset="0"/>
                <a:cs typeface="Times New Roman" panose="02020603050405020304" pitchFamily="18" charset="0"/>
              </a:rPr>
              <a:t>C</a:t>
            </a:r>
            <a:r>
              <a:rPr lang="en-US" sz="2400" dirty="0" err="1">
                <a:solidFill>
                  <a:srgbClr val="307871"/>
                </a:solidFill>
                <a:latin typeface="Times New Roman" panose="02020603050405020304" pitchFamily="18" charset="0"/>
                <a:cs typeface="Times New Roman" panose="02020603050405020304" pitchFamily="18" charset="0"/>
              </a:rPr>
              <a:t>urrent</a:t>
            </a:r>
            <a:r>
              <a:rPr lang="en-US" sz="2400" dirty="0">
                <a:solidFill>
                  <a:srgbClr val="307871"/>
                </a:solidFill>
                <a:latin typeface="Times New Roman" panose="02020603050405020304" pitchFamily="18" charset="0"/>
                <a:cs typeface="Times New Roman" panose="02020603050405020304" pitchFamily="18" charset="0"/>
              </a:rPr>
              <a:t> </a:t>
            </a:r>
            <a:r>
              <a:rPr lang="en-US" sz="2400" dirty="0" err="1">
                <a:solidFill>
                  <a:srgbClr val="307871"/>
                </a:solidFill>
                <a:latin typeface="Times New Roman" panose="02020603050405020304" pitchFamily="18" charset="0"/>
                <a:cs typeface="Times New Roman" panose="02020603050405020304" pitchFamily="18" charset="0"/>
              </a:rPr>
              <a:t>econom</a:t>
            </a:r>
            <a:r>
              <a:rPr lang="cs-CZ" sz="2400" dirty="0" err="1">
                <a:solidFill>
                  <a:srgbClr val="307871"/>
                </a:solidFill>
                <a:latin typeface="Times New Roman" panose="02020603050405020304" pitchFamily="18" charset="0"/>
                <a:cs typeface="Times New Roman" panose="02020603050405020304" pitchFamily="18" charset="0"/>
              </a:rPr>
              <a:t>ics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en-US" sz="2400" dirty="0">
                <a:solidFill>
                  <a:srgbClr val="307871"/>
                </a:solidFill>
                <a:latin typeface="Times New Roman" panose="02020603050405020304" pitchFamily="18" charset="0"/>
                <a:cs typeface="Times New Roman" panose="02020603050405020304" pitchFamily="18" charset="0"/>
              </a:rPr>
              <a:t> businesses encourages activities aimed at maximizing the marketability of their manufactured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en-US" sz="2400" dirty="0">
                <a:solidFill>
                  <a:srgbClr val="307871"/>
                </a:solidFill>
                <a:latin typeface="Times New Roman" panose="02020603050405020304" pitchFamily="18" charset="0"/>
                <a:cs typeface="Times New Roman" panose="02020603050405020304" pitchFamily="18" charset="0"/>
              </a:rPr>
              <a:t> or services. One of the ways to fulfill these activities is to ensure sales of products to a wide (geographic) market spectrum.</a:t>
            </a:r>
            <a:endParaRPr lang="cs-CZ" sz="2400" dirty="0">
              <a:solidFill>
                <a:srgbClr val="307871"/>
              </a:solidFill>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solidFill>
                  <a:srgbClr val="307871"/>
                </a:solidFill>
                <a:latin typeface="Times New Roman" panose="02020603050405020304" pitchFamily="18" charset="0"/>
                <a:cs typeface="Times New Roman" panose="02020603050405020304" pitchFamily="18" charset="0"/>
              </a:rPr>
              <a:t>The motive of that effort is the application of the principle of </a:t>
            </a:r>
            <a:r>
              <a:rPr lang="en-US" sz="2400" dirty="0" err="1">
                <a:solidFill>
                  <a:srgbClr val="307871"/>
                </a:solidFill>
                <a:latin typeface="Times New Roman" panose="02020603050405020304" pitchFamily="18" charset="0"/>
                <a:cs typeface="Times New Roman" panose="02020603050405020304" pitchFamily="18" charset="0"/>
              </a:rPr>
              <a:t>econom</a:t>
            </a:r>
            <a:r>
              <a:rPr lang="cs-CZ" sz="2400" dirty="0" err="1">
                <a:solidFill>
                  <a:srgbClr val="307871"/>
                </a:solidFill>
                <a:latin typeface="Times New Roman" panose="02020603050405020304" pitchFamily="18" charset="0"/>
                <a:cs typeface="Times New Roman" panose="02020603050405020304" pitchFamily="18" charset="0"/>
              </a:rPr>
              <a:t>ies</a:t>
            </a:r>
            <a:r>
              <a:rPr lang="en-US" sz="2400" dirty="0">
                <a:solidFill>
                  <a:srgbClr val="307871"/>
                </a:solidFill>
                <a:latin typeface="Times New Roman" panose="02020603050405020304" pitchFamily="18" charset="0"/>
                <a:cs typeface="Times New Roman" panose="02020603050405020304" pitchFamily="18" charset="0"/>
              </a:rPr>
              <a:t> of scale in design</a:t>
            </a:r>
            <a:r>
              <a:rPr lang="cs-CZ" sz="2400" dirty="0" err="1">
                <a:solidFill>
                  <a:srgbClr val="307871"/>
                </a:solidFill>
                <a:latin typeface="Times New Roman" panose="02020603050405020304" pitchFamily="18" charset="0"/>
                <a:cs typeface="Times New Roman" panose="02020603050405020304" pitchFamily="18" charset="0"/>
              </a:rPr>
              <a:t>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en-US" sz="2400" dirty="0">
                <a:solidFill>
                  <a:srgbClr val="307871"/>
                </a:solidFill>
                <a:latin typeface="Times New Roman" panose="02020603050405020304" pitchFamily="18" charset="0"/>
                <a:cs typeface="Times New Roman" panose="02020603050405020304" pitchFamily="18" charset="0"/>
              </a:rPr>
              <a:t> size of enterprises and the consequent principle of fixed costs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degression</a:t>
            </a:r>
            <a:r>
              <a:rPr lang="en-US" sz="2400" dirty="0">
                <a:solidFill>
                  <a:srgbClr val="307871"/>
                </a:solidFill>
                <a:latin typeface="Times New Roman" panose="02020603050405020304" pitchFamily="18" charset="0"/>
                <a:cs typeface="Times New Roman" panose="02020603050405020304" pitchFamily="18" charset="0"/>
              </a:rPr>
              <a:t> in the operational phase.</a:t>
            </a:r>
            <a:endParaRPr lang="en-GB" altLang="cs-CZ" sz="2400" dirty="0">
              <a:solidFill>
                <a:srgbClr val="307871"/>
              </a:solidFill>
              <a:latin typeface="Times New Roman" panose="02020603050405020304" pitchFamily="18" charset="0"/>
              <a:cs typeface="Times New Roman" panose="02020603050405020304" pitchFamily="18" charset="0"/>
            </a:endParaRPr>
          </a:p>
          <a:p>
            <a:pPr marL="742950" lvl="1" indent="0" algn="just">
              <a:buNone/>
            </a:pPr>
            <a:br>
              <a:rPr lang="en-US" sz="2000" dirty="0"/>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818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Economy</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Zástupný symbol pro obsah 2"/>
              <p:cNvSpPr txBox="1">
                <a:spLocks/>
              </p:cNvSpPr>
              <p:nvPr/>
            </p:nvSpPr>
            <p:spPr>
              <a:xfrm>
                <a:off x="395536" y="1863635"/>
                <a:ext cx="9132512"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solidFill>
                      <a:srgbClr val="307871"/>
                    </a:solidFill>
                    <a:latin typeface="Times New Roman" panose="02020603050405020304" pitchFamily="18" charset="0"/>
                    <a:cs typeface="Times New Roman" panose="02020603050405020304" pitchFamily="18" charset="0"/>
                  </a:rPr>
                  <a:t>Econom</a:t>
                </a:r>
                <a:r>
                  <a:rPr lang="cs-CZ" sz="2400" dirty="0" err="1">
                    <a:solidFill>
                      <a:srgbClr val="307871"/>
                    </a:solidFill>
                    <a:latin typeface="Times New Roman" panose="02020603050405020304" pitchFamily="18" charset="0"/>
                    <a:cs typeface="Times New Roman" panose="02020603050405020304" pitchFamily="18" charset="0"/>
                  </a:rPr>
                  <a:t>ies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scale</a:t>
                </a:r>
                <a:r>
                  <a:rPr lang="en-US" sz="2400" dirty="0">
                    <a:solidFill>
                      <a:srgbClr val="307871"/>
                    </a:solidFill>
                    <a:latin typeface="Times New Roman" panose="02020603050405020304" pitchFamily="18" charset="0"/>
                    <a:cs typeface="Times New Roman" panose="02020603050405020304" pitchFamily="18" charset="0"/>
                  </a:rPr>
                  <a:t> allows you to use the finding that growth in investment costs (as well as certain items of production and other expenses mainly overhead character) can be expressed by the </a:t>
                </a:r>
                <a:r>
                  <a:rPr lang="cs-CZ" sz="2400" dirty="0">
                    <a:solidFill>
                      <a:srgbClr val="307871"/>
                    </a:solidFill>
                    <a:latin typeface="Times New Roman" panose="02020603050405020304" pitchFamily="18" charset="0"/>
                    <a:cs typeface="Times New Roman" panose="02020603050405020304" pitchFamily="18" charset="0"/>
                  </a:rPr>
                  <a:t>support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the form</a:t>
                </a:r>
                <a:r>
                  <a:rPr lang="cs-CZ" sz="2400" dirty="0" err="1">
                    <a:solidFill>
                      <a:srgbClr val="307871"/>
                    </a:solidFill>
                    <a:latin typeface="Times New Roman" panose="02020603050405020304" pitchFamily="18" charset="0"/>
                    <a:cs typeface="Times New Roman" panose="02020603050405020304" pitchFamily="18" charset="0"/>
                  </a:rPr>
                  <a:t>ula</a:t>
                </a:r>
                <a:r>
                  <a:rPr lang="en-US" sz="2400" dirty="0">
                    <a:solidFill>
                      <a:srgbClr val="307871"/>
                    </a:solidFill>
                    <a:latin typeface="Times New Roman" panose="02020603050405020304" pitchFamily="18" charset="0"/>
                    <a:cs typeface="Times New Roman" panose="02020603050405020304" pitchFamily="18" charset="0"/>
                  </a:rPr>
                  <a:t>:</a:t>
                </a:r>
                <a:endParaRPr lang="cs-CZ" sz="2400" dirty="0">
                  <a:solidFill>
                    <a:srgbClr val="307871"/>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spcBef>
                    <a:spcPct val="0"/>
                  </a:spcBef>
                  <a:buNone/>
                  <a:defRPr/>
                </a:pPr>
                <a14:m>
                  <m:oMathPara xmlns:m="http://schemas.openxmlformats.org/officeDocument/2006/math">
                    <m:oMathParaPr>
                      <m:jc m:val="centerGroup"/>
                    </m:oMathParaPr>
                    <m:oMath xmlns:m="http://schemas.openxmlformats.org/officeDocument/2006/math">
                      <m:sSub>
                        <m:sSubPr>
                          <m:ctrlPr>
                            <a:rPr lang="cs-CZ" sz="2400" i="1">
                              <a:solidFill>
                                <a:srgbClr val="307871"/>
                              </a:solidFill>
                              <a:latin typeface="Cambria Math" panose="02040503050406030204" pitchFamily="18" charset="0"/>
                              <a:cs typeface="Times New Roman" panose="02020603050405020304" pitchFamily="18" charset="0"/>
                            </a:rPr>
                          </m:ctrlPr>
                        </m:sSubPr>
                        <m:e>
                          <m:r>
                            <a:rPr lang="cs-CZ" sz="2400">
                              <a:solidFill>
                                <a:srgbClr val="307871"/>
                              </a:solidFill>
                              <a:latin typeface="Cambria Math" panose="02040503050406030204" pitchFamily="18" charset="0"/>
                              <a:cs typeface="Times New Roman" panose="02020603050405020304" pitchFamily="18" charset="0"/>
                            </a:rPr>
                            <m:t>𝐼𝐶</m:t>
                          </m:r>
                        </m:e>
                        <m:sub>
                          <m:r>
                            <a:rPr lang="cs-CZ" sz="2400">
                              <a:solidFill>
                                <a:srgbClr val="307871"/>
                              </a:solidFill>
                              <a:latin typeface="Cambria Math" panose="02040503050406030204" pitchFamily="18" charset="0"/>
                              <a:cs typeface="Times New Roman" panose="02020603050405020304" pitchFamily="18" charset="0"/>
                            </a:rPr>
                            <m:t>1</m:t>
                          </m:r>
                        </m:sub>
                      </m:sSub>
                      <m:r>
                        <a:rPr lang="cs-CZ" sz="2400">
                          <a:solidFill>
                            <a:srgbClr val="307871"/>
                          </a:solidFill>
                          <a:latin typeface="Cambria Math" panose="02040503050406030204" pitchFamily="18" charset="0"/>
                          <a:cs typeface="Times New Roman" panose="02020603050405020304" pitchFamily="18" charset="0"/>
                        </a:rPr>
                        <m:t>=</m:t>
                      </m:r>
                      <m:sSub>
                        <m:sSubPr>
                          <m:ctrlPr>
                            <a:rPr lang="cs-CZ" sz="2400" i="1">
                              <a:solidFill>
                                <a:srgbClr val="307871"/>
                              </a:solidFill>
                              <a:latin typeface="Cambria Math" panose="02040503050406030204" pitchFamily="18" charset="0"/>
                              <a:cs typeface="Times New Roman" panose="02020603050405020304" pitchFamily="18" charset="0"/>
                            </a:rPr>
                          </m:ctrlPr>
                        </m:sSubPr>
                        <m:e>
                          <m:r>
                            <a:rPr lang="cs-CZ" sz="2400">
                              <a:solidFill>
                                <a:srgbClr val="307871"/>
                              </a:solidFill>
                              <a:latin typeface="Cambria Math" panose="02040503050406030204" pitchFamily="18" charset="0"/>
                              <a:cs typeface="Times New Roman" panose="02020603050405020304" pitchFamily="18" charset="0"/>
                            </a:rPr>
                            <m:t>𝐼𝐶</m:t>
                          </m:r>
                        </m:e>
                        <m:sub>
                          <m:r>
                            <a:rPr lang="cs-CZ" sz="2400">
                              <a:solidFill>
                                <a:srgbClr val="307871"/>
                              </a:solidFill>
                              <a:latin typeface="Cambria Math" panose="02040503050406030204" pitchFamily="18" charset="0"/>
                              <a:cs typeface="Times New Roman" panose="02020603050405020304" pitchFamily="18" charset="0"/>
                            </a:rPr>
                            <m:t>0</m:t>
                          </m:r>
                        </m:sub>
                      </m:sSub>
                      <m:sSup>
                        <m:sSupPr>
                          <m:ctrlPr>
                            <a:rPr lang="cs-CZ" sz="2400" i="1">
                              <a:solidFill>
                                <a:srgbClr val="307871"/>
                              </a:solidFill>
                              <a:latin typeface="Cambria Math" panose="02040503050406030204" pitchFamily="18" charset="0"/>
                              <a:cs typeface="Times New Roman" panose="02020603050405020304" pitchFamily="18" charset="0"/>
                            </a:rPr>
                          </m:ctrlPr>
                        </m:sSupPr>
                        <m:e>
                          <m:d>
                            <m:dPr>
                              <m:ctrlPr>
                                <a:rPr lang="cs-CZ" sz="2400" i="1">
                                  <a:solidFill>
                                    <a:srgbClr val="307871"/>
                                  </a:solidFill>
                                  <a:latin typeface="Cambria Math" panose="02040503050406030204" pitchFamily="18" charset="0"/>
                                  <a:cs typeface="Times New Roman" panose="02020603050405020304" pitchFamily="18" charset="0"/>
                                </a:rPr>
                              </m:ctrlPr>
                            </m:dPr>
                            <m:e>
                              <m:f>
                                <m:fPr>
                                  <m:ctrlPr>
                                    <a:rPr lang="cs-CZ" sz="2400" i="1">
                                      <a:solidFill>
                                        <a:srgbClr val="307871"/>
                                      </a:solidFill>
                                      <a:latin typeface="Cambria Math" panose="02040503050406030204" pitchFamily="18" charset="0"/>
                                      <a:cs typeface="Times New Roman" panose="02020603050405020304" pitchFamily="18" charset="0"/>
                                    </a:rPr>
                                  </m:ctrlPr>
                                </m:fPr>
                                <m:num>
                                  <m:sSub>
                                    <m:sSubPr>
                                      <m:ctrlPr>
                                        <a:rPr lang="cs-CZ" sz="2400" i="1">
                                          <a:solidFill>
                                            <a:srgbClr val="307871"/>
                                          </a:solidFill>
                                          <a:latin typeface="Cambria Math" panose="02040503050406030204" pitchFamily="18" charset="0"/>
                                          <a:cs typeface="Times New Roman" panose="02020603050405020304" pitchFamily="18" charset="0"/>
                                        </a:rPr>
                                      </m:ctrlPr>
                                    </m:sSubPr>
                                    <m:e>
                                      <m:r>
                                        <a:rPr lang="cs-CZ" sz="2400">
                                          <a:solidFill>
                                            <a:srgbClr val="307871"/>
                                          </a:solidFill>
                                          <a:latin typeface="Cambria Math" panose="02040503050406030204" pitchFamily="18" charset="0"/>
                                          <a:cs typeface="Times New Roman" panose="02020603050405020304" pitchFamily="18" charset="0"/>
                                        </a:rPr>
                                        <m:t>𝐶</m:t>
                                      </m:r>
                                    </m:e>
                                    <m:sub>
                                      <m:r>
                                        <a:rPr lang="cs-CZ" sz="2400">
                                          <a:solidFill>
                                            <a:srgbClr val="307871"/>
                                          </a:solidFill>
                                          <a:latin typeface="Cambria Math" panose="02040503050406030204" pitchFamily="18" charset="0"/>
                                          <a:cs typeface="Times New Roman" panose="02020603050405020304" pitchFamily="18" charset="0"/>
                                        </a:rPr>
                                        <m:t>1</m:t>
                                      </m:r>
                                    </m:sub>
                                  </m:sSub>
                                </m:num>
                                <m:den>
                                  <m:sSub>
                                    <m:sSubPr>
                                      <m:ctrlPr>
                                        <a:rPr lang="cs-CZ" sz="2400" i="1">
                                          <a:solidFill>
                                            <a:srgbClr val="307871"/>
                                          </a:solidFill>
                                          <a:latin typeface="Cambria Math" panose="02040503050406030204" pitchFamily="18" charset="0"/>
                                          <a:cs typeface="Times New Roman" panose="02020603050405020304" pitchFamily="18" charset="0"/>
                                        </a:rPr>
                                      </m:ctrlPr>
                                    </m:sSubPr>
                                    <m:e>
                                      <m:r>
                                        <a:rPr lang="cs-CZ" sz="2400">
                                          <a:solidFill>
                                            <a:srgbClr val="307871"/>
                                          </a:solidFill>
                                          <a:latin typeface="Cambria Math" panose="02040503050406030204" pitchFamily="18" charset="0"/>
                                          <a:cs typeface="Times New Roman" panose="02020603050405020304" pitchFamily="18" charset="0"/>
                                        </a:rPr>
                                        <m:t>𝐶</m:t>
                                      </m:r>
                                    </m:e>
                                    <m:sub>
                                      <m:r>
                                        <a:rPr lang="cs-CZ" sz="2400">
                                          <a:solidFill>
                                            <a:srgbClr val="307871"/>
                                          </a:solidFill>
                                          <a:latin typeface="Cambria Math" panose="02040503050406030204" pitchFamily="18" charset="0"/>
                                          <a:cs typeface="Times New Roman" panose="02020603050405020304" pitchFamily="18" charset="0"/>
                                        </a:rPr>
                                        <m:t>0</m:t>
                                      </m:r>
                                    </m:sub>
                                  </m:sSub>
                                </m:den>
                              </m:f>
                            </m:e>
                          </m:d>
                        </m:e>
                        <m:sup>
                          <m:r>
                            <a:rPr lang="cs-CZ" sz="2400">
                              <a:solidFill>
                                <a:srgbClr val="307871"/>
                              </a:solidFill>
                              <a:latin typeface="Cambria Math" panose="02040503050406030204" pitchFamily="18" charset="0"/>
                              <a:cs typeface="Times New Roman" panose="02020603050405020304" pitchFamily="18" charset="0"/>
                            </a:rPr>
                            <m:t>𝑎</m:t>
                          </m:r>
                        </m:sup>
                      </m:sSup>
                    </m:oMath>
                  </m:oMathPara>
                </a14:m>
                <a:endParaRPr lang="cs-CZ" altLang="cs-CZ" sz="2400" dirty="0">
                  <a:solidFill>
                    <a:srgbClr val="307871"/>
                  </a:solidFill>
                  <a:latin typeface="Times New Roman" panose="02020603050405020304" pitchFamily="18" charset="0"/>
                  <a:cs typeface="Times New Roman" panose="02020603050405020304" pitchFamily="18" charset="0"/>
                </a:endParaRPr>
              </a:p>
              <a:p>
                <a:pPr lvl="1" indent="0" algn="just">
                  <a:spcBef>
                    <a:spcPct val="0"/>
                  </a:spcBef>
                  <a:buNone/>
                  <a:defRPr/>
                </a:pPr>
                <a:endParaRPr lang="cs-CZ" dirty="0">
                  <a:solidFill>
                    <a:srgbClr val="307871"/>
                  </a:solidFill>
                  <a:latin typeface="Times New Roman" panose="02020603050405020304" pitchFamily="18" charset="0"/>
                  <a:cs typeface="Times New Roman" panose="02020603050405020304" pitchFamily="18" charset="0"/>
                </a:endParaRPr>
              </a:p>
              <a:p>
                <a:pPr lvl="1" indent="0" algn="just">
                  <a:spcBef>
                    <a:spcPct val="0"/>
                  </a:spcBef>
                  <a:buNone/>
                  <a:defRPr/>
                </a:pPr>
                <a:r>
                  <a:rPr lang="en-US" dirty="0">
                    <a:solidFill>
                      <a:srgbClr val="307871"/>
                    </a:solidFill>
                    <a:latin typeface="Times New Roman" panose="02020603050405020304" pitchFamily="18" charset="0"/>
                    <a:cs typeface="Times New Roman" panose="02020603050405020304" pitchFamily="18" charset="0"/>
                  </a:rPr>
                  <a:t>I</a:t>
                </a:r>
                <a:r>
                  <a:rPr lang="cs-CZ" dirty="0">
                    <a:solidFill>
                      <a:srgbClr val="307871"/>
                    </a:solidFill>
                    <a:latin typeface="Times New Roman" panose="02020603050405020304" pitchFamily="18" charset="0"/>
                    <a:cs typeface="Times New Roman" panose="02020603050405020304" pitchFamily="18" charset="0"/>
                  </a:rPr>
                  <a:t>C</a:t>
                </a:r>
                <a:r>
                  <a:rPr lang="en-US" dirty="0">
                    <a:solidFill>
                      <a:srgbClr val="307871"/>
                    </a:solidFill>
                    <a:latin typeface="Times New Roman" panose="02020603050405020304" pitchFamily="18" charset="0"/>
                    <a:cs typeface="Times New Roman" panose="02020603050405020304" pitchFamily="18" charset="0"/>
                  </a:rPr>
                  <a:t>1 </a:t>
                </a:r>
                <a:r>
                  <a:rPr lang="cs-CZ" dirty="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investment cost</a:t>
                </a:r>
                <a:r>
                  <a:rPr lang="cs-CZ" dirty="0">
                    <a:solidFill>
                      <a:srgbClr val="307871"/>
                    </a:solidFill>
                    <a:latin typeface="Times New Roman" panose="02020603050405020304" pitchFamily="18" charset="0"/>
                    <a:cs typeface="Times New Roman" panose="02020603050405020304" pitchFamily="18" charset="0"/>
                  </a:rPr>
                  <a:t>s</a:t>
                </a:r>
                <a:r>
                  <a:rPr lang="en-US"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of</a:t>
                </a:r>
                <a:r>
                  <a:rPr lang="cs-CZ" dirty="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production unit with capacity </a:t>
                </a:r>
                <a:r>
                  <a:rPr lang="cs-CZ" dirty="0">
                    <a:solidFill>
                      <a:srgbClr val="307871"/>
                    </a:solidFill>
                    <a:latin typeface="Times New Roman" panose="02020603050405020304" pitchFamily="18" charset="0"/>
                    <a:cs typeface="Times New Roman" panose="02020603050405020304" pitchFamily="18" charset="0"/>
                  </a:rPr>
                  <a:t>C</a:t>
                </a:r>
                <a:r>
                  <a:rPr lang="en-US" dirty="0">
                    <a:solidFill>
                      <a:srgbClr val="307871"/>
                    </a:solidFill>
                    <a:latin typeface="Times New Roman" panose="02020603050405020304" pitchFamily="18" charset="0"/>
                    <a:cs typeface="Times New Roman" panose="02020603050405020304" pitchFamily="18" charset="0"/>
                  </a:rPr>
                  <a:t>1</a:t>
                </a:r>
                <a:endParaRPr lang="cs-CZ" dirty="0">
                  <a:solidFill>
                    <a:srgbClr val="307871"/>
                  </a:solidFill>
                  <a:latin typeface="Times New Roman" panose="02020603050405020304" pitchFamily="18" charset="0"/>
                  <a:cs typeface="Times New Roman" panose="02020603050405020304" pitchFamily="18" charset="0"/>
                </a:endParaRPr>
              </a:p>
              <a:p>
                <a:pPr lvl="1" indent="0" algn="just">
                  <a:spcBef>
                    <a:spcPct val="0"/>
                  </a:spcBef>
                  <a:buNone/>
                  <a:defRPr/>
                </a:pPr>
                <a:r>
                  <a:rPr lang="en-US" dirty="0">
                    <a:solidFill>
                      <a:srgbClr val="307871"/>
                    </a:solidFill>
                    <a:latin typeface="Times New Roman" panose="02020603050405020304" pitchFamily="18" charset="0"/>
                    <a:cs typeface="Times New Roman" panose="02020603050405020304" pitchFamily="18" charset="0"/>
                  </a:rPr>
                  <a:t>I</a:t>
                </a:r>
                <a:r>
                  <a:rPr lang="cs-CZ" dirty="0">
                    <a:solidFill>
                      <a:srgbClr val="307871"/>
                    </a:solidFill>
                    <a:latin typeface="Times New Roman" panose="02020603050405020304" pitchFamily="18" charset="0"/>
                    <a:cs typeface="Times New Roman" panose="02020603050405020304" pitchFamily="18" charset="0"/>
                  </a:rPr>
                  <a:t>C</a:t>
                </a:r>
                <a:r>
                  <a:rPr lang="en-US" dirty="0">
                    <a:solidFill>
                      <a:srgbClr val="307871"/>
                    </a:solidFill>
                    <a:latin typeface="Times New Roman" panose="02020603050405020304" pitchFamily="18" charset="0"/>
                    <a:cs typeface="Times New Roman" panose="02020603050405020304" pitchFamily="18" charset="0"/>
                  </a:rPr>
                  <a:t>0 </a:t>
                </a:r>
                <a:r>
                  <a:rPr lang="cs-CZ" dirty="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investment costs of basic manufacturing unit capacity</a:t>
                </a:r>
                <a:endParaRPr lang="cs-CZ" dirty="0">
                  <a:solidFill>
                    <a:srgbClr val="307871"/>
                  </a:solidFill>
                  <a:latin typeface="Times New Roman" panose="02020603050405020304" pitchFamily="18" charset="0"/>
                  <a:cs typeface="Times New Roman" panose="02020603050405020304" pitchFamily="18" charset="0"/>
                </a:endParaRPr>
              </a:p>
              <a:p>
                <a:pPr lvl="1" indent="0" algn="just">
                  <a:spcBef>
                    <a:spcPct val="0"/>
                  </a:spcBef>
                  <a:buNone/>
                  <a:defRPr/>
                </a:pPr>
                <a:r>
                  <a:rPr lang="en-US" dirty="0">
                    <a:solidFill>
                      <a:srgbClr val="307871"/>
                    </a:solidFill>
                    <a:latin typeface="Times New Roman" panose="02020603050405020304" pitchFamily="18" charset="0"/>
                    <a:cs typeface="Times New Roman" panose="02020603050405020304" pitchFamily="18" charset="0"/>
                  </a:rPr>
                  <a:t>a </a:t>
                </a:r>
                <a:r>
                  <a:rPr lang="cs-CZ" dirty="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exponent characterizing the cost growth in dependence on</a:t>
                </a:r>
                <a:endParaRPr lang="cs-CZ" dirty="0">
                  <a:solidFill>
                    <a:srgbClr val="307871"/>
                  </a:solidFill>
                  <a:latin typeface="Times New Roman" panose="02020603050405020304" pitchFamily="18" charset="0"/>
                  <a:cs typeface="Times New Roman" panose="02020603050405020304" pitchFamily="18" charset="0"/>
                </a:endParaRPr>
              </a:p>
              <a:p>
                <a:pPr lvl="1" indent="0" algn="just">
                  <a:spcBef>
                    <a:spcPct val="0"/>
                  </a:spcBef>
                  <a:buNone/>
                  <a:defRPr/>
                </a:pPr>
                <a:r>
                  <a:rPr lang="cs-CZ" dirty="0">
                    <a:solidFill>
                      <a:srgbClr val="307871"/>
                    </a:solidFill>
                    <a:latin typeface="Times New Roman" panose="02020603050405020304" pitchFamily="18" charset="0"/>
                    <a:cs typeface="Times New Roman" panose="02020603050405020304" pitchFamily="18" charset="0"/>
                  </a:rPr>
                  <a:t>		</a:t>
                </a:r>
                <a:r>
                  <a:rPr lang="en-US" dirty="0">
                    <a:solidFill>
                      <a:srgbClr val="307871"/>
                    </a:solidFill>
                    <a:latin typeface="Times New Roman" panose="02020603050405020304" pitchFamily="18" charset="0"/>
                    <a:cs typeface="Times New Roman" panose="02020603050405020304" pitchFamily="18" charset="0"/>
                  </a:rPr>
                  <a:t>the growth of production capacity</a:t>
                </a:r>
                <a:endParaRPr lang="en-GB" altLang="cs-CZ" dirty="0">
                  <a:solidFill>
                    <a:srgbClr val="307871"/>
                  </a:solidFill>
                  <a:latin typeface="Times New Roman" panose="02020603050405020304" pitchFamily="18" charset="0"/>
                  <a:cs typeface="Times New Roman" panose="02020603050405020304" pitchFamily="18" charset="0"/>
                </a:endParaRPr>
              </a:p>
              <a:p>
                <a:pPr marL="742950" lvl="1" indent="0" algn="just">
                  <a:buNone/>
                </a:pPr>
                <a:br>
                  <a:rPr lang="en-US" sz="2000" dirty="0"/>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mc:Choice>
        <mc:Fallback xmlns="">
          <p:sp>
            <p:nvSpPr>
              <p:cNvPr id="8" name="Zástupný symbol pro obsah 2"/>
              <p:cNvSpPr txBox="1">
                <a:spLocks noRot="1" noChangeAspect="1" noMove="1" noResize="1" noEditPoints="1" noAdjustHandles="1" noChangeArrowheads="1" noChangeShapeType="1" noTextEdit="1"/>
              </p:cNvSpPr>
              <p:nvPr/>
            </p:nvSpPr>
            <p:spPr>
              <a:xfrm>
                <a:off x="395536" y="1863635"/>
                <a:ext cx="9132512" cy="2512422"/>
              </a:xfrm>
              <a:prstGeom prst="rect">
                <a:avLst/>
              </a:prstGeom>
              <a:blipFill>
                <a:blip r:embed="rId3"/>
                <a:stretch>
                  <a:fillRect l="-935" t="-3398" r="-1001" b="-71117"/>
                </a:stretch>
              </a:blipFill>
            </p:spPr>
            <p:txBody>
              <a:bodyPr/>
              <a:lstStyle/>
              <a:p>
                <a:r>
                  <a:rPr lang="cs-CZ">
                    <a:noFill/>
                  </a:rPr>
                  <a:t> </a:t>
                </a:r>
              </a:p>
            </p:txBody>
          </p:sp>
        </mc:Fallback>
      </mc:AlternateContent>
    </p:spTree>
    <p:extLst>
      <p:ext uri="{BB962C8B-B14F-4D97-AF65-F5344CB8AC3E}">
        <p14:creationId xmlns:p14="http://schemas.microsoft.com/office/powerpoint/2010/main" val="1991366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Economy</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important</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note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there</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insufficient</a:t>
            </a:r>
            <a:r>
              <a:rPr lang="cs-CZ" sz="2400" dirty="0">
                <a:solidFill>
                  <a:srgbClr val="307871"/>
                </a:solidFill>
                <a:latin typeface="Times New Roman" panose="02020603050405020304" pitchFamily="18" charset="0"/>
                <a:cs typeface="Times New Roman" panose="02020603050405020304" pitchFamily="18" charset="0"/>
              </a:rPr>
              <a:t> data </a:t>
            </a:r>
            <a:r>
              <a:rPr lang="cs-CZ" sz="2400" dirty="0" err="1">
                <a:solidFill>
                  <a:srgbClr val="307871"/>
                </a:solidFill>
                <a:latin typeface="Times New Roman" panose="02020603050405020304" pitchFamily="18" charset="0"/>
                <a:cs typeface="Times New Roman" panose="02020603050405020304" pitchFamily="18" charset="0"/>
              </a:rPr>
              <a:t>available</a:t>
            </a:r>
            <a:r>
              <a:rPr lang="cs-CZ" sz="2400" dirty="0">
                <a:solidFill>
                  <a:srgbClr val="307871"/>
                </a:solidFill>
                <a:latin typeface="Times New Roman" panose="02020603050405020304" pitchFamily="18" charset="0"/>
                <a:cs typeface="Times New Roman" panose="02020603050405020304" pitchFamily="18" charset="0"/>
              </a:rPr>
              <a:t>, a = 0.6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used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for</a:t>
            </a:r>
            <a:r>
              <a:rPr lang="cs-CZ" sz="2400" dirty="0">
                <a:solidFill>
                  <a:srgbClr val="307871"/>
                </a:solidFill>
                <a:latin typeface="Times New Roman" panose="02020603050405020304" pitchFamily="18" charset="0"/>
                <a:cs typeface="Times New Roman" panose="02020603050405020304" pitchFamily="18" charset="0"/>
              </a:rPr>
              <a:t> a </a:t>
            </a:r>
            <a:r>
              <a:rPr lang="cs-CZ" sz="2400" dirty="0" err="1">
                <a:solidFill>
                  <a:srgbClr val="307871"/>
                </a:solidFill>
                <a:latin typeface="Times New Roman" panose="02020603050405020304" pitchFamily="18" charset="0"/>
                <a:cs typeface="Times New Roman" panose="02020603050405020304" pitchFamily="18" charset="0"/>
              </a:rPr>
              <a:t>rough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estimation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This</a:t>
            </a:r>
            <a:r>
              <a:rPr lang="cs-CZ" sz="2400" dirty="0">
                <a:solidFill>
                  <a:srgbClr val="307871"/>
                </a:solidFill>
                <a:latin typeface="Times New Roman" panose="02020603050405020304" pitchFamily="18" charset="0"/>
                <a:cs typeface="Times New Roman" panose="02020603050405020304" pitchFamily="18" charset="0"/>
              </a:rPr>
              <a:t> case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commonly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referred</a:t>
            </a:r>
            <a:r>
              <a:rPr lang="cs-CZ" sz="2400" dirty="0">
                <a:solidFill>
                  <a:srgbClr val="307871"/>
                </a:solidFill>
                <a:latin typeface="Times New Roman" panose="02020603050405020304" pitchFamily="18" charset="0"/>
                <a:cs typeface="Times New Roman" panose="02020603050405020304" pitchFamily="18" charset="0"/>
              </a:rPr>
              <a:t> as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six-tenths</a:t>
            </a:r>
            <a:r>
              <a:rPr lang="cs-CZ" sz="2400" dirty="0">
                <a:solidFill>
                  <a:srgbClr val="307871"/>
                </a:solidFill>
                <a:latin typeface="Times New Roman" panose="02020603050405020304" pitchFamily="18" charset="0"/>
                <a:cs typeface="Times New Roman" panose="02020603050405020304" pitchFamily="18" charset="0"/>
              </a:rPr>
              <a:t> rule </a:t>
            </a:r>
            <a:r>
              <a:rPr lang="cs-CZ" sz="2400" dirty="0" err="1">
                <a:solidFill>
                  <a:srgbClr val="307871"/>
                </a:solidFill>
                <a:latin typeface="Times New Roman" panose="02020603050405020304" pitchFamily="18" charset="0"/>
                <a:cs typeface="Times New Roman" panose="02020603050405020304" pitchFamily="18" charset="0"/>
              </a:rPr>
              <a:t>method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approach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refers</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economy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scale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meaning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increasing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capacity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plant </a:t>
            </a:r>
            <a:r>
              <a:rPr lang="cs-CZ" sz="2400" dirty="0" err="1">
                <a:solidFill>
                  <a:srgbClr val="307871"/>
                </a:solidFill>
                <a:latin typeface="Times New Roman" panose="02020603050405020304" pitchFamily="18" charset="0"/>
                <a:cs typeface="Times New Roman" panose="02020603050405020304" pitchFamily="18" charset="0"/>
              </a:rPr>
              <a:t>decreases</a:t>
            </a:r>
            <a:r>
              <a:rPr lang="cs-CZ" sz="2400" dirty="0">
                <a:solidFill>
                  <a:srgbClr val="307871"/>
                </a:solidFill>
                <a:latin typeface="Times New Roman" panose="02020603050405020304" pitchFamily="18" charset="0"/>
                <a:cs typeface="Times New Roman" panose="02020603050405020304" pitchFamily="18" charset="0"/>
              </a:rPr>
              <a:t> unit </a:t>
            </a:r>
            <a:r>
              <a:rPr lang="cs-CZ" sz="2400" dirty="0" err="1">
                <a:solidFill>
                  <a:srgbClr val="307871"/>
                </a:solidFill>
                <a:latin typeface="Times New Roman" panose="02020603050405020304" pitchFamily="18" charset="0"/>
                <a:cs typeface="Times New Roman" panose="02020603050405020304" pitchFamily="18" charset="0"/>
              </a:rPr>
              <a:t>marginal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cost</a:t>
            </a:r>
            <a:r>
              <a:rPr lang="cs-CZ" sz="2400" dirty="0">
                <a:solidFill>
                  <a:srgbClr val="307871"/>
                </a:solidFill>
                <a:latin typeface="Times New Roman" panose="02020603050405020304" pitchFamily="18" charset="0"/>
                <a:cs typeface="Times New Roman" panose="02020603050405020304" pitchFamily="18" charset="0"/>
              </a:rPr>
              <a:t>.</a:t>
            </a:r>
          </a:p>
          <a:p>
            <a:pPr algn="just">
              <a:spcBef>
                <a:spcPct val="0"/>
              </a:spcBef>
              <a:buNone/>
              <a:defRPr/>
            </a:pPr>
            <a:r>
              <a:rPr lang="cs-CZ" sz="2400" dirty="0">
                <a:solidFill>
                  <a:srgbClr val="307871"/>
                </a:solidFill>
                <a:latin typeface="Times New Roman" panose="02020603050405020304" pitchFamily="18" charset="0"/>
                <a:cs typeface="Times New Roman" panose="02020603050405020304" pitchFamily="18" charset="0"/>
              </a:rPr>
              <a:t> </a:t>
            </a:r>
          </a:p>
          <a:p>
            <a:pPr marL="285750" indent="-285750" algn="just">
              <a:spcBef>
                <a:spcPct val="0"/>
              </a:spcBef>
              <a:defRPr/>
            </a:pPr>
            <a:r>
              <a:rPr lang="en-US" sz="2400" dirty="0">
                <a:solidFill>
                  <a:srgbClr val="307871"/>
                </a:solidFill>
                <a:latin typeface="Times New Roman" panose="02020603050405020304" pitchFamily="18" charset="0"/>
                <a:cs typeface="Times New Roman" panose="02020603050405020304" pitchFamily="18" charset="0"/>
              </a:rPr>
              <a:t>Features of the production process </a:t>
            </a:r>
            <a:r>
              <a:rPr lang="cs-CZ" sz="2400" dirty="0">
                <a:solidFill>
                  <a:srgbClr val="307871"/>
                </a:solidFill>
                <a:latin typeface="Times New Roman" panose="02020603050405020304" pitchFamily="18" charset="0"/>
                <a:cs typeface="Times New Roman" panose="02020603050405020304" pitchFamily="18" charset="0"/>
              </a:rPr>
              <a:t>are</a:t>
            </a:r>
            <a:r>
              <a:rPr lang="en-US" sz="2400" dirty="0">
                <a:solidFill>
                  <a:srgbClr val="307871"/>
                </a:solidFill>
                <a:latin typeface="Times New Roman" panose="02020603050405020304" pitchFamily="18" charset="0"/>
                <a:cs typeface="Times New Roman" panose="02020603050405020304" pitchFamily="18" charset="0"/>
              </a:rPr>
              <a:t> reflected in the value of the exponent "a". The exponent "a" ranges from 0.4 to 0.9.</a:t>
            </a:r>
            <a:endParaRPr lang="cs-CZ" sz="2400" dirty="0">
              <a:solidFill>
                <a:srgbClr val="307871"/>
              </a:solidFill>
              <a:latin typeface="Times New Roman" panose="02020603050405020304" pitchFamily="18" charset="0"/>
              <a:cs typeface="Times New Roman" panose="02020603050405020304" pitchFamily="18" charset="0"/>
            </a:endParaRPr>
          </a:p>
          <a:p>
            <a:pPr marL="742950" lvl="1" indent="0" algn="just">
              <a:buNone/>
            </a:pPr>
            <a:br>
              <a:rPr lang="en-US"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354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8546" cy="523220"/>
          </a:xfrm>
          <a:prstGeom prst="rect">
            <a:avLst/>
          </a:prstGeom>
        </p:spPr>
        <p:txBody>
          <a:bodyPr wrap="none">
            <a:spAutoFit/>
          </a:bodyPr>
          <a:lstStyle/>
          <a:p>
            <a:pPr lvl="0">
              <a:defRPr/>
            </a:pPr>
            <a:r>
              <a:rPr lang="cs-CZ" sz="2800" b="1" dirty="0">
                <a:solidFill>
                  <a:srgbClr val="307871"/>
                </a:solidFill>
                <a:latin typeface="Times New Roman" panose="02020603050405020304" pitchFamily="18" charset="0"/>
                <a:cs typeface="Times New Roman" panose="02020603050405020304" pitchFamily="18" charset="0"/>
              </a:rPr>
              <a:t>Economies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scale</a:t>
            </a:r>
            <a:r>
              <a:rPr lang="cs-CZ" sz="2800" b="1" dirty="0">
                <a:solidFill>
                  <a:srgbClr val="307871"/>
                </a:solidFill>
                <a:latin typeface="Times New Roman" panose="02020603050405020304" pitchFamily="18" charset="0"/>
                <a:cs typeface="Times New Roman" panose="02020603050405020304" pitchFamily="18" charset="0"/>
              </a:rPr>
              <a:t> – exponent „a“</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lvl="1" indent="0" algn="just">
              <a:buNone/>
            </a:pPr>
            <a:br>
              <a:rPr lang="en-US"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p:nvPr/>
        </p:nvPicPr>
        <p:blipFill rotWithShape="1">
          <a:blip r:embed="rId3"/>
          <a:srcRect l="43254" t="35509" r="22619" b="35096"/>
          <a:stretch/>
        </p:blipFill>
        <p:spPr bwMode="auto">
          <a:xfrm>
            <a:off x="395536" y="1673352"/>
            <a:ext cx="8620448" cy="32377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40438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74408" cy="523220"/>
          </a:xfrm>
          <a:prstGeom prst="rect">
            <a:avLst/>
          </a:prstGeom>
        </p:spPr>
        <p:txBody>
          <a:bodyPr wrap="none">
            <a:spAutoFit/>
          </a:bodyPr>
          <a:lstStyle/>
          <a:p>
            <a:pPr>
              <a:buNone/>
            </a:pPr>
            <a:r>
              <a:rPr lang="cs-CZ" sz="2800" b="1" dirty="0">
                <a:solidFill>
                  <a:srgbClr val="307871"/>
                </a:solidFill>
                <a:latin typeface="Times New Roman" panose="02020603050405020304" pitchFamily="18" charset="0"/>
                <a:cs typeface="Times New Roman" panose="02020603050405020304" pitchFamily="18" charset="0"/>
              </a:rPr>
              <a:t>E</a:t>
            </a:r>
            <a:r>
              <a:rPr lang="en-US" sz="2800" b="1" dirty="0" err="1">
                <a:solidFill>
                  <a:srgbClr val="307871"/>
                </a:solidFill>
                <a:latin typeface="Times New Roman" panose="02020603050405020304" pitchFamily="18" charset="0"/>
                <a:cs typeface="Times New Roman" panose="02020603050405020304" pitchFamily="18" charset="0"/>
              </a:rPr>
              <a:t>conom</a:t>
            </a:r>
            <a:r>
              <a:rPr lang="cs-CZ" sz="2800" b="1" dirty="0" err="1">
                <a:solidFill>
                  <a:srgbClr val="307871"/>
                </a:solidFill>
                <a:latin typeface="Times New Roman" panose="02020603050405020304" pitchFamily="18" charset="0"/>
                <a:cs typeface="Times New Roman" panose="02020603050405020304" pitchFamily="18" charset="0"/>
              </a:rPr>
              <a:t>ies</a:t>
            </a:r>
            <a:r>
              <a:rPr lang="en-US" sz="2800" b="1" dirty="0">
                <a:solidFill>
                  <a:srgbClr val="307871"/>
                </a:solidFill>
                <a:latin typeface="Times New Roman" panose="02020603050405020304" pitchFamily="18" charset="0"/>
                <a:cs typeface="Times New Roman" panose="02020603050405020304" pitchFamily="18" charset="0"/>
              </a:rPr>
              <a:t> of </a:t>
            </a:r>
            <a:r>
              <a:rPr lang="en-US" sz="2800" b="1" dirty="0" err="1">
                <a:solidFill>
                  <a:srgbClr val="307871"/>
                </a:solidFill>
                <a:latin typeface="Times New Roman" panose="02020603050405020304" pitchFamily="18" charset="0"/>
                <a:cs typeface="Times New Roman" panose="02020603050405020304" pitchFamily="18" charset="0"/>
              </a:rPr>
              <a:t>sc</a:t>
            </a:r>
            <a:r>
              <a:rPr lang="cs-CZ" sz="2800" b="1" dirty="0">
                <a:solidFill>
                  <a:srgbClr val="307871"/>
                </a:solidFill>
                <a:latin typeface="Times New Roman" panose="02020603050405020304" pitchFamily="18" charset="0"/>
                <a:cs typeface="Times New Roman" panose="02020603050405020304" pitchFamily="18" charset="0"/>
              </a:rPr>
              <a:t>ale</a:t>
            </a:r>
            <a:r>
              <a:rPr lang="en-US" sz="2800" b="1" dirty="0">
                <a:solidFill>
                  <a:srgbClr val="307871"/>
                </a:solidFill>
                <a:latin typeface="Times New Roman" panose="02020603050405020304" pitchFamily="18" charset="0"/>
                <a:cs typeface="Times New Roman" panose="02020603050405020304" pitchFamily="18" charset="0"/>
              </a:rPr>
              <a:t> and boundaries of its applicability</a:t>
            </a:r>
            <a:endParaRPr lang="en-GB" altLang="cs-CZ"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400" dirty="0">
                <a:solidFill>
                  <a:srgbClr val="307871"/>
                </a:solidFill>
                <a:latin typeface="Times New Roman" panose="02020603050405020304" pitchFamily="18" charset="0"/>
                <a:cs typeface="Times New Roman" panose="02020603050405020304" pitchFamily="18" charset="0"/>
              </a:rPr>
              <a:t>Applying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economies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scale</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(and the resulting advantages for businesses), however,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ha</a:t>
            </a:r>
            <a:r>
              <a:rPr lang="cs-CZ" sz="2400" dirty="0">
                <a:solidFill>
                  <a:srgbClr val="307871"/>
                </a:solidFill>
                <a:latin typeface="Times New Roman" panose="02020603050405020304" pitchFamily="18" charset="0"/>
                <a:cs typeface="Times New Roman" panose="02020603050405020304" pitchFamily="18" charset="0"/>
              </a:rPr>
              <a:t>ve</a:t>
            </a:r>
            <a:r>
              <a:rPr lang="en-US" sz="2400" dirty="0">
                <a:solidFill>
                  <a:srgbClr val="307871"/>
                </a:solidFill>
                <a:latin typeface="Times New Roman" panose="02020603050405020304" pitchFamily="18" charset="0"/>
                <a:cs typeface="Times New Roman" panose="02020603050405020304" pitchFamily="18" charset="0"/>
              </a:rPr>
              <a:t> limitations. </a:t>
            </a:r>
            <a:r>
              <a:rPr lang="cs-CZ" sz="2400" dirty="0">
                <a:solidFill>
                  <a:srgbClr val="307871"/>
                </a:solidFill>
                <a:latin typeface="Times New Roman" panose="02020603050405020304" pitchFamily="18" charset="0"/>
                <a:cs typeface="Times New Roman" panose="02020603050405020304" pitchFamily="18" charset="0"/>
              </a:rPr>
              <a:t>W</a:t>
            </a:r>
            <a:r>
              <a:rPr lang="en-US" sz="2400" dirty="0">
                <a:solidFill>
                  <a:srgbClr val="307871"/>
                </a:solidFill>
                <a:latin typeface="Times New Roman" panose="02020603050405020304" pitchFamily="18" charset="0"/>
                <a:cs typeface="Times New Roman" panose="02020603050405020304" pitchFamily="18" charset="0"/>
              </a:rPr>
              <a:t>hole range of factors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make impossible to "develop" its contribution in entirety. One of the limiting factors is the cost of transporting the products to the customer. With increasing production volume the cost of transporting products to the final customer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rises</a:t>
            </a:r>
            <a:r>
              <a:rPr lang="en-US" sz="2400" dirty="0">
                <a:solidFill>
                  <a:srgbClr val="307871"/>
                </a:solidFill>
                <a:latin typeface="Times New Roman" panose="02020603050405020304" pitchFamily="18" charset="0"/>
                <a:cs typeface="Times New Roman" panose="02020603050405020304" pitchFamily="18" charset="0"/>
              </a:rPr>
              <a:t>.</a:t>
            </a:r>
            <a:endParaRPr lang="cs-CZ" sz="2400" dirty="0">
              <a:solidFill>
                <a:srgbClr val="307871"/>
              </a:solidFill>
              <a:latin typeface="Times New Roman" panose="02020603050405020304" pitchFamily="18" charset="0"/>
              <a:cs typeface="Times New Roman" panose="02020603050405020304" pitchFamily="18" charset="0"/>
            </a:endParaRPr>
          </a:p>
          <a:p>
            <a:pPr marL="742950" lvl="1" indent="0" algn="just">
              <a:buNone/>
            </a:pPr>
            <a:br>
              <a:rPr lang="en-US"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967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74408" cy="523220"/>
          </a:xfrm>
          <a:prstGeom prst="rect">
            <a:avLst/>
          </a:prstGeom>
        </p:spPr>
        <p:txBody>
          <a:bodyPr wrap="none">
            <a:spAutoFit/>
          </a:bodyPr>
          <a:lstStyle/>
          <a:p>
            <a:pPr>
              <a:buNone/>
            </a:pPr>
            <a:r>
              <a:rPr lang="cs-CZ" sz="2800" b="1" dirty="0">
                <a:solidFill>
                  <a:srgbClr val="307871"/>
                </a:solidFill>
                <a:latin typeface="Times New Roman" panose="02020603050405020304" pitchFamily="18" charset="0"/>
                <a:cs typeface="Times New Roman" panose="02020603050405020304" pitchFamily="18" charset="0"/>
              </a:rPr>
              <a:t>E</a:t>
            </a:r>
            <a:r>
              <a:rPr lang="en-US" sz="2800" b="1" dirty="0" err="1">
                <a:solidFill>
                  <a:srgbClr val="307871"/>
                </a:solidFill>
                <a:latin typeface="Times New Roman" panose="02020603050405020304" pitchFamily="18" charset="0"/>
                <a:cs typeface="Times New Roman" panose="02020603050405020304" pitchFamily="18" charset="0"/>
              </a:rPr>
              <a:t>conom</a:t>
            </a:r>
            <a:r>
              <a:rPr lang="cs-CZ" sz="2800" b="1" dirty="0" err="1">
                <a:solidFill>
                  <a:srgbClr val="307871"/>
                </a:solidFill>
                <a:latin typeface="Times New Roman" panose="02020603050405020304" pitchFamily="18" charset="0"/>
                <a:cs typeface="Times New Roman" panose="02020603050405020304" pitchFamily="18" charset="0"/>
              </a:rPr>
              <a:t>ies</a:t>
            </a:r>
            <a:r>
              <a:rPr lang="en-US" sz="2800" b="1" dirty="0">
                <a:solidFill>
                  <a:srgbClr val="307871"/>
                </a:solidFill>
                <a:latin typeface="Times New Roman" panose="02020603050405020304" pitchFamily="18" charset="0"/>
                <a:cs typeface="Times New Roman" panose="02020603050405020304" pitchFamily="18" charset="0"/>
              </a:rPr>
              <a:t> of </a:t>
            </a:r>
            <a:r>
              <a:rPr lang="en-US" sz="2800" b="1" dirty="0" err="1">
                <a:solidFill>
                  <a:srgbClr val="307871"/>
                </a:solidFill>
                <a:latin typeface="Times New Roman" panose="02020603050405020304" pitchFamily="18" charset="0"/>
                <a:cs typeface="Times New Roman" panose="02020603050405020304" pitchFamily="18" charset="0"/>
              </a:rPr>
              <a:t>sc</a:t>
            </a:r>
            <a:r>
              <a:rPr lang="cs-CZ" sz="2800" b="1" dirty="0">
                <a:solidFill>
                  <a:srgbClr val="307871"/>
                </a:solidFill>
                <a:latin typeface="Times New Roman" panose="02020603050405020304" pitchFamily="18" charset="0"/>
                <a:cs typeface="Times New Roman" panose="02020603050405020304" pitchFamily="18" charset="0"/>
              </a:rPr>
              <a:t>ale</a:t>
            </a:r>
            <a:r>
              <a:rPr lang="en-US" sz="2800" b="1" dirty="0">
                <a:solidFill>
                  <a:srgbClr val="307871"/>
                </a:solidFill>
                <a:latin typeface="Times New Roman" panose="02020603050405020304" pitchFamily="18" charset="0"/>
                <a:cs typeface="Times New Roman" panose="02020603050405020304" pitchFamily="18" charset="0"/>
              </a:rPr>
              <a:t> and boundaries of its applicability</a:t>
            </a:r>
            <a:endParaRPr lang="en-GB" altLang="cs-CZ"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r>
              <a:rPr lang="en-US" sz="2400" dirty="0">
                <a:solidFill>
                  <a:srgbClr val="307871"/>
                </a:solidFill>
                <a:latin typeface="Times New Roman" panose="02020603050405020304" pitchFamily="18" charset="0"/>
                <a:cs typeface="Times New Roman" panose="02020603050405020304" pitchFamily="18" charset="0"/>
              </a:rPr>
              <a:t>If the cost of transporting </a:t>
            </a:r>
            <a:r>
              <a:rPr lang="cs-CZ" sz="2400" dirty="0" err="1">
                <a:solidFill>
                  <a:srgbClr val="307871"/>
                </a:solidFill>
                <a:latin typeface="Times New Roman" panose="02020603050405020304" pitchFamily="18" charset="0"/>
                <a:cs typeface="Times New Roman" panose="02020603050405020304" pitchFamily="18" charset="0"/>
              </a:rPr>
              <a:t>products</a:t>
            </a:r>
            <a:r>
              <a:rPr lang="en-US" sz="2400" dirty="0">
                <a:solidFill>
                  <a:srgbClr val="307871"/>
                </a:solidFill>
                <a:latin typeface="Times New Roman" panose="02020603050405020304" pitchFamily="18" charset="0"/>
                <a:cs typeface="Times New Roman" panose="02020603050405020304" pitchFamily="18" charset="0"/>
              </a:rPr>
              <a:t> exceed "acceptable" limits,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become unsaleable (despite the cost advantage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economies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scale</a:t>
            </a:r>
            <a:r>
              <a:rPr lang="en-US" sz="2400" dirty="0">
                <a:solidFill>
                  <a:srgbClr val="307871"/>
                </a:solidFill>
                <a:latin typeface="Times New Roman" panose="02020603050405020304" pitchFamily="18" charset="0"/>
                <a:cs typeface="Times New Roman" panose="02020603050405020304" pitchFamily="18" charset="0"/>
              </a:rPr>
              <a:t>).</a:t>
            </a:r>
          </a:p>
          <a:p>
            <a:pPr marL="742950" lvl="1" indent="0" algn="just">
              <a:buNone/>
            </a:pPr>
            <a:br>
              <a:rPr lang="en-US"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18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62635"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Invention</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New scientific or technical idea, and the means of its embodiment or accomplishment.</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To be patentable, an invention must be novel, have utility, and be non-obvious. </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To be called an invention, an idea only needs to be proven as workable. But to be called an innovation, it must also be replicable at an economical cost, and must satisfy a specific need.</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That's why only a few inventions lead to innovations because</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not all of them are economically feasible</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266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6301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Innovation</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The process of translating an idea or invention into good</a:t>
            </a:r>
            <a:r>
              <a:rPr lang="cs-CZ" sz="2400" dirty="0">
                <a:solidFill>
                  <a:srgbClr val="307871"/>
                </a:solidFill>
                <a:latin typeface="Times New Roman" panose="02020603050405020304" pitchFamily="18" charset="0"/>
                <a:cs typeface="Times New Roman" panose="02020603050405020304" pitchFamily="18" charset="0"/>
              </a:rPr>
              <a:t>s</a:t>
            </a:r>
            <a:r>
              <a:rPr lang="en-US" sz="2400" dirty="0">
                <a:solidFill>
                  <a:srgbClr val="307871"/>
                </a:solidFill>
                <a:latin typeface="Times New Roman" panose="02020603050405020304" pitchFamily="18" charset="0"/>
                <a:cs typeface="Times New Roman" panose="02020603050405020304" pitchFamily="18" charset="0"/>
              </a:rPr>
              <a:t> or </a:t>
            </a:r>
            <a:r>
              <a:rPr lang="cs-CZ" sz="2400" dirty="0">
                <a:solidFill>
                  <a:srgbClr val="307871"/>
                </a:solidFill>
                <a:latin typeface="Times New Roman" panose="02020603050405020304" pitchFamily="18" charset="0"/>
                <a:cs typeface="Times New Roman" panose="02020603050405020304" pitchFamily="18" charset="0"/>
              </a:rPr>
              <a:t>a </a:t>
            </a:r>
            <a:r>
              <a:rPr lang="en-US" sz="2400" dirty="0">
                <a:solidFill>
                  <a:srgbClr val="307871"/>
                </a:solidFill>
                <a:latin typeface="Times New Roman" panose="02020603050405020304" pitchFamily="18" charset="0"/>
                <a:cs typeface="Times New Roman" panose="02020603050405020304" pitchFamily="18" charset="0"/>
              </a:rPr>
              <a:t>service that creates value or for which customers will pay.</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To be called an innovation, an idea must be replicable at an economical cost and must satisfy a specific need.</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307871"/>
                </a:solidFill>
                <a:latin typeface="Times New Roman" panose="02020603050405020304" pitchFamily="18" charset="0"/>
                <a:cs typeface="Times New Roman" panose="02020603050405020304" pitchFamily="18" charset="0"/>
              </a:rPr>
              <a:t> </a:t>
            </a: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374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6301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Innovation</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Innovation involves deliberate application of information, imagination and initiative in deriving greater or different values from resources, and includes all processes by which new ideas are generated and converted into useful products.</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In business, innovation often results when ideas are applied by the company in order to further satisfy the needs and expectations of the customers.</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307871"/>
                </a:solidFill>
                <a:latin typeface="Times New Roman" panose="02020603050405020304" pitchFamily="18" charset="0"/>
                <a:cs typeface="Times New Roman" panose="02020603050405020304" pitchFamily="18" charset="0"/>
              </a:rPr>
              <a:t> </a:t>
            </a: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744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983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If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wants</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prosper</a:t>
            </a:r>
            <a:r>
              <a:rPr lang="cs-CZ" sz="2400" dirty="0">
                <a:solidFill>
                  <a:srgbClr val="307871"/>
                </a:solidFill>
                <a:latin typeface="Times New Roman" panose="02020603050405020304" pitchFamily="18" charset="0"/>
                <a:cs typeface="Times New Roman" panose="02020603050405020304" pitchFamily="18" charset="0"/>
              </a:rPr>
              <a:t> and to </a:t>
            </a:r>
            <a:r>
              <a:rPr lang="cs-CZ" sz="2400" dirty="0" err="1">
                <a:solidFill>
                  <a:srgbClr val="307871"/>
                </a:solidFill>
                <a:latin typeface="Times New Roman" panose="02020603050405020304" pitchFamily="18" charset="0"/>
                <a:cs typeface="Times New Roman" panose="02020603050405020304" pitchFamily="18" charset="0"/>
              </a:rPr>
              <a:t>ensure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main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goal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which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increase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enterprise´s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value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has to </a:t>
            </a:r>
            <a:r>
              <a:rPr lang="cs-CZ" sz="2400" dirty="0" err="1">
                <a:solidFill>
                  <a:srgbClr val="307871"/>
                </a:solidFill>
                <a:latin typeface="Times New Roman" panose="02020603050405020304" pitchFamily="18" charset="0"/>
                <a:cs typeface="Times New Roman" panose="02020603050405020304" pitchFamily="18" charset="0"/>
              </a:rPr>
              <a:t>renew</a:t>
            </a:r>
            <a:r>
              <a:rPr lang="cs-CZ" sz="2400" dirty="0">
                <a:solidFill>
                  <a:srgbClr val="307871"/>
                </a:solidFill>
                <a:latin typeface="Times New Roman" panose="02020603050405020304" pitchFamily="18" charset="0"/>
                <a:cs typeface="Times New Roman" panose="02020603050405020304" pitchFamily="18" charset="0"/>
              </a:rPr>
              <a:t> and upgrade </a:t>
            </a:r>
            <a:r>
              <a:rPr lang="cs-CZ" sz="2400" dirty="0" err="1">
                <a:solidFill>
                  <a:srgbClr val="307871"/>
                </a:solidFill>
                <a:latin typeface="Times New Roman" panose="02020603050405020304" pitchFamily="18" charset="0"/>
                <a:cs typeface="Times New Roman" panose="02020603050405020304" pitchFamily="18" charset="0"/>
              </a:rPr>
              <a:t>its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assets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means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has to </a:t>
            </a:r>
            <a:r>
              <a:rPr lang="cs-CZ" sz="2400" dirty="0" err="1">
                <a:solidFill>
                  <a:srgbClr val="307871"/>
                </a:solidFill>
                <a:latin typeface="Times New Roman" panose="02020603050405020304" pitchFamily="18" charset="0"/>
                <a:cs typeface="Times New Roman" panose="02020603050405020304" pitchFamily="18" charset="0"/>
              </a:rPr>
              <a:t>focus</a:t>
            </a:r>
            <a:r>
              <a:rPr lang="cs-CZ" sz="2400" dirty="0">
                <a:solidFill>
                  <a:srgbClr val="307871"/>
                </a:solidFill>
                <a:latin typeface="Times New Roman" panose="02020603050405020304" pitchFamily="18" charset="0"/>
                <a:cs typeface="Times New Roman" panose="02020603050405020304" pitchFamily="18" charset="0"/>
              </a:rPr>
              <a:t> on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a:t>
            </a:r>
            <a:r>
              <a:rPr lang="cs-CZ" sz="2400" dirty="0">
                <a:solidFill>
                  <a:srgbClr val="307871"/>
                </a:solidFill>
                <a:latin typeface="Times New Roman" panose="02020603050405020304" pitchFamily="18" charset="0"/>
                <a:cs typeface="Times New Roman" panose="02020603050405020304" pitchFamily="18" charset="0"/>
              </a:rPr>
              <a:t>. To use </a:t>
            </a:r>
            <a:r>
              <a:rPr lang="cs-CZ" sz="2400" dirty="0" err="1">
                <a:solidFill>
                  <a:srgbClr val="307871"/>
                </a:solidFill>
                <a:latin typeface="Times New Roman" panose="02020603050405020304" pitchFamily="18" charset="0"/>
                <a:cs typeface="Times New Roman" panose="02020603050405020304" pitchFamily="18" charset="0"/>
              </a:rPr>
              <a:t>investments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effectively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corresponding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valorization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necessary</a:t>
            </a:r>
            <a:r>
              <a:rPr lang="cs-CZ" sz="2400" dirty="0">
                <a:solidFill>
                  <a:srgbClr val="307871"/>
                </a:solidFill>
                <a:latin typeface="Times New Roman" panose="02020603050405020304" pitchFamily="18" charset="0"/>
                <a:cs typeface="Times New Roman" panose="02020603050405020304" pitchFamily="18" charset="0"/>
              </a:rPr>
              <a:t> to base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on </a:t>
            </a:r>
            <a:r>
              <a:rPr lang="cs-CZ" sz="2400" dirty="0" err="1">
                <a:solidFill>
                  <a:srgbClr val="307871"/>
                </a:solidFill>
                <a:latin typeface="Times New Roman" panose="02020603050405020304" pitchFamily="18" charset="0"/>
                <a:cs typeface="Times New Roman" panose="02020603050405020304" pitchFamily="18" charset="0"/>
              </a:rPr>
              <a:t>thoughout</a:t>
            </a:r>
            <a:r>
              <a:rPr lang="cs-CZ" sz="2400" dirty="0">
                <a:solidFill>
                  <a:srgbClr val="307871"/>
                </a:solidFill>
                <a:latin typeface="Times New Roman" panose="02020603050405020304" pitchFamily="18" charset="0"/>
                <a:cs typeface="Times New Roman" panose="02020603050405020304" pitchFamily="18" charset="0"/>
              </a:rPr>
              <a:t> and </a:t>
            </a:r>
            <a:r>
              <a:rPr lang="cs-CZ" sz="2400" dirty="0" err="1">
                <a:solidFill>
                  <a:srgbClr val="307871"/>
                </a:solidFill>
                <a:latin typeface="Times New Roman" panose="02020603050405020304" pitchFamily="18" charset="0"/>
                <a:cs typeface="Times New Roman" panose="02020603050405020304" pitchFamily="18" charset="0"/>
              </a:rPr>
              <a:t>goal-directed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decision</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sz="2400" dirty="0">
                <a:solidFill>
                  <a:srgbClr val="307871"/>
                </a:solidFill>
                <a:latin typeface="Times New Roman" panose="02020603050405020304" pitchFamily="18" charset="0"/>
                <a:cs typeface="Times New Roman" panose="02020603050405020304" pitchFamily="18" charset="0"/>
              </a:rPr>
              <a:t> </a:t>
            </a: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803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983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Money spent on capital goods, or goods used in the production of capital, goods, or services.</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Investment spending may include purchases such as machinery, land, production inputs, or infrastructure.</a:t>
            </a:r>
            <a:endParaRPr lang="cs-CZ" sz="2400" dirty="0">
              <a:solidFill>
                <a:srgbClr val="307871"/>
              </a:solidFill>
              <a:latin typeface="Times New Roman" panose="02020603050405020304" pitchFamily="18" charset="0"/>
              <a:cs typeface="Times New Roman" panose="02020603050405020304" pitchFamily="18" charset="0"/>
            </a:endParaRPr>
          </a:p>
          <a:p>
            <a:pPr algn="just"/>
            <a:r>
              <a:rPr lang="en-US" sz="2400" dirty="0">
                <a:solidFill>
                  <a:srgbClr val="307871"/>
                </a:solidFill>
                <a:latin typeface="Times New Roman" panose="02020603050405020304" pitchFamily="18" charset="0"/>
                <a:cs typeface="Times New Roman" panose="02020603050405020304" pitchFamily="18" charset="0"/>
              </a:rPr>
              <a:t>Investment spending should not be confused with investment, which refers to the purchase of financial instruments such as stocks, bonds, and derivatives.</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640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18883"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r>
              <a:rPr lang="cs-CZ" sz="2800" b="1" dirty="0">
                <a:solidFill>
                  <a:srgbClr val="307871"/>
                </a:solidFill>
                <a:latin typeface="Times New Roman" panose="02020603050405020304" pitchFamily="18" charset="0"/>
                <a:cs typeface="Times New Roman" panose="02020603050405020304" pitchFamily="18" charset="0"/>
              </a:rPr>
              <a:t> - </a:t>
            </a:r>
            <a:r>
              <a:rPr lang="cs-CZ" sz="2800" b="1" dirty="0" err="1">
                <a:solidFill>
                  <a:srgbClr val="307871"/>
                </a:solidFill>
                <a:latin typeface="Times New Roman" panose="02020603050405020304" pitchFamily="18" charset="0"/>
                <a:cs typeface="Times New Roman" panose="02020603050405020304" pitchFamily="18" charset="0"/>
              </a:rPr>
              <a:t>reasons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Perspective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enterprise´s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development</a:t>
            </a:r>
            <a:endParaRPr lang="cs-CZ" sz="2400" dirty="0">
              <a:solidFill>
                <a:srgbClr val="307871"/>
              </a:solidFill>
              <a:latin typeface="Times New Roman" panose="02020603050405020304" pitchFamily="18" charset="0"/>
              <a:cs typeface="Times New Roman" panose="02020603050405020304" pitchFamily="18" charset="0"/>
            </a:endParaRPr>
          </a:p>
          <a:p>
            <a:r>
              <a:rPr lang="cs-CZ" sz="2400" dirty="0" err="1">
                <a:solidFill>
                  <a:srgbClr val="307871"/>
                </a:solidFill>
                <a:latin typeface="Times New Roman" panose="02020603050405020304" pitchFamily="18" charset="0"/>
                <a:cs typeface="Times New Roman" panose="02020603050405020304" pitchFamily="18" charset="0"/>
              </a:rPr>
              <a:t>Developing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new</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a:t>
            </a:r>
          </a:p>
          <a:p>
            <a:r>
              <a:rPr lang="cs-CZ" sz="2400" dirty="0" err="1">
                <a:solidFill>
                  <a:srgbClr val="307871"/>
                </a:solidFill>
                <a:latin typeface="Times New Roman" panose="02020603050405020304" pitchFamily="18" charset="0"/>
                <a:cs typeface="Times New Roman" panose="02020603050405020304" pitchFamily="18" charset="0"/>
              </a:rPr>
              <a:t>Renewal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replacement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obsolete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equipment</a:t>
            </a:r>
            <a:r>
              <a:rPr lang="cs-CZ" sz="2400" dirty="0">
                <a:solidFill>
                  <a:srgbClr val="307871"/>
                </a:solidFill>
                <a:latin typeface="Times New Roman" panose="02020603050405020304" pitchFamily="18" charset="0"/>
                <a:cs typeface="Times New Roman" panose="02020603050405020304" pitchFamily="18" charset="0"/>
              </a:rPr>
              <a:t>)</a:t>
            </a:r>
          </a:p>
          <a:p>
            <a:r>
              <a:rPr lang="cs-CZ" sz="2400" dirty="0" err="1">
                <a:solidFill>
                  <a:srgbClr val="307871"/>
                </a:solidFill>
                <a:latin typeface="Times New Roman" panose="02020603050405020304" pitchFamily="18" charset="0"/>
                <a:cs typeface="Times New Roman" panose="02020603050405020304" pitchFamily="18" charset="0"/>
              </a:rPr>
              <a:t>Regulatory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compliance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necessity</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adapt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new</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standards</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625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41902"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Investment</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spending</a:t>
            </a:r>
            <a:r>
              <a:rPr lang="cs-CZ" sz="2800" b="1" dirty="0">
                <a:solidFill>
                  <a:srgbClr val="307871"/>
                </a:solidFill>
                <a:latin typeface="Times New Roman" panose="02020603050405020304" pitchFamily="18" charset="0"/>
                <a:cs typeface="Times New Roman" panose="02020603050405020304" pitchFamily="18" charset="0"/>
              </a:rPr>
              <a:t> - </a:t>
            </a:r>
            <a:r>
              <a:rPr lang="cs-CZ" sz="2800" b="1" dirty="0" err="1">
                <a:solidFill>
                  <a:srgbClr val="307871"/>
                </a:solidFill>
                <a:latin typeface="Times New Roman" panose="02020603050405020304" pitchFamily="18" charset="0"/>
                <a:cs typeface="Times New Roman" panose="02020603050405020304" pitchFamily="18" charset="0"/>
              </a:rPr>
              <a:t>perspectives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Investment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spending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classified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according</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various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perspecitves</a:t>
            </a:r>
            <a:r>
              <a:rPr lang="cs-CZ" sz="2400" dirty="0">
                <a:solidFill>
                  <a:srgbClr val="307871"/>
                </a:solidFill>
                <a:latin typeface="Times New Roman" panose="02020603050405020304" pitchFamily="18" charset="0"/>
                <a:cs typeface="Times New Roman" panose="02020603050405020304" pitchFamily="18" charset="0"/>
              </a:rPr>
              <a:t>:</a:t>
            </a:r>
          </a:p>
          <a:p>
            <a:pPr lvl="1" algn="just"/>
            <a:r>
              <a:rPr lang="cs-CZ" dirty="0" err="1">
                <a:solidFill>
                  <a:srgbClr val="307871"/>
                </a:solidFill>
                <a:latin typeface="Times New Roman" panose="02020603050405020304" pitchFamily="18" charset="0"/>
                <a:cs typeface="Times New Roman" panose="02020603050405020304" pitchFamily="18" charset="0"/>
              </a:rPr>
              <a:t>Accounting</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perspective</a:t>
            </a:r>
            <a:endParaRPr lang="cs-CZ" dirty="0">
              <a:solidFill>
                <a:srgbClr val="307871"/>
              </a:solidFill>
              <a:latin typeface="Times New Roman" panose="02020603050405020304" pitchFamily="18" charset="0"/>
              <a:cs typeface="Times New Roman" panose="02020603050405020304" pitchFamily="18" charset="0"/>
            </a:endParaRPr>
          </a:p>
          <a:p>
            <a:pPr lvl="1" algn="just"/>
            <a:r>
              <a:rPr lang="cs-CZ" dirty="0" err="1">
                <a:solidFill>
                  <a:srgbClr val="307871"/>
                </a:solidFill>
                <a:latin typeface="Times New Roman" panose="02020603050405020304" pitchFamily="18" charset="0"/>
                <a:cs typeface="Times New Roman" panose="02020603050405020304" pitchFamily="18" charset="0"/>
              </a:rPr>
              <a:t>Development</a:t>
            </a:r>
            <a:r>
              <a:rPr lang="cs-CZ" dirty="0">
                <a:solidFill>
                  <a:srgbClr val="307871"/>
                </a:solidFill>
                <a:latin typeface="Times New Roman" panose="02020603050405020304" pitchFamily="18" charset="0"/>
                <a:cs typeface="Times New Roman" panose="02020603050405020304" pitchFamily="18" charset="0"/>
              </a:rPr>
              <a:t> </a:t>
            </a:r>
            <a:r>
              <a:rPr lang="cs-CZ" dirty="0" err="1">
                <a:solidFill>
                  <a:srgbClr val="307871"/>
                </a:solidFill>
                <a:latin typeface="Times New Roman" panose="02020603050405020304" pitchFamily="18" charset="0"/>
                <a:cs typeface="Times New Roman" panose="02020603050405020304" pitchFamily="18" charset="0"/>
              </a:rPr>
              <a:t>perspective</a:t>
            </a:r>
            <a:endParaRPr lang="cs-CZ" dirty="0">
              <a:solidFill>
                <a:srgbClr val="307871"/>
              </a:solidFill>
              <a:latin typeface="Times New Roman" panose="02020603050405020304" pitchFamily="18" charset="0"/>
              <a:cs typeface="Times New Roman" panose="02020603050405020304" pitchFamily="18" charset="0"/>
            </a:endParaRPr>
          </a:p>
          <a:p>
            <a:pPr marL="0" indent="0" algn="just">
              <a:buNone/>
            </a:pP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br>
              <a:rPr lang="en-US" sz="2400" dirty="0">
                <a:solidFill>
                  <a:srgbClr val="307871"/>
                </a:solidFill>
                <a:latin typeface="Times New Roman" panose="02020603050405020304" pitchFamily="18" charset="0"/>
                <a:cs typeface="Times New Roman" panose="02020603050405020304" pitchFamily="18" charset="0"/>
              </a:rPr>
            </a:b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3191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1106</TotalTime>
  <Words>1409</Words>
  <Application>Microsoft Office PowerPoint</Application>
  <PresentationFormat>Širokoúhlá obrazovka</PresentationFormat>
  <Paragraphs>119</Paragraphs>
  <Slides>25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Calibri Light</vt:lpstr>
      <vt:lpstr>Cambria Math</vt:lpstr>
      <vt:lpstr>Times New Roman</vt:lpstr>
      <vt:lpstr>Motiv Office</vt:lpstr>
      <vt:lpstr>Investment spending and economies of scale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Žaneta Rylková</cp:lastModifiedBy>
  <cp:revision>258</cp:revision>
  <cp:lastPrinted>2019-11-27T07:13:41Z</cp:lastPrinted>
  <dcterms:created xsi:type="dcterms:W3CDTF">2016-11-25T20:36:16Z</dcterms:created>
  <dcterms:modified xsi:type="dcterms:W3CDTF">2025-02-04T12:31:12Z</dcterms:modified>
</cp:coreProperties>
</file>