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93" r:id="rId4"/>
    <p:sldId id="312" r:id="rId5"/>
    <p:sldId id="294" r:id="rId6"/>
    <p:sldId id="301" r:id="rId7"/>
    <p:sldId id="302" r:id="rId8"/>
    <p:sldId id="303" r:id="rId9"/>
    <p:sldId id="304" r:id="rId10"/>
    <p:sldId id="313" r:id="rId11"/>
    <p:sldId id="305" r:id="rId12"/>
    <p:sldId id="306" r:id="rId13"/>
    <p:sldId id="314" r:id="rId14"/>
    <p:sldId id="307" r:id="rId15"/>
    <p:sldId id="308" r:id="rId16"/>
    <p:sldId id="309" r:id="rId17"/>
    <p:sldId id="295" r:id="rId18"/>
    <p:sldId id="310" r:id="rId19"/>
    <p:sldId id="311" r:id="rId20"/>
    <p:sldId id="298" r:id="rId21"/>
    <p:sldId id="299" r:id="rId22"/>
    <p:sldId id="300" r:id="rId23"/>
    <p:sldId id="282" r:id="rId24"/>
    <p:sldId id="284" r:id="rId25"/>
    <p:sldId id="285" r:id="rId26"/>
    <p:sldId id="283" r:id="rId27"/>
    <p:sldId id="263" r:id="rId28"/>
    <p:sldId id="264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5333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budget.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cause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replaced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materiál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unit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output. On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influence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679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mechanized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multipurpose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cargo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transport, workshop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intra-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as direct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669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entreprise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surroundings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amortizations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213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turnover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enterprise´s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intra-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output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intra-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and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consequently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are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seeds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fodder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department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non-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agricultural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intra-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317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monitoring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dependency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output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are: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independent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non-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technology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Such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amortizations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leasing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tariff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665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monitoring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dependency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output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are:</a:t>
            </a:r>
          </a:p>
          <a:p>
            <a:pPr lvl="1" algn="just"/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in case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proportionally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output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materiál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Subproportional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degressively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achieved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maintanance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repair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machinery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hourly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Overproportional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progressive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dependency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in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occurance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seldom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case to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overtime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fuels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speed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transport period.</a:t>
            </a: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067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incerase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output unit,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subproportional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displaying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linear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dependency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not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wtih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unit,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overproportional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call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unlimited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limit,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capacity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absolute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output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95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1691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Centres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Procurement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warehousing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Laboratories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construction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assembly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Marketing,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shipping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callcentres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Management,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finace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organization´s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bigger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merge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718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49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Calculation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labelled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kilowatts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consummed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area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accommodation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beginning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050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49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Calculation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evidence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items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inter-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appointment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schedule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second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46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451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5"/>
            <a:ext cx="8280920" cy="25124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967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Estimate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sheet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equivalence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coefficient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joint-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elective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unit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/output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Unlike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straight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whereas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established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by, and are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assumes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7536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7131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Estimate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sheet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for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goods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Direct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Prime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en-GB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20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0273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Estimate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sheet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for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services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Direct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Direct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imputed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chargeable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producing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(as %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producing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(as %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producing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Prime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(as %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prime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alt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en-GB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293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2525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175184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tabLst>
                <a:tab pos="446088" algn="l"/>
                <a:tab pos="539750" algn="l"/>
              </a:tabLst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function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expresse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dependence of the total cost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realized production volume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form of mathematical notation.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may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nature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proportional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linear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exist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overproportional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progressive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dependency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folHlink"/>
              </a:buClr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subproportional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degressively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cs-CZ" sz="24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GB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910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2525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function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175184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50000"/>
              </a:spcBef>
              <a:spcAft>
                <a:spcPct val="50000"/>
              </a:spcAft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monitoring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dependency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on output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changes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given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prices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inputs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are:</a:t>
            </a:r>
          </a:p>
          <a:p>
            <a:pPr marL="803275" lvl="1" indent="-346075" algn="just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fixed</a:t>
            </a:r>
            <a:r>
              <a:rPr lang="cs-CZ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(independent on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03275" lvl="1" indent="-346075" algn="just">
              <a:spcBef>
                <a:spcPct val="50000"/>
              </a:spcBef>
              <a:spcAft>
                <a:spcPct val="50000"/>
              </a:spcAft>
              <a:buFont typeface="Wingdings" pitchFamily="2" charset="2"/>
              <a:buChar char="q"/>
              <a:tabLst>
                <a:tab pos="446088" algn="l"/>
                <a:tab pos="539750" algn="l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cs-CZ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ct val="50000"/>
              </a:spcBef>
              <a:spcAft>
                <a:spcPct val="50000"/>
              </a:spcAft>
              <a:buNone/>
              <a:tabLst>
                <a:tab pos="446088" algn="l"/>
                <a:tab pos="539750" algn="l"/>
              </a:tabLst>
              <a:defRPr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of costs is the result of cost depending on the amount (volume) of production.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50000"/>
              </a:spcBef>
              <a:spcAft>
                <a:spcPct val="50000"/>
              </a:spcAft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cs-CZ" sz="24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fixed</a:t>
            </a:r>
            <a:r>
              <a:rPr lang="cs-CZ" sz="24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sz="24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certain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period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non-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changing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technology and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conditions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fixed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do not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rents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leasing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payments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assets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taxes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credit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interests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tariff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wages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administrative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fees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spcBef>
                <a:spcPct val="50000"/>
              </a:spcBef>
              <a:spcAft>
                <a:spcPct val="50000"/>
              </a:spcAft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 = (v*Q) + F</a:t>
            </a:r>
          </a:p>
          <a:p>
            <a:endParaRPr lang="en-GB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4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69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Fixed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costs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9175184" cy="44173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50000"/>
              </a:spcBef>
              <a:spcAft>
                <a:spcPct val="50000"/>
              </a:spcAft>
              <a:buNone/>
              <a:tabLst>
                <a:tab pos="446088" algn="l"/>
                <a:tab pos="539750" algn="l"/>
              </a:tabLst>
              <a:defRPr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Dependence </a:t>
            </a:r>
            <a:r>
              <a:rPr lang="cs-CZ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fixed costs to the amount (volume) 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endParaRPr lang="en-GB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996784"/>
              </p:ext>
            </p:extLst>
          </p:nvPr>
        </p:nvGraphicFramePr>
        <p:xfrm>
          <a:off x="782485" y="2231924"/>
          <a:ext cx="8204200" cy="3935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Document" r:id="rId4" imgW="5778360" imgH="3440959" progId="Word.Document.8">
                  <p:embed/>
                </p:oleObj>
              </mc:Choice>
              <mc:Fallback>
                <p:oleObj name="Document" r:id="rId4" imgW="5778360" imgH="3440959" progId="Word.Document.8">
                  <p:embed/>
                  <p:pic>
                    <p:nvPicPr>
                      <p:cNvPr id="205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485" y="2231924"/>
                        <a:ext cx="8204200" cy="393501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271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2525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Cost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function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65006"/>
            <a:ext cx="10203638" cy="4630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4988" indent="-534988" algn="just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cs-CZ" sz="24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Variable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costs</a:t>
            </a:r>
            <a:r>
              <a:rPr lang="cs-CZ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changed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dependent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latin typeface="Times New Roman" pitchFamily="18" charset="0"/>
                <a:cs typeface="Times New Roman" pitchFamily="18" charset="0"/>
              </a:rPr>
              <a:t>volume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items of variable costs in the production of desks in the company „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Wood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furniture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Ltd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.."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the consumption of wood for making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desks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countertops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Other items include: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sidewalls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table,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tips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fittings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paint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lacquer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dirty="0" err="1">
                <a:latin typeface="Times New Roman" pitchFamily="18" charset="0"/>
                <a:cs typeface="Times New Roman" pitchFamily="18" charset="0"/>
              </a:rPr>
              <a:t>bolts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1249363" lvl="1" indent="-534988" algn="just">
              <a:lnSpc>
                <a:spcPct val="110000"/>
              </a:lnSpc>
              <a:spcAft>
                <a:spcPct val="20000"/>
              </a:spcAft>
              <a:buFont typeface="Wingdings" pitchFamily="2" charset="2"/>
              <a:buChar char="q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and many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items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2" descr="C:\Users\Stelmach\AppData\Local\Microsoft\Windows\Temporary Internet Files\Content.IE5\8F63W789\MC9003015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29" y="3111185"/>
            <a:ext cx="3960439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64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3471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Variable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costs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561264"/>
              </p:ext>
            </p:extLst>
          </p:nvPr>
        </p:nvGraphicFramePr>
        <p:xfrm>
          <a:off x="755855" y="1226408"/>
          <a:ext cx="8929688" cy="527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Document" r:id="rId4" imgW="5828028" imgH="3440959" progId="Word.Document.8">
                  <p:embed/>
                </p:oleObj>
              </mc:Choice>
              <mc:Fallback>
                <p:oleObj name="Document" r:id="rId4" imgW="5828028" imgH="3440959" progId="Word.Document.8">
                  <p:embed/>
                  <p:pic>
                    <p:nvPicPr>
                      <p:cNvPr id="3074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855" y="1226408"/>
                        <a:ext cx="8929688" cy="52736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01304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2525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Cost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 err="1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function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863634"/>
            <a:ext cx="8280920" cy="39536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740071"/>
              </p:ext>
            </p:extLst>
          </p:nvPr>
        </p:nvGraphicFramePr>
        <p:xfrm>
          <a:off x="233363" y="1054100"/>
          <a:ext cx="8807450" cy="5281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4" imgW="5761150" imgH="3452884" progId="Word.Document.8">
                  <p:embed/>
                </p:oleObj>
              </mc:Choice>
              <mc:Fallback>
                <p:oleObj name="Document" r:id="rId4" imgW="5761150" imgH="3452884" progId="Word.Document.8">
                  <p:embed/>
                  <p:pic>
                    <p:nvPicPr>
                      <p:cNvPr id="5122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1054100"/>
                        <a:ext cx="8807450" cy="52816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468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categorising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salaries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(direct,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repair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depreciation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capital</a:t>
            </a: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membership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premiums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4204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categorising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rent,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transport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consultancy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supervizory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board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marketing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imputed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venture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entrepreneurship</a:t>
            </a: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production-related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distribution-related</a:t>
            </a: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procurement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allocation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direct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(unit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677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categorising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Origin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externally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internally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viewpoint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extraordinary</a:t>
            </a: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direct,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endParaRPr lang="cs-CZ" altLang="cs-CZ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99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(unit)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immeditely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materiál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permanent part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attributes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amortizations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basic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premium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rewards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Part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natural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technological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547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Indirecet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joint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entreprise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monitoring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eventually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maintaining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economically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ineffective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documented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as: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support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25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Overheads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classified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as:</a:t>
            </a:r>
          </a:p>
          <a:p>
            <a:pPr lvl="1" algn="just"/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e.g.amortizations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repairs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multipurpose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salary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real-estate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tax, rent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whole-enterprise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belong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entreprise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Amortizations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repairs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buildings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phone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postal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credit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enterprises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monitored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storage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propagation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sales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196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902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Cost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Types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26408"/>
            <a:ext cx="8280920" cy="4476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dominant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continuously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direct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obvious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these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 </a:t>
            </a:r>
            <a:r>
              <a:rPr 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5661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2144</Words>
  <Application>Microsoft Office PowerPoint</Application>
  <PresentationFormat>Širokoúhlá obrazovka</PresentationFormat>
  <Paragraphs>132</Paragraphs>
  <Slides>28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Motiv Office</vt:lpstr>
      <vt:lpstr>Document</vt:lpstr>
      <vt:lpstr>Cost types and cost function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Žaneta Rylková</cp:lastModifiedBy>
  <cp:revision>87</cp:revision>
  <dcterms:created xsi:type="dcterms:W3CDTF">2016-11-25T20:36:16Z</dcterms:created>
  <dcterms:modified xsi:type="dcterms:W3CDTF">2025-02-04T12:20:00Z</dcterms:modified>
</cp:coreProperties>
</file>