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7" r:id="rId2"/>
    <p:sldId id="256" r:id="rId3"/>
    <p:sldId id="286" r:id="rId4"/>
    <p:sldId id="288" r:id="rId5"/>
    <p:sldId id="312" r:id="rId6"/>
    <p:sldId id="314" r:id="rId7"/>
    <p:sldId id="315" r:id="rId8"/>
    <p:sldId id="316" r:id="rId9"/>
    <p:sldId id="317" r:id="rId10"/>
    <p:sldId id="318" r:id="rId11"/>
    <p:sldId id="319" r:id="rId12"/>
    <p:sldId id="320" r:id="rId13"/>
    <p:sldId id="321" r:id="rId14"/>
    <p:sldId id="322" r:id="rId15"/>
    <p:sldId id="325" r:id="rId16"/>
    <p:sldId id="326" r:id="rId17"/>
    <p:sldId id="327" r:id="rId18"/>
    <p:sldId id="329" r:id="rId19"/>
    <p:sldId id="330" r:id="rId20"/>
    <p:sldId id="331" r:id="rId21"/>
    <p:sldId id="332" r:id="rId22"/>
    <p:sldId id="333" r:id="rId23"/>
    <p:sldId id="334" r:id="rId24"/>
    <p:sldId id="335" r:id="rId25"/>
    <p:sldId id="336" r:id="rId26"/>
    <p:sldId id="337" r:id="rId27"/>
    <p:sldId id="339" r:id="rId28"/>
    <p:sldId id="340" r:id="rId29"/>
    <p:sldId id="342" r:id="rId30"/>
    <p:sldId id="345" r:id="rId3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5ED02D-2470-4831-867B-7BD7480FDB3D}" type="datetimeFigureOut">
              <a:rPr lang="cs-CZ" smtClean="0"/>
              <a:t>04.02.2025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035B2E-79B1-4D65-8629-3BEF0F483F90}" type="slidenum">
              <a:rPr lang="cs-CZ" smtClean="0"/>
              <a:t>‹#›</a:t>
            </a:fld>
            <a:endParaRPr lang="cs-CZ"/>
          </a:p>
        </p:txBody>
      </p:sp>
    </p:spTree>
    <p:extLst>
      <p:ext uri="{BB962C8B-B14F-4D97-AF65-F5344CB8AC3E}">
        <p14:creationId xmlns:p14="http://schemas.microsoft.com/office/powerpoint/2010/main" val="12351709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5A035B2E-79B1-4D65-8629-3BEF0F483F90}" type="slidenum">
              <a:rPr lang="cs-CZ" smtClean="0"/>
              <a:t>1</a:t>
            </a:fld>
            <a:endParaRPr lang="cs-CZ"/>
          </a:p>
        </p:txBody>
      </p:sp>
    </p:spTree>
    <p:extLst>
      <p:ext uri="{BB962C8B-B14F-4D97-AF65-F5344CB8AC3E}">
        <p14:creationId xmlns:p14="http://schemas.microsoft.com/office/powerpoint/2010/main" val="151203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5.emf"/></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pPr algn="ctr"/>
            <a:r>
              <a:rPr lang="cs-CZ" sz="5333" b="1" dirty="0" err="1">
                <a:solidFill>
                  <a:schemeClr val="bg1"/>
                </a:solidFill>
                <a:latin typeface="Times New Roman" panose="02020603050405020304" pitchFamily="18" charset="0"/>
                <a:cs typeface="Times New Roman" panose="02020603050405020304" pitchFamily="18" charset="0"/>
              </a:rPr>
              <a:t>Revenues</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economic</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dirty="0" err="1">
                <a:solidFill>
                  <a:schemeClr val="bg1"/>
                </a:solidFill>
                <a:latin typeface="Times New Roman" panose="02020603050405020304" pitchFamily="18" charset="0"/>
                <a:cs typeface="Times New Roman" panose="02020603050405020304" pitchFamily="18" charset="0"/>
              </a:rPr>
              <a:t>result</a:t>
            </a:r>
            <a:r>
              <a:rPr lang="cs-CZ" sz="5333" b="1" dirty="0">
                <a:solidFill>
                  <a:schemeClr val="bg1"/>
                </a:solidFill>
                <a:latin typeface="Times New Roman" panose="02020603050405020304" pitchFamily="18" charset="0"/>
                <a:cs typeface="Times New Roman" panose="02020603050405020304" pitchFamily="18" charset="0"/>
              </a:rPr>
              <a:t>, </a:t>
            </a:r>
            <a:r>
              <a:rPr lang="cs-CZ" sz="5333" b="1">
                <a:solidFill>
                  <a:schemeClr val="bg1"/>
                </a:solidFill>
                <a:latin typeface="Times New Roman" panose="02020603050405020304" pitchFamily="18" charset="0"/>
                <a:cs typeface="Times New Roman" panose="02020603050405020304" pitchFamily="18" charset="0"/>
              </a:rPr>
              <a:t>price</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8072285" y="4965171"/>
            <a:ext cx="3890744"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a:solidFill>
                  <a:srgbClr val="307871"/>
                </a:solidFill>
                <a:latin typeface="Times New Roman" panose="02020603050405020304" pitchFamily="18" charset="0"/>
                <a:cs typeface="Times New Roman" panose="02020603050405020304" pitchFamily="18" charset="0"/>
              </a:rPr>
              <a:t>Ing. Žaneta </a:t>
            </a:r>
            <a:r>
              <a:rPr lang="cs-CZ" altLang="cs-CZ" sz="2400" b="1" dirty="0" err="1">
                <a:solidFill>
                  <a:srgbClr val="307871"/>
                </a:solidFill>
                <a:latin typeface="Times New Roman" panose="02020603050405020304" pitchFamily="18" charset="0"/>
                <a:cs typeface="Times New Roman" panose="02020603050405020304" pitchFamily="18" charset="0"/>
              </a:rPr>
              <a:t>Rylková</a:t>
            </a:r>
            <a:r>
              <a:rPr lang="cs-CZ" altLang="cs-CZ" sz="2400" b="1" dirty="0">
                <a:solidFill>
                  <a:srgbClr val="307871"/>
                </a:solidFill>
                <a:latin typeface="Times New Roman" panose="02020603050405020304" pitchFamily="18" charset="0"/>
                <a:cs typeface="Times New Roman" panose="02020603050405020304" pitchFamily="18" charset="0"/>
              </a:rPr>
              <a:t>, Ph.D.</a:t>
            </a:r>
            <a:endParaRPr lang="en-GB" altLang="cs-CZ" sz="2400" b="1" dirty="0">
              <a:solidFill>
                <a:srgbClr val="307871"/>
              </a:solidFill>
              <a:latin typeface="Times New Roman" panose="02020603050405020304" pitchFamily="18" charset="0"/>
              <a:cs typeface="Times New Roman" panose="02020603050405020304" pitchFamily="18" charset="0"/>
            </a:endParaRPr>
          </a:p>
          <a:p>
            <a:pPr algn="r"/>
            <a:r>
              <a:rPr lang="cs-CZ" altLang="cs-CZ" sz="2400">
                <a:solidFill>
                  <a:srgbClr val="307871"/>
                </a:solidFill>
                <a:latin typeface="Times New Roman" panose="02020603050405020304" pitchFamily="18" charset="0"/>
                <a:cs typeface="Times New Roman" panose="02020603050405020304" pitchFamily="18" charset="0"/>
              </a:rPr>
              <a:t>Business </a:t>
            </a:r>
            <a:r>
              <a:rPr lang="cs-CZ" altLang="cs-CZ" sz="2400" dirty="0" err="1">
                <a:solidFill>
                  <a:srgbClr val="307871"/>
                </a:solidFill>
                <a:latin typeface="Times New Roman" panose="02020603050405020304" pitchFamily="18" charset="0"/>
                <a:cs typeface="Times New Roman" panose="02020603050405020304" pitchFamily="18" charset="0"/>
              </a:rPr>
              <a:t>Economics</a:t>
            </a:r>
            <a:endParaRPr lang="en-GB" altLang="cs-CZ" sz="2400" dirty="0">
              <a:solidFill>
                <a:srgbClr val="307871"/>
              </a:solidFill>
              <a:latin typeface="Times New Roman" panose="02020603050405020304" pitchFamily="18" charset="0"/>
              <a:cs typeface="Times New Roman" panose="02020603050405020304" pitchFamily="18" charset="0"/>
            </a:endParaRPr>
          </a:p>
          <a:p>
            <a:pPr algn="r"/>
            <a:endParaRPr lang="en-GB" altLang="cs-CZ" sz="24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has </a:t>
            </a:r>
            <a:r>
              <a:rPr lang="cs-CZ" altLang="cs-CZ" sz="2400" dirty="0" err="1">
                <a:solidFill>
                  <a:srgbClr val="307871"/>
                </a:solidFill>
                <a:latin typeface="Times New Roman" panose="02020603050405020304" pitchFamily="18" charset="0"/>
                <a:cs typeface="Times New Roman" panose="02020603050405020304" pitchFamily="18" charset="0"/>
              </a:rPr>
              <a:t>several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functions</a:t>
            </a:r>
            <a:r>
              <a:rPr lang="cs-CZ" altLang="cs-CZ" sz="2400" dirty="0">
                <a:solidFill>
                  <a:srgbClr val="307871"/>
                </a:solidFill>
                <a:latin typeface="Times New Roman" panose="02020603050405020304" pitchFamily="18" charset="0"/>
                <a:cs typeface="Times New Roman" panose="02020603050405020304" pitchFamily="18" charset="0"/>
              </a:rPr>
              <a:t>:</a:t>
            </a:r>
            <a:endParaRPr lang="cs-CZ" altLang="cs-CZ" sz="2400" b="1" dirty="0">
              <a:solidFill>
                <a:srgbClr val="307871"/>
              </a:solidFill>
              <a:latin typeface="Times New Roman" panose="02020603050405020304" pitchFamily="18" charset="0"/>
              <a:cs typeface="Times New Roman" panose="02020603050405020304" pitchFamily="18" charset="0"/>
            </a:endParaRPr>
          </a:p>
          <a:p>
            <a:pPr lvl="1" algn="just"/>
            <a:r>
              <a:rPr lang="cs-CZ" altLang="cs-CZ" b="1" dirty="0" err="1">
                <a:solidFill>
                  <a:srgbClr val="307871"/>
                </a:solidFill>
                <a:latin typeface="Times New Roman" panose="02020603050405020304" pitchFamily="18" charset="0"/>
                <a:cs typeface="Times New Roman" panose="02020603050405020304" pitchFamily="18" charset="0"/>
              </a:rPr>
              <a:t>Decisive</a:t>
            </a:r>
            <a:r>
              <a:rPr lang="cs-CZ" altLang="cs-CZ" dirty="0">
                <a:solidFill>
                  <a:srgbClr val="307871"/>
                </a:solidFill>
                <a:latin typeface="Times New Roman" panose="02020603050405020304" pitchFamily="18" charset="0"/>
                <a:cs typeface="Times New Roman" panose="02020603050405020304" pitchFamily="18" charset="0"/>
              </a:rPr>
              <a:t> – </a:t>
            </a:r>
            <a:r>
              <a:rPr lang="cs-CZ" altLang="cs-CZ" dirty="0" err="1">
                <a:solidFill>
                  <a:srgbClr val="307871"/>
                </a:solidFill>
                <a:latin typeface="Times New Roman" panose="02020603050405020304" pitchFamily="18" charset="0"/>
                <a:cs typeface="Times New Roman" panose="02020603050405020304" pitchFamily="18" charset="0"/>
              </a:rPr>
              <a:t>because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one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main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sources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means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accumulation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for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further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development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enterprise</a:t>
            </a:r>
            <a:r>
              <a:rPr lang="cs-CZ" altLang="cs-CZ" dirty="0">
                <a:solidFill>
                  <a:srgbClr val="307871"/>
                </a:solidFill>
                <a:latin typeface="Times New Roman" panose="02020603050405020304" pitchFamily="18" charset="0"/>
                <a:cs typeface="Times New Roman" panose="02020603050405020304" pitchFamily="18" charset="0"/>
              </a:rPr>
              <a:t> and </a:t>
            </a:r>
            <a:r>
              <a:rPr lang="cs-CZ" altLang="cs-CZ" dirty="0" err="1">
                <a:solidFill>
                  <a:srgbClr val="307871"/>
                </a:solidFill>
                <a:latin typeface="Times New Roman" panose="02020603050405020304" pitchFamily="18" charset="0"/>
                <a:cs typeface="Times New Roman" panose="02020603050405020304" pitchFamily="18" charset="0"/>
              </a:rPr>
              <a:t>thus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 </a:t>
            </a:r>
            <a:r>
              <a:rPr lang="cs-CZ" altLang="cs-CZ" dirty="0" err="1">
                <a:solidFill>
                  <a:srgbClr val="307871"/>
                </a:solidFill>
                <a:latin typeface="Times New Roman" panose="02020603050405020304" pitchFamily="18" charset="0"/>
                <a:cs typeface="Times New Roman" panose="02020603050405020304" pitchFamily="18" charset="0"/>
              </a:rPr>
              <a:t>criterium</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for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decision</a:t>
            </a:r>
            <a:r>
              <a:rPr lang="cs-CZ" altLang="cs-CZ" dirty="0">
                <a:solidFill>
                  <a:srgbClr val="307871"/>
                </a:solidFill>
                <a:latin typeface="Times New Roman" panose="02020603050405020304" pitchFamily="18" charset="0"/>
                <a:cs typeface="Times New Roman" panose="02020603050405020304" pitchFamily="18" charset="0"/>
              </a:rPr>
              <a:t> in </a:t>
            </a:r>
            <a:r>
              <a:rPr lang="cs-CZ" altLang="cs-CZ" dirty="0" err="1">
                <a:solidFill>
                  <a:srgbClr val="307871"/>
                </a:solidFill>
                <a:latin typeface="Times New Roman" panose="02020603050405020304" pitchFamily="18" charset="0"/>
                <a:cs typeface="Times New Roman" panose="02020603050405020304" pitchFamily="18" charset="0"/>
              </a:rPr>
              <a:t>investments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innovations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etc</a:t>
            </a:r>
            <a:r>
              <a:rPr lang="cs-CZ" altLang="cs-CZ" dirty="0">
                <a:solidFill>
                  <a:srgbClr val="307871"/>
                </a:solidFill>
                <a:latin typeface="Times New Roman" panose="02020603050405020304" pitchFamily="18" charset="0"/>
                <a:cs typeface="Times New Roman" panose="02020603050405020304" pitchFamily="18" charset="0"/>
              </a:rPr>
              <a:t>.</a:t>
            </a:r>
          </a:p>
          <a:p>
            <a:pPr lvl="1" algn="just"/>
            <a:r>
              <a:rPr lang="cs-CZ" altLang="cs-CZ" b="1" dirty="0" err="1">
                <a:solidFill>
                  <a:srgbClr val="307871"/>
                </a:solidFill>
                <a:latin typeface="Times New Roman" panose="02020603050405020304" pitchFamily="18" charset="0"/>
                <a:cs typeface="Times New Roman" panose="02020603050405020304" pitchFamily="18" charset="0"/>
              </a:rPr>
              <a:t>Stimulating</a:t>
            </a:r>
            <a:r>
              <a:rPr lang="cs-CZ" altLang="cs-CZ" dirty="0">
                <a:solidFill>
                  <a:srgbClr val="307871"/>
                </a:solidFill>
                <a:latin typeface="Times New Roman" panose="02020603050405020304" pitchFamily="18" charset="0"/>
                <a:cs typeface="Times New Roman" panose="02020603050405020304" pitchFamily="18" charset="0"/>
              </a:rPr>
              <a:t> – </a:t>
            </a:r>
            <a:r>
              <a:rPr lang="cs-CZ" altLang="cs-CZ" dirty="0" err="1">
                <a:solidFill>
                  <a:srgbClr val="307871"/>
                </a:solidFill>
                <a:latin typeface="Times New Roman" panose="02020603050405020304" pitchFamily="18" charset="0"/>
                <a:cs typeface="Times New Roman" panose="02020603050405020304" pitchFamily="18" charset="0"/>
              </a:rPr>
              <a:t>because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profit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prerequisite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creation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other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sources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technological</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development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innovations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etc</a:t>
            </a:r>
            <a:r>
              <a:rPr lang="cs-CZ" altLang="cs-CZ" dirty="0">
                <a:solidFill>
                  <a:srgbClr val="307871"/>
                </a:solidFill>
                <a:latin typeface="Times New Roman" panose="02020603050405020304" pitchFamily="18" charset="0"/>
                <a:cs typeface="Times New Roman" panose="02020603050405020304" pitchFamily="18" charset="0"/>
              </a:rPr>
              <a:t>.</a:t>
            </a:r>
          </a:p>
          <a:p>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10</a:t>
            </a:fld>
            <a:endParaRPr lang="cs-CZ"/>
          </a:p>
        </p:txBody>
      </p:sp>
    </p:spTree>
    <p:extLst>
      <p:ext uri="{BB962C8B-B14F-4D97-AF65-F5344CB8AC3E}">
        <p14:creationId xmlns:p14="http://schemas.microsoft.com/office/powerpoint/2010/main" val="16184813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a:solidFill>
                  <a:srgbClr val="307871"/>
                </a:solidFill>
                <a:latin typeface="Times New Roman" panose="02020603050405020304" pitchFamily="18" charset="0"/>
                <a:cs typeface="Times New Roman" panose="02020603050405020304" pitchFamily="18" charset="0"/>
              </a:rPr>
              <a:t>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present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practice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determination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comes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difference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between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result</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costs</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r>
              <a:rPr lang="cs-CZ" altLang="cs-CZ" sz="2400" dirty="0">
                <a:solidFill>
                  <a:srgbClr val="307871"/>
                </a:solidFill>
                <a:latin typeface="Times New Roman" panose="02020603050405020304" pitchFamily="18" charset="0"/>
                <a:cs typeface="Times New Roman" panose="02020603050405020304" pitchFamily="18" charset="0"/>
              </a:rPr>
              <a:t>ER = R - C</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11</a:t>
            </a:fld>
            <a:endParaRPr lang="cs-CZ"/>
          </a:p>
        </p:txBody>
      </p:sp>
    </p:spTree>
    <p:extLst>
      <p:ext uri="{BB962C8B-B14F-4D97-AF65-F5344CB8AC3E}">
        <p14:creationId xmlns:p14="http://schemas.microsoft.com/office/powerpoint/2010/main" val="15855533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err="1">
                <a:solidFill>
                  <a:srgbClr val="307871"/>
                </a:solidFill>
                <a:latin typeface="Times New Roman" panose="02020603050405020304" pitchFamily="18" charset="0"/>
                <a:cs typeface="Times New Roman" panose="02020603050405020304" pitchFamily="18" charset="0"/>
              </a:rPr>
              <a:t>If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exceed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profit.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If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other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way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around</a:t>
            </a:r>
            <a:r>
              <a:rPr lang="cs-CZ" altLang="cs-CZ" sz="2400" dirty="0">
                <a:solidFill>
                  <a:srgbClr val="307871"/>
                </a:solidFill>
                <a:latin typeface="Times New Roman" panose="02020603050405020304" pitchFamily="18" charset="0"/>
                <a:cs typeface="Times New Roman" panose="02020603050405020304" pitchFamily="18" charset="0"/>
              </a:rPr>
              <a:t> –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 are </a:t>
            </a:r>
            <a:r>
              <a:rPr lang="cs-CZ" altLang="cs-CZ" sz="2400" dirty="0" err="1">
                <a:solidFill>
                  <a:srgbClr val="307871"/>
                </a:solidFill>
                <a:latin typeface="Times New Roman" panose="02020603050405020304" pitchFamily="18" charset="0"/>
                <a:cs typeface="Times New Roman" panose="02020603050405020304" pitchFamily="18" charset="0"/>
              </a:rPr>
              <a:t>higher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reports</a:t>
            </a:r>
            <a:r>
              <a:rPr lang="cs-CZ" altLang="cs-CZ" sz="2400" dirty="0">
                <a:solidFill>
                  <a:srgbClr val="307871"/>
                </a:solidFill>
                <a:latin typeface="Times New Roman" panose="02020603050405020304" pitchFamily="18" charset="0"/>
                <a:cs typeface="Times New Roman" panose="02020603050405020304" pitchFamily="18" charset="0"/>
              </a:rPr>
              <a:t> a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12</a:t>
            </a:fld>
            <a:endParaRPr lang="cs-CZ"/>
          </a:p>
        </p:txBody>
      </p:sp>
    </p:spTree>
    <p:extLst>
      <p:ext uri="{BB962C8B-B14F-4D97-AF65-F5344CB8AC3E}">
        <p14:creationId xmlns:p14="http://schemas.microsoft.com/office/powerpoint/2010/main" val="2305648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a:solidFill>
                  <a:srgbClr val="307871"/>
                </a:solidFill>
                <a:latin typeface="Times New Roman" panose="02020603050405020304" pitchFamily="18" charset="0"/>
                <a:cs typeface="Times New Roman" panose="02020603050405020304" pitchFamily="18" charset="0"/>
              </a:rPr>
              <a:t>Data on profit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read</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two</a:t>
            </a:r>
            <a:r>
              <a:rPr lang="cs-CZ" altLang="cs-CZ" sz="2400" dirty="0">
                <a:solidFill>
                  <a:srgbClr val="307871"/>
                </a:solidFill>
                <a:latin typeface="Times New Roman" panose="02020603050405020304" pitchFamily="18" charset="0"/>
                <a:cs typeface="Times New Roman" panose="02020603050405020304" pitchFamily="18" charset="0"/>
              </a:rPr>
              <a:t> basic </a:t>
            </a:r>
            <a:r>
              <a:rPr lang="cs-CZ" altLang="cs-CZ" sz="2400" dirty="0" err="1">
                <a:solidFill>
                  <a:srgbClr val="307871"/>
                </a:solidFill>
                <a:latin typeface="Times New Roman" panose="02020603050405020304" pitchFamily="18" charset="0"/>
                <a:cs typeface="Times New Roman" panose="02020603050405020304" pitchFamily="18" charset="0"/>
              </a:rPr>
              <a:t>statements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Balance-</a:t>
            </a:r>
            <a:r>
              <a:rPr lang="cs-CZ" altLang="cs-CZ" sz="2400" dirty="0" err="1">
                <a:solidFill>
                  <a:srgbClr val="307871"/>
                </a:solidFill>
                <a:latin typeface="Times New Roman" panose="02020603050405020304" pitchFamily="18" charset="0"/>
                <a:cs typeface="Times New Roman" panose="02020603050405020304" pitchFamily="18" charset="0"/>
              </a:rPr>
              <a:t>sheet</a:t>
            </a:r>
            <a:r>
              <a:rPr lang="cs-CZ" altLang="cs-CZ" sz="2400" dirty="0">
                <a:solidFill>
                  <a:srgbClr val="307871"/>
                </a:solidFill>
                <a:latin typeface="Times New Roman" panose="02020603050405020304" pitchFamily="18" charset="0"/>
                <a:cs typeface="Times New Roman" panose="02020603050405020304" pitchFamily="18" charset="0"/>
              </a:rPr>
              <a:t> and Profit and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a:solidFill>
                  <a:srgbClr val="307871"/>
                </a:solidFill>
                <a:latin typeface="Times New Roman" panose="02020603050405020304" pitchFamily="18" charset="0"/>
                <a:cs typeface="Times New Roman" panose="02020603050405020304" pitchFamily="18" charset="0"/>
              </a:rPr>
              <a:t>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Balance-</a:t>
            </a:r>
            <a:r>
              <a:rPr lang="cs-CZ" altLang="cs-CZ" sz="2400" dirty="0" err="1">
                <a:solidFill>
                  <a:srgbClr val="307871"/>
                </a:solidFill>
                <a:latin typeface="Times New Roman" panose="02020603050405020304" pitchFamily="18" charset="0"/>
                <a:cs typeface="Times New Roman" panose="02020603050405020304" pitchFamily="18" charset="0"/>
              </a:rPr>
              <a:t>sheet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part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equity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form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undivided</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previous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years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also</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taxed</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current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accounting</a:t>
            </a:r>
            <a:r>
              <a:rPr lang="cs-CZ" altLang="cs-CZ" sz="2400" dirty="0">
                <a:solidFill>
                  <a:srgbClr val="307871"/>
                </a:solidFill>
                <a:latin typeface="Times New Roman" panose="02020603050405020304" pitchFamily="18" charset="0"/>
                <a:cs typeface="Times New Roman" panose="02020603050405020304" pitchFamily="18" charset="0"/>
              </a:rPr>
              <a:t> period.</a:t>
            </a:r>
          </a:p>
          <a:p>
            <a:pPr algn="just"/>
            <a:r>
              <a:rPr lang="cs-CZ" altLang="cs-CZ" sz="2400" dirty="0">
                <a:solidFill>
                  <a:srgbClr val="307871"/>
                </a:solidFill>
                <a:latin typeface="Times New Roman" panose="02020603050405020304" pitchFamily="18" charset="0"/>
                <a:cs typeface="Times New Roman" panose="02020603050405020304" pitchFamily="18" charset="0"/>
              </a:rPr>
              <a:t>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and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result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document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expressed</a:t>
            </a:r>
            <a:r>
              <a:rPr lang="cs-CZ" altLang="cs-CZ" sz="2400" dirty="0">
                <a:solidFill>
                  <a:srgbClr val="307871"/>
                </a:solidFill>
                <a:latin typeface="Times New Roman" panose="02020603050405020304" pitchFamily="18" charset="0"/>
                <a:cs typeface="Times New Roman" panose="02020603050405020304" pitchFamily="18" charset="0"/>
              </a:rPr>
              <a:t> as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difference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between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13</a:t>
            </a:fld>
            <a:endParaRPr lang="cs-CZ"/>
          </a:p>
        </p:txBody>
      </p:sp>
    </p:spTree>
    <p:extLst>
      <p:ext uri="{BB962C8B-B14F-4D97-AF65-F5344CB8AC3E}">
        <p14:creationId xmlns:p14="http://schemas.microsoft.com/office/powerpoint/2010/main" val="28524692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a:solidFill>
                  <a:srgbClr val="307871"/>
                </a:solidFill>
                <a:latin typeface="Times New Roman" panose="02020603050405020304" pitchFamily="18" charset="0"/>
                <a:cs typeface="Times New Roman" panose="02020603050405020304" pitchFamily="18" charset="0"/>
              </a:rPr>
              <a:t>Profit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reported</a:t>
            </a:r>
            <a:r>
              <a:rPr lang="cs-CZ" altLang="cs-CZ" sz="2400" dirty="0">
                <a:solidFill>
                  <a:srgbClr val="307871"/>
                </a:solidFill>
                <a:latin typeface="Times New Roman" panose="02020603050405020304" pitchFamily="18" charset="0"/>
                <a:cs typeface="Times New Roman" panose="02020603050405020304" pitchFamily="18" charset="0"/>
              </a:rPr>
              <a:t> by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accounting</a:t>
            </a:r>
            <a:r>
              <a:rPr lang="cs-CZ" altLang="cs-CZ" sz="2400" dirty="0">
                <a:solidFill>
                  <a:srgbClr val="307871"/>
                </a:solidFill>
                <a:latin typeface="Times New Roman" panose="02020603050405020304" pitchFamily="18" charset="0"/>
                <a:cs typeface="Times New Roman" panose="02020603050405020304" pitchFamily="18" charset="0"/>
              </a:rPr>
              <a:t> Profit and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 Basic </a:t>
            </a:r>
            <a:r>
              <a:rPr lang="cs-CZ" altLang="cs-CZ" sz="2400" dirty="0" err="1">
                <a:solidFill>
                  <a:srgbClr val="307871"/>
                </a:solidFill>
                <a:latin typeface="Times New Roman" panose="02020603050405020304" pitchFamily="18" charset="0"/>
                <a:cs typeface="Times New Roman" panose="02020603050405020304" pitchFamily="18" charset="0"/>
              </a:rPr>
              <a:t>structure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and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operational</a:t>
            </a:r>
            <a:r>
              <a:rPr lang="cs-CZ" altLang="cs-CZ" sz="2400" dirty="0">
                <a:solidFill>
                  <a:srgbClr val="307871"/>
                </a:solidFill>
                <a:latin typeface="Times New Roman" panose="02020603050405020304" pitchFamily="18" charset="0"/>
                <a:cs typeface="Times New Roman" panose="02020603050405020304" pitchFamily="18" charset="0"/>
              </a:rPr>
              <a:t> profit</a:t>
            </a:r>
          </a:p>
          <a:p>
            <a:pPr marL="0" indent="0" algn="just">
              <a:buNone/>
            </a:pP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financial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operations</a:t>
            </a:r>
            <a:endParaRPr lang="cs-CZ" altLang="cs-CZ" sz="2400" dirty="0">
              <a:solidFill>
                <a:srgbClr val="307871"/>
              </a:solidFill>
              <a:latin typeface="Times New Roman" panose="02020603050405020304" pitchFamily="18" charset="0"/>
              <a:cs typeface="Times New Roman" panose="02020603050405020304" pitchFamily="18" charset="0"/>
            </a:endParaRPr>
          </a:p>
          <a:p>
            <a:pPr algn="just">
              <a:buFontTx/>
              <a:buChar char="-"/>
            </a:pPr>
            <a:r>
              <a:rPr lang="cs-CZ" altLang="cs-CZ" sz="2400" dirty="0" err="1">
                <a:solidFill>
                  <a:srgbClr val="307871"/>
                </a:solidFill>
                <a:latin typeface="Times New Roman" panose="02020603050405020304" pitchFamily="18" charset="0"/>
                <a:cs typeface="Times New Roman" panose="02020603050405020304" pitchFamily="18" charset="0"/>
              </a:rPr>
              <a:t>income</a:t>
            </a:r>
            <a:r>
              <a:rPr lang="cs-CZ" altLang="cs-CZ" sz="2400" dirty="0">
                <a:solidFill>
                  <a:srgbClr val="307871"/>
                </a:solidFill>
                <a:latin typeface="Times New Roman" panose="02020603050405020304" pitchFamily="18" charset="0"/>
                <a:cs typeface="Times New Roman" panose="02020603050405020304" pitchFamily="18" charset="0"/>
              </a:rPr>
              <a:t> tax</a:t>
            </a:r>
          </a:p>
          <a:p>
            <a:pPr marL="0" indent="0" algn="just">
              <a:buNone/>
            </a:pPr>
            <a:r>
              <a:rPr lang="cs-CZ" altLang="cs-CZ" sz="2400" dirty="0">
                <a:solidFill>
                  <a:srgbClr val="307871"/>
                </a:solidFill>
                <a:latin typeface="Times New Roman" panose="02020603050405020304" pitchFamily="18" charset="0"/>
                <a:cs typeface="Times New Roman" panose="02020603050405020304" pitchFamily="18" charset="0"/>
              </a:rPr>
              <a:t>= profit on </a:t>
            </a:r>
            <a:r>
              <a:rPr lang="cs-CZ" altLang="cs-CZ" sz="2400" dirty="0" err="1">
                <a:solidFill>
                  <a:srgbClr val="307871"/>
                </a:solidFill>
                <a:latin typeface="Times New Roman" panose="02020603050405020304" pitchFamily="18" charset="0"/>
                <a:cs typeface="Times New Roman" panose="02020603050405020304" pitchFamily="18" charset="0"/>
              </a:rPr>
              <a:t>ordinary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activities</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extraordinary</a:t>
            </a:r>
            <a:r>
              <a:rPr lang="cs-CZ" altLang="cs-CZ" sz="2400" dirty="0">
                <a:solidFill>
                  <a:srgbClr val="307871"/>
                </a:solidFill>
                <a:latin typeface="Times New Roman" panose="02020603050405020304" pitchFamily="18" charset="0"/>
                <a:cs typeface="Times New Roman" panose="02020603050405020304" pitchFamily="18" charset="0"/>
              </a:rPr>
              <a:t> profit</a:t>
            </a:r>
          </a:p>
          <a:p>
            <a:pPr algn="just">
              <a:buFontTx/>
              <a:buChar char="-"/>
            </a:pPr>
            <a:r>
              <a:rPr lang="cs-CZ" altLang="cs-CZ" sz="2400" dirty="0" err="1">
                <a:solidFill>
                  <a:srgbClr val="307871"/>
                </a:solidFill>
                <a:latin typeface="Times New Roman" panose="02020603050405020304" pitchFamily="18" charset="0"/>
                <a:cs typeface="Times New Roman" panose="02020603050405020304" pitchFamily="18" charset="0"/>
              </a:rPr>
              <a:t>income</a:t>
            </a:r>
            <a:r>
              <a:rPr lang="cs-CZ" altLang="cs-CZ" sz="2400" dirty="0">
                <a:solidFill>
                  <a:srgbClr val="307871"/>
                </a:solidFill>
                <a:latin typeface="Times New Roman" panose="02020603050405020304" pitchFamily="18" charset="0"/>
                <a:cs typeface="Times New Roman" panose="02020603050405020304" pitchFamily="18" charset="0"/>
              </a:rPr>
              <a:t> tax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extraordinary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activities</a:t>
            </a:r>
            <a:endParaRPr lang="cs-CZ" altLang="cs-CZ" sz="2400" dirty="0">
              <a:solidFill>
                <a:srgbClr val="307871"/>
              </a:solidFill>
              <a:latin typeface="Times New Roman" panose="02020603050405020304" pitchFamily="18" charset="0"/>
              <a:cs typeface="Times New Roman" panose="02020603050405020304" pitchFamily="18" charset="0"/>
            </a:endParaRPr>
          </a:p>
          <a:p>
            <a:pPr marL="0" indent="0" algn="just">
              <a:buNone/>
            </a:pP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for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accounting</a:t>
            </a:r>
            <a:r>
              <a:rPr lang="cs-CZ" altLang="cs-CZ" sz="2400" dirty="0">
                <a:solidFill>
                  <a:srgbClr val="307871"/>
                </a:solidFill>
                <a:latin typeface="Times New Roman" panose="02020603050405020304" pitchFamily="18" charset="0"/>
                <a:cs typeface="Times New Roman" panose="02020603050405020304" pitchFamily="18" charset="0"/>
              </a:rPr>
              <a:t> period</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14</a:t>
            </a:fld>
            <a:endParaRPr lang="cs-CZ"/>
          </a:p>
        </p:txBody>
      </p:sp>
    </p:spTree>
    <p:extLst>
      <p:ext uri="{BB962C8B-B14F-4D97-AF65-F5344CB8AC3E}">
        <p14:creationId xmlns:p14="http://schemas.microsoft.com/office/powerpoint/2010/main" val="1060343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Revenues</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80975" indent="0" algn="just">
              <a:lnSpc>
                <a:spcPct val="120000"/>
              </a:lnSpc>
              <a:spcBef>
                <a:spcPct val="50000"/>
              </a:spcBef>
              <a:spcAft>
                <a:spcPct val="50000"/>
              </a:spcAft>
              <a:buNone/>
              <a:defRPr/>
            </a:pPr>
            <a:r>
              <a:rPr lang="en-US" sz="2400" dirty="0">
                <a:latin typeface="Times New Roman" panose="02020603050405020304" pitchFamily="18" charset="0"/>
                <a:cs typeface="Times New Roman" panose="02020603050405020304" pitchFamily="18" charset="0"/>
              </a:rPr>
              <a:t>The crucial </a:t>
            </a:r>
            <a:r>
              <a:rPr lang="en-US" sz="2400" b="1" u="sng" dirty="0">
                <a:latin typeface="Times New Roman" panose="02020603050405020304" pitchFamily="18" charset="0"/>
                <a:cs typeface="Times New Roman" panose="02020603050405020304" pitchFamily="18" charset="0"/>
              </a:rPr>
              <a:t>revenue</a:t>
            </a:r>
            <a:r>
              <a:rPr lang="en-US" sz="2400" dirty="0">
                <a:latin typeface="Times New Roman" panose="02020603050405020304" pitchFamily="18" charset="0"/>
                <a:cs typeface="Times New Roman" panose="02020603050405020304" pitchFamily="18" charset="0"/>
              </a:rPr>
              <a:t> </a:t>
            </a:r>
            <a:r>
              <a:rPr lang="cs-CZ" sz="2400" dirty="0">
                <a:latin typeface="Times New Roman" panose="02020603050405020304" pitchFamily="18" charset="0"/>
                <a:cs typeface="Times New Roman" panose="02020603050405020304" pitchFamily="18" charset="0"/>
              </a:rPr>
              <a:t>(R) </a:t>
            </a:r>
            <a:r>
              <a:rPr lang="en-US" sz="2400" dirty="0">
                <a:latin typeface="Times New Roman" panose="02020603050405020304" pitchFamily="18" charset="0"/>
                <a:cs typeface="Times New Roman" panose="02020603050405020304" pitchFamily="18" charset="0"/>
              </a:rPr>
              <a:t>item of manufacturing enterprises </a:t>
            </a:r>
            <a:r>
              <a:rPr lang="cs-CZ" sz="2400" dirty="0" err="1">
                <a:latin typeface="Times New Roman" panose="02020603050405020304" pitchFamily="18" charset="0"/>
                <a:cs typeface="Times New Roman" panose="02020603050405020304" pitchFamily="18" charset="0"/>
              </a:rPr>
              <a:t>is</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item</a:t>
            </a:r>
            <a:r>
              <a:rPr lang="en-US" sz="2400" dirty="0">
                <a:latin typeface="Times New Roman" panose="02020603050405020304" pitchFamily="18" charset="0"/>
                <a:cs typeface="Times New Roman" panose="02020603050405020304" pitchFamily="18" charset="0"/>
              </a:rPr>
              <a:t> </a:t>
            </a:r>
            <a:r>
              <a:rPr lang="en-US" sz="2400" b="1" dirty="0">
                <a:solidFill>
                  <a:srgbClr val="FFC000"/>
                </a:solidFill>
                <a:latin typeface="Times New Roman" panose="02020603050405020304" pitchFamily="18" charset="0"/>
                <a:cs typeface="Times New Roman" panose="02020603050405020304" pitchFamily="18" charset="0"/>
              </a:rPr>
              <a:t>sales of products and services</a:t>
            </a:r>
            <a:r>
              <a:rPr lang="en-US" sz="2400" dirty="0">
                <a:latin typeface="Times New Roman" panose="02020603050405020304" pitchFamily="18" charset="0"/>
                <a:cs typeface="Times New Roman" panose="02020603050405020304" pitchFamily="18" charset="0"/>
              </a:rPr>
              <a:t>. For commercial organizations </a:t>
            </a:r>
            <a:r>
              <a:rPr lang="cs-CZ" sz="2400" dirty="0" err="1">
                <a:latin typeface="Times New Roman" panose="02020603050405020304" pitchFamily="18" charset="0"/>
                <a:cs typeface="Times New Roman" panose="02020603050405020304" pitchFamily="18" charset="0"/>
              </a:rPr>
              <a:t>the</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main</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revenue item </a:t>
            </a:r>
            <a:r>
              <a:rPr lang="cs-CZ"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trading margin</a:t>
            </a:r>
            <a:r>
              <a:rPr lang="cs-CZ" sz="2400" dirty="0">
                <a:latin typeface="Times New Roman" panose="02020603050405020304" pitchFamily="18" charset="0"/>
                <a:cs typeface="Times New Roman" panose="02020603050405020304" pitchFamily="18" charset="0"/>
              </a:rPr>
              <a:t> (</a:t>
            </a:r>
            <a:r>
              <a:rPr lang="cs-CZ" sz="2400" dirty="0" err="1">
                <a:latin typeface="Times New Roman" panose="02020603050405020304" pitchFamily="18" charset="0"/>
                <a:cs typeface="Times New Roman" panose="02020603050405020304" pitchFamily="18" charset="0"/>
              </a:rPr>
              <a:t>mark</a:t>
            </a:r>
            <a:r>
              <a:rPr lang="cs-CZ" sz="2400" dirty="0">
                <a:latin typeface="Times New Roman" panose="02020603050405020304" pitchFamily="18" charset="0"/>
                <a:cs typeface="Times New Roman" panose="02020603050405020304" pitchFamily="18" charset="0"/>
              </a:rPr>
              <a:t>-up)</a:t>
            </a:r>
            <a:r>
              <a:rPr lang="en-US" sz="2400" dirty="0">
                <a:latin typeface="Times New Roman" panose="02020603050405020304" pitchFamily="18" charset="0"/>
                <a:cs typeface="Times New Roman" panose="02020603050405020304" pitchFamily="18" charset="0"/>
              </a:rPr>
              <a:t> (</a:t>
            </a:r>
            <a:r>
              <a:rPr lang="en-US" sz="2400" i="1" dirty="0">
                <a:latin typeface="Times New Roman" panose="02020603050405020304" pitchFamily="18" charset="0"/>
                <a:cs typeface="Times New Roman" panose="02020603050405020304" pitchFamily="18" charset="0"/>
              </a:rPr>
              <a:t>the difference between the selling price and the purchased </a:t>
            </a:r>
            <a:r>
              <a:rPr lang="cs-CZ" sz="2400" i="1" dirty="0" err="1">
                <a:latin typeface="Times New Roman" panose="02020603050405020304" pitchFamily="18" charset="0"/>
                <a:cs typeface="Times New Roman" panose="02020603050405020304" pitchFamily="18" charset="0"/>
              </a:rPr>
              <a:t>price</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of</a:t>
            </a:r>
            <a:r>
              <a:rPr lang="en-US" sz="2400" i="1" dirty="0">
                <a:latin typeface="Times New Roman" panose="02020603050405020304" pitchFamily="18" charset="0"/>
                <a:cs typeface="Times New Roman" panose="02020603050405020304" pitchFamily="18" charset="0"/>
              </a:rPr>
              <a:t> sold</a:t>
            </a:r>
            <a:r>
              <a:rPr lang="cs-CZ" sz="2400" i="1" dirty="0">
                <a:latin typeface="Times New Roman" panose="02020603050405020304" pitchFamily="18" charset="0"/>
                <a:cs typeface="Times New Roman" panose="02020603050405020304" pitchFamily="18" charset="0"/>
              </a:rPr>
              <a:t> </a:t>
            </a:r>
            <a:r>
              <a:rPr lang="cs-CZ" sz="2400" i="1" dirty="0" err="1">
                <a:latin typeface="Times New Roman" panose="02020603050405020304" pitchFamily="18" charset="0"/>
                <a:cs typeface="Times New Roman" panose="02020603050405020304" pitchFamily="18" charset="0"/>
              </a:rPr>
              <a:t>goods</a:t>
            </a:r>
            <a:r>
              <a:rPr lang="en-US" sz="2400" dirty="0">
                <a:latin typeface="Times New Roman" panose="02020603050405020304" pitchFamily="18" charset="0"/>
                <a:cs typeface="Times New Roman" panose="02020603050405020304" pitchFamily="18" charset="0"/>
              </a:rPr>
              <a:t>).</a:t>
            </a:r>
            <a:endParaRPr lang="cs-CZ" sz="2400" dirty="0">
              <a:latin typeface="Times New Roman" pitchFamily="18" charset="0"/>
              <a:cs typeface="Times New Roman" pitchFamily="18" charset="0"/>
            </a:endParaRPr>
          </a:p>
          <a:p>
            <a:pPr marL="180975" indent="0" algn="just">
              <a:lnSpc>
                <a:spcPct val="120000"/>
              </a:lnSpc>
              <a:spcBef>
                <a:spcPct val="50000"/>
              </a:spcBef>
              <a:spcAft>
                <a:spcPct val="50000"/>
              </a:spcAft>
              <a:buNone/>
              <a:defRPr/>
            </a:pPr>
            <a:r>
              <a:rPr lang="en-US" sz="2400" dirty="0">
                <a:latin typeface="Times New Roman" panose="02020603050405020304" pitchFamily="18" charset="0"/>
                <a:cs typeface="Times New Roman" panose="02020603050405020304" pitchFamily="18" charset="0"/>
              </a:rPr>
              <a:t>Sales of own products (services) are the result of the </a:t>
            </a:r>
            <a:r>
              <a:rPr lang="cs-CZ" sz="2400" dirty="0" err="1">
                <a:latin typeface="Times New Roman" panose="02020603050405020304" pitchFamily="18" charset="0"/>
                <a:cs typeface="Times New Roman" panose="02020603050405020304" pitchFamily="18" charset="0"/>
              </a:rPr>
              <a:t>multiplying</a:t>
            </a:r>
            <a:r>
              <a:rPr lang="en-US" sz="2400" dirty="0">
                <a:latin typeface="Times New Roman" panose="02020603050405020304" pitchFamily="18" charset="0"/>
                <a:cs typeface="Times New Roman" panose="02020603050405020304" pitchFamily="18" charset="0"/>
              </a:rPr>
              <a:t> volume of product sales </a:t>
            </a:r>
            <a:r>
              <a:rPr lang="en-US" sz="2400" i="1" dirty="0">
                <a:solidFill>
                  <a:srgbClr val="FFC000"/>
                </a:solidFill>
                <a:latin typeface="Times New Roman" panose="02020603050405020304" pitchFamily="18" charset="0"/>
                <a:cs typeface="Times New Roman" panose="02020603050405020304" pitchFamily="18" charset="0"/>
              </a:rPr>
              <a:t>(Q) </a:t>
            </a:r>
            <a:r>
              <a:rPr lang="en-US" sz="2400" dirty="0">
                <a:latin typeface="Times New Roman" panose="02020603050405020304" pitchFamily="18" charset="0"/>
                <a:cs typeface="Times New Roman" panose="02020603050405020304" pitchFamily="18" charset="0"/>
              </a:rPr>
              <a:t>and the prices for the various types of products </a:t>
            </a:r>
            <a:r>
              <a:rPr lang="en-US" sz="2400" i="1" dirty="0">
                <a:solidFill>
                  <a:srgbClr val="FFC000"/>
                </a:solidFill>
                <a:latin typeface="Times New Roman" panose="02020603050405020304" pitchFamily="18" charset="0"/>
                <a:cs typeface="Times New Roman" panose="02020603050405020304" pitchFamily="18" charset="0"/>
              </a:rPr>
              <a:t>(p) </a:t>
            </a:r>
            <a:r>
              <a:rPr lang="en-US" sz="2400" dirty="0">
                <a:latin typeface="Times New Roman" panose="02020603050405020304" pitchFamily="18" charset="0"/>
                <a:cs typeface="Times New Roman" panose="02020603050405020304" pitchFamily="18" charset="0"/>
              </a:rPr>
              <a:t>(or services)</a:t>
            </a:r>
            <a:endParaRPr lang="cs-CZ" sz="2400" dirty="0">
              <a:latin typeface="Times New Roman" pitchFamily="18" charset="0"/>
              <a:cs typeface="Times New Roman" pitchFamily="18" charset="0"/>
            </a:endParaRPr>
          </a:p>
          <a:p>
            <a:pPr marL="180975" indent="0">
              <a:lnSpc>
                <a:spcPct val="120000"/>
              </a:lnSpc>
              <a:spcBef>
                <a:spcPct val="50000"/>
              </a:spcBef>
              <a:spcAft>
                <a:spcPct val="50000"/>
              </a:spcAft>
              <a:buNone/>
              <a:defRPr/>
            </a:pPr>
            <a:r>
              <a:rPr lang="cs-CZ" sz="2400" i="1" dirty="0">
                <a:solidFill>
                  <a:srgbClr val="FF0000"/>
                </a:solidFill>
                <a:latin typeface="Times New Roman" pitchFamily="18" charset="0"/>
                <a:cs typeface="Times New Roman" pitchFamily="18" charset="0"/>
              </a:rPr>
              <a:t>R = p </a:t>
            </a:r>
            <a:r>
              <a:rPr lang="en-US" sz="2400" i="1" dirty="0">
                <a:solidFill>
                  <a:srgbClr val="FF0000"/>
                </a:solidFill>
                <a:latin typeface="Times New Roman" pitchFamily="18" charset="0"/>
                <a:cs typeface="Times New Roman" pitchFamily="18" charset="0"/>
              </a:rPr>
              <a:t>·</a:t>
            </a:r>
            <a:r>
              <a:rPr lang="cs-CZ" sz="2400" i="1" dirty="0">
                <a:solidFill>
                  <a:srgbClr val="FF0000"/>
                </a:solidFill>
                <a:latin typeface="Times New Roman" pitchFamily="18" charset="0"/>
                <a:cs typeface="Times New Roman" pitchFamily="18" charset="0"/>
              </a:rPr>
              <a:t> Q</a:t>
            </a:r>
            <a:endParaRPr lang="en-US" sz="2400" i="1" dirty="0">
              <a:solidFill>
                <a:srgbClr val="FF0000"/>
              </a:solidFill>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15</a:t>
            </a:fld>
            <a:endParaRPr lang="cs-CZ"/>
          </a:p>
        </p:txBody>
      </p:sp>
    </p:spTree>
    <p:extLst>
      <p:ext uri="{BB962C8B-B14F-4D97-AF65-F5344CB8AC3E}">
        <p14:creationId xmlns:p14="http://schemas.microsoft.com/office/powerpoint/2010/main" val="4183583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Revenues</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27075" lvl="1" indent="-547688" algn="just">
              <a:lnSpc>
                <a:spcPct val="120000"/>
              </a:lnSpc>
              <a:spcBef>
                <a:spcPct val="50000"/>
              </a:spcBef>
              <a:spcAft>
                <a:spcPct val="50000"/>
              </a:spcAft>
              <a:buFont typeface="Wingdings" pitchFamily="2" charset="2"/>
              <a:buChar char="q"/>
              <a:defRPr/>
            </a:pPr>
            <a:r>
              <a:rPr lang="cs-CZ" b="1" u="sng" dirty="0" err="1">
                <a:latin typeface="Times New Roman" pitchFamily="18" charset="0"/>
                <a:cs typeface="Times New Roman" pitchFamily="18" charset="0"/>
              </a:rPr>
              <a:t>Production</a:t>
            </a:r>
            <a:r>
              <a:rPr lang="cs-CZ" b="1" u="sng" dirty="0">
                <a:latin typeface="Times New Roman" pitchFamily="18" charset="0"/>
                <a:cs typeface="Times New Roman" pitchFamily="18" charset="0"/>
              </a:rPr>
              <a:t> </a:t>
            </a:r>
            <a:r>
              <a:rPr lang="cs-CZ" b="1" u="sng"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a:t>
            </a:r>
            <a:r>
              <a:rPr lang="cs-CZ" i="1" dirty="0" err="1">
                <a:latin typeface="Times New Roman" pitchFamily="18" charset="0"/>
                <a:cs typeface="Times New Roman" pitchFamily="18" charset="0"/>
              </a:rPr>
              <a:t>denoted</a:t>
            </a:r>
            <a:r>
              <a:rPr lang="cs-CZ" i="1" dirty="0">
                <a:latin typeface="Times New Roman" pitchFamily="18" charset="0"/>
                <a:cs typeface="Times New Roman" pitchFamily="18" charset="0"/>
              </a:rPr>
              <a:t> by </a:t>
            </a:r>
            <a:r>
              <a:rPr lang="cs-CZ" b="1" i="1" dirty="0">
                <a:latin typeface="Times New Roman" pitchFamily="18" charset="0"/>
                <a:cs typeface="Times New Roman" pitchFamily="18" charset="0"/>
              </a:rPr>
              <a:t>Q</a:t>
            </a:r>
            <a:r>
              <a:rPr lang="cs-CZ" i="1" dirty="0">
                <a:latin typeface="Times New Roman" pitchFamily="18" charset="0"/>
                <a:cs typeface="Times New Roman" pitchFamily="18" charset="0"/>
              </a:rPr>
              <a:t>) in natural </a:t>
            </a:r>
            <a:r>
              <a:rPr lang="cs-CZ" i="1" dirty="0" err="1">
                <a:latin typeface="Times New Roman" pitchFamily="18" charset="0"/>
                <a:cs typeface="Times New Roman" pitchFamily="18" charset="0"/>
              </a:rPr>
              <a:t>units</a:t>
            </a:r>
            <a:r>
              <a:rPr lang="cs-CZ" dirty="0">
                <a:latin typeface="Times New Roman" pitchFamily="18" charset="0"/>
                <a:cs typeface="Times New Roman" pitchFamily="18" charset="0"/>
              </a:rPr>
              <a:t> </a:t>
            </a:r>
            <a:r>
              <a:rPr lang="en-US" i="1" dirty="0">
                <a:latin typeface="Times New Roman" pitchFamily="18" charset="0"/>
                <a:cs typeface="Times New Roman" pitchFamily="18" charset="0"/>
              </a:rPr>
              <a:t>[</a:t>
            </a:r>
            <a:r>
              <a:rPr lang="cs-CZ" i="1" dirty="0" err="1">
                <a:latin typeface="Times New Roman" pitchFamily="18" charset="0"/>
                <a:cs typeface="Times New Roman" pitchFamily="18" charset="0"/>
              </a:rPr>
              <a:t>pc</a:t>
            </a:r>
            <a:r>
              <a:rPr lang="cs-CZ" i="1" dirty="0">
                <a:latin typeface="Times New Roman" pitchFamily="18" charset="0"/>
                <a:cs typeface="Times New Roman" pitchFamily="18" charset="0"/>
              </a:rPr>
              <a:t>, m</a:t>
            </a:r>
            <a:r>
              <a:rPr lang="cs-CZ" i="1" baseline="30000" dirty="0">
                <a:latin typeface="Times New Roman" pitchFamily="18" charset="0"/>
                <a:cs typeface="Times New Roman" pitchFamily="18" charset="0"/>
              </a:rPr>
              <a:t>2</a:t>
            </a:r>
            <a:r>
              <a:rPr lang="cs-CZ" i="1" dirty="0">
                <a:latin typeface="Times New Roman" pitchFamily="18" charset="0"/>
                <a:cs typeface="Times New Roman" pitchFamily="18" charset="0"/>
              </a:rPr>
              <a:t>, kg, l, kWh, </a:t>
            </a:r>
            <a:r>
              <a:rPr lang="cs-CZ" i="1" dirty="0" err="1">
                <a:latin typeface="Times New Roman" pitchFamily="18" charset="0"/>
                <a:cs typeface="Times New Roman" pitchFamily="18" charset="0"/>
              </a:rPr>
              <a:t>etc</a:t>
            </a:r>
            <a:r>
              <a:rPr lang="cs-CZ" i="1" dirty="0">
                <a:latin typeface="Times New Roman" pitchFamily="18" charset="0"/>
                <a:cs typeface="Times New Roman" pitchFamily="18" charset="0"/>
              </a:rPr>
              <a:t>.</a:t>
            </a:r>
            <a:r>
              <a:rPr lang="en-US" i="1" dirty="0">
                <a:latin typeface="Times New Roman" pitchFamily="18" charset="0"/>
                <a:cs typeface="Times New Roman" pitchFamily="18" charset="0"/>
              </a:rPr>
              <a:t>]</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provided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services</a:t>
            </a:r>
            <a:r>
              <a:rPr lang="cs-CZ" dirty="0">
                <a:latin typeface="Times New Roman" pitchFamily="18" charset="0"/>
                <a:cs typeface="Times New Roman" pitchFamily="18" charset="0"/>
              </a:rPr>
              <a:t> </a:t>
            </a:r>
            <a:r>
              <a:rPr lang="en-US" dirty="0">
                <a:latin typeface="Times New Roman" pitchFamily="18" charset="0"/>
                <a:cs typeface="Times New Roman" pitchFamily="18" charset="0"/>
              </a:rPr>
              <a:t>[</a:t>
            </a:r>
            <a:r>
              <a:rPr lang="cs-CZ" dirty="0" err="1">
                <a:latin typeface="Times New Roman" pitchFamily="18" charset="0"/>
                <a:cs typeface="Times New Roman" pitchFamily="18" charset="0"/>
              </a:rPr>
              <a:t>number</a:t>
            </a:r>
            <a:r>
              <a:rPr lang="cs-CZ" dirty="0">
                <a:latin typeface="Times New Roman" pitchFamily="18" charset="0"/>
                <a:cs typeface="Times New Roman" pitchFamily="18" charset="0"/>
              </a:rPr>
              <a:t> m</a:t>
            </a:r>
            <a:r>
              <a:rPr lang="cs-CZ" baseline="30000" dirty="0">
                <a:latin typeface="Times New Roman" pitchFamily="18" charset="0"/>
                <a:cs typeface="Times New Roman" pitchFamily="18" charset="0"/>
              </a:rPr>
              <a:t>2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tidy</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office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space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number</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recorded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posted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items</a:t>
            </a:r>
            <a:r>
              <a:rPr lang="cs-CZ" dirty="0">
                <a:latin typeface="Times New Roman" pitchFamily="18" charset="0"/>
                <a:cs typeface="Times New Roman" pitchFamily="18" charset="0"/>
              </a:rPr>
              <a:t> in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accounting</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books</a:t>
            </a:r>
            <a:r>
              <a:rPr lang="en-US" dirty="0">
                <a:latin typeface="Times New Roman" pitchFamily="18" charset="0"/>
                <a:cs typeface="Times New Roman" pitchFamily="18" charset="0"/>
              </a:rPr>
              <a:t>]</a:t>
            </a:r>
            <a:r>
              <a:rPr lang="cs-CZ" dirty="0">
                <a:latin typeface="Times New Roman" pitchFamily="18" charset="0"/>
                <a:cs typeface="Times New Roman" pitchFamily="18" charset="0"/>
              </a:rPr>
              <a:t>,</a:t>
            </a:r>
          </a:p>
          <a:p>
            <a:pPr marL="727075" lvl="1" indent="-547688" algn="just">
              <a:lnSpc>
                <a:spcPct val="120000"/>
              </a:lnSpc>
              <a:spcBef>
                <a:spcPct val="50000"/>
              </a:spcBef>
              <a:spcAft>
                <a:spcPct val="50000"/>
              </a:spcAft>
              <a:buFont typeface="Wingdings" pitchFamily="2" charset="2"/>
              <a:buChar char="q"/>
              <a:defRPr/>
            </a:pPr>
            <a:r>
              <a:rPr lang="cs-CZ" b="1" u="sng" dirty="0" err="1">
                <a:latin typeface="Times New Roman" pitchFamily="18" charset="0"/>
                <a:cs typeface="Times New Roman" pitchFamily="18" charset="0"/>
              </a:rPr>
              <a:t>Price</a:t>
            </a:r>
            <a:r>
              <a:rPr lang="cs-CZ" b="1" u="sng" dirty="0">
                <a:latin typeface="Times New Roman" pitchFamily="18" charset="0"/>
                <a:cs typeface="Times New Roman" pitchFamily="18" charset="0"/>
              </a:rPr>
              <a:t> </a:t>
            </a:r>
            <a:r>
              <a:rPr lang="cs-CZ" i="1" dirty="0">
                <a:latin typeface="Times New Roman" pitchFamily="18" charset="0"/>
                <a:cs typeface="Times New Roman" pitchFamily="18" charset="0"/>
              </a:rPr>
              <a:t>(</a:t>
            </a:r>
            <a:r>
              <a:rPr lang="cs-CZ" i="1" dirty="0" err="1">
                <a:latin typeface="Times New Roman" pitchFamily="18" charset="0"/>
                <a:cs typeface="Times New Roman" pitchFamily="18" charset="0"/>
              </a:rPr>
              <a:t>denoted</a:t>
            </a:r>
            <a:r>
              <a:rPr lang="cs-CZ" i="1" dirty="0">
                <a:latin typeface="Times New Roman" pitchFamily="18" charset="0"/>
                <a:cs typeface="Times New Roman" pitchFamily="18" charset="0"/>
              </a:rPr>
              <a:t> by </a:t>
            </a:r>
            <a:r>
              <a:rPr lang="cs-CZ" b="1" i="1" dirty="0">
                <a:latin typeface="Times New Roman" pitchFamily="18" charset="0"/>
                <a:cs typeface="Times New Roman" pitchFamily="18" charset="0"/>
              </a:rPr>
              <a:t>p</a:t>
            </a:r>
            <a:r>
              <a:rPr lang="cs-CZ" i="1" dirty="0">
                <a:latin typeface="Times New Roman" pitchFamily="18" charset="0"/>
                <a:cs typeface="Times New Roman" pitchFamily="18" charset="0"/>
              </a:rPr>
              <a:t>) </a:t>
            </a:r>
            <a:r>
              <a:rPr lang="cs-CZ" dirty="0" err="1">
                <a:latin typeface="Times New Roman" pitchFamily="18" charset="0"/>
                <a:cs typeface="Times New Roman" pitchFamily="18" charset="0"/>
              </a:rPr>
              <a:t>expresses</a:t>
            </a:r>
            <a:r>
              <a:rPr lang="cs-CZ" dirty="0">
                <a:latin typeface="Times New Roman" pitchFamily="18" charset="0"/>
                <a:cs typeface="Times New Roman" pitchFamily="18" charset="0"/>
              </a:rPr>
              <a:t> cash </a:t>
            </a:r>
            <a:r>
              <a:rPr lang="cs-CZ" dirty="0" err="1">
                <a:latin typeface="Times New Roman" pitchFamily="18" charset="0"/>
                <a:cs typeface="Times New Roman" pitchFamily="18" charset="0"/>
              </a:rPr>
              <a:t>equivalent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contained</a:t>
            </a:r>
            <a:r>
              <a:rPr lang="cs-CZ" dirty="0">
                <a:latin typeface="Times New Roman" pitchFamily="18" charset="0"/>
                <a:cs typeface="Times New Roman" pitchFamily="18" charset="0"/>
              </a:rPr>
              <a:t> in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unit </a:t>
            </a:r>
            <a:r>
              <a:rPr lang="cs-CZ" dirty="0" err="1">
                <a:latin typeface="Times New Roman" pitchFamily="18" charset="0"/>
                <a:cs typeface="Times New Roman" pitchFamily="18" charset="0"/>
              </a:rPr>
              <a:t>production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en-US" i="1" dirty="0">
                <a:latin typeface="Times New Roman" pitchFamily="18" charset="0"/>
                <a:cs typeface="Times New Roman" pitchFamily="18" charset="0"/>
              </a:rPr>
              <a:t>[</a:t>
            </a:r>
            <a:r>
              <a:rPr lang="cs-CZ" i="1" dirty="0">
                <a:latin typeface="Times New Roman" pitchFamily="18" charset="0"/>
                <a:cs typeface="Times New Roman" pitchFamily="18" charset="0"/>
              </a:rPr>
              <a:t>CZK/</a:t>
            </a:r>
            <a:r>
              <a:rPr lang="cs-CZ" i="1" dirty="0" err="1">
                <a:latin typeface="Times New Roman" pitchFamily="18" charset="0"/>
                <a:cs typeface="Times New Roman" pitchFamily="18" charset="0"/>
              </a:rPr>
              <a:t>pc</a:t>
            </a:r>
            <a:r>
              <a:rPr lang="cs-CZ" i="1" dirty="0">
                <a:latin typeface="Times New Roman" pitchFamily="18" charset="0"/>
                <a:cs typeface="Times New Roman" pitchFamily="18" charset="0"/>
              </a:rPr>
              <a:t>, CZK/kWh, CZK/m</a:t>
            </a:r>
            <a:r>
              <a:rPr lang="cs-CZ" i="1" baseline="30000" dirty="0">
                <a:latin typeface="Times New Roman" pitchFamily="18" charset="0"/>
                <a:cs typeface="Times New Roman" pitchFamily="18" charset="0"/>
              </a:rPr>
              <a:t>3</a:t>
            </a:r>
            <a:r>
              <a:rPr lang="cs-CZ" i="1" dirty="0">
                <a:latin typeface="Times New Roman" pitchFamily="18" charset="0"/>
                <a:cs typeface="Times New Roman" pitchFamily="18" charset="0"/>
              </a:rPr>
              <a:t>, CZK/l, ….</a:t>
            </a:r>
            <a:r>
              <a:rPr lang="en-US" i="1" dirty="0">
                <a:latin typeface="Times New Roman" pitchFamily="18" charset="0"/>
                <a:cs typeface="Times New Roman" pitchFamily="18" charset="0"/>
              </a:rPr>
              <a:t>]</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16</a:t>
            </a:fld>
            <a:endParaRPr lang="cs-CZ"/>
          </a:p>
        </p:txBody>
      </p:sp>
    </p:spTree>
    <p:extLst>
      <p:ext uri="{BB962C8B-B14F-4D97-AF65-F5344CB8AC3E}">
        <p14:creationId xmlns:p14="http://schemas.microsoft.com/office/powerpoint/2010/main" val="21821096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241867"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Revenues</a:t>
            </a:r>
            <a:r>
              <a:rPr lang="cs-CZ" sz="2800" b="1" kern="0" dirty="0">
                <a:solidFill>
                  <a:srgbClr val="307871"/>
                </a:solidFill>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ct val="50000"/>
              </a:spcBef>
              <a:buNone/>
              <a:defRPr/>
            </a:pPr>
            <a:r>
              <a:rPr lang="cs-CZ" sz="2400" dirty="0" err="1">
                <a:latin typeface="Times New Roman" pitchFamily="18" charset="0"/>
                <a:cs typeface="Times New Roman" pitchFamily="18" charset="0"/>
              </a:rPr>
              <a:t>Within</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lectures</a:t>
            </a:r>
            <a:r>
              <a:rPr lang="cs-CZ" sz="2400" dirty="0">
                <a:latin typeface="Times New Roman" pitchFamily="18" charset="0"/>
                <a:cs typeface="Times New Roman" pitchFamily="18" charset="0"/>
              </a:rPr>
              <a:t> and </a:t>
            </a:r>
            <a:r>
              <a:rPr lang="cs-CZ" sz="2400" dirty="0" err="1">
                <a:latin typeface="Times New Roman" pitchFamily="18" charset="0"/>
                <a:cs typeface="Times New Roman" pitchFamily="18" charset="0"/>
              </a:rPr>
              <a:t>seminars</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Managerial</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economics</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we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assume</a:t>
            </a:r>
            <a:r>
              <a:rPr lang="cs-CZ" sz="2400" dirty="0">
                <a:latin typeface="Times New Roman" pitchFamily="18" charset="0"/>
                <a:cs typeface="Times New Roman" pitchFamily="18" charset="0"/>
              </a:rPr>
              <a:t>:</a:t>
            </a:r>
          </a:p>
          <a:p>
            <a:pPr lvl="1" algn="just">
              <a:spcBef>
                <a:spcPct val="50000"/>
              </a:spcBef>
              <a:defRPr/>
            </a:pPr>
            <a:r>
              <a:rPr lang="cs-CZ" b="1" dirty="0" err="1">
                <a:latin typeface="Times New Roman" pitchFamily="18" charset="0"/>
                <a:cs typeface="Times New Roman" pitchFamily="18" charset="0"/>
              </a:rPr>
              <a:t>revenues</a:t>
            </a:r>
            <a:r>
              <a:rPr lang="cs-CZ" dirty="0">
                <a:latin typeface="Times New Roman" pitchFamily="18" charset="0"/>
                <a:cs typeface="Times New Roman" pitchFamily="18" charset="0"/>
              </a:rPr>
              <a:t> are </a:t>
            </a:r>
            <a:r>
              <a:rPr lang="cs-CZ" dirty="0" err="1">
                <a:latin typeface="Times New Roman" pitchFamily="18" charset="0"/>
                <a:cs typeface="Times New Roman" pitchFamily="18" charset="0"/>
              </a:rPr>
              <a:t>presented</a:t>
            </a:r>
            <a:r>
              <a:rPr lang="cs-CZ" dirty="0">
                <a:latin typeface="Times New Roman" pitchFamily="18" charset="0"/>
                <a:cs typeface="Times New Roman" pitchFamily="18" charset="0"/>
              </a:rPr>
              <a:t> by “. </a:t>
            </a:r>
            <a:r>
              <a:rPr lang="cs-CZ" b="1" dirty="0">
                <a:latin typeface="Times New Roman" pitchFamily="18" charset="0"/>
                <a:cs typeface="Times New Roman" pitchFamily="18" charset="0"/>
              </a:rPr>
              <a:t>„sales </a:t>
            </a:r>
            <a:r>
              <a:rPr lang="cs-CZ" b="1" dirty="0" err="1">
                <a:latin typeface="Times New Roman" pitchFamily="18" charset="0"/>
                <a:cs typeface="Times New Roman" pitchFamily="18" charset="0"/>
              </a:rPr>
              <a:t>from</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the</a:t>
            </a:r>
            <a:r>
              <a:rPr lang="cs-CZ" b="1" dirty="0">
                <a:latin typeface="Times New Roman" pitchFamily="18" charset="0"/>
                <a:cs typeface="Times New Roman" pitchFamily="18" charset="0"/>
              </a:rPr>
              <a:t> </a:t>
            </a:r>
            <a:r>
              <a:rPr lang="cs-CZ" b="1" dirty="0" err="1">
                <a:latin typeface="Times New Roman" pitchFamily="18" charset="0"/>
                <a:cs typeface="Times New Roman" pitchFamily="18" charset="0"/>
              </a:rPr>
              <a:t>selling</a:t>
            </a:r>
            <a:r>
              <a:rPr lang="cs-CZ" b="1" dirty="0">
                <a:latin typeface="Times New Roman" pitchFamily="18" charset="0"/>
                <a:cs typeface="Times New Roman" pitchFamily="18" charset="0"/>
              </a:rPr>
              <a:t> output“ </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17</a:t>
            </a:fld>
            <a:endParaRPr lang="cs-CZ"/>
          </a:p>
        </p:txBody>
      </p:sp>
    </p:spTree>
    <p:extLst>
      <p:ext uri="{BB962C8B-B14F-4D97-AF65-F5344CB8AC3E}">
        <p14:creationId xmlns:p14="http://schemas.microsoft.com/office/powerpoint/2010/main" val="981454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defRPr/>
            </a:pPr>
            <a:r>
              <a:rPr lang="cs-CZ" sz="2400" dirty="0">
                <a:latin typeface="Times New Roman" pitchFamily="18" charset="0"/>
                <a:cs typeface="Times New Roman" pitchFamily="18" charset="0"/>
              </a:rPr>
              <a:t>Model </a:t>
            </a:r>
            <a:r>
              <a:rPr lang="cs-CZ" sz="2400" dirty="0" err="1">
                <a:latin typeface="Times New Roman" pitchFamily="18" charset="0"/>
                <a:cs typeface="Times New Roman" pitchFamily="18" charset="0"/>
              </a:rPr>
              <a:t>situation</a:t>
            </a:r>
            <a:endParaRPr lang="cs-CZ" sz="2400" dirty="0">
              <a:latin typeface="Times New Roman" pitchFamily="18" charset="0"/>
              <a:cs typeface="Times New Roman" pitchFamily="18" charset="0"/>
            </a:endParaRPr>
          </a:p>
          <a:p>
            <a:pPr algn="just">
              <a:defRPr/>
            </a:pPr>
            <a:r>
              <a:rPr lang="en-US" sz="2400" dirty="0">
                <a:latin typeface="Times New Roman" pitchFamily="18" charset="0"/>
                <a:cs typeface="Times New Roman" pitchFamily="18" charset="0"/>
              </a:rPr>
              <a:t>Fixed costs (F)  </a:t>
            </a:r>
            <a:r>
              <a:rPr lang="cs-CZ" sz="2400" dirty="0" err="1">
                <a:latin typeface="Times New Roman" pitchFamily="18" charset="0"/>
                <a:cs typeface="Times New Roman" pitchFamily="18" charset="0"/>
              </a:rPr>
              <a:t>at</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the value of CZK 200</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000 are recorded in the company “</a:t>
            </a:r>
            <a:r>
              <a:rPr lang="en-US" sz="2400" dirty="0" err="1">
                <a:latin typeface="Times New Roman" pitchFamily="18" charset="0"/>
                <a:cs typeface="Times New Roman" pitchFamily="18" charset="0"/>
              </a:rPr>
              <a:t>Ele</a:t>
            </a:r>
            <a:r>
              <a:rPr lang="cs-CZ" sz="2400" dirty="0" err="1">
                <a:latin typeface="Times New Roman" pitchFamily="18" charset="0"/>
                <a:cs typeface="Times New Roman" pitchFamily="18" charset="0"/>
              </a:rPr>
              <a:t>ctrocomponent</a:t>
            </a:r>
            <a:r>
              <a:rPr lang="en-US" sz="2400" dirty="0">
                <a:latin typeface="Times New Roman" pitchFamily="18" charset="0"/>
                <a:cs typeface="Times New Roman" pitchFamily="18" charset="0"/>
              </a:rPr>
              <a:t>”. The company produce</a:t>
            </a:r>
            <a:r>
              <a:rPr lang="cs-CZ" sz="2400" dirty="0">
                <a:latin typeface="Times New Roman" pitchFamily="18" charset="0"/>
                <a:cs typeface="Times New Roman" pitchFamily="18" charset="0"/>
              </a:rPr>
              <a:t>d</a:t>
            </a:r>
            <a:r>
              <a:rPr lang="en-US" sz="2400" dirty="0">
                <a:latin typeface="Times New Roman" pitchFamily="18" charset="0"/>
                <a:cs typeface="Times New Roman" pitchFamily="18" charset="0"/>
              </a:rPr>
              <a:t> 10</a:t>
            </a:r>
            <a:r>
              <a:rPr lang="cs-CZ" sz="2400" dirty="0">
                <a:latin typeface="Times New Roman" pitchFamily="18" charset="0"/>
                <a:cs typeface="Times New Roman" pitchFamily="18" charset="0"/>
              </a:rPr>
              <a:t> </a:t>
            </a:r>
            <a:r>
              <a:rPr lang="en-US" sz="2400" dirty="0">
                <a:latin typeface="Times New Roman" pitchFamily="18" charset="0"/>
                <a:cs typeface="Times New Roman" pitchFamily="18" charset="0"/>
              </a:rPr>
              <a:t>000 pieces of components </a:t>
            </a:r>
            <a:r>
              <a:rPr lang="cs-CZ" sz="2400" dirty="0" err="1">
                <a:latin typeface="Times New Roman" pitchFamily="18" charset="0"/>
                <a:cs typeface="Times New Roman" pitchFamily="18" charset="0"/>
              </a:rPr>
              <a:t>within</a:t>
            </a:r>
            <a:r>
              <a:rPr lang="en-US" sz="2400" dirty="0">
                <a:latin typeface="Times New Roman" pitchFamily="18" charset="0"/>
                <a:cs typeface="Times New Roman" pitchFamily="18" charset="0"/>
              </a:rPr>
              <a:t> the period under review. The only</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item</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en-US" sz="2400" dirty="0">
                <a:latin typeface="Times New Roman" pitchFamily="18" charset="0"/>
                <a:cs typeface="Times New Roman" pitchFamily="18" charset="0"/>
              </a:rPr>
              <a:t> variable cost is a material with a value of 10 CZK / piece.</a:t>
            </a:r>
          </a:p>
          <a:p>
            <a:pPr>
              <a:defRPr/>
            </a:pPr>
            <a:endParaRPr lang="cs-CZ" sz="2400" dirty="0">
              <a:latin typeface="Times New Roman" pitchFamily="18" charset="0"/>
              <a:cs typeface="Times New Roman" pitchFamily="18" charset="0"/>
            </a:endParaRPr>
          </a:p>
          <a:p>
            <a:pPr marL="457200" indent="-457200">
              <a:buFont typeface="+mj-lt"/>
              <a:buAutoNum type="alphaLcPeriod"/>
              <a:defRPr/>
            </a:pPr>
            <a:r>
              <a:rPr lang="en-US" sz="2400" i="1" dirty="0">
                <a:latin typeface="Times New Roman" pitchFamily="18" charset="0"/>
                <a:cs typeface="Times New Roman" pitchFamily="18" charset="0"/>
              </a:rPr>
              <a:t>What is the long-term low price limit (limit price)?</a:t>
            </a:r>
            <a:endParaRPr lang="cs-CZ" sz="2400" i="1" dirty="0">
              <a:latin typeface="Times New Roman" pitchFamily="18" charset="0"/>
              <a:cs typeface="Times New Roman" pitchFamily="18" charset="0"/>
            </a:endParaRPr>
          </a:p>
          <a:p>
            <a:pPr marL="457200" indent="-457200">
              <a:buFont typeface="+mj-lt"/>
              <a:buAutoNum type="alphaLcPeriod"/>
              <a:defRPr/>
            </a:pPr>
            <a:r>
              <a:rPr lang="en-US" sz="2400" i="1" dirty="0">
                <a:latin typeface="Times New Roman" pitchFamily="18" charset="0"/>
                <a:cs typeface="Times New Roman" pitchFamily="18" charset="0"/>
              </a:rPr>
              <a:t>What is the short-term </a:t>
            </a:r>
            <a:r>
              <a:rPr lang="cs-CZ" sz="2400" i="1" dirty="0">
                <a:latin typeface="Times New Roman" pitchFamily="18" charset="0"/>
                <a:cs typeface="Times New Roman" pitchFamily="18" charset="0"/>
              </a:rPr>
              <a:t>limit </a:t>
            </a:r>
            <a:r>
              <a:rPr lang="cs-CZ" sz="2400" i="1" dirty="0" err="1">
                <a:latin typeface="Times New Roman" pitchFamily="18" charset="0"/>
                <a:cs typeface="Times New Roman" pitchFamily="18" charset="0"/>
              </a:rPr>
              <a:t>price</a:t>
            </a:r>
            <a:r>
              <a:rPr lang="en-US" sz="2400" i="1" dirty="0">
                <a:latin typeface="Times New Roman" pitchFamily="18" charset="0"/>
                <a:cs typeface="Times New Roman" pitchFamily="18" charset="0"/>
              </a:rPr>
              <a:t>?</a:t>
            </a:r>
            <a:endParaRPr lang="cs-CZ" sz="2400"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18</a:t>
            </a:fld>
            <a:endParaRPr lang="cs-CZ"/>
          </a:p>
        </p:txBody>
      </p:sp>
    </p:spTree>
    <p:extLst>
      <p:ext uri="{BB962C8B-B14F-4D97-AF65-F5344CB8AC3E}">
        <p14:creationId xmlns:p14="http://schemas.microsoft.com/office/powerpoint/2010/main" val="25560746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cs-CZ" sz="2400" dirty="0" err="1">
                <a:latin typeface="Times New Roman" pitchFamily="18" charset="0"/>
                <a:cs typeface="Times New Roman" pitchFamily="18" charset="0"/>
              </a:rPr>
              <a:t>Solution</a:t>
            </a:r>
            <a:r>
              <a:rPr lang="cs-CZ" sz="2400" dirty="0">
                <a:latin typeface="Times New Roman" pitchFamily="18" charset="0"/>
                <a:cs typeface="Times New Roman" pitchFamily="18" charset="0"/>
              </a:rPr>
              <a:t> ad a):</a:t>
            </a:r>
            <a:r>
              <a:rPr lang="cs-CZ" sz="2400" dirty="0"/>
              <a:t>	                          </a:t>
            </a:r>
            <a:r>
              <a:rPr lang="cs-CZ" sz="2400" dirty="0" err="1">
                <a:latin typeface="Times New Roman" pitchFamily="18" charset="0"/>
                <a:cs typeface="Times New Roman" pitchFamily="18" charset="0"/>
              </a:rPr>
              <a:t>Solution</a:t>
            </a:r>
            <a:r>
              <a:rPr lang="cs-CZ" sz="2400" dirty="0">
                <a:latin typeface="Times New Roman" pitchFamily="18" charset="0"/>
                <a:cs typeface="Times New Roman" pitchFamily="18" charset="0"/>
              </a:rPr>
              <a:t> ad b):</a:t>
            </a:r>
          </a:p>
          <a:p>
            <a:pPr marL="0" indent="0">
              <a:buNone/>
              <a:defRPr/>
            </a:pPr>
            <a:r>
              <a:rPr lang="cs-CZ" sz="2400" i="1" dirty="0">
                <a:latin typeface="Times New Roman" pitchFamily="18" charset="0"/>
                <a:cs typeface="Times New Roman" pitchFamily="18" charset="0"/>
              </a:rPr>
              <a:t>ER = R – C				p = v</a:t>
            </a:r>
          </a:p>
          <a:p>
            <a:pPr marL="0" indent="0">
              <a:buNone/>
              <a:defRPr/>
            </a:pPr>
            <a:r>
              <a:rPr lang="cs-CZ" sz="2400" i="1" dirty="0">
                <a:latin typeface="Times New Roman" pitchFamily="18" charset="0"/>
                <a:cs typeface="Times New Roman" pitchFamily="18" charset="0"/>
              </a:rPr>
              <a:t>ER = p * Q – v * Q – F		p = 10 CZK/</a:t>
            </a:r>
            <a:r>
              <a:rPr lang="cs-CZ" sz="2400" i="1" dirty="0" err="1">
                <a:latin typeface="Times New Roman" pitchFamily="18" charset="0"/>
                <a:cs typeface="Times New Roman" pitchFamily="18" charset="0"/>
              </a:rPr>
              <a:t>pc</a:t>
            </a:r>
            <a:endParaRPr lang="cs-CZ" sz="2400" i="1" dirty="0">
              <a:latin typeface="Times New Roman" pitchFamily="18" charset="0"/>
              <a:cs typeface="Times New Roman" pitchFamily="18" charset="0"/>
            </a:endParaRPr>
          </a:p>
          <a:p>
            <a:pPr marL="0" indent="0">
              <a:buNone/>
              <a:defRPr/>
            </a:pPr>
            <a:r>
              <a:rPr lang="cs-CZ" sz="2400" i="1" dirty="0" err="1">
                <a:latin typeface="Times New Roman" pitchFamily="18" charset="0"/>
                <a:cs typeface="Times New Roman" pitchFamily="18" charset="0"/>
              </a:rPr>
              <a:t>For</a:t>
            </a:r>
            <a:r>
              <a:rPr lang="cs-CZ" sz="2400" i="1" dirty="0">
                <a:latin typeface="Times New Roman" pitchFamily="18" charset="0"/>
                <a:cs typeface="Times New Roman" pitchFamily="18" charset="0"/>
              </a:rPr>
              <a:t> limit </a:t>
            </a:r>
            <a:r>
              <a:rPr lang="cs-CZ" sz="2400" i="1" dirty="0" err="1">
                <a:latin typeface="Times New Roman" pitchFamily="18" charset="0"/>
                <a:cs typeface="Times New Roman" pitchFamily="18" charset="0"/>
              </a:rPr>
              <a:t>price</a:t>
            </a:r>
            <a:r>
              <a:rPr lang="cs-CZ" sz="2400" i="1" dirty="0">
                <a:latin typeface="Times New Roman" pitchFamily="18" charset="0"/>
                <a:cs typeface="Times New Roman" pitchFamily="18" charset="0"/>
              </a:rPr>
              <a:t>: ER = 0</a:t>
            </a:r>
          </a:p>
          <a:p>
            <a:pPr>
              <a:defRPr/>
            </a:pPr>
            <a:endParaRPr lang="cs-CZ" sz="2400" i="1" dirty="0">
              <a:latin typeface="Times New Roman" pitchFamily="18" charset="0"/>
              <a:cs typeface="Times New Roman" pitchFamily="18" charset="0"/>
            </a:endParaRPr>
          </a:p>
          <a:p>
            <a:pPr marL="0" indent="0">
              <a:buNone/>
              <a:defRPr/>
            </a:pPr>
            <a:r>
              <a:rPr lang="cs-CZ" sz="2400" i="1" dirty="0">
                <a:latin typeface="Times New Roman" pitchFamily="18" charset="0"/>
                <a:cs typeface="Times New Roman" pitchFamily="18" charset="0"/>
              </a:rPr>
              <a:t>p = F/Q + v</a:t>
            </a:r>
          </a:p>
          <a:p>
            <a:pPr marL="0" indent="0">
              <a:buNone/>
              <a:defRPr/>
            </a:pPr>
            <a:r>
              <a:rPr lang="cs-CZ" sz="2400" i="1" dirty="0">
                <a:latin typeface="Times New Roman" pitchFamily="18" charset="0"/>
                <a:cs typeface="Times New Roman" pitchFamily="18" charset="0"/>
              </a:rPr>
              <a:t>p = (200000/10000) + 10</a:t>
            </a:r>
          </a:p>
          <a:p>
            <a:pPr marL="0" indent="0">
              <a:buNone/>
              <a:defRPr/>
            </a:pPr>
            <a:r>
              <a:rPr lang="cs-CZ" sz="2400" i="1" dirty="0">
                <a:latin typeface="Times New Roman" pitchFamily="18" charset="0"/>
                <a:cs typeface="Times New Roman" pitchFamily="18" charset="0"/>
              </a:rPr>
              <a:t>p = 30 CZK/</a:t>
            </a:r>
            <a:r>
              <a:rPr lang="cs-CZ" sz="2400" i="1" dirty="0" err="1">
                <a:latin typeface="Times New Roman" pitchFamily="18" charset="0"/>
                <a:cs typeface="Times New Roman" pitchFamily="18" charset="0"/>
              </a:rPr>
              <a:t>pc</a:t>
            </a:r>
            <a:endParaRPr lang="cs-CZ" sz="2400"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19</a:t>
            </a:fld>
            <a:endParaRPr lang="cs-CZ"/>
          </a:p>
        </p:txBody>
      </p:sp>
    </p:spTree>
    <p:extLst>
      <p:ext uri="{BB962C8B-B14F-4D97-AF65-F5344CB8AC3E}">
        <p14:creationId xmlns:p14="http://schemas.microsoft.com/office/powerpoint/2010/main" val="143127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44517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1"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cs-CZ" sz="2400" dirty="0" err="1">
                <a:solidFill>
                  <a:srgbClr val="307871"/>
                </a:solidFill>
                <a:latin typeface="Times New Roman" panose="02020603050405020304" pitchFamily="18" charset="0"/>
                <a:cs typeface="Times New Roman" panose="02020603050405020304" pitchFamily="18" charset="0"/>
              </a:rPr>
              <a:t>Revenues</a:t>
            </a:r>
            <a:endParaRPr 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result</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Price</a:t>
            </a:r>
            <a:endParaRPr lang="cs-CZ" altLang="cs-CZ" sz="2400" dirty="0">
              <a:solidFill>
                <a:srgbClr val="307871"/>
              </a:solidFill>
              <a:latin typeface="Times New Roman" panose="02020603050405020304" pitchFamily="18" charset="0"/>
              <a:cs typeface="Times New Roman" panose="02020603050405020304" pitchFamily="18" charset="0"/>
            </a:endParaRPr>
          </a:p>
          <a:p>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non-</a:t>
            </a:r>
            <a:r>
              <a:rPr lang="cs-CZ" altLang="cs-CZ" sz="2400" dirty="0" err="1">
                <a:solidFill>
                  <a:srgbClr val="307871"/>
                </a:solidFill>
                <a:latin typeface="Times New Roman" panose="02020603050405020304" pitchFamily="18" charset="0"/>
                <a:cs typeface="Times New Roman" panose="02020603050405020304" pitchFamily="18" charset="0"/>
              </a:rPr>
              <a:t>linear</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a:t>
            </a:fld>
            <a:endParaRPr lang="cs-CZ"/>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Wingdings" pitchFamily="2" charset="2"/>
              <a:buNone/>
            </a:pPr>
            <a:r>
              <a:rPr lang="en-US" i="1" dirty="0">
                <a:latin typeface="Times New Roman" pitchFamily="18" charset="0"/>
                <a:cs typeface="Times New Roman" pitchFamily="18" charset="0"/>
              </a:rPr>
              <a:t>What will be the </a:t>
            </a:r>
            <a:r>
              <a:rPr lang="cs-CZ" i="1" dirty="0" err="1">
                <a:latin typeface="Times New Roman" pitchFamily="18" charset="0"/>
                <a:cs typeface="Times New Roman" pitchFamily="18" charset="0"/>
              </a:rPr>
              <a:t>economic</a:t>
            </a:r>
            <a:r>
              <a:rPr lang="cs-CZ" i="1" dirty="0">
                <a:latin typeface="Times New Roman" pitchFamily="18" charset="0"/>
                <a:cs typeface="Times New Roman" pitchFamily="18" charset="0"/>
              </a:rPr>
              <a:t> </a:t>
            </a:r>
            <a:r>
              <a:rPr lang="en-US" i="1" dirty="0">
                <a:latin typeface="Times New Roman" pitchFamily="18" charset="0"/>
                <a:cs typeface="Times New Roman" pitchFamily="18" charset="0"/>
              </a:rPr>
              <a:t>result of the “</a:t>
            </a:r>
            <a:r>
              <a:rPr lang="en-US" i="1" dirty="0" err="1">
                <a:latin typeface="Times New Roman" pitchFamily="18" charset="0"/>
                <a:cs typeface="Times New Roman" pitchFamily="18" charset="0"/>
              </a:rPr>
              <a:t>Electr</a:t>
            </a:r>
            <a:r>
              <a:rPr lang="cs-CZ" i="1" dirty="0">
                <a:latin typeface="Times New Roman" pitchFamily="18" charset="0"/>
                <a:cs typeface="Times New Roman" pitchFamily="18" charset="0"/>
              </a:rPr>
              <a:t>o</a:t>
            </a:r>
            <a:r>
              <a:rPr lang="en-US" i="1" dirty="0">
                <a:latin typeface="Times New Roman" pitchFamily="18" charset="0"/>
                <a:cs typeface="Times New Roman" pitchFamily="18" charset="0"/>
              </a:rPr>
              <a:t> component” if the sale of 10 000 pieces of components will gradually lead to the following values:</a:t>
            </a:r>
            <a:endParaRPr lang="cs-CZ" i="1" dirty="0">
              <a:latin typeface="Times New Roman" pitchFamily="18" charset="0"/>
              <a:cs typeface="Times New Roman" pitchFamily="18" charset="0"/>
            </a:endParaRPr>
          </a:p>
          <a:p>
            <a:pPr marL="0" indent="0" algn="just">
              <a:buFont typeface="Wingdings" pitchFamily="2" charset="2"/>
              <a:buNone/>
            </a:pPr>
            <a:endParaRPr lang="cs-CZ" i="1" dirty="0">
              <a:latin typeface="Times New Roman" pitchFamily="18" charset="0"/>
              <a:cs typeface="Times New Roman" pitchFamily="18" charset="0"/>
            </a:endParaRPr>
          </a:p>
          <a:p>
            <a:pPr marL="0" indent="0">
              <a:buFont typeface="Wingdings" pitchFamily="2" charset="2"/>
              <a:buNone/>
            </a:pPr>
            <a:r>
              <a:rPr lang="cs-CZ" i="1" dirty="0">
                <a:latin typeface="Times New Roman" pitchFamily="18" charset="0"/>
                <a:cs typeface="Times New Roman" pitchFamily="18" charset="0"/>
              </a:rPr>
              <a:t>p = 30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0" indent="0">
              <a:buFont typeface="Wingdings" pitchFamily="2" charset="2"/>
              <a:buNone/>
            </a:pPr>
            <a:r>
              <a:rPr lang="cs-CZ" i="1" dirty="0">
                <a:latin typeface="Times New Roman" pitchFamily="18" charset="0"/>
                <a:cs typeface="Times New Roman" pitchFamily="18" charset="0"/>
              </a:rPr>
              <a:t>p = 20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0" indent="0">
              <a:buFont typeface="Wingdings" pitchFamily="2" charset="2"/>
              <a:buNone/>
            </a:pPr>
            <a:r>
              <a:rPr lang="cs-CZ" i="1" dirty="0">
                <a:latin typeface="Times New Roman" pitchFamily="18" charset="0"/>
                <a:cs typeface="Times New Roman" pitchFamily="18" charset="0"/>
              </a:rPr>
              <a:t>p = 10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0" indent="0">
              <a:buFont typeface="Wingdings" pitchFamily="2" charset="2"/>
              <a:buNone/>
            </a:pPr>
            <a:r>
              <a:rPr lang="cs-CZ" i="1" dirty="0">
                <a:latin typeface="Times New Roman" pitchFamily="18" charset="0"/>
                <a:cs typeface="Times New Roman" pitchFamily="18" charset="0"/>
              </a:rPr>
              <a:t>p =  8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20</a:t>
            </a:fld>
            <a:endParaRPr lang="cs-CZ"/>
          </a:p>
        </p:txBody>
      </p:sp>
    </p:spTree>
    <p:extLst>
      <p:ext uri="{BB962C8B-B14F-4D97-AF65-F5344CB8AC3E}">
        <p14:creationId xmlns:p14="http://schemas.microsoft.com/office/powerpoint/2010/main" val="1834178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dirty="0" err="1">
                <a:latin typeface="Times New Roman" pitchFamily="18" charset="0"/>
                <a:cs typeface="Times New Roman" pitchFamily="18" charset="0"/>
              </a:rPr>
              <a:t>Solution</a:t>
            </a:r>
            <a:r>
              <a:rPr lang="cs-CZ" dirty="0">
                <a:latin typeface="Times New Roman" pitchFamily="18" charset="0"/>
                <a:cs typeface="Times New Roman" pitchFamily="18" charset="0"/>
              </a:rPr>
              <a:t>:</a:t>
            </a:r>
          </a:p>
          <a:p>
            <a:pPr>
              <a:buFont typeface="Wingdings" pitchFamily="2" charset="2"/>
              <a:buNone/>
            </a:pPr>
            <a:r>
              <a:rPr lang="cs-CZ" b="1" i="1" dirty="0">
                <a:solidFill>
                  <a:srgbClr val="FFC000"/>
                </a:solidFill>
                <a:latin typeface="Times New Roman" pitchFamily="18" charset="0"/>
                <a:cs typeface="Times New Roman" pitchFamily="18" charset="0"/>
              </a:rPr>
              <a:t>p = 30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b="1" i="1" dirty="0">
                <a:latin typeface="Times New Roman" pitchFamily="18" charset="0"/>
                <a:cs typeface="Times New Roman" pitchFamily="18" charset="0"/>
              </a:rPr>
              <a:t>	</a:t>
            </a:r>
            <a:r>
              <a:rPr lang="cs-CZ" i="1" dirty="0">
                <a:latin typeface="Times New Roman" pitchFamily="18" charset="0"/>
                <a:cs typeface="Times New Roman" pitchFamily="18" charset="0"/>
              </a:rPr>
              <a:t>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30∙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0 CZK</a:t>
            </a:r>
          </a:p>
          <a:p>
            <a:pPr>
              <a:buFont typeface="Wingdings" pitchFamily="2" charset="2"/>
              <a:buNone/>
            </a:pPr>
            <a:endParaRPr lang="cs-CZ" b="1" i="1"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20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b="1" i="1" dirty="0">
                <a:latin typeface="Times New Roman" pitchFamily="18" charset="0"/>
                <a:cs typeface="Times New Roman" pitchFamily="18" charset="0"/>
              </a:rPr>
              <a:t>		</a:t>
            </a:r>
            <a:r>
              <a:rPr lang="cs-CZ" i="1" dirty="0">
                <a:latin typeface="Times New Roman" pitchFamily="18" charset="0"/>
                <a:cs typeface="Times New Roman" pitchFamily="18" charset="0"/>
              </a:rPr>
              <a:t> ER = 20∙ 10 000 - 10 ∙ 10 000 – 200 000</a:t>
            </a:r>
          </a:p>
          <a:p>
            <a:pPr>
              <a:buFont typeface="Wingdings" pitchFamily="2" charset="2"/>
              <a:buNone/>
            </a:pPr>
            <a:r>
              <a:rPr lang="cs-CZ" b="1" i="1" dirty="0">
                <a:latin typeface="Times New Roman" pitchFamily="18" charset="0"/>
                <a:cs typeface="Times New Roman" pitchFamily="18" charset="0"/>
              </a:rPr>
              <a:t>		ER</a:t>
            </a:r>
            <a:r>
              <a:rPr lang="cs-CZ" b="1" i="1" u="sng" dirty="0">
                <a:latin typeface="Times New Roman" pitchFamily="18" charset="0"/>
                <a:cs typeface="Times New Roman" pitchFamily="18" charset="0"/>
              </a:rPr>
              <a:t> = - 100 000 CZK</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21</a:t>
            </a:fld>
            <a:endParaRPr lang="cs-CZ"/>
          </a:p>
        </p:txBody>
      </p:sp>
    </p:spTree>
    <p:extLst>
      <p:ext uri="{BB962C8B-B14F-4D97-AF65-F5344CB8AC3E}">
        <p14:creationId xmlns:p14="http://schemas.microsoft.com/office/powerpoint/2010/main" val="24715779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b="1" i="1" dirty="0">
                <a:solidFill>
                  <a:srgbClr val="FFC000"/>
                </a:solidFill>
                <a:latin typeface="Times New Roman" pitchFamily="18" charset="0"/>
                <a:cs typeface="Times New Roman" pitchFamily="18" charset="0"/>
              </a:rPr>
              <a:t>p = 10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10∙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- 200 000 CZK</a:t>
            </a:r>
          </a:p>
          <a:p>
            <a:pPr>
              <a:buFont typeface="Wingdings" pitchFamily="2" charset="2"/>
              <a:buNone/>
            </a:pPr>
            <a:endParaRPr lang="cs-CZ" b="1" i="1" u="sng"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8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8∙ 10 000 - 10 ∙ 10 000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- 220 000 CZK</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22</a:t>
            </a:fld>
            <a:endParaRPr lang="cs-CZ"/>
          </a:p>
        </p:txBody>
      </p:sp>
    </p:spTree>
    <p:extLst>
      <p:ext uri="{BB962C8B-B14F-4D97-AF65-F5344CB8AC3E}">
        <p14:creationId xmlns:p14="http://schemas.microsoft.com/office/powerpoint/2010/main" val="33130936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0000"/>
              </a:lnSpc>
              <a:spcBef>
                <a:spcPts val="1200"/>
              </a:spcBef>
              <a:spcAft>
                <a:spcPts val="1200"/>
              </a:spcAft>
              <a:buFont typeface="Wingdings" pitchFamily="2" charset="2"/>
              <a:buNone/>
              <a:defRPr/>
            </a:pPr>
            <a:r>
              <a:rPr lang="cs-CZ" i="1" dirty="0" err="1">
                <a:latin typeface="Times New Roman" pitchFamily="18" charset="0"/>
                <a:cs typeface="Times New Roman" pitchFamily="18" charset="0"/>
              </a:rPr>
              <a:t>What</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is</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the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value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of</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the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economic</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result</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if</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the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production</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volume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is</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two</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times</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higher</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that</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means</a:t>
            </a:r>
            <a:r>
              <a:rPr lang="cs-CZ" i="1" dirty="0">
                <a:latin typeface="Times New Roman" pitchFamily="18" charset="0"/>
                <a:cs typeface="Times New Roman" pitchFamily="18" charset="0"/>
              </a:rPr>
              <a:t> 20 000 </a:t>
            </a:r>
            <a:r>
              <a:rPr lang="cs-CZ" i="1" dirty="0" err="1">
                <a:latin typeface="Times New Roman" pitchFamily="18" charset="0"/>
                <a:cs typeface="Times New Roman" pitchFamily="18" charset="0"/>
              </a:rPr>
              <a:t>pcs</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of</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components</a:t>
            </a:r>
            <a:r>
              <a:rPr lang="cs-CZ" i="1" dirty="0">
                <a:latin typeface="Times New Roman" pitchFamily="18" charset="0"/>
                <a:cs typeface="Times New Roman" pitchFamily="18" charset="0"/>
              </a:rPr>
              <a:t> and </a:t>
            </a:r>
            <a:r>
              <a:rPr lang="cs-CZ" i="1" dirty="0" err="1">
                <a:latin typeface="Times New Roman" pitchFamily="18" charset="0"/>
                <a:cs typeface="Times New Roman" pitchFamily="18" charset="0"/>
              </a:rPr>
              <a:t>the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price</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is</a:t>
            </a:r>
            <a:r>
              <a:rPr lang="cs-CZ" i="1" dirty="0">
                <a:latin typeface="Times New Roman" pitchFamily="18" charset="0"/>
                <a:cs typeface="Times New Roman" pitchFamily="18" charset="0"/>
              </a:rPr>
              <a:t>  </a:t>
            </a:r>
            <a:r>
              <a:rPr lang="cs-CZ" i="1" dirty="0" err="1">
                <a:latin typeface="Times New Roman" pitchFamily="18" charset="0"/>
                <a:cs typeface="Times New Roman" pitchFamily="18" charset="0"/>
              </a:rPr>
              <a:t>gradually</a:t>
            </a:r>
            <a:r>
              <a:rPr lang="cs-CZ" i="1" dirty="0">
                <a:latin typeface="Times New Roman" pitchFamily="18" charset="0"/>
                <a:cs typeface="Times New Roman" pitchFamily="18" charset="0"/>
              </a:rPr>
              <a:t>:</a:t>
            </a: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30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20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10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a:p>
            <a:pPr marL="628650" lvl="1" indent="-361950">
              <a:lnSpc>
                <a:spcPct val="110000"/>
              </a:lnSpc>
              <a:spcBef>
                <a:spcPts val="1200"/>
              </a:spcBef>
              <a:spcAft>
                <a:spcPts val="1200"/>
              </a:spcAft>
              <a:buFont typeface="Calibri" pitchFamily="34" charset="0"/>
              <a:buAutoNum type="alphaLcPeriod"/>
              <a:defRPr/>
            </a:pPr>
            <a:r>
              <a:rPr lang="cs-CZ" i="1" dirty="0">
                <a:latin typeface="Times New Roman" pitchFamily="18" charset="0"/>
                <a:cs typeface="Times New Roman" pitchFamily="18" charset="0"/>
              </a:rPr>
              <a:t>p =  8 CZK/</a:t>
            </a:r>
            <a:r>
              <a:rPr lang="cs-CZ" i="1" dirty="0" err="1">
                <a:latin typeface="Times New Roman" pitchFamily="18" charset="0"/>
                <a:cs typeface="Times New Roman" pitchFamily="18" charset="0"/>
              </a:rPr>
              <a:t>pc</a:t>
            </a:r>
            <a:endParaRPr lang="cs-CZ" i="1" dirty="0">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23</a:t>
            </a:fld>
            <a:endParaRPr lang="cs-CZ"/>
          </a:p>
        </p:txBody>
      </p:sp>
    </p:spTree>
    <p:extLst>
      <p:ext uri="{BB962C8B-B14F-4D97-AF65-F5344CB8AC3E}">
        <p14:creationId xmlns:p14="http://schemas.microsoft.com/office/powerpoint/2010/main" val="1275811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dirty="0" err="1">
                <a:latin typeface="Times New Roman" pitchFamily="18" charset="0"/>
                <a:cs typeface="Times New Roman" pitchFamily="18" charset="0"/>
              </a:rPr>
              <a:t>Solution</a:t>
            </a:r>
            <a:r>
              <a:rPr lang="cs-CZ" dirty="0">
                <a:latin typeface="Times New Roman" pitchFamily="18" charset="0"/>
                <a:cs typeface="Times New Roman" pitchFamily="18" charset="0"/>
              </a:rPr>
              <a:t>:</a:t>
            </a:r>
          </a:p>
          <a:p>
            <a:pPr>
              <a:buFont typeface="Wingdings" pitchFamily="2" charset="2"/>
              <a:buNone/>
            </a:pPr>
            <a:r>
              <a:rPr lang="cs-CZ" b="1" i="1" dirty="0">
                <a:solidFill>
                  <a:srgbClr val="FFC000"/>
                </a:solidFill>
                <a:latin typeface="Times New Roman" pitchFamily="18" charset="0"/>
                <a:cs typeface="Times New Roman" pitchFamily="18" charset="0"/>
              </a:rPr>
              <a:t>p = 30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30∙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200 000 CZK</a:t>
            </a:r>
          </a:p>
          <a:p>
            <a:pPr>
              <a:buFont typeface="Wingdings" pitchFamily="2" charset="2"/>
              <a:buNone/>
            </a:pPr>
            <a:endParaRPr lang="cs-CZ" b="1" i="1"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20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b="1" i="1" dirty="0">
                <a:latin typeface="Times New Roman" pitchFamily="18" charset="0"/>
                <a:cs typeface="Times New Roman" pitchFamily="18" charset="0"/>
              </a:rPr>
              <a:t>		</a:t>
            </a:r>
            <a:r>
              <a:rPr lang="cs-CZ" i="1" dirty="0">
                <a:latin typeface="Times New Roman" pitchFamily="18" charset="0"/>
                <a:cs typeface="Times New Roman" pitchFamily="18" charset="0"/>
              </a:rPr>
              <a:t> ER = 20∙ 20 000 - 10 ∙ 20 000 – 200 000</a:t>
            </a:r>
          </a:p>
          <a:p>
            <a:pPr>
              <a:buFont typeface="Wingdings" pitchFamily="2" charset="2"/>
              <a:buNone/>
            </a:pPr>
            <a:r>
              <a:rPr lang="cs-CZ" b="1"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0 CZK</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24</a:t>
            </a:fld>
            <a:endParaRPr lang="cs-CZ"/>
          </a:p>
        </p:txBody>
      </p:sp>
    </p:spTree>
    <p:extLst>
      <p:ext uri="{BB962C8B-B14F-4D97-AF65-F5344CB8AC3E}">
        <p14:creationId xmlns:p14="http://schemas.microsoft.com/office/powerpoint/2010/main" val="330057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r>
              <a:rPr lang="cs-CZ" b="1" i="1" dirty="0">
                <a:solidFill>
                  <a:srgbClr val="FFC000"/>
                </a:solidFill>
                <a:latin typeface="Times New Roman" pitchFamily="18" charset="0"/>
                <a:cs typeface="Times New Roman" pitchFamily="18" charset="0"/>
              </a:rPr>
              <a:t>p = 10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10∙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- 200 000 CZK</a:t>
            </a:r>
          </a:p>
          <a:p>
            <a:pPr>
              <a:buFont typeface="Wingdings" pitchFamily="2" charset="2"/>
              <a:buNone/>
            </a:pPr>
            <a:endParaRPr lang="cs-CZ" b="1" i="1" u="sng" dirty="0">
              <a:latin typeface="Times New Roman" pitchFamily="18" charset="0"/>
              <a:cs typeface="Times New Roman" pitchFamily="18" charset="0"/>
            </a:endParaRPr>
          </a:p>
          <a:p>
            <a:pPr>
              <a:buFont typeface="Wingdings" pitchFamily="2" charset="2"/>
              <a:buNone/>
            </a:pPr>
            <a:r>
              <a:rPr lang="cs-CZ" b="1" i="1" dirty="0">
                <a:solidFill>
                  <a:srgbClr val="FFC000"/>
                </a:solidFill>
                <a:latin typeface="Times New Roman" pitchFamily="18" charset="0"/>
                <a:cs typeface="Times New Roman" pitchFamily="18" charset="0"/>
              </a:rPr>
              <a:t>p = 8 CZK/</a:t>
            </a:r>
            <a:r>
              <a:rPr lang="cs-CZ" b="1" i="1" dirty="0" err="1">
                <a:solidFill>
                  <a:srgbClr val="FFC000"/>
                </a:solidFill>
                <a:latin typeface="Times New Roman" pitchFamily="18" charset="0"/>
                <a:cs typeface="Times New Roman" pitchFamily="18" charset="0"/>
              </a:rPr>
              <a:t>pc</a:t>
            </a:r>
            <a:r>
              <a:rPr lang="cs-CZ" b="1" i="1" dirty="0">
                <a:solidFill>
                  <a:srgbClr val="FFC000"/>
                </a:solidFill>
                <a:latin typeface="Times New Roman" pitchFamily="18" charset="0"/>
                <a:cs typeface="Times New Roman" pitchFamily="18" charset="0"/>
              </a:rPr>
              <a:t>:</a:t>
            </a:r>
            <a:r>
              <a:rPr lang="cs-CZ" i="1" dirty="0">
                <a:latin typeface="Times New Roman" pitchFamily="18" charset="0"/>
                <a:cs typeface="Times New Roman" pitchFamily="18" charset="0"/>
              </a:rPr>
              <a:t>	ER = </a:t>
            </a:r>
            <a:r>
              <a:rPr lang="cs-CZ" i="1" dirty="0" err="1">
                <a:latin typeface="Times New Roman" pitchFamily="18" charset="0"/>
                <a:cs typeface="Times New Roman" pitchFamily="18" charset="0"/>
              </a:rPr>
              <a:t>pQ</a:t>
            </a:r>
            <a:r>
              <a:rPr lang="cs-CZ" i="1" dirty="0">
                <a:latin typeface="Times New Roman" pitchFamily="18" charset="0"/>
                <a:cs typeface="Times New Roman" pitchFamily="18" charset="0"/>
              </a:rPr>
              <a:t> – </a:t>
            </a:r>
            <a:r>
              <a:rPr lang="cs-CZ" i="1" dirty="0" err="1">
                <a:latin typeface="Times New Roman" pitchFamily="18" charset="0"/>
                <a:cs typeface="Times New Roman" pitchFamily="18" charset="0"/>
              </a:rPr>
              <a:t>vQ</a:t>
            </a:r>
            <a:r>
              <a:rPr lang="cs-CZ" i="1" dirty="0">
                <a:latin typeface="Times New Roman" pitchFamily="18" charset="0"/>
                <a:cs typeface="Times New Roman" pitchFamily="18" charset="0"/>
              </a:rPr>
              <a:t> – F</a:t>
            </a:r>
          </a:p>
          <a:p>
            <a:pPr>
              <a:buFont typeface="Wingdings" pitchFamily="2" charset="2"/>
              <a:buNone/>
            </a:pPr>
            <a:r>
              <a:rPr lang="cs-CZ" i="1" dirty="0">
                <a:latin typeface="Times New Roman" pitchFamily="18" charset="0"/>
                <a:cs typeface="Times New Roman" pitchFamily="18" charset="0"/>
              </a:rPr>
              <a:t>		ER = 8∙ 20 000 - 10 ∙ 20 000 – 200 000</a:t>
            </a:r>
          </a:p>
          <a:p>
            <a:pPr>
              <a:buFont typeface="Wingdings" pitchFamily="2" charset="2"/>
              <a:buNone/>
            </a:pPr>
            <a:r>
              <a:rPr lang="cs-CZ" i="1" dirty="0">
                <a:latin typeface="Times New Roman" pitchFamily="18" charset="0"/>
                <a:cs typeface="Times New Roman" pitchFamily="18" charset="0"/>
              </a:rPr>
              <a:t>		</a:t>
            </a:r>
            <a:r>
              <a:rPr lang="cs-CZ" b="1" i="1" u="sng" dirty="0">
                <a:latin typeface="Times New Roman" pitchFamily="18" charset="0"/>
                <a:cs typeface="Times New Roman" pitchFamily="18" charset="0"/>
              </a:rPr>
              <a:t>ER = - 240 000 CZK</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25</a:t>
            </a:fld>
            <a:endParaRPr lang="cs-CZ"/>
          </a:p>
        </p:txBody>
      </p:sp>
    </p:spTree>
    <p:extLst>
      <p:ext uri="{BB962C8B-B14F-4D97-AF65-F5344CB8AC3E}">
        <p14:creationId xmlns:p14="http://schemas.microsoft.com/office/powerpoint/2010/main" val="9070921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itchFamily="2" charset="2"/>
              <a:buNone/>
            </a:pPr>
            <a:endParaRPr lang="cs-CZ" b="1" i="1" u="sng" dirty="0">
              <a:latin typeface="Times New Roman" pitchFamily="18" charset="0"/>
              <a:cs typeface="Times New Roman" pitchFamily="18" charset="0"/>
            </a:endParaRPr>
          </a:p>
        </p:txBody>
      </p:sp>
      <p:graphicFrame>
        <p:nvGraphicFramePr>
          <p:cNvPr id="6" name="Zástupný symbol pro obsah 3"/>
          <p:cNvGraphicFramePr>
            <a:graphicFrameLocks noChangeAspect="1"/>
          </p:cNvGraphicFramePr>
          <p:nvPr>
            <p:extLst>
              <p:ext uri="{D42A27DB-BD31-4B8C-83A1-F6EECF244321}">
                <p14:modId xmlns:p14="http://schemas.microsoft.com/office/powerpoint/2010/main" val="2932756648"/>
              </p:ext>
            </p:extLst>
          </p:nvPr>
        </p:nvGraphicFramePr>
        <p:xfrm>
          <a:off x="550863" y="1222375"/>
          <a:ext cx="8555037" cy="4310063"/>
        </p:xfrm>
        <a:graphic>
          <a:graphicData uri="http://schemas.openxmlformats.org/presentationml/2006/ole">
            <mc:AlternateContent xmlns:mc="http://schemas.openxmlformats.org/markup-compatibility/2006">
              <mc:Choice xmlns:v="urn:schemas-microsoft-com:vml" Requires="v">
                <p:oleObj spid="_x0000_s5157" name="Document" r:id="rId4" imgW="6358074" imgH="3206995" progId="Word.Document.8">
                  <p:embed/>
                </p:oleObj>
              </mc:Choice>
              <mc:Fallback>
                <p:oleObj name="Document" r:id="rId4" imgW="6358074" imgH="3206995" progId="Word.Document.8">
                  <p:embed/>
                  <p:pic>
                    <p:nvPicPr>
                      <p:cNvPr id="3074" name="Zástupný symbol pro obsah 3"/>
                      <p:cNvPicPr>
                        <a:picLocks noChangeAspect="1" noChangeArrowheads="1"/>
                      </p:cNvPicPr>
                      <p:nvPr/>
                    </p:nvPicPr>
                    <p:blipFill>
                      <a:blip r:embed="rId5"/>
                      <a:srcRect/>
                      <a:stretch>
                        <a:fillRect/>
                      </a:stretch>
                    </p:blipFill>
                    <p:spPr bwMode="auto">
                      <a:xfrm>
                        <a:off x="550863" y="1222375"/>
                        <a:ext cx="8555037" cy="4310063"/>
                      </a:xfrm>
                      <a:prstGeom prst="rect">
                        <a:avLst/>
                      </a:prstGeom>
                      <a:solidFill>
                        <a:schemeClr val="bg2"/>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26</a:t>
            </a:fld>
            <a:endParaRPr lang="cs-CZ"/>
          </a:p>
        </p:txBody>
      </p:sp>
    </p:spTree>
    <p:extLst>
      <p:ext uri="{BB962C8B-B14F-4D97-AF65-F5344CB8AC3E}">
        <p14:creationId xmlns:p14="http://schemas.microsoft.com/office/powerpoint/2010/main" val="3182506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979755"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a:ln>
                  <a:noFill/>
                </a:ln>
                <a:solidFill>
                  <a:srgbClr val="307871"/>
                </a:solidFill>
                <a:effectLst/>
                <a:uLnTx/>
                <a:uFillTx/>
                <a:latin typeface="Times New Roman"/>
                <a:ea typeface="+mj-ea"/>
                <a:cs typeface="+mj-cs"/>
              </a:rPr>
              <a:t>Price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8280920"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None/>
              <a:defRPr/>
            </a:pPr>
            <a:r>
              <a:rPr lang="cs-CZ" dirty="0" err="1">
                <a:latin typeface="Times New Roman" pitchFamily="18" charset="0"/>
                <a:cs typeface="Times New Roman" pitchFamily="18" charset="0"/>
              </a:rPr>
              <a:t>Conclusion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model </a:t>
            </a:r>
            <a:r>
              <a:rPr lang="cs-CZ" dirty="0" err="1">
                <a:latin typeface="Times New Roman" pitchFamily="18" charset="0"/>
                <a:cs typeface="Times New Roman" pitchFamily="18" charset="0"/>
              </a:rPr>
              <a:t>situation</a:t>
            </a:r>
            <a:r>
              <a:rPr lang="cs-CZ" dirty="0">
                <a:latin typeface="Times New Roman" pitchFamily="18" charset="0"/>
                <a:cs typeface="Times New Roman" pitchFamily="18" charset="0"/>
              </a:rPr>
              <a:t>:</a:t>
            </a:r>
          </a:p>
          <a:p>
            <a:pPr>
              <a:defRPr/>
            </a:pPr>
            <a:r>
              <a:rPr lang="en-US" sz="2000" b="1" i="1" dirty="0">
                <a:solidFill>
                  <a:srgbClr val="FFC000"/>
                </a:solidFill>
                <a:latin typeface="Times New Roman" pitchFamily="18" charset="0"/>
                <a:cs typeface="Times New Roman" pitchFamily="18" charset="0"/>
              </a:rPr>
              <a:t>At </a:t>
            </a:r>
            <a:r>
              <a:rPr lang="cs-CZ" sz="2000" b="1" i="1" dirty="0" err="1">
                <a:solidFill>
                  <a:srgbClr val="FFC000"/>
                </a:solidFill>
                <a:latin typeface="Times New Roman" pitchFamily="18" charset="0"/>
                <a:cs typeface="Times New Roman" pitchFamily="18" charset="0"/>
              </a:rPr>
              <a:t>the</a:t>
            </a:r>
            <a:r>
              <a:rPr lang="en-US" sz="2000" b="1" i="1" dirty="0">
                <a:solidFill>
                  <a:srgbClr val="FFC000"/>
                </a:solidFill>
                <a:latin typeface="Times New Roman" pitchFamily="18" charset="0"/>
                <a:cs typeface="Times New Roman" pitchFamily="18" charset="0"/>
              </a:rPr>
              <a:t> price higher than the variable cost per </a:t>
            </a:r>
            <a:r>
              <a:rPr lang="cs-CZ" sz="2000" b="1" i="1" dirty="0">
                <a:solidFill>
                  <a:srgbClr val="FFC000"/>
                </a:solidFill>
                <a:latin typeface="Times New Roman" pitchFamily="18" charset="0"/>
                <a:cs typeface="Times New Roman" pitchFamily="18" charset="0"/>
              </a:rPr>
              <a:t>unit</a:t>
            </a:r>
            <a:r>
              <a:rPr lang="en-US" sz="2000" b="1" i="1" dirty="0">
                <a:solidFill>
                  <a:srgbClr val="FFC000"/>
                </a:solidFill>
                <a:latin typeface="Times New Roman" pitchFamily="18" charset="0"/>
                <a:cs typeface="Times New Roman" pitchFamily="18" charset="0"/>
              </a:rPr>
              <a:t>, </a:t>
            </a:r>
            <a:r>
              <a:rPr lang="en-US" sz="2000" b="1" i="1" dirty="0">
                <a:latin typeface="Times New Roman" pitchFamily="18" charset="0"/>
                <a:cs typeface="Times New Roman" pitchFamily="18" charset="0"/>
              </a:rPr>
              <a:t>it is possible to realize a positive economic result (profit) with a sufficient increase in production.</a:t>
            </a:r>
            <a:endParaRPr lang="cs-CZ" sz="2000" b="1" i="1" dirty="0">
              <a:latin typeface="Times New Roman" pitchFamily="18" charset="0"/>
              <a:cs typeface="Times New Roman" pitchFamily="18" charset="0"/>
            </a:endParaRPr>
          </a:p>
          <a:p>
            <a:pPr marL="0" indent="0" algn="ctr">
              <a:buNone/>
              <a:defRPr/>
            </a:pPr>
            <a:r>
              <a:rPr lang="cs-CZ" sz="2000" b="1" dirty="0">
                <a:solidFill>
                  <a:srgbClr val="FFC000"/>
                </a:solidFill>
                <a:latin typeface="Times New Roman" pitchFamily="18" charset="0"/>
                <a:cs typeface="Times New Roman" pitchFamily="18" charset="0"/>
              </a:rPr>
              <a:t>(30 CZK &gt; </a:t>
            </a:r>
            <a:r>
              <a:rPr lang="cs-CZ" sz="2000" b="1" i="1" dirty="0">
                <a:solidFill>
                  <a:srgbClr val="FFC000"/>
                </a:solidFill>
                <a:latin typeface="Times New Roman" pitchFamily="18" charset="0"/>
                <a:cs typeface="Times New Roman" pitchFamily="18" charset="0"/>
              </a:rPr>
              <a:t>p</a:t>
            </a:r>
            <a:r>
              <a:rPr lang="cs-CZ" sz="2000" b="1" dirty="0">
                <a:solidFill>
                  <a:srgbClr val="FFC000"/>
                </a:solidFill>
                <a:latin typeface="Times New Roman" pitchFamily="18" charset="0"/>
                <a:cs typeface="Times New Roman" pitchFamily="18" charset="0"/>
              </a:rPr>
              <a:t> &gt;10 CZK) </a:t>
            </a:r>
          </a:p>
          <a:p>
            <a:pPr>
              <a:tabLst>
                <a:tab pos="3143250" algn="l"/>
              </a:tabLst>
              <a:defRPr/>
            </a:pPr>
            <a:r>
              <a:rPr lang="cs-CZ" sz="2000" b="1" i="1" dirty="0">
                <a:solidFill>
                  <a:srgbClr val="FFC000"/>
                </a:solidFill>
                <a:latin typeface="Times New Roman" pitchFamily="18" charset="0"/>
                <a:cs typeface="Times New Roman" pitchFamily="18" charset="0"/>
              </a:rPr>
              <a:t>At </a:t>
            </a:r>
            <a:r>
              <a:rPr lang="cs-CZ" sz="2000" b="1" i="1" dirty="0" err="1">
                <a:solidFill>
                  <a:srgbClr val="FFC000"/>
                </a:solidFill>
                <a:latin typeface="Times New Roman" pitchFamily="18" charset="0"/>
                <a:cs typeface="Times New Roman" pitchFamily="18" charset="0"/>
              </a:rPr>
              <a:t>the</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price</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which</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is</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equal</a:t>
            </a:r>
            <a:r>
              <a:rPr lang="cs-CZ" sz="2000" b="1" i="1" dirty="0">
                <a:solidFill>
                  <a:srgbClr val="FFC000"/>
                </a:solidFill>
                <a:latin typeface="Times New Roman" pitchFamily="18" charset="0"/>
                <a:cs typeface="Times New Roman" pitchFamily="18" charset="0"/>
              </a:rPr>
              <a:t> to </a:t>
            </a:r>
            <a:r>
              <a:rPr lang="cs-CZ" sz="2000" b="1" i="1" dirty="0" err="1">
                <a:solidFill>
                  <a:srgbClr val="FFC000"/>
                </a:solidFill>
                <a:latin typeface="Times New Roman" pitchFamily="18" charset="0"/>
                <a:cs typeface="Times New Roman" pitchFamily="18" charset="0"/>
              </a:rPr>
              <a:t>the</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variable</a:t>
            </a:r>
            <a:r>
              <a:rPr lang="cs-CZ" sz="2000" b="1" i="1" dirty="0">
                <a:solidFill>
                  <a:srgbClr val="FFC000"/>
                </a:solidFill>
                <a:latin typeface="Times New Roman" pitchFamily="18" charset="0"/>
                <a:cs typeface="Times New Roman" pitchFamily="18" charset="0"/>
              </a:rPr>
              <a:t> </a:t>
            </a:r>
            <a:r>
              <a:rPr lang="cs-CZ" sz="2000" b="1" i="1" dirty="0" err="1">
                <a:solidFill>
                  <a:srgbClr val="FFC000"/>
                </a:solidFill>
                <a:latin typeface="Times New Roman" pitchFamily="18" charset="0"/>
                <a:cs typeface="Times New Roman" pitchFamily="18" charset="0"/>
              </a:rPr>
              <a:t>cost</a:t>
            </a:r>
            <a:r>
              <a:rPr lang="cs-CZ" sz="2000" b="1" i="1" dirty="0">
                <a:solidFill>
                  <a:srgbClr val="FFC000"/>
                </a:solidFill>
                <a:latin typeface="Times New Roman" pitchFamily="18" charset="0"/>
                <a:cs typeface="Times New Roman" pitchFamily="18" charset="0"/>
              </a:rPr>
              <a:t> per unit, </a:t>
            </a:r>
            <a:r>
              <a:rPr lang="en-US" sz="2000" b="1" i="1" dirty="0">
                <a:latin typeface="Times New Roman" pitchFamily="18" charset="0"/>
                <a:cs typeface="Times New Roman" pitchFamily="18" charset="0"/>
              </a:rPr>
              <a:t>there is a loss </a:t>
            </a:r>
            <a:r>
              <a:rPr lang="cs-CZ" sz="2000" b="1" i="1" dirty="0" err="1">
                <a:latin typeface="Times New Roman" pitchFamily="18" charset="0"/>
                <a:cs typeface="Times New Roman" pitchFamily="18" charset="0"/>
              </a:rPr>
              <a:t>at</a:t>
            </a:r>
            <a:r>
              <a:rPr lang="cs-CZ" sz="2000" b="1" i="1" dirty="0">
                <a:latin typeface="Times New Roman" pitchFamily="18" charset="0"/>
                <a:cs typeface="Times New Roman" pitchFamily="18" charset="0"/>
              </a:rPr>
              <a:t> </a:t>
            </a:r>
            <a:r>
              <a:rPr lang="cs-CZ" sz="2000" b="1" i="1" dirty="0" err="1">
                <a:latin typeface="Times New Roman" pitchFamily="18" charset="0"/>
                <a:cs typeface="Times New Roman" pitchFamily="18" charset="0"/>
              </a:rPr>
              <a:t>the</a:t>
            </a:r>
            <a:r>
              <a:rPr lang="cs-CZ" sz="2000" b="1" i="1" dirty="0">
                <a:latin typeface="Times New Roman" pitchFamily="18" charset="0"/>
                <a:cs typeface="Times New Roman" pitchFamily="18" charset="0"/>
              </a:rPr>
              <a:t> </a:t>
            </a:r>
            <a:r>
              <a:rPr lang="cs-CZ" sz="2000" b="1" i="1" dirty="0" err="1">
                <a:latin typeface="Times New Roman" pitchFamily="18" charset="0"/>
                <a:cs typeface="Times New Roman" pitchFamily="18" charset="0"/>
              </a:rPr>
              <a:t>level</a:t>
            </a:r>
            <a:r>
              <a:rPr lang="cs-CZ" sz="2000" b="1" i="1" dirty="0">
                <a:latin typeface="Times New Roman" pitchFamily="18" charset="0"/>
                <a:cs typeface="Times New Roman" pitchFamily="18" charset="0"/>
              </a:rPr>
              <a:t> </a:t>
            </a:r>
            <a:r>
              <a:rPr lang="en-US" sz="2000" b="1" i="1" dirty="0">
                <a:latin typeface="Times New Roman" pitchFamily="18" charset="0"/>
                <a:cs typeface="Times New Roman" pitchFamily="18" charset="0"/>
              </a:rPr>
              <a:t>of fixed costs and it is not possible to improve the situation by increasing or decreasing sales.</a:t>
            </a:r>
            <a:br>
              <a:rPr lang="cs-CZ" sz="2000" b="1" i="1" dirty="0">
                <a:latin typeface="Times New Roman" pitchFamily="18" charset="0"/>
                <a:cs typeface="Times New Roman" pitchFamily="18" charset="0"/>
              </a:rPr>
            </a:br>
            <a:r>
              <a:rPr lang="cs-CZ" sz="2000" dirty="0">
                <a:effectLst>
                  <a:outerShdw blurRad="38100" dist="38100" dir="2700000" algn="tl">
                    <a:srgbClr val="000000">
                      <a:alpha val="43137"/>
                    </a:srgbClr>
                  </a:outerShdw>
                </a:effectLst>
                <a:latin typeface="Times New Roman" pitchFamily="18" charset="0"/>
                <a:cs typeface="Times New Roman" pitchFamily="18" charset="0"/>
              </a:rPr>
              <a:t>	</a:t>
            </a:r>
            <a:r>
              <a:rPr lang="cs-CZ" sz="2000" b="1" dirty="0">
                <a:solidFill>
                  <a:srgbClr val="FFC000"/>
                </a:solidFill>
                <a:latin typeface="Times New Roman" pitchFamily="18" charset="0"/>
                <a:cs typeface="Times New Roman" pitchFamily="18" charset="0"/>
              </a:rPr>
              <a:t>(</a:t>
            </a:r>
            <a:r>
              <a:rPr lang="cs-CZ" sz="2000" b="1" i="1" dirty="0">
                <a:solidFill>
                  <a:srgbClr val="FFC000"/>
                </a:solidFill>
                <a:latin typeface="Times New Roman" pitchFamily="18" charset="0"/>
                <a:cs typeface="Times New Roman" pitchFamily="18" charset="0"/>
              </a:rPr>
              <a:t>p</a:t>
            </a:r>
            <a:r>
              <a:rPr lang="cs-CZ" sz="2000" b="1" dirty="0">
                <a:solidFill>
                  <a:srgbClr val="FFC000"/>
                </a:solidFill>
                <a:latin typeface="Times New Roman" pitchFamily="18" charset="0"/>
                <a:cs typeface="Times New Roman" pitchFamily="18" charset="0"/>
              </a:rPr>
              <a:t> = 10 CZK) </a:t>
            </a:r>
          </a:p>
          <a:p>
            <a:pPr>
              <a:tabLst>
                <a:tab pos="3143250" algn="l"/>
              </a:tabLst>
              <a:defRPr/>
            </a:pPr>
            <a:r>
              <a:rPr lang="en-US" sz="2000" b="1" i="1" dirty="0">
                <a:solidFill>
                  <a:srgbClr val="FFC000"/>
                </a:solidFill>
                <a:latin typeface="Times New Roman" pitchFamily="18" charset="0"/>
                <a:cs typeface="Times New Roman" pitchFamily="18" charset="0"/>
              </a:rPr>
              <a:t>At </a:t>
            </a:r>
            <a:r>
              <a:rPr lang="cs-CZ" sz="2000" b="1" i="1" dirty="0" err="1">
                <a:solidFill>
                  <a:srgbClr val="FFC000"/>
                </a:solidFill>
                <a:latin typeface="Times New Roman" pitchFamily="18" charset="0"/>
                <a:cs typeface="Times New Roman" pitchFamily="18" charset="0"/>
              </a:rPr>
              <a:t>the</a:t>
            </a:r>
            <a:r>
              <a:rPr lang="en-US" sz="2000" b="1" i="1" dirty="0">
                <a:solidFill>
                  <a:srgbClr val="FFC000"/>
                </a:solidFill>
                <a:latin typeface="Times New Roman" pitchFamily="18" charset="0"/>
                <a:cs typeface="Times New Roman" pitchFamily="18" charset="0"/>
              </a:rPr>
              <a:t> price below the variable cost per piece, </a:t>
            </a:r>
            <a:r>
              <a:rPr lang="en-US" sz="2000" b="1" i="1" dirty="0">
                <a:latin typeface="Times New Roman" pitchFamily="18" charset="0"/>
                <a:cs typeface="Times New Roman" pitchFamily="18" charset="0"/>
              </a:rPr>
              <a:t>it pays only to reduce production, preferably to zero, because with each additional product, the loss of the business only deepens.</a:t>
            </a:r>
            <a:r>
              <a:rPr lang="cs-CZ" sz="2000" dirty="0">
                <a:effectLst>
                  <a:outerShdw blurRad="38100" dist="38100" dir="2700000" algn="tl">
                    <a:srgbClr val="000000">
                      <a:alpha val="43137"/>
                    </a:srgbClr>
                  </a:outerShdw>
                </a:effectLst>
                <a:latin typeface="Times New Roman" pitchFamily="18" charset="0"/>
                <a:cs typeface="Times New Roman" pitchFamily="18" charset="0"/>
              </a:rPr>
              <a:t>	</a:t>
            </a:r>
          </a:p>
          <a:p>
            <a:pPr marL="0" indent="0">
              <a:buNone/>
              <a:tabLst>
                <a:tab pos="3143250" algn="l"/>
              </a:tabLst>
              <a:defRPr/>
            </a:pPr>
            <a:r>
              <a:rPr lang="cs-CZ" sz="2000"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	</a:t>
            </a:r>
            <a:r>
              <a:rPr lang="cs-CZ" sz="2000" b="1" dirty="0">
                <a:solidFill>
                  <a:srgbClr val="FFC000"/>
                </a:solidFill>
                <a:latin typeface="Times New Roman" pitchFamily="18" charset="0"/>
                <a:cs typeface="Times New Roman" pitchFamily="18" charset="0"/>
              </a:rPr>
              <a:t>(</a:t>
            </a:r>
            <a:r>
              <a:rPr lang="cs-CZ" sz="2000" b="1" i="1" dirty="0">
                <a:solidFill>
                  <a:srgbClr val="FFC000"/>
                </a:solidFill>
                <a:latin typeface="Times New Roman" pitchFamily="18" charset="0"/>
                <a:cs typeface="Times New Roman" pitchFamily="18" charset="0"/>
              </a:rPr>
              <a:t>p </a:t>
            </a:r>
            <a:r>
              <a:rPr lang="cs-CZ" sz="2000" b="1" dirty="0">
                <a:solidFill>
                  <a:srgbClr val="FFC000"/>
                </a:solidFill>
                <a:latin typeface="Times New Roman" pitchFamily="18" charset="0"/>
                <a:cs typeface="Times New Roman" pitchFamily="18" charset="0"/>
              </a:rPr>
              <a:t>&lt; 10 CZK) </a:t>
            </a: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27</a:t>
            </a:fld>
            <a:endParaRPr lang="cs-CZ"/>
          </a:p>
        </p:txBody>
      </p:sp>
    </p:spTree>
    <p:extLst>
      <p:ext uri="{BB962C8B-B14F-4D97-AF65-F5344CB8AC3E}">
        <p14:creationId xmlns:p14="http://schemas.microsoft.com/office/powerpoint/2010/main" val="33311358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32655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cs-CZ" sz="2800" b="1" kern="0" dirty="0" err="1">
                <a:solidFill>
                  <a:srgbClr val="307871"/>
                </a:solidFill>
                <a:latin typeface="Times New Roman"/>
                <a:ea typeface="+mj-ea"/>
                <a:cs typeface="+mj-cs"/>
              </a:rPr>
              <a:t>Revenues</a:t>
            </a:r>
            <a:r>
              <a:rPr lang="cs-CZ" sz="2800" b="1" kern="0" dirty="0">
                <a:solidFill>
                  <a:srgbClr val="307871"/>
                </a:solidFill>
                <a:latin typeface="Times New Roman"/>
                <a:ea typeface="+mj-ea"/>
                <a:cs typeface="+mj-cs"/>
              </a:rPr>
              <a:t> non-</a:t>
            </a:r>
            <a:r>
              <a:rPr lang="cs-CZ" sz="2800" b="1" kern="0" dirty="0" err="1">
                <a:solidFill>
                  <a:srgbClr val="307871"/>
                </a:solidFill>
                <a:latin typeface="Times New Roman"/>
                <a:ea typeface="+mj-ea"/>
                <a:cs typeface="+mj-cs"/>
              </a:rPr>
              <a:t>linear</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226408"/>
            <a:ext cx="9452552" cy="314964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600"/>
              </a:spcBef>
              <a:spcAft>
                <a:spcPts val="600"/>
              </a:spcAft>
              <a:defRPr/>
            </a:pP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sales, </a:t>
            </a:r>
            <a:r>
              <a:rPr lang="cs-CZ" dirty="0" err="1">
                <a:latin typeface="Times New Roman" pitchFamily="18" charset="0"/>
                <a:cs typeface="Times New Roman" pitchFamily="18" charset="0"/>
              </a:rPr>
              <a:t>at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which</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maximum profit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achieved</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that</a:t>
            </a:r>
            <a:r>
              <a:rPr lang="cs-CZ" dirty="0">
                <a:latin typeface="Times New Roman" pitchFamily="18" charset="0"/>
                <a:cs typeface="Times New Roman" pitchFamily="18" charset="0"/>
              </a:rPr>
              <a:t> point (</a:t>
            </a:r>
            <a:r>
              <a:rPr lang="cs-CZ" dirty="0" err="1">
                <a:latin typeface="Times New Roman" pitchFamily="18" charset="0"/>
                <a:cs typeface="Times New Roman" pitchFamily="18" charset="0"/>
              </a:rPr>
              <a:t>at</a:t>
            </a:r>
            <a:r>
              <a:rPr lang="cs-CZ" dirty="0">
                <a:latin typeface="Times New Roman" pitchFamily="18" charset="0"/>
                <a:cs typeface="Times New Roman" pitchFamily="18" charset="0"/>
              </a:rPr>
              <a:t> sales </a:t>
            </a:r>
            <a:r>
              <a:rPr lang="cs-CZ" dirty="0" err="1">
                <a:latin typeface="Times New Roman" pitchFamily="18" charset="0"/>
                <a:cs typeface="Times New Roman" pitchFamily="18" charset="0"/>
              </a:rPr>
              <a:t>volume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when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first</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derivation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function</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VH = f(Q)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equal</a:t>
            </a:r>
            <a:r>
              <a:rPr lang="cs-CZ" dirty="0">
                <a:latin typeface="Times New Roman" pitchFamily="18" charset="0"/>
                <a:cs typeface="Times New Roman" pitchFamily="18" charset="0"/>
              </a:rPr>
              <a:t> to </a:t>
            </a:r>
            <a:r>
              <a:rPr lang="cs-CZ" dirty="0" err="1">
                <a:latin typeface="Times New Roman" pitchFamily="18" charset="0"/>
                <a:cs typeface="Times New Roman" pitchFamily="18" charset="0"/>
              </a:rPr>
              <a:t>zero</a:t>
            </a:r>
            <a:r>
              <a:rPr lang="cs-CZ" dirty="0">
                <a:latin typeface="Times New Roman" pitchFamily="18" charset="0"/>
                <a:cs typeface="Times New Roman" pitchFamily="18" charset="0"/>
              </a:rPr>
              <a:t>:  </a:t>
            </a:r>
            <a:endParaRPr lang="en-US" i="1" dirty="0">
              <a:latin typeface="Times New Roman" pitchFamily="18" charset="0"/>
              <a:cs typeface="Times New Roman" pitchFamily="18" charset="0"/>
            </a:endParaRPr>
          </a:p>
          <a:p>
            <a:pPr>
              <a:lnSpc>
                <a:spcPct val="120000"/>
              </a:lnSpc>
              <a:spcBef>
                <a:spcPts val="600"/>
              </a:spcBef>
              <a:spcAft>
                <a:spcPts val="600"/>
              </a:spcAft>
              <a:buFont typeface="Wingdings" pitchFamily="2" charset="2"/>
              <a:buNone/>
              <a:defRPr/>
            </a:pPr>
            <a:r>
              <a:rPr lang="cs-CZ" i="1" dirty="0" err="1">
                <a:latin typeface="Times New Roman" pitchFamily="18" charset="0"/>
                <a:cs typeface="Times New Roman" pitchFamily="18" charset="0"/>
              </a:rPr>
              <a:t>dVH</a:t>
            </a:r>
            <a:r>
              <a:rPr lang="cs-CZ" i="1" dirty="0">
                <a:latin typeface="Times New Roman" pitchFamily="18" charset="0"/>
                <a:cs typeface="Times New Roman" pitchFamily="18" charset="0"/>
              </a:rPr>
              <a:t>/</a:t>
            </a:r>
            <a:r>
              <a:rPr lang="cs-CZ" i="1" dirty="0" err="1">
                <a:latin typeface="Times New Roman" pitchFamily="18" charset="0"/>
                <a:cs typeface="Times New Roman" pitchFamily="18" charset="0"/>
              </a:rPr>
              <a:t>dQ</a:t>
            </a:r>
            <a:r>
              <a:rPr lang="cs-CZ" i="1" dirty="0">
                <a:latin typeface="Times New Roman" pitchFamily="18" charset="0"/>
                <a:cs typeface="Times New Roman" pitchFamily="18" charset="0"/>
              </a:rPr>
              <a:t> = 0</a:t>
            </a:r>
          </a:p>
          <a:p>
            <a:pPr>
              <a:lnSpc>
                <a:spcPct val="120000"/>
              </a:lnSpc>
              <a:spcBef>
                <a:spcPts val="600"/>
              </a:spcBef>
              <a:spcAft>
                <a:spcPts val="600"/>
              </a:spcAft>
              <a:defRPr/>
            </a:pP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condition</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of</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the</a:t>
            </a:r>
            <a:r>
              <a:rPr lang="cs-CZ" dirty="0">
                <a:latin typeface="Times New Roman" pitchFamily="18" charset="0"/>
                <a:cs typeface="Times New Roman" pitchFamily="18" charset="0"/>
              </a:rPr>
              <a:t> maximum </a:t>
            </a:r>
            <a:r>
              <a:rPr lang="cs-CZ" dirty="0" err="1">
                <a:latin typeface="Times New Roman" pitchFamily="18" charset="0"/>
                <a:cs typeface="Times New Roman" pitchFamily="18" charset="0"/>
              </a:rPr>
              <a:t>is</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that</a:t>
            </a:r>
            <a:r>
              <a:rPr lang="cs-CZ" dirty="0">
                <a:latin typeface="Times New Roman" pitchFamily="18" charset="0"/>
                <a:cs typeface="Times New Roman" pitchFamily="18" charset="0"/>
              </a:rPr>
              <a:t>:</a:t>
            </a:r>
          </a:p>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a:p>
            <a:pPr>
              <a:lnSpc>
                <a:spcPct val="120000"/>
              </a:lnSpc>
              <a:spcBef>
                <a:spcPts val="600"/>
              </a:spcBef>
              <a:spcAft>
                <a:spcPts val="600"/>
              </a:spcAft>
              <a:defRPr/>
            </a:pPr>
            <a:endParaRPr lang="cs-CZ" dirty="0"/>
          </a:p>
        </p:txBody>
      </p:sp>
      <p:graphicFrame>
        <p:nvGraphicFramePr>
          <p:cNvPr id="6" name="Object 6"/>
          <p:cNvGraphicFramePr>
            <a:graphicFrameLocks noChangeAspect="1"/>
          </p:cNvGraphicFramePr>
          <p:nvPr>
            <p:extLst>
              <p:ext uri="{D42A27DB-BD31-4B8C-83A1-F6EECF244321}">
                <p14:modId xmlns:p14="http://schemas.microsoft.com/office/powerpoint/2010/main" val="321036949"/>
              </p:ext>
            </p:extLst>
          </p:nvPr>
        </p:nvGraphicFramePr>
        <p:xfrm>
          <a:off x="1187624" y="4581128"/>
          <a:ext cx="6380163" cy="1000125"/>
        </p:xfrm>
        <a:graphic>
          <a:graphicData uri="http://schemas.openxmlformats.org/presentationml/2006/ole">
            <mc:AlternateContent xmlns:mc="http://schemas.openxmlformats.org/markup-compatibility/2006">
              <mc:Choice xmlns:v="urn:schemas-microsoft-com:vml" Requires="v">
                <p:oleObj spid="_x0000_s7200" name="Document" r:id="rId4" imgW="5958173" imgH="965978" progId="Word.Document.8">
                  <p:embed/>
                </p:oleObj>
              </mc:Choice>
              <mc:Fallback>
                <p:oleObj name="Document" r:id="rId4" imgW="5958173" imgH="965978" progId="Word.Document.8">
                  <p:embed/>
                  <p:pic>
                    <p:nvPicPr>
                      <p:cNvPr id="1028"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4581128"/>
                        <a:ext cx="6380163" cy="1000125"/>
                      </a:xfrm>
                      <a:prstGeom prst="rect">
                        <a:avLst/>
                      </a:prstGeom>
                      <a:solidFill>
                        <a:srgbClr val="CCFFFF"/>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28</a:t>
            </a:fld>
            <a:endParaRPr lang="cs-CZ"/>
          </a:p>
        </p:txBody>
      </p:sp>
    </p:spTree>
    <p:extLst>
      <p:ext uri="{BB962C8B-B14F-4D97-AF65-F5344CB8AC3E}">
        <p14:creationId xmlns:p14="http://schemas.microsoft.com/office/powerpoint/2010/main" val="18576914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Nadpis 1"/>
          <p:cNvSpPr>
            <a:spLocks noGrp="1"/>
          </p:cNvSpPr>
          <p:nvPr>
            <p:ph type="title"/>
          </p:nvPr>
        </p:nvSpPr>
        <p:spPr/>
        <p:txBody>
          <a:bodyPr>
            <a:normAutofit fontScale="90000"/>
          </a:bodyPr>
          <a:lstStyle/>
          <a:p>
            <a:pPr eaLnBrk="1" hangingPunct="1">
              <a:defRPr/>
            </a:pPr>
            <a:r>
              <a:rPr lang="en-US" b="1" i="1" dirty="0">
                <a:effectLst>
                  <a:outerShdw blurRad="38100" dist="38100" dir="2700000" algn="tl">
                    <a:srgbClr val="000000">
                      <a:alpha val="43137"/>
                    </a:srgbClr>
                  </a:outerShdw>
                </a:effectLst>
                <a:latin typeface="Times New Roman" pitchFamily="18" charset="0"/>
                <a:cs typeface="Times New Roman" pitchFamily="18" charset="0"/>
              </a:rPr>
              <a:t>Diagram </a:t>
            </a:r>
            <a:r>
              <a:rPr lang="cs-CZ" b="1" i="1" dirty="0" err="1">
                <a:effectLst>
                  <a:outerShdw blurRad="38100" dist="38100" dir="2700000" algn="tl">
                    <a:srgbClr val="000000">
                      <a:alpha val="43137"/>
                    </a:srgbClr>
                  </a:outerShdw>
                </a:effectLst>
                <a:latin typeface="Times New Roman" pitchFamily="18" charset="0"/>
                <a:cs typeface="Times New Roman" pitchFamily="18" charset="0"/>
              </a:rPr>
              <a:t>of</a:t>
            </a:r>
            <a:r>
              <a:rPr lang="cs-CZ" b="1" i="1" dirty="0">
                <a:effectLst>
                  <a:outerShdw blurRad="38100" dist="38100" dir="2700000" algn="tl">
                    <a:srgbClr val="000000">
                      <a:alpha val="43137"/>
                    </a:srgbClr>
                  </a:outerShdw>
                </a:effectLst>
                <a:latin typeface="Times New Roman" pitchFamily="18" charset="0"/>
                <a:cs typeface="Times New Roman" pitchFamily="18" charset="0"/>
              </a:rPr>
              <a:t> </a:t>
            </a:r>
            <a:r>
              <a:rPr lang="en-US" b="1" i="1" dirty="0">
                <a:effectLst>
                  <a:outerShdw blurRad="38100" dist="38100" dir="2700000" algn="tl">
                    <a:srgbClr val="000000">
                      <a:alpha val="43137"/>
                    </a:srgbClr>
                  </a:outerShdw>
                </a:effectLst>
                <a:latin typeface="Times New Roman" pitchFamily="18" charset="0"/>
                <a:cs typeface="Times New Roman" pitchFamily="18" charset="0"/>
              </a:rPr>
              <a:t>nonlinear dependence of revenues and </a:t>
            </a:r>
            <a:r>
              <a:rPr lang="cs-CZ" b="1" i="1" dirty="0" err="1">
                <a:effectLst>
                  <a:outerShdw blurRad="38100" dist="38100" dir="2700000" algn="tl">
                    <a:srgbClr val="000000">
                      <a:alpha val="43137"/>
                    </a:srgbClr>
                  </a:outerShdw>
                </a:effectLst>
                <a:latin typeface="Times New Roman" pitchFamily="18" charset="0"/>
                <a:cs typeface="Times New Roman" pitchFamily="18" charset="0"/>
              </a:rPr>
              <a:t>cost</a:t>
            </a:r>
            <a:r>
              <a:rPr lang="en-US" b="1" i="1" dirty="0">
                <a:effectLst>
                  <a:outerShdw blurRad="38100" dist="38100" dir="2700000" algn="tl">
                    <a:srgbClr val="000000">
                      <a:alpha val="43137"/>
                    </a:srgbClr>
                  </a:outerShdw>
                </a:effectLst>
                <a:latin typeface="Times New Roman" pitchFamily="18" charset="0"/>
                <a:cs typeface="Times New Roman" pitchFamily="18" charset="0"/>
              </a:rPr>
              <a:t> on the volume of production (sales)</a:t>
            </a:r>
            <a:endParaRPr lang="cs-CZ" b="1" i="1" dirty="0">
              <a:effectLst>
                <a:outerShdw blurRad="38100" dist="38100" dir="2700000" algn="tl">
                  <a:srgbClr val="000000">
                    <a:alpha val="43137"/>
                  </a:srgbClr>
                </a:outerShdw>
              </a:effectLst>
              <a:latin typeface="Times New Roman" pitchFamily="18" charset="0"/>
              <a:cs typeface="Times New Roman" pitchFamily="18" charset="0"/>
            </a:endParaRPr>
          </a:p>
        </p:txBody>
      </p:sp>
      <p:graphicFrame>
        <p:nvGraphicFramePr>
          <p:cNvPr id="2050" name="Zástupný symbol pro obsah 3"/>
          <p:cNvGraphicFramePr>
            <a:graphicFrameLocks noGrp="1" noChangeAspect="1"/>
          </p:cNvGraphicFramePr>
          <p:nvPr>
            <p:ph idx="1"/>
            <p:extLst>
              <p:ext uri="{D42A27DB-BD31-4B8C-83A1-F6EECF244321}">
                <p14:modId xmlns:p14="http://schemas.microsoft.com/office/powerpoint/2010/main" val="2630903914"/>
              </p:ext>
            </p:extLst>
          </p:nvPr>
        </p:nvGraphicFramePr>
        <p:xfrm>
          <a:off x="1712913" y="1566863"/>
          <a:ext cx="8648700" cy="4432300"/>
        </p:xfrm>
        <a:graphic>
          <a:graphicData uri="http://schemas.openxmlformats.org/presentationml/2006/ole">
            <mc:AlternateContent xmlns:mc="http://schemas.openxmlformats.org/markup-compatibility/2006">
              <mc:Choice xmlns:v="urn:schemas-microsoft-com:vml" Requires="v">
                <p:oleObj spid="_x0000_s9247" name="Document" r:id="rId3" imgW="6736922" imgH="3452670" progId="Word.Document.8">
                  <p:embed/>
                </p:oleObj>
              </mc:Choice>
              <mc:Fallback>
                <p:oleObj name="Document" r:id="rId3" imgW="6736922" imgH="3452670" progId="Word.Document.8">
                  <p:embed/>
                  <p:pic>
                    <p:nvPicPr>
                      <p:cNvPr id="2050" name="Zástupný symbol pro obsah 3"/>
                      <p:cNvPicPr>
                        <a:picLocks noChangeAspect="1" noChangeArrowheads="1"/>
                      </p:cNvPicPr>
                      <p:nvPr/>
                    </p:nvPicPr>
                    <p:blipFill>
                      <a:blip r:embed="rId4"/>
                      <a:srcRect/>
                      <a:stretch>
                        <a:fillRect/>
                      </a:stretch>
                    </p:blipFill>
                    <p:spPr bwMode="auto">
                      <a:xfrm>
                        <a:off x="1712913" y="1566863"/>
                        <a:ext cx="8648700" cy="4432300"/>
                      </a:xfrm>
                      <a:prstGeom prst="rect">
                        <a:avLst/>
                      </a:prstGeom>
                      <a:solidFill>
                        <a:schemeClr val="bg1"/>
                      </a:solidFill>
                    </p:spPr>
                  </p:pic>
                </p:oleObj>
              </mc:Fallback>
            </mc:AlternateContent>
          </a:graphicData>
        </a:graphic>
      </p:graphicFrame>
      <p:sp>
        <p:nvSpPr>
          <p:cNvPr id="2" name="Zástupný symbol pro číslo snímku 1"/>
          <p:cNvSpPr>
            <a:spLocks noGrp="1"/>
          </p:cNvSpPr>
          <p:nvPr>
            <p:ph type="sldNum" sz="quarter" idx="12"/>
          </p:nvPr>
        </p:nvSpPr>
        <p:spPr/>
        <p:txBody>
          <a:bodyPr/>
          <a:lstStyle/>
          <a:p>
            <a:fld id="{2DA23C2D-3845-4F8C-9F64-DBE4B5B8108A}" type="slidenum">
              <a:rPr lang="cs-CZ" smtClean="0"/>
              <a:t>29</a:t>
            </a:fld>
            <a:endParaRPr lang="cs-CZ"/>
          </a:p>
        </p:txBody>
      </p:sp>
    </p:spTree>
    <p:extLst>
      <p:ext uri="{BB962C8B-B14F-4D97-AF65-F5344CB8AC3E}">
        <p14:creationId xmlns:p14="http://schemas.microsoft.com/office/powerpoint/2010/main" val="3154290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14193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Introduction</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revenues</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monetary</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sums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which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acquired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from</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all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activities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for</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certain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accounting</a:t>
            </a:r>
            <a:r>
              <a:rPr lang="cs-CZ" sz="2400" dirty="0">
                <a:solidFill>
                  <a:srgbClr val="307871"/>
                </a:solidFill>
                <a:latin typeface="Times New Roman" panose="02020603050405020304" pitchFamily="18" charset="0"/>
                <a:cs typeface="Times New Roman" panose="02020603050405020304" pitchFamily="18" charset="0"/>
              </a:rPr>
              <a:t> period </a:t>
            </a:r>
            <a:r>
              <a:rPr lang="cs-CZ" sz="2400" dirty="0" err="1">
                <a:solidFill>
                  <a:srgbClr val="307871"/>
                </a:solidFill>
                <a:latin typeface="Times New Roman" panose="02020603050405020304" pitchFamily="18" charset="0"/>
                <a:cs typeface="Times New Roman" panose="02020603050405020304" pitchFamily="18" charset="0"/>
              </a:rPr>
              <a:t>regardless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there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was</a:t>
            </a:r>
            <a:r>
              <a:rPr lang="cs-CZ" sz="2400" dirty="0">
                <a:solidFill>
                  <a:srgbClr val="307871"/>
                </a:solidFill>
                <a:latin typeface="Times New Roman" panose="02020603050405020304" pitchFamily="18" charset="0"/>
                <a:cs typeface="Times New Roman" panose="02020603050405020304" pitchFamily="18" charset="0"/>
              </a:rPr>
              <a:t> a </a:t>
            </a:r>
            <a:r>
              <a:rPr lang="cs-CZ" sz="2400" dirty="0" err="1">
                <a:solidFill>
                  <a:srgbClr val="307871"/>
                </a:solidFill>
                <a:latin typeface="Times New Roman" panose="02020603050405020304" pitchFamily="18" charset="0"/>
                <a:cs typeface="Times New Roman" panose="02020603050405020304" pitchFamily="18" charset="0"/>
              </a:rPr>
              <a:t>collection</a:t>
            </a:r>
            <a:r>
              <a:rPr lang="cs-CZ" sz="2400" dirty="0">
                <a:solidFill>
                  <a:srgbClr val="307871"/>
                </a:solidFill>
                <a:latin typeface="Times New Roman" panose="02020603050405020304" pitchFamily="18" charset="0"/>
                <a:cs typeface="Times New Roman" panose="02020603050405020304" pitchFamily="18" charset="0"/>
              </a:rPr>
              <a:t> in </a:t>
            </a:r>
            <a:r>
              <a:rPr lang="cs-CZ" sz="2400" dirty="0" err="1">
                <a:solidFill>
                  <a:srgbClr val="307871"/>
                </a:solidFill>
                <a:latin typeface="Times New Roman" panose="02020603050405020304" pitchFamily="18" charset="0"/>
                <a:cs typeface="Times New Roman" panose="02020603050405020304" pitchFamily="18" charset="0"/>
              </a:rPr>
              <a:t>this</a:t>
            </a:r>
            <a:r>
              <a:rPr lang="cs-CZ" sz="2400" dirty="0">
                <a:solidFill>
                  <a:srgbClr val="307871"/>
                </a:solidFill>
                <a:latin typeface="Times New Roman" panose="02020603050405020304" pitchFamily="18" charset="0"/>
                <a:cs typeface="Times New Roman" panose="02020603050405020304" pitchFamily="18" charset="0"/>
              </a:rPr>
              <a:t> period.</a:t>
            </a:r>
          </a:p>
          <a:p>
            <a:pPr algn="just"/>
            <a:r>
              <a:rPr lang="cs-CZ" sz="2400" dirty="0">
                <a:solidFill>
                  <a:srgbClr val="307871"/>
                </a:solidFill>
                <a:latin typeface="Times New Roman" panose="02020603050405020304" pitchFamily="18" charset="0"/>
                <a:cs typeface="Times New Roman" panose="02020603050405020304" pitchFamily="18" charset="0"/>
              </a:rPr>
              <a:t>In </a:t>
            </a:r>
            <a:r>
              <a:rPr lang="cs-CZ" sz="2400" dirty="0" err="1">
                <a:solidFill>
                  <a:srgbClr val="307871"/>
                </a:solidFill>
                <a:latin typeface="Times New Roman" panose="02020603050405020304" pitchFamily="18" charset="0"/>
                <a:cs typeface="Times New Roman" panose="02020603050405020304" pitchFamily="18" charset="0"/>
              </a:rPr>
              <a:t>regard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with</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stated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definition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it</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necessary</a:t>
            </a:r>
            <a:r>
              <a:rPr lang="cs-CZ" sz="2400" dirty="0">
                <a:solidFill>
                  <a:srgbClr val="307871"/>
                </a:solidFill>
                <a:latin typeface="Times New Roman" panose="02020603050405020304" pitchFamily="18" charset="0"/>
                <a:cs typeface="Times New Roman" panose="02020603050405020304" pitchFamily="18" charset="0"/>
              </a:rPr>
              <a:t> to </a:t>
            </a:r>
            <a:r>
              <a:rPr lang="cs-CZ" sz="2400" dirty="0" err="1">
                <a:solidFill>
                  <a:srgbClr val="307871"/>
                </a:solidFill>
                <a:latin typeface="Times New Roman" panose="02020603050405020304" pitchFamily="18" charset="0"/>
                <a:cs typeface="Times New Roman" panose="02020603050405020304" pitchFamily="18" charset="0"/>
              </a:rPr>
              <a:t>mention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the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difference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between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revenues</a:t>
            </a:r>
            <a:r>
              <a:rPr lang="cs-CZ" sz="2400" dirty="0">
                <a:solidFill>
                  <a:srgbClr val="307871"/>
                </a:solidFill>
                <a:latin typeface="Times New Roman" panose="02020603050405020304" pitchFamily="18" charset="0"/>
                <a:cs typeface="Times New Roman" panose="02020603050405020304" pitchFamily="18" charset="0"/>
              </a:rPr>
              <a:t> and </a:t>
            </a:r>
            <a:r>
              <a:rPr lang="cs-CZ" sz="2400" dirty="0" err="1">
                <a:solidFill>
                  <a:srgbClr val="307871"/>
                </a:solidFill>
                <a:latin typeface="Times New Roman" panose="02020603050405020304" pitchFamily="18" charset="0"/>
                <a:cs typeface="Times New Roman" panose="02020603050405020304" pitchFamily="18" charset="0"/>
              </a:rPr>
              <a:t>incomes</a:t>
            </a:r>
            <a:r>
              <a:rPr lang="cs-CZ" sz="2400" dirty="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a:t>
            </a:fld>
            <a:endParaRPr lang="cs-CZ"/>
          </a:p>
        </p:txBody>
      </p:sp>
    </p:spTree>
    <p:extLst>
      <p:ext uri="{BB962C8B-B14F-4D97-AF65-F5344CB8AC3E}">
        <p14:creationId xmlns:p14="http://schemas.microsoft.com/office/powerpoint/2010/main" val="12195261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838200" y="365125"/>
            <a:ext cx="10515600" cy="759619"/>
          </a:xfrm>
        </p:spPr>
        <p:txBody>
          <a:bodyPr/>
          <a:lstStyle/>
          <a:p>
            <a:r>
              <a:rPr lang="en-US" b="1" i="1" dirty="0">
                <a:effectLst>
                  <a:outerShdw blurRad="38100" dist="38100" dir="2700000" algn="tl">
                    <a:srgbClr val="000000">
                      <a:alpha val="43137"/>
                    </a:srgbClr>
                  </a:outerShdw>
                </a:effectLst>
                <a:latin typeface="Times New Roman" pitchFamily="18" charset="0"/>
                <a:cs typeface="Times New Roman" pitchFamily="18" charset="0"/>
              </a:rPr>
              <a:t>Forms of non-linear course of sales</a:t>
            </a:r>
            <a:endParaRPr lang="cs-CZ" b="1" i="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1267" name="Zástupný symbol pro obsah 2"/>
          <p:cNvSpPr>
            <a:spLocks noGrp="1"/>
          </p:cNvSpPr>
          <p:nvPr>
            <p:ph idx="1"/>
          </p:nvPr>
        </p:nvSpPr>
        <p:spPr>
          <a:xfrm>
            <a:off x="1775520" y="1124744"/>
            <a:ext cx="8892480" cy="5518944"/>
          </a:xfrm>
        </p:spPr>
        <p:txBody>
          <a:bodyPr>
            <a:normAutofit/>
          </a:bodyPr>
          <a:lstStyle/>
          <a:p>
            <a:pPr marL="0" indent="0" algn="just">
              <a:buNone/>
            </a:pPr>
            <a:r>
              <a:rPr lang="en-US" dirty="0">
                <a:latin typeface="Times New Roman" pitchFamily="18" charset="0"/>
                <a:cs typeface="Times New Roman" pitchFamily="18" charset="0"/>
              </a:rPr>
              <a:t>Sales policy of business entities is much more flexible in working with the price of a product and is not satisfied with the assumption of price as a constant quantity. The price policy of companies is affected by the supply and demand factor, the effect of which is the price level linked to the volume of realized production. Similarly to the determination of the course of cost functions, we can present the course of sales in the form of:</a:t>
            </a:r>
            <a:endParaRPr lang="cs-CZ" dirty="0">
              <a:latin typeface="Times New Roman" pitchFamily="18" charset="0"/>
              <a:cs typeface="Times New Roman" pitchFamily="18" charset="0"/>
            </a:endParaRPr>
          </a:p>
          <a:p>
            <a:pPr marL="0" indent="0" algn="just">
              <a:buNone/>
            </a:pPr>
            <a:r>
              <a:rPr lang="cs-CZ" sz="2400" dirty="0" err="1">
                <a:latin typeface="Times New Roman" pitchFamily="18" charset="0"/>
                <a:cs typeface="Times New Roman" pitchFamily="18" charset="0"/>
              </a:rPr>
              <a:t>Linear</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course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cs-CZ" sz="2400" dirty="0">
                <a:latin typeface="Times New Roman" pitchFamily="18" charset="0"/>
                <a:cs typeface="Times New Roman" pitchFamily="18" charset="0"/>
              </a:rPr>
              <a:t> sales: 	</a:t>
            </a:r>
            <a:r>
              <a:rPr lang="cs-CZ" sz="2400" i="1" dirty="0">
                <a:latin typeface="Times New Roman" pitchFamily="18" charset="0"/>
                <a:cs typeface="Times New Roman" pitchFamily="18" charset="0"/>
              </a:rPr>
              <a:t>p = </a:t>
            </a:r>
            <a:r>
              <a:rPr lang="cs-CZ" sz="2400" i="1" dirty="0" err="1">
                <a:latin typeface="Times New Roman" pitchFamily="18" charset="0"/>
                <a:cs typeface="Times New Roman" pitchFamily="18" charset="0"/>
              </a:rPr>
              <a:t>const</a:t>
            </a:r>
            <a:r>
              <a:rPr lang="cs-CZ" sz="2400" i="1" dirty="0">
                <a:latin typeface="Times New Roman" pitchFamily="18" charset="0"/>
                <a:cs typeface="Times New Roman" pitchFamily="18" charset="0"/>
              </a:rPr>
              <a:t> 	</a:t>
            </a:r>
            <a:r>
              <a:rPr lang="cs-CZ" sz="2400" i="1" dirty="0">
                <a:solidFill>
                  <a:srgbClr val="FFC000"/>
                </a:solidFill>
                <a:latin typeface="Times New Roman" pitchFamily="18" charset="0"/>
                <a:cs typeface="Times New Roman" pitchFamily="18" charset="0"/>
              </a:rPr>
              <a:t>R = p∙Q,</a:t>
            </a:r>
            <a:endParaRPr lang="cs-CZ" sz="2400" dirty="0">
              <a:solidFill>
                <a:srgbClr val="FFC000"/>
              </a:solidFill>
              <a:latin typeface="Times New Roman" pitchFamily="18" charset="0"/>
              <a:cs typeface="Times New Roman" pitchFamily="18" charset="0"/>
            </a:endParaRPr>
          </a:p>
          <a:p>
            <a:pPr marL="0" indent="0">
              <a:spcBef>
                <a:spcPts val="1800"/>
              </a:spcBef>
              <a:spcAft>
                <a:spcPts val="1800"/>
              </a:spcAft>
              <a:buNone/>
            </a:pPr>
            <a:r>
              <a:rPr lang="cs-CZ" sz="2400" dirty="0" err="1">
                <a:latin typeface="Times New Roman" pitchFamily="18" charset="0"/>
                <a:cs typeface="Times New Roman" pitchFamily="18" charset="0"/>
              </a:rPr>
              <a:t>Progressive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course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cs-CZ" sz="2400" dirty="0">
                <a:latin typeface="Times New Roman" pitchFamily="18" charset="0"/>
                <a:cs typeface="Times New Roman" pitchFamily="18" charset="0"/>
              </a:rPr>
              <a:t> sales:	</a:t>
            </a:r>
            <a:r>
              <a:rPr lang="cs-CZ" sz="2400" i="1" dirty="0">
                <a:latin typeface="Times New Roman" pitchFamily="18" charset="0"/>
                <a:cs typeface="Times New Roman" pitchFamily="18" charset="0"/>
              </a:rPr>
              <a:t>p = p</a:t>
            </a:r>
            <a:r>
              <a:rPr lang="cs-CZ" sz="2400" i="1" baseline="-25000" dirty="0">
                <a:latin typeface="Times New Roman" pitchFamily="18" charset="0"/>
                <a:cs typeface="Times New Roman" pitchFamily="18" charset="0"/>
              </a:rPr>
              <a:t>0</a:t>
            </a:r>
            <a:r>
              <a:rPr lang="cs-CZ" sz="2400" i="1" dirty="0">
                <a:latin typeface="Times New Roman" pitchFamily="18" charset="0"/>
                <a:cs typeface="Times New Roman" pitchFamily="18" charset="0"/>
              </a:rPr>
              <a:t> + c*∙Q	</a:t>
            </a:r>
            <a:r>
              <a:rPr lang="cs-CZ" sz="2400" i="1" dirty="0">
                <a:solidFill>
                  <a:srgbClr val="FFC000"/>
                </a:solidFill>
                <a:latin typeface="Times New Roman" pitchFamily="18" charset="0"/>
                <a:cs typeface="Times New Roman" pitchFamily="18" charset="0"/>
              </a:rPr>
              <a:t>R</a:t>
            </a:r>
            <a:r>
              <a:rPr lang="cs-CZ" sz="2400" dirty="0">
                <a:solidFill>
                  <a:srgbClr val="FFC000"/>
                </a:solidFill>
                <a:latin typeface="Times New Roman" pitchFamily="18" charset="0"/>
                <a:cs typeface="Times New Roman" pitchFamily="18" charset="0"/>
              </a:rPr>
              <a:t>= ∫</a:t>
            </a:r>
            <a:r>
              <a:rPr lang="cs-CZ" sz="2400" i="1" dirty="0">
                <a:solidFill>
                  <a:srgbClr val="FFC000"/>
                </a:solidFill>
                <a:latin typeface="Times New Roman" pitchFamily="18" charset="0"/>
                <a:cs typeface="Times New Roman" pitchFamily="18" charset="0"/>
              </a:rPr>
              <a:t>(p</a:t>
            </a:r>
            <a:r>
              <a:rPr lang="cs-CZ" sz="2400" i="1" baseline="-25000" dirty="0">
                <a:solidFill>
                  <a:srgbClr val="FFC000"/>
                </a:solidFill>
                <a:latin typeface="Times New Roman" pitchFamily="18" charset="0"/>
                <a:cs typeface="Times New Roman" pitchFamily="18" charset="0"/>
              </a:rPr>
              <a:t>0</a:t>
            </a:r>
            <a:r>
              <a:rPr lang="cs-CZ" sz="2400" i="1" dirty="0">
                <a:solidFill>
                  <a:srgbClr val="FFC000"/>
                </a:solidFill>
                <a:latin typeface="Times New Roman" pitchFamily="18" charset="0"/>
                <a:cs typeface="Times New Roman" pitchFamily="18" charset="0"/>
              </a:rPr>
              <a:t> + </a:t>
            </a:r>
            <a:r>
              <a:rPr lang="cs-CZ" sz="2400" i="1" dirty="0" err="1">
                <a:solidFill>
                  <a:srgbClr val="FFC000"/>
                </a:solidFill>
                <a:latin typeface="Times New Roman" pitchFamily="18" charset="0"/>
                <a:cs typeface="Times New Roman" pitchFamily="18" charset="0"/>
              </a:rPr>
              <a:t>c∙Q</a:t>
            </a:r>
            <a:r>
              <a:rPr lang="cs-CZ" sz="2400" i="1" dirty="0">
                <a:solidFill>
                  <a:srgbClr val="FFC000"/>
                </a:solidFill>
                <a:latin typeface="Times New Roman" pitchFamily="18" charset="0"/>
                <a:cs typeface="Times New Roman" pitchFamily="18" charset="0"/>
              </a:rPr>
              <a:t>)∙</a:t>
            </a:r>
            <a:r>
              <a:rPr lang="cs-CZ" sz="2400" i="1" dirty="0" err="1">
                <a:solidFill>
                  <a:srgbClr val="FFC000"/>
                </a:solidFill>
                <a:latin typeface="Times New Roman" pitchFamily="18" charset="0"/>
                <a:cs typeface="Times New Roman" pitchFamily="18" charset="0"/>
              </a:rPr>
              <a:t>dQ</a:t>
            </a:r>
            <a:r>
              <a:rPr lang="cs-CZ" sz="2400" dirty="0">
                <a:solidFill>
                  <a:srgbClr val="FFC000"/>
                </a:solidFill>
                <a:latin typeface="Times New Roman" pitchFamily="18" charset="0"/>
                <a:cs typeface="Times New Roman" pitchFamily="18" charset="0"/>
              </a:rPr>
              <a:t>    </a:t>
            </a:r>
          </a:p>
          <a:p>
            <a:pPr marL="0" indent="0">
              <a:spcBef>
                <a:spcPts val="1800"/>
              </a:spcBef>
              <a:spcAft>
                <a:spcPts val="1800"/>
              </a:spcAft>
              <a:buNone/>
            </a:pPr>
            <a:r>
              <a:rPr lang="cs-CZ" sz="2400" dirty="0" err="1">
                <a:latin typeface="Times New Roman" pitchFamily="18" charset="0"/>
                <a:cs typeface="Times New Roman" pitchFamily="18" charset="0"/>
              </a:rPr>
              <a:t>Degressive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course</a:t>
            </a:r>
            <a:r>
              <a:rPr lang="cs-CZ" sz="2400" dirty="0">
                <a:latin typeface="Times New Roman" pitchFamily="18" charset="0"/>
                <a:cs typeface="Times New Roman" pitchFamily="18" charset="0"/>
              </a:rPr>
              <a:t> </a:t>
            </a:r>
            <a:r>
              <a:rPr lang="cs-CZ" sz="2400" dirty="0" err="1">
                <a:latin typeface="Times New Roman" pitchFamily="18" charset="0"/>
                <a:cs typeface="Times New Roman" pitchFamily="18" charset="0"/>
              </a:rPr>
              <a:t>of</a:t>
            </a:r>
            <a:r>
              <a:rPr lang="cs-CZ" sz="2400" dirty="0">
                <a:latin typeface="Times New Roman" pitchFamily="18" charset="0"/>
                <a:cs typeface="Times New Roman" pitchFamily="18" charset="0"/>
              </a:rPr>
              <a:t> sales:	</a:t>
            </a:r>
            <a:r>
              <a:rPr lang="cs-CZ" sz="2400" i="1" dirty="0">
                <a:latin typeface="Times New Roman" pitchFamily="18" charset="0"/>
                <a:cs typeface="Times New Roman" pitchFamily="18" charset="0"/>
              </a:rPr>
              <a:t>p = p</a:t>
            </a:r>
            <a:r>
              <a:rPr lang="cs-CZ" sz="2400" i="1" baseline="-25000" dirty="0">
                <a:latin typeface="Times New Roman" pitchFamily="18" charset="0"/>
                <a:cs typeface="Times New Roman" pitchFamily="18" charset="0"/>
              </a:rPr>
              <a:t>0</a:t>
            </a:r>
            <a:r>
              <a:rPr lang="cs-CZ" sz="2400" i="1" dirty="0">
                <a:latin typeface="Times New Roman" pitchFamily="18" charset="0"/>
                <a:cs typeface="Times New Roman" pitchFamily="18" charset="0"/>
              </a:rPr>
              <a:t> – c*∙Q</a:t>
            </a:r>
            <a:r>
              <a:rPr lang="cs-CZ" sz="2400" dirty="0">
                <a:latin typeface="Times New Roman" pitchFamily="18" charset="0"/>
                <a:cs typeface="Times New Roman" pitchFamily="18" charset="0"/>
              </a:rPr>
              <a:t> 	</a:t>
            </a:r>
            <a:r>
              <a:rPr lang="cs-CZ" sz="2400" i="1" dirty="0">
                <a:solidFill>
                  <a:srgbClr val="FFC000"/>
                </a:solidFill>
                <a:latin typeface="Times New Roman" pitchFamily="18" charset="0"/>
                <a:cs typeface="Times New Roman" pitchFamily="18" charset="0"/>
              </a:rPr>
              <a:t>R </a:t>
            </a:r>
            <a:r>
              <a:rPr lang="cs-CZ" sz="2400" dirty="0">
                <a:solidFill>
                  <a:srgbClr val="FFC000"/>
                </a:solidFill>
                <a:latin typeface="Times New Roman" pitchFamily="18" charset="0"/>
                <a:cs typeface="Times New Roman" pitchFamily="18" charset="0"/>
              </a:rPr>
              <a:t>= ∫</a:t>
            </a:r>
            <a:r>
              <a:rPr lang="cs-CZ" sz="2400" i="1" dirty="0">
                <a:solidFill>
                  <a:srgbClr val="FFC000"/>
                </a:solidFill>
                <a:latin typeface="Times New Roman" pitchFamily="18" charset="0"/>
                <a:cs typeface="Times New Roman" pitchFamily="18" charset="0"/>
              </a:rPr>
              <a:t>(p</a:t>
            </a:r>
            <a:r>
              <a:rPr lang="cs-CZ" sz="2400" i="1" baseline="-25000" dirty="0">
                <a:solidFill>
                  <a:srgbClr val="FFC000"/>
                </a:solidFill>
                <a:latin typeface="Times New Roman" pitchFamily="18" charset="0"/>
                <a:cs typeface="Times New Roman" pitchFamily="18" charset="0"/>
              </a:rPr>
              <a:t>0</a:t>
            </a:r>
            <a:r>
              <a:rPr lang="cs-CZ" sz="2400" i="1" dirty="0">
                <a:solidFill>
                  <a:srgbClr val="FFC000"/>
                </a:solidFill>
                <a:latin typeface="Times New Roman" pitchFamily="18" charset="0"/>
                <a:cs typeface="Times New Roman" pitchFamily="18" charset="0"/>
              </a:rPr>
              <a:t> – </a:t>
            </a:r>
            <a:r>
              <a:rPr lang="cs-CZ" sz="2400" i="1" dirty="0" err="1">
                <a:solidFill>
                  <a:srgbClr val="FFC000"/>
                </a:solidFill>
                <a:latin typeface="Times New Roman" pitchFamily="18" charset="0"/>
                <a:cs typeface="Times New Roman" pitchFamily="18" charset="0"/>
              </a:rPr>
              <a:t>c∙Q</a:t>
            </a:r>
            <a:r>
              <a:rPr lang="cs-CZ" sz="2400" i="1" dirty="0">
                <a:solidFill>
                  <a:srgbClr val="FFC000"/>
                </a:solidFill>
                <a:latin typeface="Times New Roman" pitchFamily="18" charset="0"/>
                <a:cs typeface="Times New Roman" pitchFamily="18" charset="0"/>
              </a:rPr>
              <a:t>)∙</a:t>
            </a:r>
            <a:r>
              <a:rPr lang="cs-CZ" sz="2400" i="1" dirty="0" err="1">
                <a:solidFill>
                  <a:srgbClr val="FFC000"/>
                </a:solidFill>
                <a:latin typeface="Times New Roman" pitchFamily="18" charset="0"/>
                <a:cs typeface="Times New Roman" pitchFamily="18" charset="0"/>
              </a:rPr>
              <a:t>dQ</a:t>
            </a:r>
            <a:r>
              <a:rPr lang="cs-CZ" sz="2400" dirty="0">
                <a:solidFill>
                  <a:srgbClr val="FFC000"/>
                </a:solidFill>
                <a:latin typeface="Times New Roman" pitchFamily="18" charset="0"/>
                <a:cs typeface="Times New Roman" pitchFamily="18" charset="0"/>
              </a:rPr>
              <a:t>    </a:t>
            </a:r>
          </a:p>
          <a:p>
            <a:pPr marL="0" indent="0">
              <a:buNone/>
              <a:defRPr/>
            </a:pPr>
            <a:endParaRPr lang="cs-CZ"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30</a:t>
            </a:fld>
            <a:endParaRPr lang="cs-CZ"/>
          </a:p>
        </p:txBody>
      </p:sp>
    </p:spTree>
    <p:extLst>
      <p:ext uri="{BB962C8B-B14F-4D97-AF65-F5344CB8AC3E}">
        <p14:creationId xmlns:p14="http://schemas.microsoft.com/office/powerpoint/2010/main" val="4241323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sz="2400" dirty="0" err="1">
                <a:solidFill>
                  <a:srgbClr val="307871"/>
                </a:solidFill>
                <a:latin typeface="Times New Roman" panose="02020603050405020304" pitchFamily="18" charset="0"/>
                <a:cs typeface="Times New Roman" panose="02020603050405020304" pitchFamily="18" charset="0"/>
              </a:rPr>
              <a:t>Revenues</a:t>
            </a:r>
            <a:r>
              <a:rPr lang="cs-CZ" sz="2400" dirty="0">
                <a:solidFill>
                  <a:srgbClr val="307871"/>
                </a:solidFill>
                <a:latin typeface="Times New Roman" panose="02020603050405020304" pitchFamily="18" charset="0"/>
                <a:cs typeface="Times New Roman" panose="02020603050405020304" pitchFamily="18" charset="0"/>
              </a:rPr>
              <a:t> are </a:t>
            </a:r>
            <a:r>
              <a:rPr lang="cs-CZ" sz="2400" dirty="0" err="1">
                <a:solidFill>
                  <a:srgbClr val="307871"/>
                </a:solidFill>
                <a:latin typeface="Times New Roman" panose="02020603050405020304" pitchFamily="18" charset="0"/>
                <a:cs typeface="Times New Roman" panose="02020603050405020304" pitchFamily="18" charset="0"/>
              </a:rPr>
              <a:t>created</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mainly</a:t>
            </a:r>
            <a:r>
              <a:rPr lang="cs-CZ" sz="2400" dirty="0">
                <a:solidFill>
                  <a:srgbClr val="307871"/>
                </a:solidFill>
                <a:latin typeface="Times New Roman" panose="02020603050405020304" pitchFamily="18" charset="0"/>
                <a:cs typeface="Times New Roman" panose="02020603050405020304" pitchFamily="18" charset="0"/>
              </a:rPr>
              <a:t> by </a:t>
            </a:r>
            <a:r>
              <a:rPr lang="cs-CZ" sz="2400" dirty="0" err="1">
                <a:solidFill>
                  <a:srgbClr val="307871"/>
                </a:solidFill>
                <a:latin typeface="Times New Roman" panose="02020603050405020304" pitchFamily="18" charset="0"/>
                <a:cs typeface="Times New Roman" panose="02020603050405020304" pitchFamily="18" charset="0"/>
              </a:rPr>
              <a:t>selling</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goods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products</a:t>
            </a:r>
            <a:r>
              <a:rPr lang="cs-CZ" sz="2400" dirty="0">
                <a:solidFill>
                  <a:srgbClr val="307871"/>
                </a:solidFill>
                <a:latin typeface="Times New Roman" panose="02020603050405020304" pitchFamily="18" charset="0"/>
                <a:cs typeface="Times New Roman" panose="02020603050405020304" pitchFamily="18" charset="0"/>
              </a:rPr>
              <a:t> and </a:t>
            </a:r>
            <a:r>
              <a:rPr lang="cs-CZ" sz="2400" dirty="0" err="1">
                <a:solidFill>
                  <a:srgbClr val="307871"/>
                </a:solidFill>
                <a:latin typeface="Times New Roman" panose="02020603050405020304" pitchFamily="18" charset="0"/>
                <a:cs typeface="Times New Roman" panose="02020603050405020304" pitchFamily="18" charset="0"/>
              </a:rPr>
              <a:t>services</a:t>
            </a:r>
            <a:r>
              <a:rPr lang="cs-CZ" sz="2400" dirty="0">
                <a:solidFill>
                  <a:srgbClr val="307871"/>
                </a:solidFill>
                <a:latin typeface="Times New Roman" panose="02020603050405020304" pitchFamily="18" charset="0"/>
                <a:cs typeface="Times New Roman" panose="02020603050405020304" pitchFamily="18" charset="0"/>
              </a:rPr>
              <a:t>, transfer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non-market part </a:t>
            </a:r>
            <a:r>
              <a:rPr lang="cs-CZ" sz="2400" dirty="0" err="1">
                <a:solidFill>
                  <a:srgbClr val="307871"/>
                </a:solidFill>
                <a:latin typeface="Times New Roman" panose="02020603050405020304" pitchFamily="18" charset="0"/>
                <a:cs typeface="Times New Roman" panose="02020603050405020304" pitchFamily="18" charset="0"/>
              </a:rPr>
              <a:t>of</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final</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revenues</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even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between</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individual</a:t>
            </a:r>
            <a:r>
              <a:rPr lang="cs-CZ" sz="2400" dirty="0">
                <a:solidFill>
                  <a:srgbClr val="307871"/>
                </a:solidFill>
                <a:latin typeface="Times New Roman" panose="02020603050405020304" pitchFamily="18" charset="0"/>
                <a:cs typeface="Times New Roman" panose="02020603050405020304" pitchFamily="18" charset="0"/>
              </a:rPr>
              <a:t> intra-</a:t>
            </a:r>
            <a:r>
              <a:rPr lang="cs-CZ" sz="2400" dirty="0" err="1">
                <a:solidFill>
                  <a:srgbClr val="307871"/>
                </a:solidFill>
                <a:latin typeface="Times New Roman" panose="02020603050405020304" pitchFamily="18" charset="0"/>
                <a:cs typeface="Times New Roman" panose="02020603050405020304" pitchFamily="18" charset="0"/>
              </a:rPr>
              <a:t>enterprise</a:t>
            </a:r>
            <a:r>
              <a:rPr lang="cs-CZ" sz="2400" dirty="0">
                <a:solidFill>
                  <a:srgbClr val="307871"/>
                </a:solidFill>
                <a:latin typeface="Times New Roman" panose="02020603050405020304" pitchFamily="18" charset="0"/>
                <a:cs typeface="Times New Roman" panose="02020603050405020304" pitchFamily="18" charset="0"/>
              </a:rPr>
              <a:t> </a:t>
            </a:r>
            <a:r>
              <a:rPr lang="cs-CZ" sz="2400" dirty="0" err="1">
                <a:solidFill>
                  <a:srgbClr val="307871"/>
                </a:solidFill>
                <a:latin typeface="Times New Roman" panose="02020603050405020304" pitchFamily="18" charset="0"/>
                <a:cs typeface="Times New Roman" panose="02020603050405020304" pitchFamily="18" charset="0"/>
              </a:rPr>
              <a:t>departments</a:t>
            </a:r>
            <a:r>
              <a:rPr 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They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may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include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even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other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items</a:t>
            </a:r>
            <a:r>
              <a:rPr lang="cs-CZ" altLang="cs-CZ" sz="2400" dirty="0">
                <a:solidFill>
                  <a:srgbClr val="307871"/>
                </a:solidFill>
                <a:latin typeface="Times New Roman" panose="02020603050405020304" pitchFamily="18" charset="0"/>
                <a:cs typeface="Times New Roman" panose="02020603050405020304" pitchFamily="18" charset="0"/>
              </a:rPr>
              <a:t>, so </a:t>
            </a:r>
            <a:r>
              <a:rPr lang="cs-CZ" altLang="cs-CZ" sz="2400" dirty="0" err="1">
                <a:solidFill>
                  <a:srgbClr val="307871"/>
                </a:solidFill>
                <a:latin typeface="Times New Roman" panose="02020603050405020304" pitchFamily="18" charset="0"/>
                <a:cs typeface="Times New Roman" panose="02020603050405020304" pitchFamily="18" charset="0"/>
              </a:rPr>
              <a:t>called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extraordinary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which</a:t>
            </a:r>
            <a:r>
              <a:rPr lang="cs-CZ" altLang="cs-CZ" sz="2400" dirty="0">
                <a:solidFill>
                  <a:srgbClr val="307871"/>
                </a:solidFill>
                <a:latin typeface="Times New Roman" panose="02020603050405020304" pitchFamily="18" charset="0"/>
                <a:cs typeface="Times New Roman" panose="02020603050405020304" pitchFamily="18" charset="0"/>
              </a:rPr>
              <a:t> are not </a:t>
            </a:r>
            <a:r>
              <a:rPr lang="cs-CZ" altLang="cs-CZ" sz="2400" dirty="0" err="1">
                <a:solidFill>
                  <a:srgbClr val="307871"/>
                </a:solidFill>
                <a:latin typeface="Times New Roman" panose="02020603050405020304" pitchFamily="18" charset="0"/>
                <a:cs typeface="Times New Roman" panose="02020603050405020304" pitchFamily="18" charset="0"/>
              </a:rPr>
              <a:t>created</a:t>
            </a:r>
            <a:r>
              <a:rPr lang="cs-CZ" altLang="cs-CZ" sz="2400" dirty="0">
                <a:solidFill>
                  <a:srgbClr val="307871"/>
                </a:solidFill>
                <a:latin typeface="Times New Roman" panose="02020603050405020304" pitchFamily="18" charset="0"/>
                <a:cs typeface="Times New Roman" panose="02020603050405020304" pitchFamily="18" charset="0"/>
              </a:rPr>
              <a:t> by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production</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selling</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outputs</a:t>
            </a:r>
            <a:r>
              <a:rPr lang="cs-CZ" altLang="cs-CZ" sz="2400" dirty="0">
                <a:solidFill>
                  <a:srgbClr val="307871"/>
                </a:solidFill>
                <a:latin typeface="Times New Roman" panose="02020603050405020304" pitchFamily="18" charset="0"/>
                <a:cs typeface="Times New Roman" panose="02020603050405020304" pitchFamily="18" charset="0"/>
              </a:rPr>
              <a:t>, but </a:t>
            </a:r>
            <a:r>
              <a:rPr lang="cs-CZ" altLang="cs-CZ" sz="2400" dirty="0" err="1">
                <a:solidFill>
                  <a:srgbClr val="307871"/>
                </a:solidFill>
                <a:latin typeface="Times New Roman" panose="02020603050405020304" pitchFamily="18" charset="0"/>
                <a:cs typeface="Times New Roman" panose="02020603050405020304" pitchFamily="18" charset="0"/>
              </a:rPr>
              <a:t>it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related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with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other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forms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tools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division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profit.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4</a:t>
            </a:fld>
            <a:endParaRPr lang="cs-CZ"/>
          </a:p>
        </p:txBody>
      </p:sp>
    </p:spTree>
    <p:extLst>
      <p:ext uri="{BB962C8B-B14F-4D97-AF65-F5344CB8AC3E}">
        <p14:creationId xmlns:p14="http://schemas.microsoft.com/office/powerpoint/2010/main" val="2396142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err="1">
                <a:solidFill>
                  <a:srgbClr val="307871"/>
                </a:solidFill>
                <a:latin typeface="Times New Roman" panose="02020603050405020304" pitchFamily="18" charset="0"/>
                <a:cs typeface="Times New Roman" panose="02020603050405020304" pitchFamily="18" charset="0"/>
              </a:rPr>
              <a:t>Information</a:t>
            </a:r>
            <a:r>
              <a:rPr lang="cs-CZ" altLang="cs-CZ" sz="2400" dirty="0">
                <a:solidFill>
                  <a:srgbClr val="307871"/>
                </a:solidFill>
                <a:latin typeface="Times New Roman" panose="02020603050405020304" pitchFamily="18" charset="0"/>
                <a:cs typeface="Times New Roman" panose="02020603050405020304" pitchFamily="18" charset="0"/>
              </a:rPr>
              <a:t> on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obtained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and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this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statement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there</a:t>
            </a:r>
            <a:r>
              <a:rPr lang="cs-CZ" altLang="cs-CZ" sz="2400" dirty="0">
                <a:solidFill>
                  <a:srgbClr val="307871"/>
                </a:solidFill>
                <a:latin typeface="Times New Roman" panose="02020603050405020304" pitchFamily="18" charset="0"/>
                <a:cs typeface="Times New Roman" panose="02020603050405020304" pitchFamily="18" charset="0"/>
              </a:rPr>
              <a:t> are return </a:t>
            </a:r>
            <a:r>
              <a:rPr lang="cs-CZ" altLang="cs-CZ" sz="2400" dirty="0" err="1">
                <a:solidFill>
                  <a:srgbClr val="307871"/>
                </a:solidFill>
                <a:latin typeface="Times New Roman" panose="02020603050405020304" pitchFamily="18" charset="0"/>
                <a:cs typeface="Times New Roman" panose="02020603050405020304" pitchFamily="18" charset="0"/>
              </a:rPr>
              <a:t>intems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labelled</a:t>
            </a:r>
            <a:r>
              <a:rPr lang="cs-CZ" altLang="cs-CZ" sz="2400" dirty="0">
                <a:solidFill>
                  <a:srgbClr val="307871"/>
                </a:solidFill>
                <a:latin typeface="Times New Roman" panose="02020603050405020304" pitchFamily="18" charset="0"/>
                <a:cs typeface="Times New Roman" panose="02020603050405020304" pitchFamily="18" charset="0"/>
              </a:rPr>
              <a:t> by Roman </a:t>
            </a:r>
            <a:r>
              <a:rPr lang="cs-CZ" altLang="cs-CZ" sz="2400" dirty="0" err="1">
                <a:solidFill>
                  <a:srgbClr val="307871"/>
                </a:solidFill>
                <a:latin typeface="Times New Roman" panose="02020603050405020304" pitchFamily="18" charset="0"/>
                <a:cs typeface="Times New Roman" panose="02020603050405020304" pitchFamily="18" charset="0"/>
              </a:rPr>
              <a:t>numbers</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structure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generally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adapted</a:t>
            </a:r>
            <a:r>
              <a:rPr lang="cs-CZ" altLang="cs-CZ" sz="2400" dirty="0">
                <a:solidFill>
                  <a:srgbClr val="307871"/>
                </a:solidFill>
                <a:latin typeface="Times New Roman" panose="02020603050405020304" pitchFamily="18" charset="0"/>
                <a:cs typeface="Times New Roman" panose="02020603050405020304" pitchFamily="18" charset="0"/>
              </a:rPr>
              <a:t> to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nature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activity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intra-</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department.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divided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into</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external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final</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internal</a:t>
            </a:r>
            <a:r>
              <a:rPr lang="cs-CZ" altLang="cs-CZ" sz="2400" dirty="0">
                <a:solidFill>
                  <a:srgbClr val="307871"/>
                </a:solidFill>
                <a:latin typeface="Times New Roman" panose="02020603050405020304" pitchFamily="18" charset="0"/>
                <a:cs typeface="Times New Roman" panose="02020603050405020304" pitchFamily="18" charset="0"/>
              </a:rPr>
              <a:t> (intra-</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24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5</a:t>
            </a:fld>
            <a:endParaRPr lang="cs-CZ"/>
          </a:p>
        </p:txBody>
      </p:sp>
    </p:spTree>
    <p:extLst>
      <p:ext uri="{BB962C8B-B14F-4D97-AF65-F5344CB8AC3E}">
        <p14:creationId xmlns:p14="http://schemas.microsoft.com/office/powerpoint/2010/main" val="2504676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accounting</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viewpoint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divided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into</a:t>
            </a:r>
            <a:r>
              <a:rPr lang="cs-CZ" altLang="cs-CZ" sz="2400" dirty="0">
                <a:solidFill>
                  <a:srgbClr val="307871"/>
                </a:solidFill>
                <a:latin typeface="Times New Roman" panose="02020603050405020304" pitchFamily="18" charset="0"/>
                <a:cs typeface="Times New Roman" panose="02020603050405020304" pitchFamily="18" charset="0"/>
              </a:rPr>
              <a:t>:</a:t>
            </a:r>
          </a:p>
          <a:p>
            <a:pPr lvl="1" algn="just"/>
            <a:r>
              <a:rPr lang="cs-CZ" altLang="cs-CZ" dirty="0" err="1">
                <a:solidFill>
                  <a:srgbClr val="307871"/>
                </a:solidFill>
                <a:latin typeface="Times New Roman" panose="02020603050405020304" pitchFamily="18" charset="0"/>
                <a:cs typeface="Times New Roman" panose="02020603050405020304" pitchFamily="18" charset="0"/>
              </a:rPr>
              <a:t>Operational</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revenues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acquired</a:t>
            </a:r>
            <a:r>
              <a:rPr lang="cs-CZ" altLang="cs-CZ" dirty="0">
                <a:solidFill>
                  <a:srgbClr val="307871"/>
                </a:solidFill>
                <a:latin typeface="Times New Roman" panose="02020603050405020304" pitchFamily="18" charset="0"/>
                <a:cs typeface="Times New Roman" panose="02020603050405020304" pitchFamily="18" charset="0"/>
              </a:rPr>
              <a:t> by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activity</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enterprise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production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sale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providing</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services</a:t>
            </a:r>
            <a:r>
              <a:rPr lang="cs-CZ" altLang="cs-CZ" dirty="0">
                <a:solidFill>
                  <a:srgbClr val="307871"/>
                </a:solidFill>
                <a:latin typeface="Times New Roman" panose="02020603050405020304" pitchFamily="18" charset="0"/>
                <a:cs typeface="Times New Roman" panose="02020603050405020304" pitchFamily="18" charset="0"/>
              </a:rPr>
              <a:t>)</a:t>
            </a:r>
          </a:p>
          <a:p>
            <a:pPr lvl="1" algn="just"/>
            <a:r>
              <a:rPr lang="cs-CZ" altLang="cs-CZ" dirty="0" err="1">
                <a:solidFill>
                  <a:srgbClr val="307871"/>
                </a:solidFill>
                <a:latin typeface="Times New Roman" panose="02020603050405020304" pitchFamily="18" charset="0"/>
                <a:cs typeface="Times New Roman" panose="02020603050405020304" pitchFamily="18" charset="0"/>
              </a:rPr>
              <a:t>Financial</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revenues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acquired</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from</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financial</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investments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securities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balances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etc</a:t>
            </a:r>
            <a:r>
              <a:rPr lang="cs-CZ" altLang="cs-CZ" dirty="0">
                <a:solidFill>
                  <a:srgbClr val="307871"/>
                </a:solidFill>
                <a:latin typeface="Times New Roman" panose="02020603050405020304" pitchFamily="18" charset="0"/>
                <a:cs typeface="Times New Roman" panose="02020603050405020304" pitchFamily="18" charset="0"/>
              </a:rPr>
              <a:t>.</a:t>
            </a:r>
          </a:p>
          <a:p>
            <a:pPr lvl="1" algn="just"/>
            <a:r>
              <a:rPr lang="cs-CZ" altLang="cs-CZ" dirty="0" err="1">
                <a:solidFill>
                  <a:srgbClr val="307871"/>
                </a:solidFill>
                <a:latin typeface="Times New Roman" panose="02020603050405020304" pitchFamily="18" charset="0"/>
                <a:cs typeface="Times New Roman" panose="02020603050405020304" pitchFamily="18" charset="0"/>
              </a:rPr>
              <a:t>Extraordinary</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revenues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acquired</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for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example</a:t>
            </a:r>
            <a:r>
              <a:rPr lang="cs-CZ" altLang="cs-CZ" dirty="0">
                <a:solidFill>
                  <a:srgbClr val="307871"/>
                </a:solidFill>
                <a:latin typeface="Times New Roman" panose="02020603050405020304" pitchFamily="18" charset="0"/>
                <a:cs typeface="Times New Roman" panose="02020603050405020304" pitchFamily="18" charset="0"/>
              </a:rPr>
              <a:t> by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sale</a:t>
            </a:r>
            <a:r>
              <a:rPr lang="cs-CZ" altLang="cs-CZ" dirty="0">
                <a:solidFill>
                  <a:srgbClr val="307871"/>
                </a:solidFill>
                <a:latin typeface="Times New Roman" panose="02020603050405020304" pitchFamily="18" charset="0"/>
                <a:cs typeface="Times New Roman" panose="02020603050405020304" pitchFamily="18" charset="0"/>
              </a:rPr>
              <a:t> od </a:t>
            </a:r>
            <a:r>
              <a:rPr lang="cs-CZ" altLang="cs-CZ" dirty="0" err="1">
                <a:solidFill>
                  <a:srgbClr val="307871"/>
                </a:solidFill>
                <a:latin typeface="Times New Roman" panose="02020603050405020304" pitchFamily="18" charset="0"/>
                <a:cs typeface="Times New Roman" panose="02020603050405020304" pitchFamily="18" charset="0"/>
              </a:rPr>
              <a:t>deducated</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machines</a:t>
            </a:r>
            <a:r>
              <a:rPr lang="cs-CZ" altLang="cs-CZ" dirty="0">
                <a:solidFill>
                  <a:srgbClr val="307871"/>
                </a:solidFill>
                <a:latin typeface="Times New Roman" panose="02020603050405020304" pitchFamily="18" charset="0"/>
                <a:cs typeface="Times New Roman" panose="02020603050405020304" pitchFamily="18" charset="0"/>
              </a:rPr>
              <a:t>.</a:t>
            </a:r>
            <a:endParaRPr lang="en-GB" altLang="cs-CZ"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6</a:t>
            </a:fld>
            <a:endParaRPr lang="cs-CZ"/>
          </a:p>
        </p:txBody>
      </p:sp>
    </p:spTree>
    <p:extLst>
      <p:ext uri="{BB962C8B-B14F-4D97-AF65-F5344CB8AC3E}">
        <p14:creationId xmlns:p14="http://schemas.microsoft.com/office/powerpoint/2010/main" val="1734111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401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err="1">
                <a:ln>
                  <a:noFill/>
                </a:ln>
                <a:solidFill>
                  <a:srgbClr val="307871"/>
                </a:solidFill>
                <a:effectLst/>
                <a:uLnTx/>
                <a:uFillTx/>
                <a:latin typeface="Times New Roman"/>
                <a:ea typeface="+mj-ea"/>
                <a:cs typeface="+mj-cs"/>
              </a:rPr>
              <a:t>Revenues</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concept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individual</a:t>
            </a:r>
            <a:r>
              <a:rPr lang="cs-CZ" altLang="cs-CZ" sz="2400" dirty="0">
                <a:solidFill>
                  <a:srgbClr val="307871"/>
                </a:solidFill>
                <a:latin typeface="Times New Roman" panose="02020603050405020304" pitchFamily="18" charset="0"/>
                <a:cs typeface="Times New Roman" panose="02020603050405020304" pitchFamily="18" charset="0"/>
              </a:rPr>
              <a:t> intra-</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departments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influenced</a:t>
            </a:r>
            <a:r>
              <a:rPr lang="cs-CZ" altLang="cs-CZ" sz="2400" dirty="0">
                <a:solidFill>
                  <a:srgbClr val="307871"/>
                </a:solidFill>
                <a:latin typeface="Times New Roman" panose="02020603050405020304" pitchFamily="18" charset="0"/>
                <a:cs typeface="Times New Roman" panose="02020603050405020304" pitchFamily="18" charset="0"/>
              </a:rPr>
              <a:t> by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method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evaluation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individual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items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outputs</a:t>
            </a:r>
            <a:r>
              <a:rPr lang="cs-CZ" altLang="cs-CZ" sz="2400" dirty="0">
                <a:solidFill>
                  <a:srgbClr val="307871"/>
                </a:solidFill>
                <a:latin typeface="Times New Roman" panose="02020603050405020304" pitchFamily="18" charset="0"/>
                <a:cs typeface="Times New Roman" panose="02020603050405020304" pitchFamily="18" charset="0"/>
              </a:rPr>
              <a:t>. Sales </a:t>
            </a:r>
            <a:r>
              <a:rPr lang="cs-CZ" altLang="cs-CZ" sz="2400" dirty="0" err="1">
                <a:solidFill>
                  <a:srgbClr val="307871"/>
                </a:solidFill>
                <a:latin typeface="Times New Roman" panose="02020603050405020304" pitchFamily="18" charset="0"/>
                <a:cs typeface="Times New Roman" panose="02020603050405020304" pitchFamily="18" charset="0"/>
              </a:rPr>
              <a:t>from</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sale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output are </a:t>
            </a:r>
            <a:r>
              <a:rPr lang="cs-CZ" altLang="cs-CZ" sz="2400" dirty="0" err="1">
                <a:solidFill>
                  <a:srgbClr val="307871"/>
                </a:solidFill>
                <a:latin typeface="Times New Roman" panose="02020603050405020304" pitchFamily="18" charset="0"/>
                <a:cs typeface="Times New Roman" panose="02020603050405020304" pitchFamily="18" charset="0"/>
              </a:rPr>
              <a:t>monitored</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realization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sale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price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For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non-market part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are </a:t>
            </a:r>
            <a:r>
              <a:rPr lang="cs-CZ" altLang="cs-CZ" sz="2400" dirty="0" err="1">
                <a:solidFill>
                  <a:srgbClr val="307871"/>
                </a:solidFill>
                <a:latin typeface="Times New Roman" panose="02020603050405020304" pitchFamily="18" charset="0"/>
                <a:cs typeface="Times New Roman" panose="02020603050405020304" pitchFamily="18" charset="0"/>
              </a:rPr>
              <a:t>used</a:t>
            </a:r>
            <a:r>
              <a:rPr lang="cs-CZ" altLang="cs-CZ" sz="2400" dirty="0">
                <a:solidFill>
                  <a:srgbClr val="307871"/>
                </a:solidFill>
                <a:latin typeface="Times New Roman" panose="02020603050405020304" pitchFamily="18" charset="0"/>
                <a:cs typeface="Times New Roman" panose="02020603050405020304" pitchFamily="18" charset="0"/>
              </a:rPr>
              <a:t> intra-</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prices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sometimes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labelled</a:t>
            </a:r>
            <a:r>
              <a:rPr lang="cs-CZ" altLang="cs-CZ" sz="2400" dirty="0">
                <a:solidFill>
                  <a:srgbClr val="307871"/>
                </a:solidFill>
                <a:latin typeface="Times New Roman" panose="02020603050405020304" pitchFamily="18" charset="0"/>
                <a:cs typeface="Times New Roman" panose="02020603050405020304" pitchFamily="18" charset="0"/>
              </a:rPr>
              <a:t> as transfer </a:t>
            </a:r>
            <a:r>
              <a:rPr lang="cs-CZ" altLang="cs-CZ" sz="2400" dirty="0" err="1">
                <a:solidFill>
                  <a:srgbClr val="307871"/>
                </a:solidFill>
                <a:latin typeface="Times New Roman" panose="02020603050405020304" pitchFamily="18" charset="0"/>
                <a:cs typeface="Times New Roman" panose="02020603050405020304" pitchFamily="18" charset="0"/>
              </a:rPr>
              <a:t>prices</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7</a:t>
            </a:fld>
            <a:endParaRPr lang="cs-CZ"/>
          </a:p>
        </p:txBody>
      </p:sp>
    </p:spTree>
    <p:extLst>
      <p:ext uri="{BB962C8B-B14F-4D97-AF65-F5344CB8AC3E}">
        <p14:creationId xmlns:p14="http://schemas.microsoft.com/office/powerpoint/2010/main" val="3286676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353312"/>
            <a:ext cx="8280920" cy="302274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a:solidFill>
                  <a:srgbClr val="307871"/>
                </a:solidFill>
                <a:latin typeface="Times New Roman" panose="02020603050405020304" pitchFamily="18" charset="0"/>
                <a:cs typeface="Times New Roman" panose="02020603050405020304" pitchFamily="18" charset="0"/>
              </a:rPr>
              <a:t>By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comparison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revenues</a:t>
            </a:r>
            <a:r>
              <a:rPr lang="cs-CZ" altLang="cs-CZ" sz="2400" dirty="0">
                <a:solidFill>
                  <a:srgbClr val="307871"/>
                </a:solidFill>
                <a:latin typeface="Times New Roman" panose="02020603050405020304" pitchFamily="18" charset="0"/>
                <a:cs typeface="Times New Roman" panose="02020603050405020304" pitchFamily="18" charset="0"/>
              </a:rPr>
              <a:t> and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able</a:t>
            </a:r>
            <a:r>
              <a:rPr lang="cs-CZ" altLang="cs-CZ" sz="2400" dirty="0">
                <a:solidFill>
                  <a:srgbClr val="307871"/>
                </a:solidFill>
                <a:latin typeface="Times New Roman" panose="02020603050405020304" pitchFamily="18" charset="0"/>
                <a:cs typeface="Times New Roman" panose="02020603050405020304" pitchFamily="18" charset="0"/>
              </a:rPr>
              <a:t> to </a:t>
            </a:r>
            <a:r>
              <a:rPr lang="cs-CZ" altLang="cs-CZ" sz="2400" dirty="0" err="1">
                <a:solidFill>
                  <a:srgbClr val="307871"/>
                </a:solidFill>
                <a:latin typeface="Times New Roman" panose="02020603050405020304" pitchFamily="18" charset="0"/>
                <a:cs typeface="Times New Roman" panose="02020603050405020304" pitchFamily="18" charset="0"/>
              </a:rPr>
              <a:t>determine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its</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which</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be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either</a:t>
            </a:r>
            <a:r>
              <a:rPr lang="cs-CZ" altLang="cs-CZ" sz="2400" dirty="0">
                <a:solidFill>
                  <a:srgbClr val="307871"/>
                </a:solidFill>
                <a:latin typeface="Times New Roman" panose="02020603050405020304" pitchFamily="18" charset="0"/>
                <a:cs typeface="Times New Roman" panose="02020603050405020304" pitchFamily="18" charset="0"/>
              </a:rPr>
              <a:t> positive (profit) </a:t>
            </a:r>
            <a:r>
              <a:rPr lang="cs-CZ" altLang="cs-CZ" sz="2400" dirty="0" err="1">
                <a:solidFill>
                  <a:srgbClr val="307871"/>
                </a:solidFill>
                <a:latin typeface="Times New Roman" panose="02020603050405020304" pitchFamily="18" charset="0"/>
                <a:cs typeface="Times New Roman" panose="02020603050405020304" pitchFamily="18" charset="0"/>
              </a:rPr>
              <a:t>or</a:t>
            </a:r>
            <a:r>
              <a:rPr lang="cs-CZ" altLang="cs-CZ" sz="2400" dirty="0">
                <a:solidFill>
                  <a:srgbClr val="307871"/>
                </a:solidFill>
                <a:latin typeface="Times New Roman" panose="02020603050405020304" pitchFamily="18" charset="0"/>
                <a:cs typeface="Times New Roman" panose="02020603050405020304" pitchFamily="18" charset="0"/>
              </a:rPr>
              <a:t> negative (</a:t>
            </a:r>
            <a:r>
              <a:rPr lang="cs-CZ" altLang="cs-CZ" sz="2400" dirty="0" err="1">
                <a:solidFill>
                  <a:srgbClr val="307871"/>
                </a:solidFill>
                <a:latin typeface="Times New Roman" panose="02020603050405020304" pitchFamily="18" charset="0"/>
                <a:cs typeface="Times New Roman" panose="02020603050405020304" pitchFamily="18" charset="0"/>
              </a:rPr>
              <a:t>loss</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result</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one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main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goals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business, </a:t>
            </a:r>
            <a:r>
              <a:rPr lang="cs-CZ" altLang="cs-CZ" sz="2400" dirty="0" err="1">
                <a:solidFill>
                  <a:srgbClr val="307871"/>
                </a:solidFill>
                <a:latin typeface="Times New Roman" panose="02020603050405020304" pitchFamily="18" charset="0"/>
                <a:cs typeface="Times New Roman" panose="02020603050405020304" pitchFamily="18" charset="0"/>
              </a:rPr>
              <a:t>although</a:t>
            </a:r>
            <a:r>
              <a:rPr lang="cs-CZ" altLang="cs-CZ" sz="2400" dirty="0">
                <a:solidFill>
                  <a:srgbClr val="307871"/>
                </a:solidFill>
                <a:latin typeface="Times New Roman" panose="02020603050405020304" pitchFamily="18" charset="0"/>
                <a:cs typeface="Times New Roman" panose="02020603050405020304" pitchFamily="18" charset="0"/>
              </a:rPr>
              <a:t> not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only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one</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However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achieving</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profit </a:t>
            </a:r>
            <a:r>
              <a:rPr lang="cs-CZ" altLang="cs-CZ" sz="2400" dirty="0" err="1">
                <a:solidFill>
                  <a:srgbClr val="307871"/>
                </a:solidFill>
                <a:latin typeface="Times New Roman" panose="02020603050405020304" pitchFamily="18" charset="0"/>
                <a:cs typeface="Times New Roman" panose="02020603050405020304" pitchFamily="18" charset="0"/>
              </a:rPr>
              <a:t>is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necessary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for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determining</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other</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goals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a:solidFill>
                  <a:srgbClr val="307871"/>
                </a:solidFill>
                <a:latin typeface="Times New Roman" panose="02020603050405020304" pitchFamily="18" charset="0"/>
                <a:cs typeface="Times New Roman" panose="02020603050405020304" pitchFamily="18" charset="0"/>
              </a:rPr>
              <a:t>Profit </a:t>
            </a:r>
            <a:r>
              <a:rPr lang="cs-CZ" altLang="cs-CZ" sz="2400" dirty="0" err="1">
                <a:solidFill>
                  <a:srgbClr val="307871"/>
                </a:solidFill>
                <a:latin typeface="Times New Roman" panose="02020603050405020304" pitchFamily="18" charset="0"/>
                <a:cs typeface="Times New Roman" panose="02020603050405020304" pitchFamily="18" charset="0"/>
              </a:rPr>
              <a:t>reflects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all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aspects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economic</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activity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it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reacts</a:t>
            </a:r>
            <a:r>
              <a:rPr lang="cs-CZ" altLang="cs-CZ" sz="2400" dirty="0">
                <a:solidFill>
                  <a:srgbClr val="307871"/>
                </a:solidFill>
                <a:latin typeface="Times New Roman" panose="02020603050405020304" pitchFamily="18" charset="0"/>
                <a:cs typeface="Times New Roman" panose="02020603050405020304" pitchFamily="18" charset="0"/>
              </a:rPr>
              <a:t> to </a:t>
            </a:r>
            <a:r>
              <a:rPr lang="cs-CZ" altLang="cs-CZ" sz="2400" dirty="0" err="1">
                <a:solidFill>
                  <a:srgbClr val="307871"/>
                </a:solidFill>
                <a:latin typeface="Times New Roman" panose="02020603050405020304" pitchFamily="18" charset="0"/>
                <a:cs typeface="Times New Roman" panose="02020603050405020304" pitchFamily="18" charset="0"/>
              </a:rPr>
              <a:t>all</a:t>
            </a:r>
            <a:r>
              <a:rPr lang="cs-CZ" altLang="cs-CZ" sz="2400" dirty="0">
                <a:solidFill>
                  <a:srgbClr val="307871"/>
                </a:solidFill>
                <a:latin typeface="Times New Roman" panose="02020603050405020304" pitchFamily="18" charset="0"/>
                <a:cs typeface="Times New Roman" panose="02020603050405020304" pitchFamily="18" charset="0"/>
              </a:rPr>
              <a:t> positive and negative </a:t>
            </a:r>
            <a:r>
              <a:rPr lang="cs-CZ" altLang="cs-CZ" sz="2400" dirty="0" err="1">
                <a:solidFill>
                  <a:srgbClr val="307871"/>
                </a:solidFill>
                <a:latin typeface="Times New Roman" panose="02020603050405020304" pitchFamily="18" charset="0"/>
                <a:cs typeface="Times New Roman" panose="02020603050405020304" pitchFamily="18" charset="0"/>
              </a:rPr>
              <a:t>fluctuations</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enterprise´s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activity</a:t>
            </a:r>
            <a:r>
              <a:rPr lang="cs-CZ" altLang="cs-CZ" sz="2400" dirty="0">
                <a:solidFill>
                  <a:srgbClr val="307871"/>
                </a:solidFill>
                <a:latin typeface="Times New Roman" panose="02020603050405020304" pitchFamily="18" charset="0"/>
                <a:cs typeface="Times New Roman" panose="02020603050405020304" pitchFamily="18" charset="0"/>
              </a:rPr>
              <a:t>.</a:t>
            </a:r>
          </a:p>
          <a:p>
            <a:pPr algn="just"/>
            <a:r>
              <a:rPr lang="cs-CZ" altLang="cs-CZ" sz="2400" dirty="0" err="1">
                <a:solidFill>
                  <a:srgbClr val="307871"/>
                </a:solidFill>
                <a:latin typeface="Times New Roman" panose="02020603050405020304" pitchFamily="18" charset="0"/>
                <a:cs typeface="Times New Roman" panose="02020603050405020304" pitchFamily="18" charset="0"/>
              </a:rPr>
              <a:t>It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captures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motion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volume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realization</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of</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manufactured</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changes</a:t>
            </a:r>
            <a:r>
              <a:rPr lang="cs-CZ" altLang="cs-CZ" sz="2400" dirty="0">
                <a:solidFill>
                  <a:srgbClr val="307871"/>
                </a:solidFill>
                <a:latin typeface="Times New Roman" panose="02020603050405020304" pitchFamily="18" charset="0"/>
                <a:cs typeface="Times New Roman" panose="02020603050405020304" pitchFamily="18" charset="0"/>
              </a:rPr>
              <a:t> in </a:t>
            </a:r>
            <a:r>
              <a:rPr lang="cs-CZ" altLang="cs-CZ" sz="2400" dirty="0" err="1">
                <a:solidFill>
                  <a:srgbClr val="307871"/>
                </a:solidFill>
                <a:latin typeface="Times New Roman" panose="02020603050405020304" pitchFamily="18" charset="0"/>
                <a:cs typeface="Times New Roman" panose="02020603050405020304" pitchFamily="18" charset="0"/>
              </a:rPr>
              <a:t>costs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price</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changes</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product</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quality</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etc</a:t>
            </a:r>
            <a:r>
              <a:rPr lang="cs-CZ" altLang="cs-CZ" sz="2400" dirty="0">
                <a:solidFill>
                  <a:srgbClr val="307871"/>
                </a:solidFill>
                <a:latin typeface="Times New Roman" panose="02020603050405020304" pitchFamily="18" charset="0"/>
                <a:cs typeface="Times New Roman" panose="02020603050405020304" pitchFamily="18" charset="0"/>
              </a:rPr>
              <a:t>.</a:t>
            </a:r>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8</a:t>
            </a:fld>
            <a:endParaRPr lang="cs-CZ"/>
          </a:p>
        </p:txBody>
      </p:sp>
    </p:spTree>
    <p:extLst>
      <p:ext uri="{BB962C8B-B14F-4D97-AF65-F5344CB8AC3E}">
        <p14:creationId xmlns:p14="http://schemas.microsoft.com/office/powerpoint/2010/main" val="603419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684022"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cs-CZ" sz="2800" b="1" i="0" u="none" strike="noStrike" kern="0" cap="none" spc="0" normalizeH="0" baseline="0" dirty="0">
                <a:ln>
                  <a:noFill/>
                </a:ln>
                <a:solidFill>
                  <a:srgbClr val="307871"/>
                </a:solidFill>
                <a:effectLst/>
                <a:uLnTx/>
                <a:uFillTx/>
                <a:latin typeface="Times New Roman"/>
                <a:ea typeface="+mj-ea"/>
                <a:cs typeface="+mj-cs"/>
              </a:rPr>
              <a:t>Profit </a:t>
            </a:r>
            <a:r>
              <a:rPr kumimoji="0" lang="cs-CZ" sz="2800" b="1" i="0" u="none" strike="noStrike" kern="0" cap="none" spc="0" normalizeH="0" baseline="0" dirty="0" err="1">
                <a:ln>
                  <a:noFill/>
                </a:ln>
                <a:solidFill>
                  <a:srgbClr val="307871"/>
                </a:solidFill>
                <a:effectLst/>
                <a:uLnTx/>
                <a:uFillTx/>
                <a:latin typeface="Times New Roman"/>
                <a:ea typeface="+mj-ea"/>
                <a:cs typeface="+mj-cs"/>
              </a:rPr>
              <a:t>of</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the</a:t>
            </a:r>
            <a:r>
              <a:rPr kumimoji="0" lang="cs-CZ" sz="2800" b="1" i="0" u="none" strike="noStrike" kern="0" cap="none" spc="0" normalizeH="0" baseline="0" dirty="0">
                <a:ln>
                  <a:noFill/>
                </a:ln>
                <a:solidFill>
                  <a:srgbClr val="307871"/>
                </a:solidFill>
                <a:effectLst/>
                <a:uLnTx/>
                <a:uFillTx/>
                <a:latin typeface="Times New Roman"/>
                <a:ea typeface="+mj-ea"/>
                <a:cs typeface="+mj-cs"/>
              </a:rPr>
              <a:t> </a:t>
            </a:r>
            <a:r>
              <a:rPr kumimoji="0" lang="cs-CZ" sz="2800" b="1" i="0" u="none" strike="noStrike" kern="0" cap="none" spc="0" normalizeH="0" baseline="0" dirty="0" err="1">
                <a:ln>
                  <a:noFill/>
                </a:ln>
                <a:solidFill>
                  <a:srgbClr val="307871"/>
                </a:solidFill>
                <a:effectLst/>
                <a:uLnTx/>
                <a:uFillTx/>
                <a:latin typeface="Times New Roman"/>
                <a:ea typeface="+mj-ea"/>
                <a:cs typeface="+mj-cs"/>
              </a:rPr>
              <a:t>enterprise</a:t>
            </a:r>
            <a:endParaRPr kumimoji="0" lang="en-GB" sz="2800" b="1" i="0" u="none" strike="noStrike" kern="0" cap="none" spc="0" normalizeH="0" baseline="0" dirty="0">
              <a:ln>
                <a:noFill/>
              </a:ln>
              <a:solidFill>
                <a:sysClr val="windowText" lastClr="000000"/>
              </a:solidFill>
              <a:effectLst/>
              <a:uLnTx/>
              <a:uFillTx/>
            </a:endParaRPr>
          </a:p>
        </p:txBody>
      </p:sp>
      <p:sp>
        <p:nvSpPr>
          <p:cNvPr id="7" name="Zástupný symbol pro obsah 2"/>
          <p:cNvSpPr txBox="1">
            <a:spLocks/>
          </p:cNvSpPr>
          <p:nvPr/>
        </p:nvSpPr>
        <p:spPr>
          <a:xfrm>
            <a:off x="395536" y="1275606"/>
            <a:ext cx="5760640" cy="718657"/>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GB" altLang="cs-CZ" sz="1200" dirty="0">
              <a:solidFill>
                <a:srgbClr val="002060"/>
              </a:solidFill>
              <a:latin typeface="Times New Roman" panose="02020603050405020304" pitchFamily="18" charset="0"/>
              <a:cs typeface="Times New Roman" panose="02020603050405020304" pitchFamily="18" charset="0"/>
            </a:endParaRPr>
          </a:p>
        </p:txBody>
      </p:sp>
      <p:sp>
        <p:nvSpPr>
          <p:cNvPr id="8" name="Zástupný symbol pro obsah 2"/>
          <p:cNvSpPr txBox="1">
            <a:spLocks/>
          </p:cNvSpPr>
          <p:nvPr/>
        </p:nvSpPr>
        <p:spPr>
          <a:xfrm>
            <a:off x="395536" y="1863635"/>
            <a:ext cx="8280920" cy="251242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cs-CZ" altLang="cs-CZ" sz="2400" dirty="0" err="1">
                <a:solidFill>
                  <a:srgbClr val="307871"/>
                </a:solidFill>
                <a:latin typeface="Times New Roman" panose="02020603050405020304" pitchFamily="18" charset="0"/>
                <a:cs typeface="Times New Roman" panose="02020603050405020304" pitchFamily="18" charset="0"/>
              </a:rPr>
              <a:t>The</a:t>
            </a:r>
            <a:r>
              <a:rPr lang="cs-CZ" altLang="cs-CZ" sz="2400" dirty="0">
                <a:solidFill>
                  <a:srgbClr val="307871"/>
                </a:solidFill>
                <a:latin typeface="Times New Roman" panose="02020603050405020304" pitchFamily="18" charset="0"/>
                <a:cs typeface="Times New Roman" panose="02020603050405020304" pitchFamily="18" charset="0"/>
              </a:rPr>
              <a:t> profit has </a:t>
            </a:r>
            <a:r>
              <a:rPr lang="cs-CZ" altLang="cs-CZ" sz="2400" dirty="0" err="1">
                <a:solidFill>
                  <a:srgbClr val="307871"/>
                </a:solidFill>
                <a:latin typeface="Times New Roman" panose="02020603050405020304" pitchFamily="18" charset="0"/>
                <a:cs typeface="Times New Roman" panose="02020603050405020304" pitchFamily="18" charset="0"/>
              </a:rPr>
              <a:t>several</a:t>
            </a:r>
            <a:r>
              <a:rPr lang="cs-CZ" altLang="cs-CZ" sz="2400" dirty="0">
                <a:solidFill>
                  <a:srgbClr val="307871"/>
                </a:solidFill>
                <a:latin typeface="Times New Roman" panose="02020603050405020304" pitchFamily="18" charset="0"/>
                <a:cs typeface="Times New Roman" panose="02020603050405020304" pitchFamily="18" charset="0"/>
              </a:rPr>
              <a:t> </a:t>
            </a:r>
            <a:r>
              <a:rPr lang="cs-CZ" altLang="cs-CZ" sz="2400" dirty="0" err="1">
                <a:solidFill>
                  <a:srgbClr val="307871"/>
                </a:solidFill>
                <a:latin typeface="Times New Roman" panose="02020603050405020304" pitchFamily="18" charset="0"/>
                <a:cs typeface="Times New Roman" panose="02020603050405020304" pitchFamily="18" charset="0"/>
              </a:rPr>
              <a:t>functions</a:t>
            </a:r>
            <a:r>
              <a:rPr lang="cs-CZ" altLang="cs-CZ" sz="2400" dirty="0">
                <a:solidFill>
                  <a:srgbClr val="307871"/>
                </a:solidFill>
                <a:latin typeface="Times New Roman" panose="02020603050405020304" pitchFamily="18" charset="0"/>
                <a:cs typeface="Times New Roman" panose="02020603050405020304" pitchFamily="18" charset="0"/>
              </a:rPr>
              <a:t>:</a:t>
            </a:r>
          </a:p>
          <a:p>
            <a:pPr lvl="1" algn="just"/>
            <a:r>
              <a:rPr lang="cs-CZ" altLang="cs-CZ" b="1" dirty="0" err="1">
                <a:solidFill>
                  <a:srgbClr val="307871"/>
                </a:solidFill>
                <a:latin typeface="Times New Roman" panose="02020603050405020304" pitchFamily="18" charset="0"/>
                <a:cs typeface="Times New Roman" panose="02020603050405020304" pitchFamily="18" charset="0"/>
              </a:rPr>
              <a:t>Criterial</a:t>
            </a:r>
            <a:r>
              <a:rPr lang="cs-CZ" altLang="cs-CZ" b="1" dirty="0">
                <a:solidFill>
                  <a:srgbClr val="307871"/>
                </a:solidFill>
                <a:latin typeface="Times New Roman" panose="02020603050405020304" pitchFamily="18" charset="0"/>
                <a:cs typeface="Times New Roman" panose="02020603050405020304" pitchFamily="18" charset="0"/>
              </a:rPr>
              <a:t> </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because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 </a:t>
            </a:r>
            <a:r>
              <a:rPr lang="cs-CZ" altLang="cs-CZ" dirty="0" err="1">
                <a:solidFill>
                  <a:srgbClr val="307871"/>
                </a:solidFill>
                <a:latin typeface="Times New Roman" panose="02020603050405020304" pitchFamily="18" charset="0"/>
                <a:cs typeface="Times New Roman" panose="02020603050405020304" pitchFamily="18" charset="0"/>
              </a:rPr>
              <a:t>versatile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indicator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all</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enterprise´s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activities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results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Through</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profit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enterprise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demonstrates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its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success</a:t>
            </a:r>
            <a:r>
              <a:rPr lang="cs-CZ" altLang="cs-CZ" dirty="0">
                <a:solidFill>
                  <a:srgbClr val="307871"/>
                </a:solidFill>
                <a:latin typeface="Times New Roman" panose="02020603050405020304" pitchFamily="18" charset="0"/>
                <a:cs typeface="Times New Roman" panose="02020603050405020304" pitchFamily="18" charset="0"/>
              </a:rPr>
              <a:t> not </a:t>
            </a:r>
            <a:r>
              <a:rPr lang="cs-CZ" altLang="cs-CZ" dirty="0" err="1">
                <a:solidFill>
                  <a:srgbClr val="307871"/>
                </a:solidFill>
                <a:latin typeface="Times New Roman" panose="02020603050405020304" pitchFamily="18" charset="0"/>
                <a:cs typeface="Times New Roman" panose="02020603050405020304" pitchFamily="18" charset="0"/>
              </a:rPr>
              <a:t>only</a:t>
            </a:r>
            <a:r>
              <a:rPr lang="cs-CZ" altLang="cs-CZ" dirty="0">
                <a:solidFill>
                  <a:srgbClr val="307871"/>
                </a:solidFill>
                <a:latin typeface="Times New Roman" panose="02020603050405020304" pitchFamily="18" charset="0"/>
                <a:cs typeface="Times New Roman" panose="02020603050405020304" pitchFamily="18" charset="0"/>
              </a:rPr>
              <a:t> in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relation</a:t>
            </a:r>
            <a:r>
              <a:rPr lang="cs-CZ" altLang="cs-CZ" dirty="0">
                <a:solidFill>
                  <a:srgbClr val="307871"/>
                </a:solidFill>
                <a:latin typeface="Times New Roman" panose="02020603050405020304" pitchFamily="18" charset="0"/>
                <a:cs typeface="Times New Roman" panose="02020603050405020304" pitchFamily="18" charset="0"/>
              </a:rPr>
              <a:t> to </a:t>
            </a:r>
            <a:r>
              <a:rPr lang="cs-CZ" altLang="cs-CZ" dirty="0" err="1">
                <a:solidFill>
                  <a:srgbClr val="307871"/>
                </a:solidFill>
                <a:latin typeface="Times New Roman" panose="02020603050405020304" pitchFamily="18" charset="0"/>
                <a:cs typeface="Times New Roman" panose="02020603050405020304" pitchFamily="18" charset="0"/>
              </a:rPr>
              <a:t>its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employees</a:t>
            </a:r>
            <a:r>
              <a:rPr lang="cs-CZ" altLang="cs-CZ" dirty="0">
                <a:solidFill>
                  <a:srgbClr val="307871"/>
                </a:solidFill>
                <a:latin typeface="Times New Roman" panose="02020603050405020304" pitchFamily="18" charset="0"/>
                <a:cs typeface="Times New Roman" panose="02020603050405020304" pitchFamily="18" charset="0"/>
              </a:rPr>
              <a:t>, but </a:t>
            </a:r>
            <a:r>
              <a:rPr lang="cs-CZ" altLang="cs-CZ" dirty="0" err="1">
                <a:solidFill>
                  <a:srgbClr val="307871"/>
                </a:solidFill>
                <a:latin typeface="Times New Roman" panose="02020603050405020304" pitchFamily="18" charset="0"/>
                <a:cs typeface="Times New Roman" panose="02020603050405020304" pitchFamily="18" charset="0"/>
              </a:rPr>
              <a:t>also</a:t>
            </a:r>
            <a:r>
              <a:rPr lang="cs-CZ" altLang="cs-CZ" dirty="0">
                <a:solidFill>
                  <a:srgbClr val="307871"/>
                </a:solidFill>
                <a:latin typeface="Times New Roman" panose="02020603050405020304" pitchFamily="18" charset="0"/>
                <a:cs typeface="Times New Roman" panose="02020603050405020304" pitchFamily="18" charset="0"/>
              </a:rPr>
              <a:t> to business and </a:t>
            </a:r>
            <a:r>
              <a:rPr lang="cs-CZ" altLang="cs-CZ" dirty="0" err="1">
                <a:solidFill>
                  <a:srgbClr val="307871"/>
                </a:solidFill>
                <a:latin typeface="Times New Roman" panose="02020603050405020304" pitchFamily="18" charset="0"/>
                <a:cs typeface="Times New Roman" panose="02020603050405020304" pitchFamily="18" charset="0"/>
              </a:rPr>
              <a:t>other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partners</a:t>
            </a:r>
            <a:r>
              <a:rPr lang="cs-CZ" altLang="cs-CZ" dirty="0">
                <a:solidFill>
                  <a:srgbClr val="307871"/>
                </a:solidFill>
                <a:latin typeface="Times New Roman" panose="02020603050405020304" pitchFamily="18" charset="0"/>
                <a:cs typeface="Times New Roman" panose="02020603050405020304" pitchFamily="18" charset="0"/>
              </a:rPr>
              <a:t> and </a:t>
            </a:r>
            <a:r>
              <a:rPr lang="cs-CZ" altLang="cs-CZ" dirty="0" err="1">
                <a:solidFill>
                  <a:srgbClr val="307871"/>
                </a:solidFill>
                <a:latin typeface="Times New Roman" panose="02020603050405020304" pitchFamily="18" charset="0"/>
                <a:cs typeface="Times New Roman" panose="02020603050405020304" pitchFamily="18" charset="0"/>
              </a:rPr>
              <a:t>also</a:t>
            </a:r>
            <a:r>
              <a:rPr lang="cs-CZ" altLang="cs-CZ" dirty="0">
                <a:solidFill>
                  <a:srgbClr val="307871"/>
                </a:solidFill>
                <a:latin typeface="Times New Roman" panose="02020603050405020304" pitchFamily="18" charset="0"/>
                <a:cs typeface="Times New Roman" panose="02020603050405020304" pitchFamily="18" charset="0"/>
              </a:rPr>
              <a:t> to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competition</a:t>
            </a:r>
            <a:r>
              <a:rPr lang="cs-CZ" altLang="cs-CZ" dirty="0">
                <a:solidFill>
                  <a:srgbClr val="307871"/>
                </a:solidFill>
                <a:latin typeface="Times New Roman" panose="02020603050405020304" pitchFamily="18" charset="0"/>
                <a:cs typeface="Times New Roman" panose="02020603050405020304" pitchFamily="18" charset="0"/>
              </a:rPr>
              <a:t>.</a:t>
            </a:r>
          </a:p>
          <a:p>
            <a:pPr lvl="1" algn="just"/>
            <a:r>
              <a:rPr lang="cs-CZ" altLang="cs-CZ" b="1" dirty="0" err="1">
                <a:solidFill>
                  <a:srgbClr val="307871"/>
                </a:solidFill>
                <a:latin typeface="Times New Roman" panose="02020603050405020304" pitchFamily="18" charset="0"/>
                <a:cs typeface="Times New Roman" panose="02020603050405020304" pitchFamily="18" charset="0"/>
              </a:rPr>
              <a:t>Dividing</a:t>
            </a:r>
            <a:r>
              <a:rPr lang="cs-CZ" altLang="cs-CZ" dirty="0">
                <a:solidFill>
                  <a:srgbClr val="307871"/>
                </a:solidFill>
                <a:latin typeface="Times New Roman" panose="02020603050405020304" pitchFamily="18" charset="0"/>
                <a:cs typeface="Times New Roman" panose="02020603050405020304" pitchFamily="18" charset="0"/>
              </a:rPr>
              <a:t> – </a:t>
            </a:r>
            <a:r>
              <a:rPr lang="cs-CZ" altLang="cs-CZ" dirty="0" err="1">
                <a:solidFill>
                  <a:srgbClr val="307871"/>
                </a:solidFill>
                <a:latin typeface="Times New Roman" panose="02020603050405020304" pitchFamily="18" charset="0"/>
                <a:cs typeface="Times New Roman" panose="02020603050405020304" pitchFamily="18" charset="0"/>
              </a:rPr>
              <a:t>because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it</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 </a:t>
            </a:r>
            <a:r>
              <a:rPr lang="cs-CZ" altLang="cs-CZ" dirty="0" err="1">
                <a:solidFill>
                  <a:srgbClr val="307871"/>
                </a:solidFill>
                <a:latin typeface="Times New Roman" panose="02020603050405020304" pitchFamily="18" charset="0"/>
                <a:cs typeface="Times New Roman" panose="02020603050405020304" pitchFamily="18" charset="0"/>
              </a:rPr>
              <a:t>basis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for</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division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means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between</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enterprise</a:t>
            </a:r>
            <a:r>
              <a:rPr lang="cs-CZ" altLang="cs-CZ" dirty="0">
                <a:solidFill>
                  <a:srgbClr val="307871"/>
                </a:solidFill>
                <a:latin typeface="Times New Roman" panose="02020603050405020304" pitchFamily="18" charset="0"/>
                <a:cs typeface="Times New Roman" panose="02020603050405020304" pitchFamily="18" charset="0"/>
              </a:rPr>
              <a:t> and </a:t>
            </a:r>
            <a:r>
              <a:rPr lang="cs-CZ" altLang="cs-CZ" dirty="0" err="1">
                <a:solidFill>
                  <a:srgbClr val="307871"/>
                </a:solidFill>
                <a:latin typeface="Times New Roman" panose="02020603050405020304" pitchFamily="18" charset="0"/>
                <a:cs typeface="Times New Roman" panose="02020603050405020304" pitchFamily="18" charset="0"/>
              </a:rPr>
              <a:t>state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because</a:t>
            </a:r>
            <a:r>
              <a:rPr lang="cs-CZ" altLang="cs-CZ" dirty="0">
                <a:solidFill>
                  <a:srgbClr val="307871"/>
                </a:solidFill>
                <a:latin typeface="Times New Roman" panose="02020603050405020304" pitchFamily="18" charset="0"/>
                <a:cs typeface="Times New Roman" panose="02020603050405020304" pitchFamily="18" charset="0"/>
              </a:rPr>
              <a:t> part </a:t>
            </a:r>
            <a:r>
              <a:rPr lang="cs-CZ" altLang="cs-CZ" dirty="0" err="1">
                <a:solidFill>
                  <a:srgbClr val="307871"/>
                </a:solidFill>
                <a:latin typeface="Times New Roman" panose="02020603050405020304" pitchFamily="18" charset="0"/>
                <a:cs typeface="Times New Roman" panose="02020603050405020304" pitchFamily="18" charset="0"/>
              </a:rPr>
              <a:t>of</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profit </a:t>
            </a:r>
            <a:r>
              <a:rPr lang="cs-CZ" altLang="cs-CZ" dirty="0" err="1">
                <a:solidFill>
                  <a:srgbClr val="307871"/>
                </a:solidFill>
                <a:latin typeface="Times New Roman" panose="02020603050405020304" pitchFamily="18" charset="0"/>
                <a:cs typeface="Times New Roman" panose="02020603050405020304" pitchFamily="18" charset="0"/>
              </a:rPr>
              <a:t>is</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turned</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over</a:t>
            </a:r>
            <a:r>
              <a:rPr lang="cs-CZ" altLang="cs-CZ" dirty="0">
                <a:solidFill>
                  <a:srgbClr val="307871"/>
                </a:solidFill>
                <a:latin typeface="Times New Roman" panose="02020603050405020304" pitchFamily="18" charset="0"/>
                <a:cs typeface="Times New Roman" panose="02020603050405020304" pitchFamily="18" charset="0"/>
              </a:rPr>
              <a:t> to </a:t>
            </a:r>
            <a:r>
              <a:rPr lang="cs-CZ" altLang="cs-CZ" dirty="0" err="1">
                <a:solidFill>
                  <a:srgbClr val="307871"/>
                </a:solidFill>
                <a:latin typeface="Times New Roman" panose="02020603050405020304" pitchFamily="18" charset="0"/>
                <a:cs typeface="Times New Roman" panose="02020603050405020304" pitchFamily="18" charset="0"/>
              </a:rPr>
              <a:t>the</a:t>
            </a:r>
            <a:r>
              <a:rPr lang="cs-CZ" altLang="cs-CZ" dirty="0">
                <a:solidFill>
                  <a:srgbClr val="307871"/>
                </a:solidFill>
                <a:latin typeface="Times New Roman" panose="02020603050405020304" pitchFamily="18" charset="0"/>
                <a:cs typeface="Times New Roman" panose="02020603050405020304" pitchFamily="18" charset="0"/>
              </a:rPr>
              <a:t> </a:t>
            </a:r>
            <a:r>
              <a:rPr lang="cs-CZ" altLang="cs-CZ" dirty="0" err="1">
                <a:solidFill>
                  <a:srgbClr val="307871"/>
                </a:solidFill>
                <a:latin typeface="Times New Roman" panose="02020603050405020304" pitchFamily="18" charset="0"/>
                <a:cs typeface="Times New Roman" panose="02020603050405020304" pitchFamily="18" charset="0"/>
              </a:rPr>
              <a:t>state</a:t>
            </a:r>
            <a:r>
              <a:rPr lang="cs-CZ" altLang="cs-CZ" dirty="0">
                <a:solidFill>
                  <a:srgbClr val="307871"/>
                </a:solidFill>
                <a:latin typeface="Times New Roman" panose="02020603050405020304" pitchFamily="18" charset="0"/>
                <a:cs typeface="Times New Roman" panose="02020603050405020304" pitchFamily="18" charset="0"/>
              </a:rPr>
              <a:t> budget as </a:t>
            </a:r>
            <a:r>
              <a:rPr lang="cs-CZ" altLang="cs-CZ" dirty="0" err="1">
                <a:solidFill>
                  <a:srgbClr val="307871"/>
                </a:solidFill>
                <a:latin typeface="Times New Roman" panose="02020603050405020304" pitchFamily="18" charset="0"/>
                <a:cs typeface="Times New Roman" panose="02020603050405020304" pitchFamily="18" charset="0"/>
              </a:rPr>
              <a:t>taxes</a:t>
            </a:r>
            <a:r>
              <a:rPr lang="cs-CZ" altLang="cs-CZ" dirty="0">
                <a:solidFill>
                  <a:srgbClr val="307871"/>
                </a:solidFill>
                <a:latin typeface="Times New Roman" panose="02020603050405020304" pitchFamily="18" charset="0"/>
                <a:cs typeface="Times New Roman" panose="02020603050405020304" pitchFamily="18" charset="0"/>
              </a:rPr>
              <a:t>.</a:t>
            </a:r>
          </a:p>
          <a:p>
            <a:endParaRPr lang="en-GB" altLang="cs-CZ" sz="1600" dirty="0">
              <a:solidFill>
                <a:srgbClr val="307871"/>
              </a:solidFill>
              <a:latin typeface="Times New Roman" panose="02020603050405020304" pitchFamily="18" charset="0"/>
              <a:cs typeface="Times New Roman" panose="02020603050405020304" pitchFamily="18" charset="0"/>
            </a:endParaRPr>
          </a:p>
        </p:txBody>
      </p:sp>
      <p:sp>
        <p:nvSpPr>
          <p:cNvPr id="2" name="Zástupný symbol pro číslo snímku 1"/>
          <p:cNvSpPr>
            <a:spLocks noGrp="1"/>
          </p:cNvSpPr>
          <p:nvPr>
            <p:ph type="sldNum" sz="quarter" idx="12"/>
          </p:nvPr>
        </p:nvSpPr>
        <p:spPr/>
        <p:txBody>
          <a:bodyPr/>
          <a:lstStyle/>
          <a:p>
            <a:fld id="{2DA23C2D-3845-4F8C-9F64-DBE4B5B8108A}" type="slidenum">
              <a:rPr lang="cs-CZ" smtClean="0"/>
              <a:t>9</a:t>
            </a:fld>
            <a:endParaRPr lang="cs-CZ"/>
          </a:p>
        </p:txBody>
      </p:sp>
    </p:spTree>
    <p:extLst>
      <p:ext uri="{BB962C8B-B14F-4D97-AF65-F5344CB8AC3E}">
        <p14:creationId xmlns:p14="http://schemas.microsoft.com/office/powerpoint/2010/main" val="20771622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580</TotalTime>
  <Words>1975</Words>
  <Application>Microsoft Office PowerPoint</Application>
  <PresentationFormat>Širokoúhlá obrazovka</PresentationFormat>
  <Paragraphs>182</Paragraphs>
  <Slides>30</Slides>
  <Notes>1</Notes>
  <HiddenSlides>0</HiddenSlides>
  <MMClips>0</MMClips>
  <ScaleCrop>false</ScaleCrop>
  <HeadingPairs>
    <vt:vector size="8" baseType="variant">
      <vt:variant>
        <vt:lpstr>Použitá písma</vt:lpstr>
      </vt:variant>
      <vt:variant>
        <vt:i4>5</vt:i4>
      </vt:variant>
      <vt:variant>
        <vt:lpstr>Motiv</vt:lpstr>
      </vt:variant>
      <vt:variant>
        <vt:i4>1</vt:i4>
      </vt:variant>
      <vt:variant>
        <vt:lpstr>Vložené servery OLE</vt:lpstr>
      </vt:variant>
      <vt:variant>
        <vt:i4>1</vt:i4>
      </vt:variant>
      <vt:variant>
        <vt:lpstr>Nadpisy snímků</vt:lpstr>
      </vt:variant>
      <vt:variant>
        <vt:i4>30</vt:i4>
      </vt:variant>
    </vt:vector>
  </HeadingPairs>
  <TitlesOfParts>
    <vt:vector size="37" baseType="lpstr">
      <vt:lpstr>Arial</vt:lpstr>
      <vt:lpstr>Calibri</vt:lpstr>
      <vt:lpstr>Calibri Light</vt:lpstr>
      <vt:lpstr>Times New Roman</vt:lpstr>
      <vt:lpstr>Wingdings</vt:lpstr>
      <vt:lpstr>Motiv Office</vt:lpstr>
      <vt:lpstr>Document</vt:lpstr>
      <vt:lpstr>Revenues, economic result, price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Diagram of nonlinear dependence of revenues and cost on the volume of production (sales)</vt:lpstr>
      <vt:lpstr>Forms of non-linear course of sales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Žaneta Rylková</cp:lastModifiedBy>
  <cp:revision>133</cp:revision>
  <dcterms:created xsi:type="dcterms:W3CDTF">2016-11-25T20:36:16Z</dcterms:created>
  <dcterms:modified xsi:type="dcterms:W3CDTF">2025-02-04T12:20:22Z</dcterms:modified>
</cp:coreProperties>
</file>