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6" r:id="rId3"/>
    <p:sldId id="325" r:id="rId4"/>
    <p:sldId id="324" r:id="rId5"/>
    <p:sldId id="314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210D-DC78-4FCA-8866-D869996D3D0E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902F4-C31A-46A1-BE2F-FA98DAED7B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458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07FE0-AF64-470F-B2CD-BFCEB95DFF0C}" type="datetimeFigureOut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781A7-2158-41CE-BC3A-9453086CEB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5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B458F-5306-4CB0-86E1-4F1585FFADC0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A8C02-3659-4E85-A083-DBD61B346A0B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E6D5C-B14C-4ED2-8E3E-303D7E5DEB0F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2664-54B6-4B0E-894C-1E6B9A1D1A75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7AA55-F9F8-4736-B58A-140A3A5F58DB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03D14-FC08-44A9-8F51-843B502B017C}" type="datetime1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335C-0B4D-42A6-9570-472743056354}" type="datetime1">
              <a:rPr lang="cs-CZ" smtClean="0"/>
              <a:t>04.02.2025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B7FA1-D6B2-44EE-948C-3F5F9BD263F7}" type="datetime1">
              <a:rPr lang="cs-CZ" smtClean="0"/>
              <a:t>04.02.2025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BD89-5765-4602-A92F-8A9021C1091C}" type="datetime1">
              <a:rPr lang="cs-CZ" smtClean="0"/>
              <a:t>04.02.2025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BED6-155B-4D79-B4B5-FCE2FA134203}" type="datetime1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8722-B85B-41AD-9F83-F52D5A9F3082}" type="datetime1">
              <a:rPr lang="cs-CZ" smtClean="0"/>
              <a:t>04.02.2025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0A869-7A6D-4664-8070-E2D5A049C53A}" type="datetime1">
              <a:rPr lang="cs-CZ" smtClean="0"/>
              <a:t>04.02.2025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47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Break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even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point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graph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when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cm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</a:rPr>
              <a:t>&lt;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0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  <p:pic>
        <p:nvPicPr>
          <p:cNvPr id="9" name="Obrázek 8"/>
          <p:cNvPicPr/>
          <p:nvPr/>
        </p:nvPicPr>
        <p:blipFill rotWithShape="1">
          <a:blip r:embed="rId3"/>
          <a:srcRect l="35714" t="41858" r="27249" b="20518"/>
          <a:stretch/>
        </p:blipFill>
        <p:spPr bwMode="auto">
          <a:xfrm>
            <a:off x="395536" y="1275606"/>
            <a:ext cx="8010144" cy="44211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32204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494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at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break-even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point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  <p:grpSp>
        <p:nvGrpSpPr>
          <p:cNvPr id="10" name="Group 55"/>
          <p:cNvGrpSpPr>
            <a:grpSpLocks noChangeAspect="1"/>
          </p:cNvGrpSpPr>
          <p:nvPr/>
        </p:nvGrpSpPr>
        <p:grpSpPr bwMode="auto">
          <a:xfrm>
            <a:off x="395536" y="1508063"/>
            <a:ext cx="7056437" cy="4103687"/>
            <a:chOff x="2688" y="7848"/>
            <a:chExt cx="7182" cy="4938"/>
          </a:xfrm>
          <a:solidFill>
            <a:schemeClr val="bg1"/>
          </a:solidFill>
        </p:grpSpPr>
        <p:sp>
          <p:nvSpPr>
            <p:cNvPr id="11" name="AutoShape 56"/>
            <p:cNvSpPr>
              <a:spLocks noChangeAspect="1" noChangeArrowheads="1"/>
            </p:cNvSpPr>
            <p:nvPr/>
          </p:nvSpPr>
          <p:spPr bwMode="auto">
            <a:xfrm>
              <a:off x="2688" y="7848"/>
              <a:ext cx="7182" cy="49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57"/>
            <p:cNvSpPr txBox="1">
              <a:spLocks noChangeArrowheads="1"/>
            </p:cNvSpPr>
            <p:nvPr/>
          </p:nvSpPr>
          <p:spPr bwMode="auto">
            <a:xfrm>
              <a:off x="4805" y="9391"/>
              <a:ext cx="756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</a:pPr>
              <a:r>
                <a:rPr lang="cs-CZ" sz="1000" dirty="0">
                  <a:latin typeface="Tahoma" pitchFamily="34" charset="0"/>
                </a:rPr>
                <a:t>CM</a:t>
              </a:r>
              <a:r>
                <a:rPr lang="cs-CZ" sz="1000" baseline="-25000" dirty="0">
                  <a:latin typeface="Tahoma" pitchFamily="34" charset="0"/>
                </a:rPr>
                <a:t>BEP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13" name="Text Box 58"/>
            <p:cNvSpPr txBox="1">
              <a:spLocks noChangeArrowheads="1"/>
            </p:cNvSpPr>
            <p:nvPr/>
          </p:nvSpPr>
          <p:spPr bwMode="auto">
            <a:xfrm>
              <a:off x="5561" y="10779"/>
              <a:ext cx="862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>
                  <a:latin typeface="Tahoma" pitchFamily="34" charset="0"/>
                </a:rPr>
                <a:t>Q</a:t>
              </a:r>
              <a:r>
                <a:rPr lang="cs-CZ" sz="1200" baseline="-25000" dirty="0">
                  <a:latin typeface="Tahoma" pitchFamily="34" charset="0"/>
                </a:rPr>
                <a:t>BEP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14" name="Text Box 59"/>
            <p:cNvSpPr txBox="1">
              <a:spLocks noChangeArrowheads="1"/>
            </p:cNvSpPr>
            <p:nvPr/>
          </p:nvSpPr>
          <p:spPr bwMode="auto">
            <a:xfrm>
              <a:off x="8194" y="9537"/>
              <a:ext cx="623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>
                  <a:latin typeface="Tahoma" pitchFamily="34" charset="0"/>
                </a:rPr>
                <a:t>C</a:t>
              </a:r>
              <a:r>
                <a:rPr lang="cs-CZ" sz="1200" baseline="-25000" dirty="0">
                  <a:latin typeface="Tahoma" pitchFamily="34" charset="0"/>
                </a:rPr>
                <a:t>V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15" name="Line 60"/>
            <p:cNvSpPr>
              <a:spLocks noChangeShapeType="1"/>
            </p:cNvSpPr>
            <p:nvPr/>
          </p:nvSpPr>
          <p:spPr bwMode="auto">
            <a:xfrm>
              <a:off x="4029" y="11088"/>
              <a:ext cx="5266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61"/>
            <p:cNvSpPr>
              <a:spLocks noChangeShapeType="1"/>
            </p:cNvSpPr>
            <p:nvPr/>
          </p:nvSpPr>
          <p:spPr bwMode="auto">
            <a:xfrm>
              <a:off x="3981" y="8619"/>
              <a:ext cx="48" cy="24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62"/>
            <p:cNvSpPr>
              <a:spLocks noChangeShapeType="1"/>
            </p:cNvSpPr>
            <p:nvPr/>
          </p:nvSpPr>
          <p:spPr bwMode="auto">
            <a:xfrm flipV="1">
              <a:off x="4029" y="10317"/>
              <a:ext cx="5266" cy="1"/>
            </a:xfrm>
            <a:prstGeom prst="line">
              <a:avLst/>
            </a:prstGeom>
            <a:grp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63"/>
            <p:cNvSpPr>
              <a:spLocks noChangeShapeType="1"/>
            </p:cNvSpPr>
            <p:nvPr/>
          </p:nvSpPr>
          <p:spPr bwMode="auto">
            <a:xfrm flipV="1">
              <a:off x="4029" y="9854"/>
              <a:ext cx="5075" cy="123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64"/>
            <p:cNvSpPr>
              <a:spLocks noChangeShapeType="1"/>
            </p:cNvSpPr>
            <p:nvPr/>
          </p:nvSpPr>
          <p:spPr bwMode="auto">
            <a:xfrm flipV="1">
              <a:off x="4029" y="9082"/>
              <a:ext cx="5075" cy="1235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65"/>
            <p:cNvSpPr>
              <a:spLocks noChangeShapeType="1"/>
            </p:cNvSpPr>
            <p:nvPr/>
          </p:nvSpPr>
          <p:spPr bwMode="auto">
            <a:xfrm flipV="1">
              <a:off x="3981" y="8465"/>
              <a:ext cx="3591" cy="2623"/>
            </a:xfrm>
            <a:prstGeom prst="line">
              <a:avLst/>
            </a:pr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66"/>
            <p:cNvSpPr>
              <a:spLocks noChangeShapeType="1"/>
            </p:cNvSpPr>
            <p:nvPr/>
          </p:nvSpPr>
          <p:spPr bwMode="auto">
            <a:xfrm>
              <a:off x="4412" y="11397"/>
              <a:ext cx="1867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67"/>
            <p:cNvSpPr txBox="1">
              <a:spLocks noChangeArrowheads="1"/>
            </p:cNvSpPr>
            <p:nvPr/>
          </p:nvSpPr>
          <p:spPr bwMode="auto">
            <a:xfrm>
              <a:off x="6518" y="11242"/>
              <a:ext cx="2203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 err="1">
                  <a:latin typeface="Tahoma" pitchFamily="34" charset="0"/>
                </a:rPr>
                <a:t>Production</a:t>
              </a:r>
              <a:r>
                <a:rPr lang="cs-CZ" sz="1200" dirty="0">
                  <a:latin typeface="Tahoma" pitchFamily="34" charset="0"/>
                </a:rPr>
                <a:t> </a:t>
              </a:r>
              <a:r>
                <a:rPr lang="cs-CZ" sz="1200" dirty="0" err="1">
                  <a:latin typeface="Tahoma" pitchFamily="34" charset="0"/>
                </a:rPr>
                <a:t>volume</a:t>
              </a:r>
              <a:r>
                <a:rPr lang="cs-CZ" sz="1200" dirty="0">
                  <a:latin typeface="Tahoma" pitchFamily="34" charset="0"/>
                </a:rPr>
                <a:t> Q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23" name="Text Box 68"/>
            <p:cNvSpPr txBox="1">
              <a:spLocks noChangeArrowheads="1"/>
            </p:cNvSpPr>
            <p:nvPr/>
          </p:nvSpPr>
          <p:spPr bwMode="auto">
            <a:xfrm>
              <a:off x="3310" y="8465"/>
              <a:ext cx="479" cy="200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 dirty="0">
                  <a:latin typeface="Tahoma" pitchFamily="34" charset="0"/>
                </a:rPr>
                <a:t>C</a:t>
              </a:r>
              <a:r>
                <a:rPr lang="cs-CZ" sz="1200" baseline="-25000" dirty="0">
                  <a:latin typeface="Tahoma" pitchFamily="34" charset="0"/>
                </a:rPr>
                <a:t>V</a:t>
              </a:r>
              <a:r>
                <a:rPr lang="cs-CZ" sz="1200" dirty="0">
                  <a:latin typeface="Tahoma" pitchFamily="34" charset="0"/>
                </a:rPr>
                <a:t>, F</a:t>
              </a:r>
              <a:r>
                <a:rPr lang="cs-CZ" sz="1200" baseline="-25000" dirty="0">
                  <a:latin typeface="Tahoma" pitchFamily="34" charset="0"/>
                </a:rPr>
                <a:t>,</a:t>
              </a:r>
              <a:r>
                <a:rPr lang="cs-CZ" sz="1200" dirty="0">
                  <a:latin typeface="Tahoma" pitchFamily="34" charset="0"/>
                </a:rPr>
                <a:t> C, R, CM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24" name="Line 69"/>
            <p:cNvSpPr>
              <a:spLocks noChangeShapeType="1"/>
            </p:cNvSpPr>
            <p:nvPr/>
          </p:nvSpPr>
          <p:spPr bwMode="auto">
            <a:xfrm flipV="1">
              <a:off x="3502" y="10625"/>
              <a:ext cx="0" cy="46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70"/>
            <p:cNvSpPr>
              <a:spLocks/>
            </p:cNvSpPr>
            <p:nvPr/>
          </p:nvSpPr>
          <p:spPr bwMode="auto">
            <a:xfrm>
              <a:off x="4261" y="10881"/>
              <a:ext cx="10" cy="136"/>
            </a:xfrm>
            <a:custGeom>
              <a:avLst/>
              <a:gdLst>
                <a:gd name="T0" fmla="*/ 0 w 12"/>
                <a:gd name="T1" fmla="*/ 0 h 159"/>
                <a:gd name="T2" fmla="*/ 3 w 12"/>
                <a:gd name="T3" fmla="*/ 53 h 159"/>
                <a:gd name="T4" fmla="*/ 0 60000 65536"/>
                <a:gd name="T5" fmla="*/ 0 60000 65536"/>
                <a:gd name="T6" fmla="*/ 0 w 12"/>
                <a:gd name="T7" fmla="*/ 0 h 159"/>
                <a:gd name="T8" fmla="*/ 12 w 12"/>
                <a:gd name="T9" fmla="*/ 159 h 15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" h="159">
                  <a:moveTo>
                    <a:pt x="0" y="0"/>
                  </a:moveTo>
                  <a:lnTo>
                    <a:pt x="12" y="159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71"/>
            <p:cNvSpPr>
              <a:spLocks/>
            </p:cNvSpPr>
            <p:nvPr/>
          </p:nvSpPr>
          <p:spPr bwMode="auto">
            <a:xfrm>
              <a:off x="4400" y="10778"/>
              <a:ext cx="9" cy="213"/>
            </a:xfrm>
            <a:custGeom>
              <a:avLst/>
              <a:gdLst>
                <a:gd name="T0" fmla="*/ 0 w 11"/>
                <a:gd name="T1" fmla="*/ 0 h 248"/>
                <a:gd name="T2" fmla="*/ 2 w 11"/>
                <a:gd name="T3" fmla="*/ 86 h 248"/>
                <a:gd name="T4" fmla="*/ 0 60000 65536"/>
                <a:gd name="T5" fmla="*/ 0 60000 65536"/>
                <a:gd name="T6" fmla="*/ 0 w 11"/>
                <a:gd name="T7" fmla="*/ 0 h 248"/>
                <a:gd name="T8" fmla="*/ 11 w 11"/>
                <a:gd name="T9" fmla="*/ 248 h 2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" h="248">
                  <a:moveTo>
                    <a:pt x="0" y="0"/>
                  </a:moveTo>
                  <a:lnTo>
                    <a:pt x="11" y="248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72"/>
            <p:cNvSpPr>
              <a:spLocks/>
            </p:cNvSpPr>
            <p:nvPr/>
          </p:nvSpPr>
          <p:spPr bwMode="auto">
            <a:xfrm>
              <a:off x="5633" y="9911"/>
              <a:ext cx="25" cy="1177"/>
            </a:xfrm>
            <a:custGeom>
              <a:avLst/>
              <a:gdLst>
                <a:gd name="T0" fmla="*/ 0 w 30"/>
                <a:gd name="T1" fmla="*/ 0 h 1373"/>
                <a:gd name="T2" fmla="*/ 9 w 30"/>
                <a:gd name="T3" fmla="*/ 467 h 1373"/>
                <a:gd name="T4" fmla="*/ 0 60000 65536"/>
                <a:gd name="T5" fmla="*/ 0 60000 65536"/>
                <a:gd name="T6" fmla="*/ 0 w 30"/>
                <a:gd name="T7" fmla="*/ 0 h 1373"/>
                <a:gd name="T8" fmla="*/ 30 w 30"/>
                <a:gd name="T9" fmla="*/ 1373 h 13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1373">
                  <a:moveTo>
                    <a:pt x="0" y="0"/>
                  </a:moveTo>
                  <a:lnTo>
                    <a:pt x="30" y="1373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prstDash val="dash"/>
              <a:round/>
              <a:headEnd type="oval" w="sm" len="sm"/>
              <a:tailEnd type="oval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73"/>
            <p:cNvSpPr>
              <a:spLocks/>
            </p:cNvSpPr>
            <p:nvPr/>
          </p:nvSpPr>
          <p:spPr bwMode="auto">
            <a:xfrm>
              <a:off x="4539" y="10688"/>
              <a:ext cx="12" cy="267"/>
            </a:xfrm>
            <a:custGeom>
              <a:avLst/>
              <a:gdLst>
                <a:gd name="T0" fmla="*/ 0 w 14"/>
                <a:gd name="T1" fmla="*/ 0 h 311"/>
                <a:gd name="T2" fmla="*/ 5 w 14"/>
                <a:gd name="T3" fmla="*/ 106 h 311"/>
                <a:gd name="T4" fmla="*/ 0 60000 65536"/>
                <a:gd name="T5" fmla="*/ 0 60000 65536"/>
                <a:gd name="T6" fmla="*/ 0 w 14"/>
                <a:gd name="T7" fmla="*/ 0 h 311"/>
                <a:gd name="T8" fmla="*/ 14 w 14"/>
                <a:gd name="T9" fmla="*/ 311 h 3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311">
                  <a:moveTo>
                    <a:pt x="0" y="0"/>
                  </a:moveTo>
                  <a:lnTo>
                    <a:pt x="14" y="311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74"/>
            <p:cNvSpPr>
              <a:spLocks/>
            </p:cNvSpPr>
            <p:nvPr/>
          </p:nvSpPr>
          <p:spPr bwMode="auto">
            <a:xfrm>
              <a:off x="4677" y="10585"/>
              <a:ext cx="13" cy="335"/>
            </a:xfrm>
            <a:custGeom>
              <a:avLst/>
              <a:gdLst>
                <a:gd name="T0" fmla="*/ 0 w 15"/>
                <a:gd name="T1" fmla="*/ 0 h 390"/>
                <a:gd name="T2" fmla="*/ 6 w 15"/>
                <a:gd name="T3" fmla="*/ 134 h 390"/>
                <a:gd name="T4" fmla="*/ 0 60000 65536"/>
                <a:gd name="T5" fmla="*/ 0 60000 65536"/>
                <a:gd name="T6" fmla="*/ 0 w 15"/>
                <a:gd name="T7" fmla="*/ 0 h 390"/>
                <a:gd name="T8" fmla="*/ 15 w 15"/>
                <a:gd name="T9" fmla="*/ 390 h 39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" h="390">
                  <a:moveTo>
                    <a:pt x="0" y="0"/>
                  </a:moveTo>
                  <a:lnTo>
                    <a:pt x="15" y="39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75"/>
            <p:cNvSpPr>
              <a:spLocks/>
            </p:cNvSpPr>
            <p:nvPr/>
          </p:nvSpPr>
          <p:spPr bwMode="auto">
            <a:xfrm>
              <a:off x="4816" y="10492"/>
              <a:ext cx="12" cy="411"/>
            </a:xfrm>
            <a:custGeom>
              <a:avLst/>
              <a:gdLst>
                <a:gd name="T0" fmla="*/ 0 w 15"/>
                <a:gd name="T1" fmla="*/ 0 h 480"/>
                <a:gd name="T2" fmla="*/ 3 w 15"/>
                <a:gd name="T3" fmla="*/ 162 h 480"/>
                <a:gd name="T4" fmla="*/ 0 60000 65536"/>
                <a:gd name="T5" fmla="*/ 0 60000 65536"/>
                <a:gd name="T6" fmla="*/ 0 w 15"/>
                <a:gd name="T7" fmla="*/ 0 h 480"/>
                <a:gd name="T8" fmla="*/ 15 w 15"/>
                <a:gd name="T9" fmla="*/ 480 h 4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" h="480">
                  <a:moveTo>
                    <a:pt x="0" y="0"/>
                  </a:moveTo>
                  <a:lnTo>
                    <a:pt x="15" y="48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76"/>
            <p:cNvSpPr>
              <a:spLocks/>
            </p:cNvSpPr>
            <p:nvPr/>
          </p:nvSpPr>
          <p:spPr bwMode="auto">
            <a:xfrm>
              <a:off x="4954" y="10389"/>
              <a:ext cx="13" cy="476"/>
            </a:xfrm>
            <a:custGeom>
              <a:avLst/>
              <a:gdLst>
                <a:gd name="T0" fmla="*/ 0 w 15"/>
                <a:gd name="T1" fmla="*/ 0 h 555"/>
                <a:gd name="T2" fmla="*/ 6 w 15"/>
                <a:gd name="T3" fmla="*/ 189 h 555"/>
                <a:gd name="T4" fmla="*/ 0 60000 65536"/>
                <a:gd name="T5" fmla="*/ 0 60000 65536"/>
                <a:gd name="T6" fmla="*/ 0 w 15"/>
                <a:gd name="T7" fmla="*/ 0 h 555"/>
                <a:gd name="T8" fmla="*/ 15 w 15"/>
                <a:gd name="T9" fmla="*/ 555 h 5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" h="555">
                  <a:moveTo>
                    <a:pt x="0" y="0"/>
                  </a:moveTo>
                  <a:lnTo>
                    <a:pt x="15" y="55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77"/>
            <p:cNvSpPr>
              <a:spLocks/>
            </p:cNvSpPr>
            <p:nvPr/>
          </p:nvSpPr>
          <p:spPr bwMode="auto">
            <a:xfrm>
              <a:off x="5104" y="10297"/>
              <a:ext cx="12" cy="527"/>
            </a:xfrm>
            <a:custGeom>
              <a:avLst/>
              <a:gdLst>
                <a:gd name="T0" fmla="*/ 0 w 14"/>
                <a:gd name="T1" fmla="*/ 0 h 615"/>
                <a:gd name="T2" fmla="*/ 5 w 14"/>
                <a:gd name="T3" fmla="*/ 208 h 615"/>
                <a:gd name="T4" fmla="*/ 0 60000 65536"/>
                <a:gd name="T5" fmla="*/ 0 60000 65536"/>
                <a:gd name="T6" fmla="*/ 0 w 14"/>
                <a:gd name="T7" fmla="*/ 0 h 615"/>
                <a:gd name="T8" fmla="*/ 14 w 14"/>
                <a:gd name="T9" fmla="*/ 615 h 61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4" h="615">
                  <a:moveTo>
                    <a:pt x="0" y="0"/>
                  </a:moveTo>
                  <a:lnTo>
                    <a:pt x="14" y="61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78"/>
            <p:cNvSpPr>
              <a:spLocks/>
            </p:cNvSpPr>
            <p:nvPr/>
          </p:nvSpPr>
          <p:spPr bwMode="auto">
            <a:xfrm>
              <a:off x="5244" y="10170"/>
              <a:ext cx="25" cy="618"/>
            </a:xfrm>
            <a:custGeom>
              <a:avLst/>
              <a:gdLst>
                <a:gd name="T0" fmla="*/ 0 w 30"/>
                <a:gd name="T1" fmla="*/ 0 h 720"/>
                <a:gd name="T2" fmla="*/ 9 w 30"/>
                <a:gd name="T3" fmla="*/ 247 h 720"/>
                <a:gd name="T4" fmla="*/ 0 60000 65536"/>
                <a:gd name="T5" fmla="*/ 0 60000 65536"/>
                <a:gd name="T6" fmla="*/ 0 w 30"/>
                <a:gd name="T7" fmla="*/ 0 h 720"/>
                <a:gd name="T8" fmla="*/ 30 w 30"/>
                <a:gd name="T9" fmla="*/ 720 h 7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720">
                  <a:moveTo>
                    <a:pt x="0" y="0"/>
                  </a:moveTo>
                  <a:lnTo>
                    <a:pt x="30" y="72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79"/>
            <p:cNvSpPr>
              <a:spLocks/>
            </p:cNvSpPr>
            <p:nvPr/>
          </p:nvSpPr>
          <p:spPr bwMode="auto">
            <a:xfrm>
              <a:off x="5408" y="10042"/>
              <a:ext cx="25" cy="694"/>
            </a:xfrm>
            <a:custGeom>
              <a:avLst/>
              <a:gdLst>
                <a:gd name="T0" fmla="*/ 0 w 30"/>
                <a:gd name="T1" fmla="*/ 0 h 810"/>
                <a:gd name="T2" fmla="*/ 9 w 30"/>
                <a:gd name="T3" fmla="*/ 274 h 810"/>
                <a:gd name="T4" fmla="*/ 0 60000 65536"/>
                <a:gd name="T5" fmla="*/ 0 60000 65536"/>
                <a:gd name="T6" fmla="*/ 0 w 30"/>
                <a:gd name="T7" fmla="*/ 0 h 810"/>
                <a:gd name="T8" fmla="*/ 30 w 30"/>
                <a:gd name="T9" fmla="*/ 810 h 81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810">
                  <a:moveTo>
                    <a:pt x="0" y="0"/>
                  </a:moveTo>
                  <a:lnTo>
                    <a:pt x="30" y="81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80"/>
            <p:cNvSpPr>
              <a:spLocks/>
            </p:cNvSpPr>
            <p:nvPr/>
          </p:nvSpPr>
          <p:spPr bwMode="auto">
            <a:xfrm>
              <a:off x="5559" y="9952"/>
              <a:ext cx="25" cy="758"/>
            </a:xfrm>
            <a:custGeom>
              <a:avLst/>
              <a:gdLst>
                <a:gd name="T0" fmla="*/ 0 w 30"/>
                <a:gd name="T1" fmla="*/ 0 h 885"/>
                <a:gd name="T2" fmla="*/ 9 w 30"/>
                <a:gd name="T3" fmla="*/ 299 h 885"/>
                <a:gd name="T4" fmla="*/ 0 60000 65536"/>
                <a:gd name="T5" fmla="*/ 0 60000 65536"/>
                <a:gd name="T6" fmla="*/ 0 w 30"/>
                <a:gd name="T7" fmla="*/ 0 h 885"/>
                <a:gd name="T8" fmla="*/ 30 w 30"/>
                <a:gd name="T9" fmla="*/ 885 h 8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885">
                  <a:moveTo>
                    <a:pt x="0" y="0"/>
                  </a:moveTo>
                  <a:lnTo>
                    <a:pt x="30" y="88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81"/>
            <p:cNvSpPr>
              <a:spLocks/>
            </p:cNvSpPr>
            <p:nvPr/>
          </p:nvSpPr>
          <p:spPr bwMode="auto">
            <a:xfrm>
              <a:off x="5736" y="9797"/>
              <a:ext cx="37" cy="862"/>
            </a:xfrm>
            <a:custGeom>
              <a:avLst/>
              <a:gdLst>
                <a:gd name="T0" fmla="*/ 0 w 45"/>
                <a:gd name="T1" fmla="*/ 0 h 1005"/>
                <a:gd name="T2" fmla="*/ 12 w 45"/>
                <a:gd name="T3" fmla="*/ 344 h 1005"/>
                <a:gd name="T4" fmla="*/ 0 60000 65536"/>
                <a:gd name="T5" fmla="*/ 0 60000 65536"/>
                <a:gd name="T6" fmla="*/ 0 w 45"/>
                <a:gd name="T7" fmla="*/ 0 h 1005"/>
                <a:gd name="T8" fmla="*/ 45 w 45"/>
                <a:gd name="T9" fmla="*/ 1005 h 100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005">
                  <a:moveTo>
                    <a:pt x="0" y="0"/>
                  </a:moveTo>
                  <a:lnTo>
                    <a:pt x="45" y="100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82"/>
            <p:cNvSpPr>
              <a:spLocks/>
            </p:cNvSpPr>
            <p:nvPr/>
          </p:nvSpPr>
          <p:spPr bwMode="auto">
            <a:xfrm>
              <a:off x="5887" y="9720"/>
              <a:ext cx="38" cy="913"/>
            </a:xfrm>
            <a:custGeom>
              <a:avLst/>
              <a:gdLst>
                <a:gd name="T0" fmla="*/ 0 w 45"/>
                <a:gd name="T1" fmla="*/ 0 h 1065"/>
                <a:gd name="T2" fmla="*/ 14 w 45"/>
                <a:gd name="T3" fmla="*/ 363 h 1065"/>
                <a:gd name="T4" fmla="*/ 0 60000 65536"/>
                <a:gd name="T5" fmla="*/ 0 60000 65536"/>
                <a:gd name="T6" fmla="*/ 0 w 45"/>
                <a:gd name="T7" fmla="*/ 0 h 1065"/>
                <a:gd name="T8" fmla="*/ 45 w 45"/>
                <a:gd name="T9" fmla="*/ 1065 h 10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5" h="1065">
                  <a:moveTo>
                    <a:pt x="0" y="0"/>
                  </a:moveTo>
                  <a:lnTo>
                    <a:pt x="45" y="106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83"/>
            <p:cNvSpPr>
              <a:spLocks/>
            </p:cNvSpPr>
            <p:nvPr/>
          </p:nvSpPr>
          <p:spPr bwMode="auto">
            <a:xfrm>
              <a:off x="6051" y="9605"/>
              <a:ext cx="37" cy="990"/>
            </a:xfrm>
            <a:custGeom>
              <a:avLst/>
              <a:gdLst>
                <a:gd name="T0" fmla="*/ 0 w 44"/>
                <a:gd name="T1" fmla="*/ 0 h 1155"/>
                <a:gd name="T2" fmla="*/ 13 w 44"/>
                <a:gd name="T3" fmla="*/ 393 h 1155"/>
                <a:gd name="T4" fmla="*/ 0 60000 65536"/>
                <a:gd name="T5" fmla="*/ 0 60000 65536"/>
                <a:gd name="T6" fmla="*/ 0 w 44"/>
                <a:gd name="T7" fmla="*/ 0 h 1155"/>
                <a:gd name="T8" fmla="*/ 44 w 44"/>
                <a:gd name="T9" fmla="*/ 1155 h 11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" h="1155">
                  <a:moveTo>
                    <a:pt x="0" y="0"/>
                  </a:moveTo>
                  <a:lnTo>
                    <a:pt x="44" y="115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84"/>
            <p:cNvSpPr>
              <a:spLocks/>
            </p:cNvSpPr>
            <p:nvPr/>
          </p:nvSpPr>
          <p:spPr bwMode="auto">
            <a:xfrm>
              <a:off x="6214" y="9489"/>
              <a:ext cx="48" cy="1065"/>
            </a:xfrm>
            <a:custGeom>
              <a:avLst/>
              <a:gdLst>
                <a:gd name="T0" fmla="*/ 0 w 57"/>
                <a:gd name="T1" fmla="*/ 0 h 1243"/>
                <a:gd name="T2" fmla="*/ 17 w 57"/>
                <a:gd name="T3" fmla="*/ 421 h 1243"/>
                <a:gd name="T4" fmla="*/ 0 60000 65536"/>
                <a:gd name="T5" fmla="*/ 0 60000 65536"/>
                <a:gd name="T6" fmla="*/ 0 w 57"/>
                <a:gd name="T7" fmla="*/ 0 h 1243"/>
                <a:gd name="T8" fmla="*/ 57 w 57"/>
                <a:gd name="T9" fmla="*/ 1243 h 124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" h="1243">
                  <a:moveTo>
                    <a:pt x="0" y="0"/>
                  </a:moveTo>
                  <a:lnTo>
                    <a:pt x="57" y="1243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85"/>
            <p:cNvSpPr>
              <a:spLocks/>
            </p:cNvSpPr>
            <p:nvPr/>
          </p:nvSpPr>
          <p:spPr bwMode="auto">
            <a:xfrm>
              <a:off x="6376" y="9333"/>
              <a:ext cx="63" cy="1170"/>
            </a:xfrm>
            <a:custGeom>
              <a:avLst/>
              <a:gdLst>
                <a:gd name="T0" fmla="*/ 0 w 75"/>
                <a:gd name="T1" fmla="*/ 0 h 1365"/>
                <a:gd name="T2" fmla="*/ 23 w 75"/>
                <a:gd name="T3" fmla="*/ 465 h 1365"/>
                <a:gd name="T4" fmla="*/ 0 60000 65536"/>
                <a:gd name="T5" fmla="*/ 0 60000 65536"/>
                <a:gd name="T6" fmla="*/ 0 w 75"/>
                <a:gd name="T7" fmla="*/ 0 h 1365"/>
                <a:gd name="T8" fmla="*/ 75 w 75"/>
                <a:gd name="T9" fmla="*/ 1365 h 136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" h="1365">
                  <a:moveTo>
                    <a:pt x="0" y="0"/>
                  </a:moveTo>
                  <a:lnTo>
                    <a:pt x="75" y="136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86"/>
            <p:cNvSpPr>
              <a:spLocks/>
            </p:cNvSpPr>
            <p:nvPr/>
          </p:nvSpPr>
          <p:spPr bwMode="auto">
            <a:xfrm>
              <a:off x="6565" y="9192"/>
              <a:ext cx="76" cy="1273"/>
            </a:xfrm>
            <a:custGeom>
              <a:avLst/>
              <a:gdLst>
                <a:gd name="T0" fmla="*/ 0 w 91"/>
                <a:gd name="T1" fmla="*/ 0 h 1485"/>
                <a:gd name="T2" fmla="*/ 26 w 91"/>
                <a:gd name="T3" fmla="*/ 506 h 1485"/>
                <a:gd name="T4" fmla="*/ 0 60000 65536"/>
                <a:gd name="T5" fmla="*/ 0 60000 65536"/>
                <a:gd name="T6" fmla="*/ 0 w 91"/>
                <a:gd name="T7" fmla="*/ 0 h 1485"/>
                <a:gd name="T8" fmla="*/ 91 w 91"/>
                <a:gd name="T9" fmla="*/ 1485 h 148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1" h="1485">
                  <a:moveTo>
                    <a:pt x="0" y="0"/>
                  </a:moveTo>
                  <a:lnTo>
                    <a:pt x="91" y="148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87"/>
            <p:cNvSpPr>
              <a:spLocks/>
            </p:cNvSpPr>
            <p:nvPr/>
          </p:nvSpPr>
          <p:spPr bwMode="auto">
            <a:xfrm>
              <a:off x="6742" y="9064"/>
              <a:ext cx="75" cy="1350"/>
            </a:xfrm>
            <a:custGeom>
              <a:avLst/>
              <a:gdLst>
                <a:gd name="T0" fmla="*/ 0 w 90"/>
                <a:gd name="T1" fmla="*/ 0 h 1575"/>
                <a:gd name="T2" fmla="*/ 25 w 90"/>
                <a:gd name="T3" fmla="*/ 536 h 1575"/>
                <a:gd name="T4" fmla="*/ 0 60000 65536"/>
                <a:gd name="T5" fmla="*/ 0 60000 65536"/>
                <a:gd name="T6" fmla="*/ 0 w 90"/>
                <a:gd name="T7" fmla="*/ 0 h 1575"/>
                <a:gd name="T8" fmla="*/ 90 w 90"/>
                <a:gd name="T9" fmla="*/ 1575 h 15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0" h="1575">
                  <a:moveTo>
                    <a:pt x="0" y="0"/>
                  </a:moveTo>
                  <a:lnTo>
                    <a:pt x="90" y="1575"/>
                  </a:lnTo>
                </a:path>
              </a:pathLst>
            </a:custGeom>
            <a:grp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88"/>
            <p:cNvSpPr>
              <a:spLocks/>
            </p:cNvSpPr>
            <p:nvPr/>
          </p:nvSpPr>
          <p:spPr bwMode="auto">
            <a:xfrm>
              <a:off x="6907" y="8973"/>
              <a:ext cx="89" cy="1389"/>
            </a:xfrm>
            <a:custGeom>
              <a:avLst/>
              <a:gdLst>
                <a:gd name="T0" fmla="*/ 0 w 105"/>
                <a:gd name="T1" fmla="*/ 0 h 1620"/>
                <a:gd name="T2" fmla="*/ 33 w 105"/>
                <a:gd name="T3" fmla="*/ 551 h 1620"/>
                <a:gd name="T4" fmla="*/ 0 60000 65536"/>
                <a:gd name="T5" fmla="*/ 0 60000 65536"/>
                <a:gd name="T6" fmla="*/ 0 w 105"/>
                <a:gd name="T7" fmla="*/ 0 h 1620"/>
                <a:gd name="T8" fmla="*/ 105 w 105"/>
                <a:gd name="T9" fmla="*/ 1620 h 16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" h="1620">
                  <a:moveTo>
                    <a:pt x="0" y="0"/>
                  </a:moveTo>
                  <a:lnTo>
                    <a:pt x="105" y="162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89"/>
            <p:cNvSpPr>
              <a:spLocks/>
            </p:cNvSpPr>
            <p:nvPr/>
          </p:nvSpPr>
          <p:spPr bwMode="auto">
            <a:xfrm>
              <a:off x="7084" y="8818"/>
              <a:ext cx="88" cy="1505"/>
            </a:xfrm>
            <a:custGeom>
              <a:avLst/>
              <a:gdLst>
                <a:gd name="T0" fmla="*/ 0 w 105"/>
                <a:gd name="T1" fmla="*/ 0 h 1755"/>
                <a:gd name="T2" fmla="*/ 31 w 105"/>
                <a:gd name="T3" fmla="*/ 599 h 1755"/>
                <a:gd name="T4" fmla="*/ 0 60000 65536"/>
                <a:gd name="T5" fmla="*/ 0 60000 65536"/>
                <a:gd name="T6" fmla="*/ 0 w 105"/>
                <a:gd name="T7" fmla="*/ 0 h 1755"/>
                <a:gd name="T8" fmla="*/ 105 w 105"/>
                <a:gd name="T9" fmla="*/ 1755 h 175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" h="1755">
                  <a:moveTo>
                    <a:pt x="0" y="0"/>
                  </a:moveTo>
                  <a:lnTo>
                    <a:pt x="105" y="1755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Text Box 90"/>
            <p:cNvSpPr txBox="1">
              <a:spLocks noChangeArrowheads="1"/>
            </p:cNvSpPr>
            <p:nvPr/>
          </p:nvSpPr>
          <p:spPr bwMode="auto">
            <a:xfrm>
              <a:off x="6375" y="8465"/>
              <a:ext cx="479" cy="3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cs-CZ" sz="1200" dirty="0">
                  <a:latin typeface="Tahoma" pitchFamily="34" charset="0"/>
                </a:rPr>
                <a:t>R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46" name="Line 91"/>
            <p:cNvSpPr>
              <a:spLocks noChangeShapeType="1"/>
            </p:cNvSpPr>
            <p:nvPr/>
          </p:nvSpPr>
          <p:spPr bwMode="auto">
            <a:xfrm>
              <a:off x="6711" y="8774"/>
              <a:ext cx="383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 Box 92"/>
            <p:cNvSpPr txBox="1">
              <a:spLocks noChangeArrowheads="1"/>
            </p:cNvSpPr>
            <p:nvPr/>
          </p:nvSpPr>
          <p:spPr bwMode="auto">
            <a:xfrm>
              <a:off x="8098" y="8774"/>
              <a:ext cx="623" cy="30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 eaLnBrk="1" hangingPunct="1"/>
              <a:r>
                <a:rPr lang="cs-CZ" sz="1200" dirty="0">
                  <a:latin typeface="Tahoma" pitchFamily="34" charset="0"/>
                </a:rPr>
                <a:t>C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48" name="Line 93"/>
            <p:cNvSpPr>
              <a:spLocks noChangeShapeType="1"/>
            </p:cNvSpPr>
            <p:nvPr/>
          </p:nvSpPr>
          <p:spPr bwMode="auto">
            <a:xfrm flipH="1">
              <a:off x="8003" y="8928"/>
              <a:ext cx="383" cy="30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94"/>
            <p:cNvSpPr>
              <a:spLocks noChangeShapeType="1"/>
            </p:cNvSpPr>
            <p:nvPr/>
          </p:nvSpPr>
          <p:spPr bwMode="auto">
            <a:xfrm flipH="1">
              <a:off x="8051" y="9699"/>
              <a:ext cx="143" cy="30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95"/>
            <p:cNvSpPr txBox="1">
              <a:spLocks noChangeArrowheads="1"/>
            </p:cNvSpPr>
            <p:nvPr/>
          </p:nvSpPr>
          <p:spPr bwMode="auto">
            <a:xfrm>
              <a:off x="8386" y="10471"/>
              <a:ext cx="957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r>
                <a:rPr lang="cs-CZ" sz="1200">
                  <a:latin typeface="Tahoma" pitchFamily="34" charset="0"/>
                </a:rPr>
                <a:t>F</a:t>
              </a:r>
              <a:endParaRPr lang="cs-CZ">
                <a:latin typeface="Tahoma" pitchFamily="34" charset="0"/>
              </a:endParaRPr>
            </a:p>
          </p:txBody>
        </p:sp>
        <p:sp>
          <p:nvSpPr>
            <p:cNvPr id="51" name="Line 96"/>
            <p:cNvSpPr>
              <a:spLocks noChangeShapeType="1"/>
            </p:cNvSpPr>
            <p:nvPr/>
          </p:nvSpPr>
          <p:spPr bwMode="auto">
            <a:xfrm flipH="1" flipV="1">
              <a:off x="8003" y="10317"/>
              <a:ext cx="478" cy="30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97"/>
            <p:cNvSpPr txBox="1">
              <a:spLocks noChangeArrowheads="1"/>
            </p:cNvSpPr>
            <p:nvPr/>
          </p:nvSpPr>
          <p:spPr bwMode="auto">
            <a:xfrm>
              <a:off x="3167" y="11706"/>
              <a:ext cx="6224" cy="15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>
                <a:solidFill>
                  <a:schemeClr val="bg2"/>
                </a:solidFill>
                <a:latin typeface="Tahoma" pitchFamily="34" charset="0"/>
              </a:endParaRPr>
            </a:p>
          </p:txBody>
        </p:sp>
        <p:sp>
          <p:nvSpPr>
            <p:cNvPr id="53" name="Freeform 98"/>
            <p:cNvSpPr>
              <a:spLocks/>
            </p:cNvSpPr>
            <p:nvPr/>
          </p:nvSpPr>
          <p:spPr bwMode="auto">
            <a:xfrm>
              <a:off x="7248" y="8703"/>
              <a:ext cx="75" cy="1569"/>
            </a:xfrm>
            <a:custGeom>
              <a:avLst/>
              <a:gdLst>
                <a:gd name="T0" fmla="*/ 0 w 89"/>
                <a:gd name="T1" fmla="*/ 0 h 1830"/>
                <a:gd name="T2" fmla="*/ 27 w 89"/>
                <a:gd name="T3" fmla="*/ 623 h 1830"/>
                <a:gd name="T4" fmla="*/ 0 60000 65536"/>
                <a:gd name="T5" fmla="*/ 0 60000 65536"/>
                <a:gd name="T6" fmla="*/ 0 w 89"/>
                <a:gd name="T7" fmla="*/ 0 h 1830"/>
                <a:gd name="T8" fmla="*/ 89 w 89"/>
                <a:gd name="T9" fmla="*/ 1830 h 18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9" h="1830">
                  <a:moveTo>
                    <a:pt x="0" y="0"/>
                  </a:moveTo>
                  <a:lnTo>
                    <a:pt x="89" y="183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99"/>
            <p:cNvSpPr>
              <a:spLocks/>
            </p:cNvSpPr>
            <p:nvPr/>
          </p:nvSpPr>
          <p:spPr bwMode="auto">
            <a:xfrm>
              <a:off x="7411" y="8587"/>
              <a:ext cx="89" cy="1646"/>
            </a:xfrm>
            <a:custGeom>
              <a:avLst/>
              <a:gdLst>
                <a:gd name="T0" fmla="*/ 0 w 105"/>
                <a:gd name="T1" fmla="*/ 0 h 1920"/>
                <a:gd name="T2" fmla="*/ 33 w 105"/>
                <a:gd name="T3" fmla="*/ 653 h 1920"/>
                <a:gd name="T4" fmla="*/ 0 60000 65536"/>
                <a:gd name="T5" fmla="*/ 0 60000 65536"/>
                <a:gd name="T6" fmla="*/ 0 w 105"/>
                <a:gd name="T7" fmla="*/ 0 h 1920"/>
                <a:gd name="T8" fmla="*/ 105 w 105"/>
                <a:gd name="T9" fmla="*/ 1920 h 19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5" h="1920">
                  <a:moveTo>
                    <a:pt x="0" y="0"/>
                  </a:moveTo>
                  <a:lnTo>
                    <a:pt x="105" y="192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100"/>
            <p:cNvSpPr>
              <a:spLocks/>
            </p:cNvSpPr>
            <p:nvPr/>
          </p:nvSpPr>
          <p:spPr bwMode="auto">
            <a:xfrm>
              <a:off x="7572" y="8465"/>
              <a:ext cx="79" cy="1729"/>
            </a:xfrm>
            <a:custGeom>
              <a:avLst/>
              <a:gdLst>
                <a:gd name="T0" fmla="*/ 0 w 94"/>
                <a:gd name="T1" fmla="*/ 0 h 2017"/>
                <a:gd name="T2" fmla="*/ 28 w 94"/>
                <a:gd name="T3" fmla="*/ 687 h 2017"/>
                <a:gd name="T4" fmla="*/ 0 60000 65536"/>
                <a:gd name="T5" fmla="*/ 0 60000 65536"/>
                <a:gd name="T6" fmla="*/ 0 w 94"/>
                <a:gd name="T7" fmla="*/ 0 h 2017"/>
                <a:gd name="T8" fmla="*/ 94 w 94"/>
                <a:gd name="T9" fmla="*/ 2017 h 201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4" h="2017">
                  <a:moveTo>
                    <a:pt x="0" y="0"/>
                  </a:moveTo>
                  <a:lnTo>
                    <a:pt x="94" y="2017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101"/>
            <p:cNvSpPr>
              <a:spLocks/>
            </p:cNvSpPr>
            <p:nvPr/>
          </p:nvSpPr>
          <p:spPr bwMode="auto">
            <a:xfrm>
              <a:off x="5635" y="9899"/>
              <a:ext cx="25" cy="785"/>
            </a:xfrm>
            <a:custGeom>
              <a:avLst/>
              <a:gdLst>
                <a:gd name="T0" fmla="*/ 0 w 30"/>
                <a:gd name="T1" fmla="*/ 0 h 916"/>
                <a:gd name="T2" fmla="*/ 9 w 30"/>
                <a:gd name="T3" fmla="*/ 311 h 916"/>
                <a:gd name="T4" fmla="*/ 0 60000 65536"/>
                <a:gd name="T5" fmla="*/ 0 60000 65536"/>
                <a:gd name="T6" fmla="*/ 0 w 30"/>
                <a:gd name="T7" fmla="*/ 0 h 916"/>
                <a:gd name="T8" fmla="*/ 30 w 30"/>
                <a:gd name="T9" fmla="*/ 916 h 9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0" h="916">
                  <a:moveTo>
                    <a:pt x="0" y="0"/>
                  </a:moveTo>
                  <a:lnTo>
                    <a:pt x="30" y="916"/>
                  </a:lnTo>
                </a:path>
              </a:pathLst>
            </a:custGeom>
            <a:grp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103"/>
            <p:cNvSpPr txBox="1">
              <a:spLocks noChangeArrowheads="1"/>
            </p:cNvSpPr>
            <p:nvPr/>
          </p:nvSpPr>
          <p:spPr bwMode="auto">
            <a:xfrm>
              <a:off x="6014" y="9700"/>
              <a:ext cx="1664" cy="463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ts val="600"/>
                </a:spcBef>
              </a:pPr>
              <a:r>
                <a:rPr lang="cs-CZ" sz="1000" dirty="0" err="1">
                  <a:latin typeface="Tahoma" pitchFamily="34" charset="0"/>
                </a:rPr>
                <a:t>Contribution</a:t>
              </a:r>
              <a:r>
                <a:rPr lang="cs-CZ" sz="1000" dirty="0">
                  <a:latin typeface="Tahoma" pitchFamily="34" charset="0"/>
                </a:rPr>
                <a:t> </a:t>
              </a:r>
              <a:r>
                <a:rPr lang="cs-CZ" sz="1000" dirty="0" err="1">
                  <a:latin typeface="Tahoma" pitchFamily="34" charset="0"/>
                </a:rPr>
                <a:t>margin</a:t>
              </a:r>
              <a:endParaRPr lang="cs-CZ" dirty="0">
                <a:latin typeface="Tahoma" pitchFamily="34" charset="0"/>
              </a:endParaRPr>
            </a:p>
          </p:txBody>
        </p:sp>
        <p:sp>
          <p:nvSpPr>
            <p:cNvPr id="58" name="Freeform 104"/>
            <p:cNvSpPr>
              <a:spLocks/>
            </p:cNvSpPr>
            <p:nvPr/>
          </p:nvSpPr>
          <p:spPr bwMode="auto">
            <a:xfrm>
              <a:off x="5002" y="9770"/>
              <a:ext cx="630" cy="463"/>
            </a:xfrm>
            <a:custGeom>
              <a:avLst/>
              <a:gdLst>
                <a:gd name="T0" fmla="*/ 0 w 750"/>
                <a:gd name="T1" fmla="*/ 0 h 540"/>
                <a:gd name="T2" fmla="*/ 221 w 750"/>
                <a:gd name="T3" fmla="*/ 183 h 540"/>
                <a:gd name="T4" fmla="*/ 0 60000 65536"/>
                <a:gd name="T5" fmla="*/ 0 60000 65536"/>
                <a:gd name="T6" fmla="*/ 0 w 750"/>
                <a:gd name="T7" fmla="*/ 0 h 540"/>
                <a:gd name="T8" fmla="*/ 750 w 750"/>
                <a:gd name="T9" fmla="*/ 540 h 54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0" h="540">
                  <a:moveTo>
                    <a:pt x="0" y="0"/>
                  </a:moveTo>
                  <a:lnTo>
                    <a:pt x="750" y="540"/>
                  </a:ln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27170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5678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Task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: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Break-even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point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graph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when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 </a:t>
            </a:r>
            <a:r>
              <a:rPr lang="en-US" sz="2800" b="1" kern="0" dirty="0">
                <a:solidFill>
                  <a:srgbClr val="307871"/>
                </a:solidFill>
                <a:latin typeface="Times New Roman"/>
              </a:rPr>
              <a:t>&lt;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v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  <p:graphicFrame>
        <p:nvGraphicFramePr>
          <p:cNvPr id="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7012677"/>
              </p:ext>
            </p:extLst>
          </p:nvPr>
        </p:nvGraphicFramePr>
        <p:xfrm>
          <a:off x="658936" y="1634934"/>
          <a:ext cx="8258175" cy="4140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9" name="Dokument" r:id="rId4" imgW="5399683" imgH="3157673" progId="Word.Document.12">
                  <p:embed/>
                </p:oleObj>
              </mc:Choice>
              <mc:Fallback>
                <p:oleObj name="Dokument" r:id="rId4" imgW="5399683" imgH="3157673" progId="Word.Document.12">
                  <p:embed/>
                  <p:pic>
                    <p:nvPicPr>
                      <p:cNvPr id="1126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36" y="1634934"/>
                        <a:ext cx="8258175" cy="41407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111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40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Economic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nature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related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to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revenues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043845"/>
                <a:ext cx="8280920" cy="531250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Based on </a:t>
                </a:r>
                <a:r>
                  <a:rPr lang="cs-CZ" sz="2400" dirty="0" err="1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previous</a:t>
                </a: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relations: </a:t>
                </a: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ER </a:t>
                </a:r>
                <a14:m>
                  <m:oMath xmlns:m="http://schemas.openxmlformats.org/officeDocument/2006/math"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b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</m:sSub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𝑅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𝑡h𝑒𝑛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</m:t>
                    </m:r>
                    <m:sSub>
                      <m:sSub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e>
                      <m:sub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</m:sSub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=1−</m:t>
                    </m:r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den>
                      </m:f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≡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h</m:t>
                      </m:r>
                    </m:oMath>
                  </m:oMathPara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sz="12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𝑐𝑚</m:t>
                          </m:r>
                        </m:e>
                        <m:sub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𝐸𝑅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𝐵𝐸𝑃</m:t>
                        </m:r>
                      </m:sub>
                    </m:sSub>
                    <m:r>
                      <a:rPr lang="cs-CZ" sz="2400">
                        <a:solidFill>
                          <a:srgbClr val="30787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240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num>
                      <m:den>
                        <m:sSub>
                          <m:sSubPr>
                            <m:ctrlPr>
                              <a:rPr lang="cs-CZ" sz="2400" i="1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cs-CZ" sz="240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𝑐𝑚</m:t>
                            </m:r>
                          </m:e>
                          <m:sub>
                            <m:r>
                              <a:rPr lang="cs-CZ" sz="240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400" dirty="0">
                    <a:solidFill>
                      <a:srgbClr val="30787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80975" indent="0">
                  <a:spcBef>
                    <a:spcPct val="50000"/>
                  </a:spcBef>
                  <a:buNone/>
                  <a:tabLst>
                    <a:tab pos="533400" algn="l"/>
                    <a:tab pos="2781300" algn="l"/>
                    <a:tab pos="8343900" algn="r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𝐸𝑅</m:t>
                          </m:r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solidFill>
                                    <a:srgbClr val="30787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>
                                  <a:solidFill>
                                    <a:srgbClr val="30787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𝑐𝑚</m:t>
                              </m:r>
                            </m:e>
                            <m:sub>
                              <m:r>
                                <a:rPr lang="cs-CZ" sz="2400">
                                  <a:solidFill>
                                    <a:srgbClr val="30787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043845"/>
                <a:ext cx="8280920" cy="5312505"/>
              </a:xfrm>
              <a:prstGeom prst="rect">
                <a:avLst/>
              </a:prstGeom>
              <a:blipFill>
                <a:blip r:embed="rId3"/>
                <a:stretch>
                  <a:fillRect t="-16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773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849048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products are manufactured through one of the following manufacturing techniques:</a:t>
            </a:r>
          </a:p>
          <a:p>
            <a:pPr lvl="1" algn="just">
              <a:defRPr/>
            </a:pP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Single Item / Prototype / One Off</a:t>
            </a:r>
          </a:p>
          <a:p>
            <a:pPr lvl="1" algn="just">
              <a:defRPr/>
            </a:pP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Batch Production</a:t>
            </a:r>
          </a:p>
          <a:p>
            <a:pPr lvl="1" algn="just">
              <a:defRPr/>
            </a:pP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Continuous Production</a:t>
            </a:r>
          </a:p>
          <a:p>
            <a:pPr lvl="1" algn="just">
              <a:defRPr/>
            </a:pPr>
            <a:r>
              <a:rPr lang="en-US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in Time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designing a product the most desirable production technique may influence the way the final product looks.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47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9014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849048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way products are manufactured depends on the quantity required. For example, cars are continually manufactured in hundreds of thousands , a prototype is a ‘one off’ (just one made) and DIY furniture is made in batches of thousands. Single item production is described below.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628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77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Single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item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849048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PROTOTYPES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SPECIALIST MODELS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HANDMADE ITEMS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(hand made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guitar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SPECIALIST ENGINEERING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OFFS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158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07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Single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item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characteristics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workforce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possibly one or two workers,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 more.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communication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client,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constant discussion regarding the design.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specialises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particular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 such as engineering or musical instruments etc...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Specialist materials are often required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specialist woods or modelling materials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7871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07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Single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item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characteristics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final product is expensive due to the level of skill needed to manufacture the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 and the cost of specialist materials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equipment.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high standard of quality control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Products are manufactured for a specialist market / clientele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musicians, medical profession, aerospace.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6378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253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Single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item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example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specialist company has a small workforce. In this example one highly skilled worker manufactures the entire item. The skilled worker is highly trained / skilled and makes the product by hand. The example shown is a specialist a specialist company manufacturing hand-made guitars. They design and make guitars for professional musicians.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16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break-even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69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Batch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ELECTRICAL GOODS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CLOTHING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NEWSPAPERS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221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99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Batch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characteristics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production line is set up.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worker completes one task and passing down the production line to the next worker.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workers are semi skilled or unskilled.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workers must be able to switch from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part of the production line to another.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are called a flexible workforce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5749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992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Batch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characteristics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production line can be changed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quickly, so that different products can be made.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individual parts of the product are bought from other companies and assembled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production line.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production lines runs for a certain amount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time and then the product is changed.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74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4454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Batch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example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production line is that of an engineering company, manufacturing small steel products such as hinges and locks. They manufacture batches of five hundred at a time. The workers are unskilled and semi skilled. As each task is completed the item being manufactured is passed down the production line to the next worker, until it is complete.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5646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51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Continuous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PETROL / OIL PRODUCTS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BRICKS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FOOD PRODUCTS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WASHING POWDER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WASHING-UP LIQUID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CHEMICALS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COMPONENTS</a:t>
            </a:r>
            <a:b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/ PULP PRODUCTS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868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80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Continuous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characteristics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semi-automated production line is normally set up.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Relying 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 control as well as human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Workforce comprised of skilled and unskilled workers.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Workers less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flexible than those working in batch production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 product rarely changes.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line runs 24 hours a day, 365 days a year.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high level of investment in machinery,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5022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80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Continuous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characteristics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training of staff as the product and 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equipment changes slowly. Training only needed when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up-dated equipment is introduced or new staff start.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control at every stage of production. Sampling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 place at different stages of production.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8859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327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Continuous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production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example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company processes trees (pine) into wood pulp for the paper / card and newspaper industries. Demand for these products is so high that production is continuous, twenty four hours a day. Semi skilled workers are required for the cutting of the trees, replanting and transportation. Once processing starts, computer controlled automated equipment takes over.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730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981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Just in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time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in Time, is a system of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ation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used by some manufacturers.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JIT, also called Lean Manufacture, is a system that relies on purchasing just enough materials to manufacture a batch of products, once an order from a customer has been placed. Over ordering or storing materials is not permitted.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639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981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Just in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time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JIT</a:t>
            </a:r>
            <a:r>
              <a:rPr lang="en-US" altLang="cs-CZ" sz="2400" dirty="0"/>
              <a:t> 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aims to eliminate waste and to speed up the supply of products to the customer.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JIT relies on the manufacturing company having a very good business relationship with suppliers and distributers. Delays must not happen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54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9752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Economic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nature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related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to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production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08176"/>
            <a:ext cx="8280920" cy="296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relations: 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R – (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v∙Q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F)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p . Q –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v∙Q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(p – v)∙Q - F               	 (1) 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cm ∙ Q – F   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ER = CM – F                                                	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(p – v) = cm	„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per unit.  			[CZK/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CZK/t…]</a:t>
            </a:r>
          </a:p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(p–v)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= CM	„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  			[CZK]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9979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573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Just in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time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-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example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9242240" cy="40771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 for batch of manufactured products arrives. Materials for production line </a:t>
            </a:r>
            <a:r>
              <a:rPr lang="en-US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ordered.Materials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arrive within 24 hours.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pass down the production line and the batch is manufactured.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Batch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Toyota,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Harley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Davidson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Dell, Apple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72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0294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Break-even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point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graph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with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use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(CM)</a:t>
            </a:r>
            <a:endParaRPr lang="en-GB" sz="2800" b="1" kern="0" dirty="0">
              <a:solidFill>
                <a:srgbClr val="307871"/>
              </a:solidFill>
              <a:latin typeface="Times New Roman"/>
              <a:ea typeface="+mj-ea"/>
              <a:cs typeface="+mj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08176"/>
            <a:ext cx="8280920" cy="296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533400" algn="l"/>
                <a:tab pos="2781300" algn="l"/>
                <a:tab pos="8343900" algn="r"/>
              </a:tabLst>
              <a:defRPr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9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1848730"/>
              </p:ext>
            </p:extLst>
          </p:nvPr>
        </p:nvGraphicFramePr>
        <p:xfrm>
          <a:off x="522351" y="1089976"/>
          <a:ext cx="8275638" cy="4997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Document" r:id="rId4" imgW="5782031" imgH="3894260" progId="Word.Document.8">
                  <p:embed/>
                </p:oleObj>
              </mc:Choice>
              <mc:Fallback>
                <p:oleObj name="Document" r:id="rId4" imgW="5782031" imgH="3894260" progId="Word.Document.8">
                  <p:embed/>
                  <p:pic>
                    <p:nvPicPr>
                      <p:cNvPr id="9" name="Object 5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351" y="1089976"/>
                        <a:ext cx="8275638" cy="49970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480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0294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Break-even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point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graph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with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use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(CM)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891623"/>
              </p:ext>
            </p:extLst>
          </p:nvPr>
        </p:nvGraphicFramePr>
        <p:xfrm>
          <a:off x="395536" y="1275606"/>
          <a:ext cx="9088437" cy="454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Document" r:id="rId4" imgW="5987247" imgH="3665652" progId="Word.Document.8">
                  <p:embed/>
                </p:oleObj>
              </mc:Choice>
              <mc:Fallback>
                <p:oleObj name="Document" r:id="rId4" imgW="5987247" imgH="3665652" progId="Word.Document.8">
                  <p:embed/>
                  <p:pic>
                    <p:nvPicPr>
                      <p:cNvPr id="921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275606"/>
                        <a:ext cx="9088437" cy="45416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23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3725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in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formulas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(cm per unit)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08176"/>
            <a:ext cx="8280920" cy="29678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71755" indent="0" algn="just">
              <a:lnSpc>
                <a:spcPct val="120000"/>
              </a:lnSpc>
              <a:spcAft>
                <a:spcPts val="0"/>
              </a:spcAft>
              <a:buNone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ER =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cm∙Q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48257" y="2429882"/>
                <a:ext cx="2168607" cy="988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R="71755" algn="just">
                  <a:lnSpc>
                    <a:spcPct val="12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𝐸𝑅</m:t>
                          </m:r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257" y="2429882"/>
                <a:ext cx="2168607" cy="9880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520189" y="3423552"/>
                <a:ext cx="1778372" cy="78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𝐵𝐸𝑃</m:t>
                          </m:r>
                        </m:sub>
                      </m:sSub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400">
                              <a:solidFill>
                                <a:srgbClr val="30787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𝑐𝑚</m:t>
                          </m:r>
                        </m:den>
                      </m:f>
                    </m:oMath>
                  </m:oMathPara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189" y="3423552"/>
                <a:ext cx="1778372" cy="7839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bdélník 8"/>
          <p:cNvSpPr/>
          <p:nvPr/>
        </p:nvSpPr>
        <p:spPr>
          <a:xfrm>
            <a:off x="623428" y="4376056"/>
            <a:ext cx="18565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 = R – C</a:t>
            </a:r>
            <a:r>
              <a:rPr 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623428" y="5181537"/>
                <a:ext cx="185063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𝑐𝑚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400">
                          <a:solidFill>
                            <a:srgbClr val="30787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28" y="5181537"/>
                <a:ext cx="1850635" cy="461665"/>
              </a:xfrm>
              <a:prstGeom prst="rect">
                <a:avLst/>
              </a:prstGeom>
              <a:blipFill>
                <a:blip r:embed="rId5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363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941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</a:rPr>
              <a:t>Utilization of contribution margin in managerial practice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75606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wide application in a number of managerial decision-making tasks and calculations that are targeted to areas: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etermi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unit, for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 period,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nalysis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entity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contribution margin,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contribution of individual products (product groups) on profit of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company.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34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9418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sz="2800" b="1" kern="0" dirty="0">
                <a:solidFill>
                  <a:srgbClr val="307871"/>
                </a:solidFill>
                <a:latin typeface="Times New Roman"/>
              </a:rPr>
              <a:t>Utilization of contribution margin in managerial practice</a:t>
            </a:r>
            <a:endParaRPr lang="en-GB" sz="2800" b="1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wide application in a number of managerial decision-making tasks and calculations that are targeted to areas: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clusion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contract with a lower price for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customer in case of unfulfilled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capacity for a given period,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economic contribution of individual products (product groups) in total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company,</a:t>
            </a: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individual distribution channels on overall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06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969122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Contribution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margin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to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cover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fixed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800" b="1" kern="0" dirty="0" err="1">
                <a:solidFill>
                  <a:srgbClr val="307871"/>
                </a:solidFill>
                <a:latin typeface="Times New Roman"/>
              </a:rPr>
              <a:t>costs</a:t>
            </a:r>
            <a:r>
              <a:rPr lang="cs-CZ" sz="2800" b="1" kern="0" dirty="0">
                <a:solidFill>
                  <a:srgbClr val="307871"/>
                </a:solidFill>
                <a:latin typeface="Times New Roman"/>
              </a:rPr>
              <a:t> and profit</a:t>
            </a:r>
            <a:br>
              <a:rPr lang="cs-CZ" sz="2800" b="1" kern="0" dirty="0">
                <a:solidFill>
                  <a:srgbClr val="307871"/>
                </a:solidFill>
                <a:latin typeface="Times New Roman"/>
              </a:rPr>
            </a:b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1  not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fully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covered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fixed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costs</a:t>
            </a:r>
            <a:r>
              <a:rPr lang="en-US" sz="2000" kern="0" dirty="0">
                <a:solidFill>
                  <a:srgbClr val="307871"/>
                </a:solidFill>
                <a:latin typeface="Times New Roman"/>
              </a:rPr>
              <a:t>=&gt;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loss</a:t>
            </a:r>
            <a:br>
              <a:rPr lang="cs-CZ" sz="2000" kern="0" dirty="0">
                <a:solidFill>
                  <a:srgbClr val="307871"/>
                </a:solidFill>
                <a:latin typeface="Times New Roman"/>
              </a:rPr>
            </a:b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2 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fully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covered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fixed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costs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(2a) and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another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part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of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contribution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margin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000" kern="0" dirty="0" err="1">
                <a:solidFill>
                  <a:srgbClr val="307871"/>
                </a:solidFill>
                <a:latin typeface="Times New Roman"/>
              </a:rPr>
              <a:t>forms</a:t>
            </a:r>
            <a:r>
              <a:rPr lang="cs-CZ" sz="2000" kern="0" dirty="0">
                <a:solidFill>
                  <a:srgbClr val="307871"/>
                </a:solidFill>
                <a:latin typeface="Times New Roman"/>
              </a:rPr>
              <a:t> profit</a:t>
            </a:r>
            <a:endParaRPr lang="en-GB" sz="2000" kern="0" dirty="0">
              <a:solidFill>
                <a:srgbClr val="307871"/>
              </a:solidFill>
              <a:latin typeface="Times New Roman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004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354786"/>
              </p:ext>
            </p:extLst>
          </p:nvPr>
        </p:nvGraphicFramePr>
        <p:xfrm>
          <a:off x="544537" y="1841961"/>
          <a:ext cx="6871779" cy="4123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6" name="Document" r:id="rId4" imgW="5761150" imgH="3433803" progId="Word.Document.8">
                  <p:embed/>
                </p:oleObj>
              </mc:Choice>
              <mc:Fallback>
                <p:oleObj name="Document" r:id="rId4" imgW="5761150" imgH="3433803" progId="Word.Document.8">
                  <p:embed/>
                  <p:pic>
                    <p:nvPicPr>
                      <p:cNvPr id="15362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37" y="1841961"/>
                        <a:ext cx="6871779" cy="41239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0279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1365</Words>
  <Application>Microsoft Office PowerPoint</Application>
  <PresentationFormat>Širokoúhlá obrazovka</PresentationFormat>
  <Paragraphs>164</Paragraphs>
  <Slides>30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Tahoma</vt:lpstr>
      <vt:lpstr>Times New Roman</vt:lpstr>
      <vt:lpstr>Wingdings</vt:lpstr>
      <vt:lpstr>Motiv Office</vt:lpstr>
      <vt:lpstr>Document</vt:lpstr>
      <vt:lpstr>Dokument</vt:lpstr>
      <vt:lpstr>Contribution margin and production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Žaneta Rylková</cp:lastModifiedBy>
  <cp:revision>142</cp:revision>
  <cp:lastPrinted>2019-10-31T07:42:53Z</cp:lastPrinted>
  <dcterms:created xsi:type="dcterms:W3CDTF">2016-11-25T20:36:16Z</dcterms:created>
  <dcterms:modified xsi:type="dcterms:W3CDTF">2025-02-04T12:21:35Z</dcterms:modified>
</cp:coreProperties>
</file>