
<file path=[Content_Types].xml><?xml version="1.0" encoding="utf-8"?>
<Types xmlns="http://schemas.openxmlformats.org/package/2006/content-types">
  <Default Extension="bin" ContentType="application/vnd.openxmlformats-officedocument.oleObject"/>
  <Default Extension="doc" ContentType="application/msword"/>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8"/>
  </p:handoutMasterIdLst>
  <p:sldIdLst>
    <p:sldId id="257" r:id="rId2"/>
    <p:sldId id="256" r:id="rId3"/>
    <p:sldId id="306" r:id="rId4"/>
    <p:sldId id="344" r:id="rId5"/>
    <p:sldId id="345" r:id="rId6"/>
    <p:sldId id="346" r:id="rId7"/>
    <p:sldId id="347" r:id="rId8"/>
    <p:sldId id="348" r:id="rId9"/>
    <p:sldId id="349" r:id="rId10"/>
    <p:sldId id="350" r:id="rId11"/>
    <p:sldId id="351" r:id="rId12"/>
    <p:sldId id="352" r:id="rId13"/>
    <p:sldId id="353" r:id="rId14"/>
    <p:sldId id="354" r:id="rId15"/>
    <p:sldId id="355" r:id="rId16"/>
    <p:sldId id="356" r:id="rId17"/>
    <p:sldId id="357" r:id="rId18"/>
    <p:sldId id="358" r:id="rId19"/>
    <p:sldId id="359" r:id="rId20"/>
    <p:sldId id="360" r:id="rId21"/>
    <p:sldId id="361" r:id="rId22"/>
    <p:sldId id="362" r:id="rId23"/>
    <p:sldId id="363" r:id="rId24"/>
    <p:sldId id="364" r:id="rId25"/>
    <p:sldId id="365" r:id="rId26"/>
    <p:sldId id="366" r:id="rId27"/>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yl0001" initials="r" lastIdx="0" clrIdx="0">
    <p:extLst>
      <p:ext uri="{19B8F6BF-5375-455C-9EA6-DF929625EA0E}">
        <p15:presenceInfo xmlns:p15="http://schemas.microsoft.com/office/powerpoint/2012/main" userId="ryl0001"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13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22A604D-6670-451F-B195-0595E0D6B97D}" type="datetimeFigureOut">
              <a:rPr lang="cs-CZ" smtClean="0"/>
              <a:t>04.02.2025</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1B227625-0965-487F-A826-F95F96D445EF}" type="slidenum">
              <a:rPr lang="cs-CZ" smtClean="0"/>
              <a:t>‹#›</a:t>
            </a:fld>
            <a:endParaRPr lang="cs-CZ"/>
          </a:p>
        </p:txBody>
      </p:sp>
    </p:spTree>
    <p:extLst>
      <p:ext uri="{BB962C8B-B14F-4D97-AF65-F5344CB8AC3E}">
        <p14:creationId xmlns:p14="http://schemas.microsoft.com/office/powerpoint/2010/main" val="251996238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04.02.2025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04.02.2025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04.02.2025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04.02.2025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04.02.2025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04.02.2025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04.02.2025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6.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7.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8.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9.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10.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11.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12.xml"/><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13.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14.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vmlDrawing" Target="../drawings/vmlDrawing1.vml"/><Relationship Id="rId1" Type="http://schemas.openxmlformats.org/officeDocument/2006/relationships/themeOverride" Target="../theme/themeOverride15.xml"/><Relationship Id="rId6" Type="http://schemas.openxmlformats.org/officeDocument/2006/relationships/image" Target="../media/image6.emf"/><Relationship Id="rId5" Type="http://schemas.openxmlformats.org/officeDocument/2006/relationships/oleObject" Target="../embeddings/oleObject1.bin"/><Relationship Id="rId4" Type="http://schemas.openxmlformats.org/officeDocument/2006/relationships/image" Target="../media/image2.JPG"/></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vmlDrawing" Target="../drawings/vmlDrawing2.vml"/><Relationship Id="rId1" Type="http://schemas.openxmlformats.org/officeDocument/2006/relationships/themeOverride" Target="../theme/themeOverride16.xml"/><Relationship Id="rId6" Type="http://schemas.openxmlformats.org/officeDocument/2006/relationships/image" Target="../media/image7.emf"/><Relationship Id="rId5" Type="http://schemas.openxmlformats.org/officeDocument/2006/relationships/oleObject" Target="../embeddings/Microsoft_Word_97_-_2003_Document.doc"/><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ctr"/>
            <a:r>
              <a:rPr lang="cs-CZ" sz="5333" b="1" dirty="0" err="1">
                <a:solidFill>
                  <a:schemeClr val="bg1"/>
                </a:solidFill>
                <a:latin typeface="Times New Roman" panose="02020603050405020304" pitchFamily="18" charset="0"/>
                <a:cs typeface="Times New Roman" panose="02020603050405020304" pitchFamily="18" charset="0"/>
              </a:rPr>
              <a:t>Capacity</a:t>
            </a:r>
            <a:r>
              <a:rPr lang="cs-CZ" sz="5333" b="1" dirty="0">
                <a:solidFill>
                  <a:schemeClr val="bg1"/>
                </a:solidFill>
                <a:latin typeface="Times New Roman" panose="02020603050405020304" pitchFamily="18" charset="0"/>
                <a:cs typeface="Times New Roman" panose="02020603050405020304" pitchFamily="18" charset="0"/>
              </a:rPr>
              <a:t> </a:t>
            </a:r>
            <a:r>
              <a:rPr lang="cs-CZ" sz="5333" b="1" dirty="0" err="1">
                <a:solidFill>
                  <a:schemeClr val="bg1"/>
                </a:solidFill>
                <a:latin typeface="Times New Roman" panose="02020603050405020304" pitchFamily="18" charset="0"/>
                <a:cs typeface="Times New Roman" panose="02020603050405020304" pitchFamily="18" charset="0"/>
              </a:rPr>
              <a:t>of</a:t>
            </a:r>
            <a:r>
              <a:rPr lang="cs-CZ" sz="5333" b="1" dirty="0">
                <a:solidFill>
                  <a:schemeClr val="bg1"/>
                </a:solidFill>
                <a:latin typeface="Times New Roman" panose="02020603050405020304" pitchFamily="18" charset="0"/>
                <a:cs typeface="Times New Roman" panose="02020603050405020304" pitchFamily="18" charset="0"/>
              </a:rPr>
              <a:t> </a:t>
            </a:r>
            <a:r>
              <a:rPr lang="cs-CZ" sz="5333" b="1" dirty="0" err="1">
                <a:solidFill>
                  <a:schemeClr val="bg1"/>
                </a:solidFill>
                <a:latin typeface="Times New Roman" panose="02020603050405020304" pitchFamily="18" charset="0"/>
                <a:cs typeface="Times New Roman" panose="02020603050405020304" pitchFamily="18" charset="0"/>
              </a:rPr>
              <a:t>production</a:t>
            </a:r>
            <a:r>
              <a:rPr lang="cs-CZ" sz="5333" b="1" dirty="0">
                <a:solidFill>
                  <a:schemeClr val="bg1"/>
                </a:solidFill>
                <a:latin typeface="Times New Roman" panose="02020603050405020304" pitchFamily="18" charset="0"/>
                <a:cs typeface="Times New Roman" panose="02020603050405020304" pitchFamily="18" charset="0"/>
              </a:rPr>
              <a:t> lines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072285" y="4965171"/>
            <a:ext cx="3890744"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a:solidFill>
                  <a:srgbClr val="307871"/>
                </a:solidFill>
                <a:latin typeface="Times New Roman" panose="02020603050405020304" pitchFamily="18" charset="0"/>
                <a:cs typeface="Times New Roman" panose="02020603050405020304" pitchFamily="18" charset="0"/>
              </a:rPr>
              <a:t>Ing. Žaneta </a:t>
            </a:r>
            <a:r>
              <a:rPr lang="cs-CZ" altLang="cs-CZ" sz="2400" b="1" dirty="0" err="1">
                <a:solidFill>
                  <a:srgbClr val="307871"/>
                </a:solidFill>
                <a:latin typeface="Times New Roman" panose="02020603050405020304" pitchFamily="18" charset="0"/>
                <a:cs typeface="Times New Roman" panose="02020603050405020304" pitchFamily="18" charset="0"/>
              </a:rPr>
              <a:t>Rylková</a:t>
            </a:r>
            <a:r>
              <a:rPr lang="cs-CZ" altLang="cs-CZ" sz="2400" b="1" dirty="0">
                <a:solidFill>
                  <a:srgbClr val="307871"/>
                </a:solidFill>
                <a:latin typeface="Times New Roman" panose="02020603050405020304" pitchFamily="18" charset="0"/>
                <a:cs typeface="Times New Roman" panose="02020603050405020304" pitchFamily="18" charset="0"/>
              </a:rPr>
              <a:t>, Ph.D.</a:t>
            </a:r>
            <a:endParaRPr lang="en-GB" altLang="cs-CZ" sz="2400" b="1" dirty="0">
              <a:solidFill>
                <a:srgbClr val="307871"/>
              </a:solidFill>
              <a:latin typeface="Times New Roman" panose="02020603050405020304" pitchFamily="18" charset="0"/>
              <a:cs typeface="Times New Roman" panose="02020603050405020304" pitchFamily="18" charset="0"/>
            </a:endParaRPr>
          </a:p>
          <a:p>
            <a:pPr algn="r"/>
            <a:r>
              <a:rPr lang="cs-CZ" altLang="cs-CZ" sz="2400" dirty="0">
                <a:solidFill>
                  <a:srgbClr val="307871"/>
                </a:solidFill>
                <a:latin typeface="Times New Roman" panose="02020603050405020304" pitchFamily="18" charset="0"/>
                <a:cs typeface="Times New Roman" panose="02020603050405020304" pitchFamily="18" charset="0"/>
              </a:rPr>
              <a:t>Business </a:t>
            </a:r>
            <a:r>
              <a:rPr lang="cs-CZ" altLang="cs-CZ" sz="2400" dirty="0" err="1">
                <a:solidFill>
                  <a:srgbClr val="307871"/>
                </a:solidFill>
                <a:latin typeface="Times New Roman" panose="02020603050405020304" pitchFamily="18" charset="0"/>
                <a:cs typeface="Times New Roman" panose="02020603050405020304" pitchFamily="18" charset="0"/>
              </a:rPr>
              <a:t>Economics</a:t>
            </a:r>
            <a:endParaRPr lang="en-GB" altLang="cs-CZ" sz="2400" dirty="0">
              <a:solidFill>
                <a:srgbClr val="307871"/>
              </a:solidFill>
              <a:latin typeface="Times New Roman" panose="02020603050405020304" pitchFamily="18" charset="0"/>
              <a:cs typeface="Times New Roman" panose="02020603050405020304" pitchFamily="18" charset="0"/>
            </a:endParaRPr>
          </a:p>
          <a:p>
            <a:pPr algn="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83554"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Production</a:t>
            </a:r>
            <a:r>
              <a:rPr lang="cs-CZ" sz="2800" b="1" dirty="0">
                <a:solidFill>
                  <a:srgbClr val="307871"/>
                </a:solidFill>
                <a:latin typeface="Times New Roman" panose="02020603050405020304" pitchFamily="18" charset="0"/>
                <a:cs typeface="Times New Roman" panose="02020603050405020304" pitchFamily="18" charset="0"/>
              </a:rPr>
              <a:t> program </a:t>
            </a:r>
            <a:r>
              <a:rPr lang="cs-CZ" sz="2800" b="1" dirty="0" err="1">
                <a:solidFill>
                  <a:srgbClr val="307871"/>
                </a:solidFill>
                <a:latin typeface="Times New Roman" panose="02020603050405020304" pitchFamily="18" charset="0"/>
                <a:cs typeface="Times New Roman" panose="02020603050405020304" pitchFamily="18" charset="0"/>
              </a:rPr>
              <a:t>planning</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43016" y="1098392"/>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200"/>
              </a:spcAft>
              <a:buNone/>
              <a:defRPr/>
            </a:pPr>
            <a:r>
              <a:rPr lang="en-US" sz="2400" dirty="0">
                <a:solidFill>
                  <a:srgbClr val="307871"/>
                </a:solidFill>
                <a:latin typeface="Times New Roman" panose="02020603050405020304" pitchFamily="18" charset="0"/>
                <a:cs typeface="Times New Roman" panose="02020603050405020304" pitchFamily="18" charset="0"/>
              </a:rPr>
              <a:t>The production program presents a summary of the assortment items that</a:t>
            </a:r>
            <a:r>
              <a:rPr lang="cs-CZ" sz="2400" dirty="0">
                <a:solidFill>
                  <a:srgbClr val="307871"/>
                </a:solidFill>
                <a:latin typeface="Times New Roman" panose="02020603050405020304" pitchFamily="18" charset="0"/>
                <a:cs typeface="Times New Roman" panose="02020603050405020304" pitchFamily="18" charset="0"/>
              </a:rPr>
              <a:t> are</a:t>
            </a:r>
            <a:r>
              <a:rPr lang="en-US" sz="2400" dirty="0">
                <a:solidFill>
                  <a:srgbClr val="307871"/>
                </a:solidFill>
                <a:latin typeface="Times New Roman" panose="02020603050405020304" pitchFamily="18" charset="0"/>
                <a:cs typeface="Times New Roman" panose="02020603050405020304" pitchFamily="18" charset="0"/>
              </a:rPr>
              <a:t> produced </a:t>
            </a:r>
            <a:r>
              <a:rPr lang="cs-CZ" sz="2400" dirty="0">
                <a:solidFill>
                  <a:srgbClr val="307871"/>
                </a:solidFill>
                <a:latin typeface="Times New Roman" panose="02020603050405020304" pitchFamily="18" charset="0"/>
                <a:cs typeface="Times New Roman" panose="02020603050405020304" pitchFamily="18" charset="0"/>
              </a:rPr>
              <a:t>in</a:t>
            </a:r>
            <a:r>
              <a:rPr lang="en-US" sz="2400" dirty="0">
                <a:solidFill>
                  <a:srgbClr val="307871"/>
                </a:solidFill>
                <a:latin typeface="Times New Roman" panose="02020603050405020304" pitchFamily="18" charset="0"/>
                <a:cs typeface="Times New Roman" panose="02020603050405020304" pitchFamily="18" charset="0"/>
              </a:rPr>
              <a:t> the production process </a:t>
            </a:r>
            <a:r>
              <a:rPr lang="cs-CZ" sz="2400" dirty="0" err="1">
                <a:solidFill>
                  <a:srgbClr val="307871"/>
                </a:solidFill>
                <a:latin typeface="Times New Roman" panose="02020603050405020304" pitchFamily="18" charset="0"/>
                <a:cs typeface="Times New Roman" panose="02020603050405020304" pitchFamily="18" charset="0"/>
              </a:rPr>
              <a:t>within</a:t>
            </a:r>
            <a:r>
              <a:rPr lang="en-US" sz="2400" dirty="0">
                <a:solidFill>
                  <a:srgbClr val="307871"/>
                </a:solidFill>
                <a:latin typeface="Times New Roman" panose="02020603050405020304" pitchFamily="18" charset="0"/>
                <a:cs typeface="Times New Roman" panose="02020603050405020304" pitchFamily="18" charset="0"/>
              </a:rPr>
              <a:t> a given period.</a:t>
            </a:r>
            <a:br>
              <a:rPr lang="en-US" sz="2400" dirty="0">
                <a:solidFill>
                  <a:srgbClr val="307871"/>
                </a:solidFill>
                <a:latin typeface="Times New Roman" panose="02020603050405020304" pitchFamily="18" charset="0"/>
                <a:cs typeface="Times New Roman" panose="02020603050405020304" pitchFamily="18" charset="0"/>
              </a:rPr>
            </a:br>
            <a:r>
              <a:rPr lang="en-US" sz="2400" dirty="0">
                <a:solidFill>
                  <a:srgbClr val="307871"/>
                </a:solidFill>
                <a:latin typeface="Times New Roman" panose="02020603050405020304" pitchFamily="18" charset="0"/>
                <a:cs typeface="Times New Roman" panose="02020603050405020304" pitchFamily="18" charset="0"/>
              </a:rPr>
              <a:t>Example:</a:t>
            </a:r>
            <a:br>
              <a:rPr lang="en-US" sz="2400" dirty="0">
                <a:solidFill>
                  <a:srgbClr val="307871"/>
                </a:solidFill>
                <a:latin typeface="Times New Roman" panose="02020603050405020304" pitchFamily="18" charset="0"/>
                <a:cs typeface="Times New Roman" panose="02020603050405020304" pitchFamily="18" charset="0"/>
              </a:rPr>
            </a:br>
            <a:r>
              <a:rPr lang="cs-CZ" sz="2400" dirty="0">
                <a:solidFill>
                  <a:srgbClr val="307871"/>
                </a:solidFill>
                <a:latin typeface="Times New Roman" panose="02020603050405020304" pitchFamily="18" charset="0"/>
                <a:cs typeface="Times New Roman" panose="02020603050405020304" pitchFamily="18" charset="0"/>
              </a:rPr>
              <a:t>„</a:t>
            </a:r>
            <a:r>
              <a:rPr lang="cs-CZ" sz="2400" dirty="0" err="1">
                <a:solidFill>
                  <a:srgbClr val="307871"/>
                </a:solidFill>
                <a:latin typeface="Times New Roman" panose="02020603050405020304" pitchFamily="18" charset="0"/>
                <a:cs typeface="Times New Roman" panose="02020603050405020304" pitchFamily="18" charset="0"/>
              </a:rPr>
              <a:t>Toy</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company</a:t>
            </a:r>
            <a:r>
              <a:rPr lang="en-US" sz="2400" dirty="0">
                <a:solidFill>
                  <a:srgbClr val="307871"/>
                </a:solidFill>
                <a:latin typeface="Times New Roman" panose="02020603050405020304" pitchFamily="18" charset="0"/>
                <a:cs typeface="Times New Roman" panose="02020603050405020304" pitchFamily="18" charset="0"/>
              </a:rPr>
              <a:t>, which manufactures wooden toys, </a:t>
            </a:r>
            <a:r>
              <a:rPr lang="cs-CZ" sz="2400" dirty="0" err="1">
                <a:solidFill>
                  <a:srgbClr val="307871"/>
                </a:solidFill>
                <a:latin typeface="Times New Roman" panose="02020603050405020304" pitchFamily="18" charset="0"/>
                <a:cs typeface="Times New Roman" panose="02020603050405020304" pitchFamily="18" charset="0"/>
              </a:rPr>
              <a:t>is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planning</a:t>
            </a:r>
            <a:r>
              <a:rPr lang="en-US" sz="2400" dirty="0">
                <a:solidFill>
                  <a:srgbClr val="307871"/>
                </a:solidFill>
                <a:latin typeface="Times New Roman" panose="02020603050405020304" pitchFamily="18" charset="0"/>
                <a:cs typeface="Times New Roman" panose="02020603050405020304" pitchFamily="18" charset="0"/>
              </a:rPr>
              <a:t> the following assortment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items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for</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January</a:t>
            </a:r>
            <a:r>
              <a:rPr lang="cs-CZ" sz="2400" dirty="0">
                <a:solidFill>
                  <a:srgbClr val="307871"/>
                </a:solidFill>
                <a:latin typeface="Times New Roman" panose="02020603050405020304" pitchFamily="18" charset="0"/>
                <a:cs typeface="Times New Roman" panose="02020603050405020304" pitchFamily="18" charset="0"/>
              </a:rPr>
              <a:t> 2020</a:t>
            </a:r>
            <a:r>
              <a:rPr lang="en-US" sz="2400" dirty="0">
                <a:solidFill>
                  <a:srgbClr val="307871"/>
                </a:solidFill>
                <a:latin typeface="Times New Roman" panose="02020603050405020304" pitchFamily="18" charset="0"/>
                <a:cs typeface="Times New Roman" panose="02020603050405020304" pitchFamily="18" charset="0"/>
              </a:rPr>
              <a:t>:</a:t>
            </a:r>
            <a:endParaRPr lang="cs-CZ" sz="2400" dirty="0">
              <a:solidFill>
                <a:srgbClr val="307871"/>
              </a:solidFill>
              <a:latin typeface="Times New Roman" panose="02020603050405020304" pitchFamily="18" charset="0"/>
              <a:cs typeface="Times New Roman" panose="02020603050405020304" pitchFamily="18" charset="0"/>
            </a:endParaRPr>
          </a:p>
          <a:p>
            <a:pPr>
              <a:spcAft>
                <a:spcPts val="1200"/>
              </a:spcAft>
              <a:defRPr/>
            </a:pPr>
            <a:r>
              <a:rPr lang="cs-CZ" sz="2400" dirty="0" err="1">
                <a:solidFill>
                  <a:srgbClr val="307871"/>
                </a:solidFill>
                <a:latin typeface="Times New Roman" panose="02020603050405020304" pitchFamily="18" charset="0"/>
                <a:cs typeface="Times New Roman" panose="02020603050405020304" pitchFamily="18" charset="0"/>
              </a:rPr>
              <a:t>Wooden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horse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catalogue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number</a:t>
            </a:r>
            <a:r>
              <a:rPr lang="cs-CZ" sz="2400" dirty="0">
                <a:solidFill>
                  <a:srgbClr val="307871"/>
                </a:solidFill>
                <a:latin typeface="Times New Roman" panose="02020603050405020304" pitchFamily="18" charset="0"/>
                <a:cs typeface="Times New Roman" panose="02020603050405020304" pitchFamily="18" charset="0"/>
              </a:rPr>
              <a:t> 200 45 A36   210 </a:t>
            </a:r>
            <a:r>
              <a:rPr lang="cs-CZ" sz="2400" dirty="0" err="1">
                <a:solidFill>
                  <a:srgbClr val="307871"/>
                </a:solidFill>
                <a:latin typeface="Times New Roman" panose="02020603050405020304" pitchFamily="18" charset="0"/>
                <a:cs typeface="Times New Roman" panose="02020603050405020304" pitchFamily="18" charset="0"/>
              </a:rPr>
              <a:t>pcs</a:t>
            </a:r>
            <a:endParaRPr lang="cs-CZ" sz="2400" dirty="0">
              <a:solidFill>
                <a:srgbClr val="307871"/>
              </a:solidFill>
              <a:latin typeface="Times New Roman" panose="02020603050405020304" pitchFamily="18" charset="0"/>
              <a:cs typeface="Times New Roman" panose="02020603050405020304" pitchFamily="18" charset="0"/>
            </a:endParaRPr>
          </a:p>
          <a:p>
            <a:pPr marL="442913" indent="-442913">
              <a:tabLst>
                <a:tab pos="2876550" algn="l"/>
                <a:tab pos="7713663" algn="r"/>
              </a:tabLst>
              <a:defRPr/>
            </a:pPr>
            <a:r>
              <a:rPr lang="cs-CZ" sz="2400" dirty="0" err="1">
                <a:solidFill>
                  <a:srgbClr val="307871"/>
                </a:solidFill>
                <a:latin typeface="Times New Roman" panose="02020603050405020304" pitchFamily="18" charset="0"/>
                <a:cs typeface="Times New Roman" panose="02020603050405020304" pitchFamily="18" charset="0"/>
              </a:rPr>
              <a:t>Train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catalog</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number</a:t>
            </a:r>
            <a:r>
              <a:rPr lang="cs-CZ" sz="2400" dirty="0">
                <a:solidFill>
                  <a:srgbClr val="307871"/>
                </a:solidFill>
                <a:latin typeface="Times New Roman" panose="02020603050405020304" pitchFamily="18" charset="0"/>
                <a:cs typeface="Times New Roman" panose="02020603050405020304" pitchFamily="18" charset="0"/>
              </a:rPr>
              <a:t> 210 87 C98	450 </a:t>
            </a:r>
            <a:r>
              <a:rPr lang="cs-CZ" sz="2400" dirty="0" err="1">
                <a:solidFill>
                  <a:srgbClr val="307871"/>
                </a:solidFill>
                <a:latin typeface="Times New Roman" panose="02020603050405020304" pitchFamily="18" charset="0"/>
                <a:cs typeface="Times New Roman" panose="02020603050405020304" pitchFamily="18" charset="0"/>
              </a:rPr>
              <a:t>pcs</a:t>
            </a:r>
            <a:endParaRPr lang="cs-CZ" sz="2400" dirty="0">
              <a:solidFill>
                <a:srgbClr val="307871"/>
              </a:solidFill>
              <a:latin typeface="Times New Roman" panose="02020603050405020304" pitchFamily="18" charset="0"/>
              <a:cs typeface="Times New Roman" panose="02020603050405020304" pitchFamily="18" charset="0"/>
            </a:endParaRPr>
          </a:p>
          <a:p>
            <a:pPr marL="442913" indent="-442913">
              <a:tabLst>
                <a:tab pos="2876550" algn="l"/>
                <a:tab pos="7713663" algn="r"/>
              </a:tabLst>
              <a:defRPr/>
            </a:pPr>
            <a:r>
              <a:rPr lang="cs-CZ" sz="2400" dirty="0" err="1">
                <a:solidFill>
                  <a:srgbClr val="307871"/>
                </a:solidFill>
                <a:latin typeface="Times New Roman" panose="02020603050405020304" pitchFamily="18" charset="0"/>
                <a:cs typeface="Times New Roman" panose="02020603050405020304" pitchFamily="18" charset="0"/>
              </a:rPr>
              <a:t>Elephant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catalog</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number</a:t>
            </a:r>
            <a:r>
              <a:rPr lang="cs-CZ" sz="2400" dirty="0">
                <a:solidFill>
                  <a:srgbClr val="307871"/>
                </a:solidFill>
                <a:latin typeface="Times New Roman" panose="02020603050405020304" pitchFamily="18" charset="0"/>
                <a:cs typeface="Times New Roman" panose="02020603050405020304" pitchFamily="18" charset="0"/>
              </a:rPr>
              <a:t> 332 12 U02	169 </a:t>
            </a:r>
            <a:r>
              <a:rPr lang="cs-CZ" sz="2400" dirty="0" err="1">
                <a:solidFill>
                  <a:srgbClr val="307871"/>
                </a:solidFill>
                <a:latin typeface="Times New Roman" panose="02020603050405020304" pitchFamily="18" charset="0"/>
                <a:cs typeface="Times New Roman" panose="02020603050405020304" pitchFamily="18" charset="0"/>
              </a:rPr>
              <a:t>pcs</a:t>
            </a:r>
            <a:endParaRPr lang="cs-CZ" sz="2400" dirty="0">
              <a:solidFill>
                <a:srgbClr val="307871"/>
              </a:solidFill>
              <a:latin typeface="Times New Roman" panose="02020603050405020304" pitchFamily="18" charset="0"/>
              <a:cs typeface="Times New Roman" panose="02020603050405020304" pitchFamily="18" charset="0"/>
            </a:endParaRPr>
          </a:p>
          <a:p>
            <a:pPr marL="442913" indent="-442913">
              <a:tabLst>
                <a:tab pos="2876550" algn="l"/>
                <a:tab pos="7713663" algn="r"/>
              </a:tabLst>
              <a:defRPr/>
            </a:pPr>
            <a:r>
              <a:rPr lang="cs-CZ" sz="2400" dirty="0" err="1">
                <a:solidFill>
                  <a:srgbClr val="307871"/>
                </a:solidFill>
                <a:latin typeface="Times New Roman" panose="02020603050405020304" pitchFamily="18" charset="0"/>
                <a:cs typeface="Times New Roman" panose="02020603050405020304" pitchFamily="18" charset="0"/>
              </a:rPr>
              <a:t>Small</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kitten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catalog</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number</a:t>
            </a:r>
            <a:r>
              <a:rPr lang="cs-CZ" sz="2400" dirty="0">
                <a:solidFill>
                  <a:srgbClr val="307871"/>
                </a:solidFill>
                <a:latin typeface="Times New Roman" panose="02020603050405020304" pitchFamily="18" charset="0"/>
                <a:cs typeface="Times New Roman" panose="02020603050405020304" pitchFamily="18" charset="0"/>
              </a:rPr>
              <a:t> 441 07 XY3	79 </a:t>
            </a:r>
            <a:r>
              <a:rPr lang="cs-CZ" sz="2400" dirty="0" err="1">
                <a:solidFill>
                  <a:srgbClr val="307871"/>
                </a:solidFill>
                <a:latin typeface="Times New Roman" panose="02020603050405020304" pitchFamily="18" charset="0"/>
                <a:cs typeface="Times New Roman" panose="02020603050405020304" pitchFamily="18" charset="0"/>
              </a:rPr>
              <a:t>pcs</a:t>
            </a:r>
            <a:endParaRPr lang="cs-CZ" sz="2400" dirty="0">
              <a:solidFill>
                <a:srgbClr val="307871"/>
              </a:solidFill>
              <a:latin typeface="Times New Roman" panose="02020603050405020304" pitchFamily="18" charset="0"/>
              <a:cs typeface="Times New Roman" panose="02020603050405020304" pitchFamily="18" charset="0"/>
            </a:endParaRPr>
          </a:p>
          <a:p>
            <a:pPr marL="442913" indent="-442913">
              <a:tabLst>
                <a:tab pos="2876550" algn="l"/>
                <a:tab pos="7713663" algn="r"/>
              </a:tabLst>
              <a:defRPr/>
            </a:pPr>
            <a:r>
              <a:rPr lang="cs-CZ" sz="2400" dirty="0" err="1">
                <a:solidFill>
                  <a:srgbClr val="307871"/>
                </a:solidFill>
                <a:latin typeface="Times New Roman" panose="02020603050405020304" pitchFamily="18" charset="0"/>
                <a:cs typeface="Times New Roman" panose="02020603050405020304" pitchFamily="18" charset="0"/>
              </a:rPr>
              <a:t>Middle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kitten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catalog</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number</a:t>
            </a:r>
            <a:r>
              <a:rPr lang="cs-CZ" sz="2400" dirty="0">
                <a:solidFill>
                  <a:srgbClr val="307871"/>
                </a:solidFill>
                <a:latin typeface="Times New Roman" panose="02020603050405020304" pitchFamily="18" charset="0"/>
                <a:cs typeface="Times New Roman" panose="02020603050405020304" pitchFamily="18" charset="0"/>
              </a:rPr>
              <a:t> 441 08 ZY8	133 </a:t>
            </a:r>
            <a:r>
              <a:rPr lang="cs-CZ" sz="2400" dirty="0" err="1">
                <a:solidFill>
                  <a:srgbClr val="307871"/>
                </a:solidFill>
                <a:latin typeface="Times New Roman" panose="02020603050405020304" pitchFamily="18" charset="0"/>
                <a:cs typeface="Times New Roman" panose="02020603050405020304" pitchFamily="18" charset="0"/>
              </a:rPr>
              <a:t>pcs</a:t>
            </a:r>
            <a:endParaRPr lang="cs-CZ" sz="2400" dirty="0">
              <a:solidFill>
                <a:srgbClr val="307871"/>
              </a:solidFill>
              <a:latin typeface="Times New Roman" panose="02020603050405020304" pitchFamily="18" charset="0"/>
              <a:cs typeface="Times New Roman" panose="02020603050405020304" pitchFamily="18" charset="0"/>
            </a:endParaRPr>
          </a:p>
          <a:p>
            <a:pPr marL="442913" indent="-442913">
              <a:tabLst>
                <a:tab pos="2876550" algn="l"/>
                <a:tab pos="7713663" algn="r"/>
              </a:tabLst>
              <a:defRPr/>
            </a:pPr>
            <a:r>
              <a:rPr lang="cs-CZ" sz="2400" dirty="0" err="1">
                <a:solidFill>
                  <a:srgbClr val="307871"/>
                </a:solidFill>
                <a:latin typeface="Times New Roman" panose="02020603050405020304" pitchFamily="18" charset="0"/>
                <a:cs typeface="Times New Roman" panose="02020603050405020304" pitchFamily="18" charset="0"/>
              </a:rPr>
              <a:t>Dices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with</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pictures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catalog</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number</a:t>
            </a:r>
            <a:r>
              <a:rPr lang="cs-CZ" sz="2400" dirty="0">
                <a:solidFill>
                  <a:srgbClr val="307871"/>
                </a:solidFill>
                <a:latin typeface="Times New Roman" panose="02020603050405020304" pitchFamily="18" charset="0"/>
                <a:cs typeface="Times New Roman" panose="02020603050405020304" pitchFamily="18" charset="0"/>
              </a:rPr>
              <a:t> 085 64 O45	230 </a:t>
            </a:r>
            <a:r>
              <a:rPr lang="cs-CZ" sz="2400" dirty="0" err="1">
                <a:solidFill>
                  <a:srgbClr val="307871"/>
                </a:solidFill>
                <a:latin typeface="Times New Roman" panose="02020603050405020304" pitchFamily="18" charset="0"/>
                <a:cs typeface="Times New Roman" panose="02020603050405020304" pitchFamily="18" charset="0"/>
              </a:rPr>
              <a:t>pcs</a:t>
            </a:r>
            <a:endParaRPr lang="cs-CZ"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2740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83554"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Production</a:t>
            </a:r>
            <a:r>
              <a:rPr lang="cs-CZ" sz="2800" b="1" dirty="0">
                <a:solidFill>
                  <a:srgbClr val="307871"/>
                </a:solidFill>
                <a:latin typeface="Times New Roman" panose="02020603050405020304" pitchFamily="18" charset="0"/>
                <a:cs typeface="Times New Roman" panose="02020603050405020304" pitchFamily="18" charset="0"/>
              </a:rPr>
              <a:t> program </a:t>
            </a:r>
            <a:r>
              <a:rPr lang="cs-CZ" sz="2800" b="1" dirty="0" err="1">
                <a:solidFill>
                  <a:srgbClr val="307871"/>
                </a:solidFill>
                <a:latin typeface="Times New Roman" panose="02020603050405020304" pitchFamily="18" charset="0"/>
                <a:cs typeface="Times New Roman" panose="02020603050405020304" pitchFamily="18" charset="0"/>
              </a:rPr>
              <a:t>planning</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43016" y="1098392"/>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spcBef>
                <a:spcPts val="600"/>
              </a:spcBef>
              <a:spcAft>
                <a:spcPts val="1800"/>
              </a:spcAft>
              <a:buNone/>
            </a:pPr>
            <a:r>
              <a:rPr lang="en-US" sz="2400" dirty="0">
                <a:solidFill>
                  <a:srgbClr val="307871"/>
                </a:solidFill>
                <a:latin typeface="Times New Roman" panose="02020603050405020304" pitchFamily="18" charset="0"/>
                <a:cs typeface="Times New Roman" panose="02020603050405020304" pitchFamily="18" charset="0"/>
              </a:rPr>
              <a:t>An enterprise's production program means the species (assortment) composition and production volume to be produced in a given period. Basic information on </a:t>
            </a:r>
            <a:r>
              <a:rPr lang="cs-CZ" sz="2400" dirty="0" err="1">
                <a:solidFill>
                  <a:srgbClr val="307871"/>
                </a:solidFill>
                <a:latin typeface="Times New Roman" panose="02020603050405020304" pitchFamily="18" charset="0"/>
                <a:cs typeface="Times New Roman" panose="02020603050405020304" pitchFamily="18" charset="0"/>
              </a:rPr>
              <a:t>what</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how much and for whom to produce should provide a sales plan.</a:t>
            </a:r>
            <a:br>
              <a:rPr lang="en-US" sz="2400" dirty="0">
                <a:solidFill>
                  <a:srgbClr val="307871"/>
                </a:solidFill>
                <a:latin typeface="Times New Roman" panose="02020603050405020304" pitchFamily="18" charset="0"/>
                <a:cs typeface="Times New Roman" panose="02020603050405020304" pitchFamily="18" charset="0"/>
              </a:rPr>
            </a:br>
            <a:endParaRPr lang="cs-CZ" sz="2400" dirty="0">
              <a:solidFill>
                <a:srgbClr val="307871"/>
              </a:solidFill>
              <a:latin typeface="Times New Roman" panose="02020603050405020304" pitchFamily="18" charset="0"/>
              <a:cs typeface="Times New Roman" panose="02020603050405020304" pitchFamily="18" charset="0"/>
            </a:endParaRPr>
          </a:p>
          <a:p>
            <a:pPr marL="0" indent="0" algn="just">
              <a:lnSpc>
                <a:spcPct val="120000"/>
              </a:lnSpc>
              <a:spcBef>
                <a:spcPts val="600"/>
              </a:spcBef>
              <a:spcAft>
                <a:spcPts val="600"/>
              </a:spcAft>
              <a:buNone/>
            </a:pPr>
            <a:r>
              <a:rPr lang="en-US" sz="2400" dirty="0">
                <a:solidFill>
                  <a:srgbClr val="307871"/>
                </a:solidFill>
                <a:latin typeface="Times New Roman" panose="02020603050405020304" pitchFamily="18" charset="0"/>
                <a:cs typeface="Times New Roman" panose="02020603050405020304" pitchFamily="18" charset="0"/>
              </a:rPr>
              <a:t>The company should constantly confront the market requirements with its production capacity, which represents the maximum possible quantity of products that can be produced in the enterprise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with</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certain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resources</a:t>
            </a:r>
            <a:r>
              <a:rPr lang="en-US" sz="2400" dirty="0">
                <a:solidFill>
                  <a:srgbClr val="307871"/>
                </a:solidFill>
                <a:latin typeface="Times New Roman" panose="02020603050405020304" pitchFamily="18" charset="0"/>
                <a:cs typeface="Times New Roman" panose="02020603050405020304" pitchFamily="18" charset="0"/>
              </a:rPr>
              <a:t> </a:t>
            </a:r>
            <a:r>
              <a:rPr lang="cs-CZ" sz="2400" dirty="0">
                <a:solidFill>
                  <a:srgbClr val="307871"/>
                </a:solidFill>
                <a:latin typeface="Times New Roman" panose="02020603050405020304" pitchFamily="18" charset="0"/>
                <a:cs typeface="Times New Roman" panose="02020603050405020304" pitchFamily="18" charset="0"/>
              </a:rPr>
              <a:t>in</a:t>
            </a:r>
            <a:r>
              <a:rPr lang="en-US" sz="2400" dirty="0">
                <a:solidFill>
                  <a:srgbClr val="307871"/>
                </a:solidFill>
                <a:latin typeface="Times New Roman" panose="02020603050405020304" pitchFamily="18" charset="0"/>
                <a:cs typeface="Times New Roman" panose="02020603050405020304" pitchFamily="18" charset="0"/>
              </a:rPr>
              <a:t> a certain period of time (usually per year).</a:t>
            </a:r>
            <a:endParaRPr 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1143014"/>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83554"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Production</a:t>
            </a:r>
            <a:r>
              <a:rPr lang="cs-CZ" sz="2800" b="1" dirty="0">
                <a:solidFill>
                  <a:srgbClr val="307871"/>
                </a:solidFill>
                <a:latin typeface="Times New Roman" panose="02020603050405020304" pitchFamily="18" charset="0"/>
                <a:cs typeface="Times New Roman" panose="02020603050405020304" pitchFamily="18" charset="0"/>
              </a:rPr>
              <a:t> program </a:t>
            </a:r>
            <a:r>
              <a:rPr lang="cs-CZ" sz="2800" b="1" dirty="0" err="1">
                <a:solidFill>
                  <a:srgbClr val="307871"/>
                </a:solidFill>
                <a:latin typeface="Times New Roman" panose="02020603050405020304" pitchFamily="18" charset="0"/>
                <a:cs typeface="Times New Roman" panose="02020603050405020304" pitchFamily="18" charset="0"/>
              </a:rPr>
              <a:t>planning</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43016" y="1098392"/>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spcBef>
                <a:spcPts val="600"/>
              </a:spcBef>
              <a:spcAft>
                <a:spcPts val="600"/>
              </a:spcAft>
              <a:buNone/>
            </a:pPr>
            <a:r>
              <a:rPr lang="en-US" sz="2400" dirty="0">
                <a:solidFill>
                  <a:srgbClr val="307871"/>
                </a:solidFill>
                <a:latin typeface="Times New Roman" panose="02020603050405020304" pitchFamily="18" charset="0"/>
                <a:cs typeface="Times New Roman" panose="02020603050405020304" pitchFamily="18" charset="0"/>
              </a:rPr>
              <a:t>However, an enterprise does not usually produce the maximum possible quantity of products given by its production capacity, but only </a:t>
            </a:r>
            <a:r>
              <a:rPr lang="en-US" sz="2400" dirty="0" err="1">
                <a:solidFill>
                  <a:srgbClr val="307871"/>
                </a:solidFill>
                <a:latin typeface="Times New Roman" panose="02020603050405020304" pitchFamily="18" charset="0"/>
                <a:cs typeface="Times New Roman" panose="02020603050405020304" pitchFamily="18" charset="0"/>
              </a:rPr>
              <a:t>th</a:t>
            </a:r>
            <a:r>
              <a:rPr lang="cs-CZ" sz="2400" dirty="0" err="1">
                <a:solidFill>
                  <a:srgbClr val="307871"/>
                </a:solidFill>
                <a:latin typeface="Times New Roman" panose="02020603050405020304" pitchFamily="18" charset="0"/>
                <a:cs typeface="Times New Roman" panose="02020603050405020304" pitchFamily="18" charset="0"/>
              </a:rPr>
              <a:t>at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level</a:t>
            </a:r>
            <a:r>
              <a:rPr lang="en-US"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which</a:t>
            </a:r>
            <a:r>
              <a:rPr lang="en-US" sz="2400" dirty="0">
                <a:solidFill>
                  <a:srgbClr val="307871"/>
                </a:solidFill>
                <a:latin typeface="Times New Roman" panose="02020603050405020304" pitchFamily="18" charset="0"/>
                <a:cs typeface="Times New Roman" panose="02020603050405020304" pitchFamily="18" charset="0"/>
              </a:rPr>
              <a:t> contributes most to the achievement of its objectives, usually to maximize profits. If an enterprise enjoys a privileged position on a particular market in a particular product type (or the marketing department can generate a reasonably objective demand curve), then its optimum quantity is a volume of production where marginal sales are equal to marginal costs. </a:t>
            </a:r>
            <a:endParaRPr 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453965"/>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83554"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Production</a:t>
            </a:r>
            <a:r>
              <a:rPr lang="cs-CZ" sz="2800" b="1" dirty="0">
                <a:solidFill>
                  <a:srgbClr val="307871"/>
                </a:solidFill>
                <a:latin typeface="Times New Roman" panose="02020603050405020304" pitchFamily="18" charset="0"/>
                <a:cs typeface="Times New Roman" panose="02020603050405020304" pitchFamily="18" charset="0"/>
              </a:rPr>
              <a:t> program </a:t>
            </a:r>
            <a:r>
              <a:rPr lang="cs-CZ" sz="2800" b="1" dirty="0" err="1">
                <a:solidFill>
                  <a:srgbClr val="307871"/>
                </a:solidFill>
                <a:latin typeface="Times New Roman" panose="02020603050405020304" pitchFamily="18" charset="0"/>
                <a:cs typeface="Times New Roman" panose="02020603050405020304" pitchFamily="18" charset="0"/>
              </a:rPr>
              <a:t>planning</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43016" y="1098392"/>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0000"/>
              </a:lnSpc>
              <a:spcBef>
                <a:spcPts val="1200"/>
              </a:spcBef>
              <a:spcAft>
                <a:spcPts val="1200"/>
              </a:spcAft>
              <a:buNone/>
            </a:pPr>
            <a:r>
              <a:rPr lang="en-US" sz="2400" dirty="0">
                <a:solidFill>
                  <a:srgbClr val="307871"/>
                </a:solidFill>
                <a:latin typeface="Times New Roman" panose="02020603050405020304" pitchFamily="18" charset="0"/>
                <a:cs typeface="Times New Roman" panose="02020603050405020304" pitchFamily="18" charset="0"/>
              </a:rPr>
              <a:t>If an enterprise </a:t>
            </a:r>
            <a:r>
              <a:rPr lang="cs-CZ" sz="2400" dirty="0" err="1">
                <a:solidFill>
                  <a:srgbClr val="307871"/>
                </a:solidFill>
                <a:latin typeface="Times New Roman" panose="02020603050405020304" pitchFamily="18" charset="0"/>
                <a:cs typeface="Times New Roman" panose="02020603050405020304" pitchFamily="18" charset="0"/>
              </a:rPr>
              <a:t>produces</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multiple types of products</a:t>
            </a:r>
            <a:r>
              <a:rPr lang="cs-CZ" sz="2400" dirty="0">
                <a:solidFill>
                  <a:srgbClr val="307871"/>
                </a:solidFill>
                <a:latin typeface="Times New Roman" panose="02020603050405020304" pitchFamily="18" charset="0"/>
                <a:cs typeface="Times New Roman" panose="02020603050405020304" pitchFamily="18" charset="0"/>
              </a:rPr>
              <a:t> (more </a:t>
            </a:r>
            <a:r>
              <a:rPr lang="cs-CZ" sz="2400" dirty="0" err="1">
                <a:solidFill>
                  <a:srgbClr val="307871"/>
                </a:solidFill>
                <a:latin typeface="Times New Roman" panose="02020603050405020304" pitchFamily="18" charset="0"/>
                <a:cs typeface="Times New Roman" panose="02020603050405020304" pitchFamily="18" charset="0"/>
              </a:rPr>
              <a:t>kinds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products</a:t>
            </a:r>
            <a:r>
              <a:rPr lang="cs-CZ" sz="2400" dirty="0">
                <a:solidFill>
                  <a:srgbClr val="307871"/>
                </a:solidFill>
                <a:latin typeface="Times New Roman" panose="02020603050405020304" pitchFamily="18" charset="0"/>
                <a:cs typeface="Times New Roman" panose="02020603050405020304" pitchFamily="18" charset="0"/>
              </a:rPr>
              <a:t>)</a:t>
            </a:r>
            <a:r>
              <a:rPr lang="en-US" sz="2400" dirty="0">
                <a:solidFill>
                  <a:srgbClr val="307871"/>
                </a:solidFill>
                <a:latin typeface="Times New Roman" panose="02020603050405020304" pitchFamily="18" charset="0"/>
                <a:cs typeface="Times New Roman" panose="02020603050405020304" pitchFamily="18" charset="0"/>
              </a:rPr>
              <a:t>, it is more difficult to determine the optimum amount of their production, as it also has to determine in what quantities these types of products will be produced. This is done using various mathematical optimization methods, such as linear programming.</a:t>
            </a:r>
            <a:endParaRPr lang="cs-CZ" sz="2400" dirty="0">
              <a:solidFill>
                <a:srgbClr val="307871"/>
              </a:solidFill>
              <a:latin typeface="Times New Roman" panose="02020603050405020304" pitchFamily="18" charset="0"/>
              <a:cs typeface="Times New Roman" panose="02020603050405020304" pitchFamily="18" charset="0"/>
            </a:endParaRPr>
          </a:p>
          <a:p>
            <a:pPr marL="0" indent="0" algn="just">
              <a:lnSpc>
                <a:spcPct val="110000"/>
              </a:lnSpc>
              <a:spcBef>
                <a:spcPts val="1200"/>
              </a:spcBef>
              <a:spcAft>
                <a:spcPts val="1200"/>
              </a:spcAft>
              <a:buNone/>
            </a:pPr>
            <a:br>
              <a:rPr lang="en-US" sz="2400" dirty="0">
                <a:solidFill>
                  <a:srgbClr val="307871"/>
                </a:solidFill>
                <a:latin typeface="Times New Roman" panose="02020603050405020304" pitchFamily="18" charset="0"/>
                <a:cs typeface="Times New Roman" panose="02020603050405020304" pitchFamily="18" charset="0"/>
              </a:rPr>
            </a:br>
            <a:r>
              <a:rPr lang="en-US" sz="2400" dirty="0">
                <a:solidFill>
                  <a:srgbClr val="307871"/>
                </a:solidFill>
                <a:latin typeface="Times New Roman" panose="02020603050405020304" pitchFamily="18" charset="0"/>
                <a:cs typeface="Times New Roman" panose="02020603050405020304" pitchFamily="18" charset="0"/>
              </a:rPr>
              <a:t>Restrictive conditions are market requirements and capacities of the manufacturer. If the limiting factor is not the "bottleneck" </a:t>
            </a:r>
            <a:r>
              <a:rPr lang="cs-CZ" sz="2400" dirty="0" err="1">
                <a:solidFill>
                  <a:srgbClr val="307871"/>
                </a:solidFill>
                <a:latin typeface="Times New Roman" panose="02020603050405020304" pitchFamily="18" charset="0"/>
                <a:cs typeface="Times New Roman" panose="02020603050405020304" pitchFamily="18" charset="0"/>
              </a:rPr>
              <a:t>production</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capacity, then the selection criterion is the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contribution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margin</a:t>
            </a:r>
            <a:r>
              <a:rPr lang="en-US" sz="2400" dirty="0">
                <a:solidFill>
                  <a:srgbClr val="307871"/>
                </a:solidFill>
                <a:latin typeface="Times New Roman" panose="02020603050405020304" pitchFamily="18" charset="0"/>
                <a:cs typeface="Times New Roman" panose="02020603050405020304" pitchFamily="18" charset="0"/>
              </a:rPr>
              <a:t> rather </a:t>
            </a:r>
            <a:r>
              <a:rPr lang="en-US" sz="2400" dirty="0" err="1">
                <a:solidFill>
                  <a:srgbClr val="307871"/>
                </a:solidFill>
                <a:latin typeface="Times New Roman" panose="02020603050405020304" pitchFamily="18" charset="0"/>
                <a:cs typeface="Times New Roman" panose="02020603050405020304" pitchFamily="18" charset="0"/>
              </a:rPr>
              <a:t>th</a:t>
            </a:r>
            <a:r>
              <a:rPr lang="cs-CZ" sz="2400" dirty="0">
                <a:solidFill>
                  <a:srgbClr val="307871"/>
                </a:solidFill>
                <a:latin typeface="Times New Roman" panose="02020603050405020304" pitchFamily="18" charset="0"/>
                <a:cs typeface="Times New Roman" panose="02020603050405020304" pitchFamily="18" charset="0"/>
              </a:rPr>
              <a:t>a</a:t>
            </a:r>
            <a:r>
              <a:rPr lang="en-US" sz="2400" dirty="0">
                <a:solidFill>
                  <a:srgbClr val="307871"/>
                </a:solidFill>
                <a:latin typeface="Times New Roman" panose="02020603050405020304" pitchFamily="18" charset="0"/>
                <a:cs typeface="Times New Roman" panose="02020603050405020304" pitchFamily="18" charset="0"/>
              </a:rPr>
              <a:t>n the profit per unit of output</a:t>
            </a:r>
            <a:r>
              <a:rPr lang="cs-CZ" sz="2400" dirty="0">
                <a:solidFill>
                  <a:srgbClr val="30787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91174333"/>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83554"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Production</a:t>
            </a:r>
            <a:r>
              <a:rPr lang="cs-CZ" sz="2800" b="1" dirty="0">
                <a:solidFill>
                  <a:srgbClr val="307871"/>
                </a:solidFill>
                <a:latin typeface="Times New Roman" panose="02020603050405020304" pitchFamily="18" charset="0"/>
                <a:cs typeface="Times New Roman" panose="02020603050405020304" pitchFamily="18" charset="0"/>
              </a:rPr>
              <a:t> program </a:t>
            </a:r>
            <a:r>
              <a:rPr lang="cs-CZ" sz="2800" b="1" dirty="0" err="1">
                <a:solidFill>
                  <a:srgbClr val="307871"/>
                </a:solidFill>
                <a:latin typeface="Times New Roman" panose="02020603050405020304" pitchFamily="18" charset="0"/>
                <a:cs typeface="Times New Roman" panose="02020603050405020304" pitchFamily="18" charset="0"/>
              </a:rPr>
              <a:t>planning</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43016" y="1098392"/>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0000"/>
              </a:lnSpc>
              <a:spcBef>
                <a:spcPts val="1200"/>
              </a:spcBef>
              <a:spcAft>
                <a:spcPts val="1200"/>
              </a:spcAft>
              <a:buNone/>
            </a:pPr>
            <a:r>
              <a:rPr lang="en-US" sz="2400" dirty="0">
                <a:solidFill>
                  <a:srgbClr val="307871"/>
                </a:solidFill>
                <a:latin typeface="Times New Roman" panose="02020603050405020304" pitchFamily="18" charset="0"/>
                <a:cs typeface="Times New Roman" panose="02020603050405020304" pitchFamily="18" charset="0"/>
              </a:rPr>
              <a:t>An important part of planning a production program is product quality planning (product quality). This means the quality of the product design, the degree of compliance with the customer's requirements and the quality of its operation.</a:t>
            </a:r>
            <a:endParaRPr lang="cs-CZ" sz="2400" dirty="0">
              <a:solidFill>
                <a:srgbClr val="307871"/>
              </a:solidFill>
              <a:latin typeface="Times New Roman" panose="02020603050405020304" pitchFamily="18" charset="0"/>
              <a:cs typeface="Times New Roman" panose="02020603050405020304" pitchFamily="18" charset="0"/>
            </a:endParaRPr>
          </a:p>
          <a:p>
            <a:pPr marL="0" indent="0" algn="just">
              <a:lnSpc>
                <a:spcPct val="110000"/>
              </a:lnSpc>
              <a:spcBef>
                <a:spcPts val="1200"/>
              </a:spcBef>
              <a:spcAft>
                <a:spcPts val="1200"/>
              </a:spcAft>
              <a:buNone/>
            </a:pPr>
            <a:br>
              <a:rPr lang="en-US" sz="2400" dirty="0">
                <a:solidFill>
                  <a:srgbClr val="307871"/>
                </a:solidFill>
                <a:latin typeface="Times New Roman" panose="02020603050405020304" pitchFamily="18" charset="0"/>
                <a:cs typeface="Times New Roman" panose="02020603050405020304" pitchFamily="18" charset="0"/>
              </a:rPr>
            </a:br>
            <a:r>
              <a:rPr lang="en-US" sz="2400" dirty="0">
                <a:solidFill>
                  <a:srgbClr val="307871"/>
                </a:solidFill>
                <a:latin typeface="Times New Roman" panose="02020603050405020304" pitchFamily="18" charset="0"/>
                <a:cs typeface="Times New Roman" panose="02020603050405020304" pitchFamily="18" charset="0"/>
              </a:rPr>
              <a:t>Determining the required quality level for planned products is important because it is true that the higher the required level</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is</a:t>
            </a:r>
            <a:r>
              <a:rPr lang="en-US" sz="2400" dirty="0">
                <a:solidFill>
                  <a:srgbClr val="307871"/>
                </a:solidFill>
                <a:latin typeface="Times New Roman" panose="02020603050405020304" pitchFamily="18" charset="0"/>
                <a:cs typeface="Times New Roman" panose="02020603050405020304" pitchFamily="18" charset="0"/>
              </a:rPr>
              <a:t>, the higher the cost of production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is</a:t>
            </a:r>
            <a:r>
              <a:rPr lang="en-US" sz="2400" dirty="0">
                <a:solidFill>
                  <a:srgbClr val="307871"/>
                </a:solidFill>
                <a:latin typeface="Times New Roman" panose="02020603050405020304" pitchFamily="18" charset="0"/>
                <a:cs typeface="Times New Roman" panose="02020603050405020304" pitchFamily="18" charset="0"/>
              </a:rPr>
              <a:t>, and thus the product's utility value and hence its price is usually higher</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too</a:t>
            </a:r>
            <a:r>
              <a:rPr lang="en-US" sz="2400" dirty="0">
                <a:solidFill>
                  <a:srgbClr val="30787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41977124"/>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562339"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Production</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process</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planning</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43016" y="1098392"/>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0000"/>
              </a:lnSpc>
              <a:spcBef>
                <a:spcPts val="1200"/>
              </a:spcBef>
              <a:spcAft>
                <a:spcPts val="600"/>
              </a:spcAft>
              <a:buFont typeface="Wingdings" pitchFamily="2" charset="2"/>
              <a:buNone/>
            </a:pPr>
            <a:r>
              <a:rPr lang="cs-CZ" sz="2400" dirty="0" err="1">
                <a:solidFill>
                  <a:srgbClr val="307871"/>
                </a:solidFill>
                <a:latin typeface="Times New Roman" panose="02020603050405020304" pitchFamily="18" charset="0"/>
                <a:cs typeface="Times New Roman" panose="02020603050405020304" pitchFamily="18" charset="0"/>
              </a:rPr>
              <a:t>Decide</a:t>
            </a:r>
            <a:r>
              <a:rPr lang="cs-CZ" sz="2400" dirty="0">
                <a:solidFill>
                  <a:srgbClr val="307871"/>
                </a:solidFill>
                <a:latin typeface="Times New Roman" panose="02020603050405020304" pitchFamily="18" charset="0"/>
                <a:cs typeface="Times New Roman" panose="02020603050405020304" pitchFamily="18" charset="0"/>
              </a:rPr>
              <a:t>:</a:t>
            </a:r>
          </a:p>
          <a:p>
            <a:pPr marL="0" indent="0" algn="just">
              <a:lnSpc>
                <a:spcPct val="110000"/>
              </a:lnSpc>
              <a:spcBef>
                <a:spcPts val="1200"/>
              </a:spcBef>
              <a:spcAft>
                <a:spcPts val="600"/>
              </a:spcAft>
            </a:pP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how</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what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kind</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way</a:t>
            </a:r>
            <a:r>
              <a:rPr lang="cs-CZ" sz="2400" dirty="0">
                <a:solidFill>
                  <a:srgbClr val="307871"/>
                </a:solidFill>
                <a:latin typeface="Times New Roman" panose="02020603050405020304" pitchFamily="18" charset="0"/>
                <a:cs typeface="Times New Roman" panose="02020603050405020304" pitchFamily="18" charset="0"/>
              </a:rPr>
              <a:t>), </a:t>
            </a:r>
          </a:p>
          <a:p>
            <a:pPr marL="0" indent="0" algn="just">
              <a:lnSpc>
                <a:spcPct val="110000"/>
              </a:lnSpc>
              <a:spcBef>
                <a:spcPts val="1200"/>
              </a:spcBef>
              <a:spcAft>
                <a:spcPts val="600"/>
              </a:spcAft>
            </a:pP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what</a:t>
            </a:r>
            <a:r>
              <a:rPr lang="cs-CZ" sz="2400" dirty="0">
                <a:solidFill>
                  <a:srgbClr val="307871"/>
                </a:solidFill>
                <a:latin typeface="Times New Roman" panose="02020603050405020304" pitchFamily="18" charset="0"/>
                <a:cs typeface="Times New Roman" panose="02020603050405020304" pitchFamily="18" charset="0"/>
              </a:rPr>
              <a:t> technology </a:t>
            </a:r>
          </a:p>
          <a:p>
            <a:pPr marL="0" indent="0" algn="just">
              <a:lnSpc>
                <a:spcPct val="110000"/>
              </a:lnSpc>
              <a:spcBef>
                <a:spcPts val="1200"/>
              </a:spcBef>
              <a:spcAft>
                <a:spcPts val="600"/>
              </a:spcAft>
            </a:pP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from</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what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raw</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materials</a:t>
            </a:r>
            <a:r>
              <a:rPr lang="cs-CZ" sz="2400" dirty="0">
                <a:solidFill>
                  <a:srgbClr val="307871"/>
                </a:solidFill>
                <a:latin typeface="Times New Roman" panose="02020603050405020304" pitchFamily="18" charset="0"/>
                <a:cs typeface="Times New Roman" panose="02020603050405020304" pitchFamily="18" charset="0"/>
              </a:rPr>
              <a:t> and </a:t>
            </a:r>
            <a:r>
              <a:rPr lang="cs-CZ" sz="2400" dirty="0" err="1">
                <a:solidFill>
                  <a:srgbClr val="307871"/>
                </a:solidFill>
                <a:latin typeface="Times New Roman" panose="02020603050405020304" pitchFamily="18" charset="0"/>
                <a:cs typeface="Times New Roman" panose="02020603050405020304" pitchFamily="18" charset="0"/>
              </a:rPr>
              <a:t>production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materials</a:t>
            </a:r>
            <a:r>
              <a:rPr lang="cs-CZ" sz="2400" dirty="0">
                <a:solidFill>
                  <a:srgbClr val="307871"/>
                </a:solidFill>
                <a:latin typeface="Times New Roman" panose="02020603050405020304" pitchFamily="18" charset="0"/>
                <a:cs typeface="Times New Roman" panose="02020603050405020304" pitchFamily="18" charset="0"/>
              </a:rPr>
              <a:t> to </a:t>
            </a:r>
            <a:r>
              <a:rPr lang="cs-CZ" sz="2400" dirty="0" err="1">
                <a:solidFill>
                  <a:srgbClr val="307871"/>
                </a:solidFill>
                <a:latin typeface="Times New Roman" panose="02020603050405020304" pitchFamily="18" charset="0"/>
                <a:cs typeface="Times New Roman" panose="02020603050405020304" pitchFamily="18" charset="0"/>
              </a:rPr>
              <a:t>produce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products</a:t>
            </a:r>
            <a:r>
              <a:rPr lang="cs-CZ" sz="2400" dirty="0">
                <a:solidFill>
                  <a:srgbClr val="307871"/>
                </a:solidFill>
                <a:latin typeface="Times New Roman" panose="02020603050405020304" pitchFamily="18" charset="0"/>
                <a:cs typeface="Times New Roman" panose="02020603050405020304" pitchFamily="18" charset="0"/>
              </a:rPr>
              <a:t> in a </a:t>
            </a:r>
            <a:r>
              <a:rPr lang="cs-CZ" sz="2400" dirty="0" err="1">
                <a:solidFill>
                  <a:srgbClr val="307871"/>
                </a:solidFill>
                <a:latin typeface="Times New Roman" panose="02020603050405020304" pitchFamily="18" charset="0"/>
                <a:cs typeface="Times New Roman" panose="02020603050405020304" pitchFamily="18" charset="0"/>
              </a:rPr>
              <a:t>required</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quantity</a:t>
            </a:r>
            <a:r>
              <a:rPr lang="cs-CZ" sz="2400" dirty="0">
                <a:solidFill>
                  <a:srgbClr val="30787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128821581"/>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562339"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Production</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process</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planning</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619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0000"/>
              </a:lnSpc>
              <a:buNone/>
            </a:pPr>
            <a:r>
              <a:rPr lang="en-US" sz="2400" dirty="0">
                <a:solidFill>
                  <a:srgbClr val="307871"/>
                </a:solidFill>
                <a:latin typeface="Times New Roman" panose="02020603050405020304" pitchFamily="18" charset="0"/>
                <a:cs typeface="Times New Roman" panose="02020603050405020304" pitchFamily="18" charset="0"/>
              </a:rPr>
              <a:t>Mathematical methods such as linear and nonlinear programming, network analysis methods, computer-aided design and manufacturing (CAD / CAM) systems can be used to prepare production, reengineering (a radical business process reconstruction to improve business performance ), etc. The pressures on increasing the ecological quality of production also increase, especially in the context of approximation of Czech legislation </a:t>
            </a:r>
            <a:r>
              <a:rPr lang="cs-CZ" sz="2400" dirty="0">
                <a:solidFill>
                  <a:srgbClr val="307871"/>
                </a:solidFill>
                <a:latin typeface="Times New Roman" panose="02020603050405020304" pitchFamily="18" charset="0"/>
                <a:cs typeface="Times New Roman" panose="02020603050405020304" pitchFamily="18" charset="0"/>
              </a:rPr>
              <a:t>to</a:t>
            </a:r>
            <a:r>
              <a:rPr lang="en-US" sz="2400" dirty="0">
                <a:solidFill>
                  <a:srgbClr val="307871"/>
                </a:solidFill>
                <a:latin typeface="Times New Roman" panose="02020603050405020304" pitchFamily="18" charset="0"/>
                <a:cs typeface="Times New Roman" panose="02020603050405020304" pitchFamily="18" charset="0"/>
              </a:rPr>
              <a:t> EU legislation.</a:t>
            </a:r>
          </a:p>
        </p:txBody>
      </p:sp>
    </p:spTree>
    <p:extLst>
      <p:ext uri="{BB962C8B-B14F-4D97-AF65-F5344CB8AC3E}">
        <p14:creationId xmlns:p14="http://schemas.microsoft.com/office/powerpoint/2010/main" val="2655780449"/>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260764"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Production</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capacity</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619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0000"/>
              </a:lnSpc>
              <a:spcBef>
                <a:spcPts val="1200"/>
              </a:spcBef>
              <a:spcAft>
                <a:spcPts val="1200"/>
              </a:spcAft>
              <a:buNone/>
              <a:tabLst>
                <a:tab pos="538163" algn="l"/>
              </a:tabLst>
            </a:pPr>
            <a:r>
              <a:rPr lang="en-US" sz="2400" dirty="0">
                <a:solidFill>
                  <a:srgbClr val="307871"/>
                </a:solidFill>
                <a:latin typeface="Times New Roman" panose="02020603050405020304" pitchFamily="18" charset="0"/>
                <a:cs typeface="Times New Roman" panose="02020603050405020304" pitchFamily="18" charset="0"/>
              </a:rPr>
              <a:t>Volume of products that can be generated by a production plant or enterprise in a given period by using current resources</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(usually year, day or hour).</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Production</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capacity is determined primarily by fixed production factors (buildings, production facilities).</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W</a:t>
            </a:r>
            <a:r>
              <a:rPr lang="cs-CZ" sz="2400" dirty="0" err="1">
                <a:solidFill>
                  <a:srgbClr val="307871"/>
                </a:solidFill>
                <a:latin typeface="Times New Roman" panose="02020603050405020304" pitchFamily="18" charset="0"/>
                <a:cs typeface="Times New Roman" panose="02020603050405020304" pitchFamily="18" charset="0"/>
              </a:rPr>
              <a:t>ithin</a:t>
            </a:r>
            <a:r>
              <a:rPr lang="en-US" sz="2400" dirty="0">
                <a:solidFill>
                  <a:srgbClr val="307871"/>
                </a:solidFill>
                <a:latin typeface="Times New Roman" panose="02020603050405020304" pitchFamily="18" charset="0"/>
                <a:cs typeface="Times New Roman" panose="02020603050405020304" pitchFamily="18" charset="0"/>
              </a:rPr>
              <a:t> production </a:t>
            </a:r>
            <a:r>
              <a:rPr lang="en-US" sz="2400" dirty="0" err="1">
                <a:solidFill>
                  <a:srgbClr val="307871"/>
                </a:solidFill>
                <a:latin typeface="Times New Roman" panose="02020603050405020304" pitchFamily="18" charset="0"/>
                <a:cs typeface="Times New Roman" panose="02020603050405020304" pitchFamily="18" charset="0"/>
              </a:rPr>
              <a:t>capacit</a:t>
            </a:r>
            <a:r>
              <a:rPr lang="cs-CZ" sz="2400" dirty="0">
                <a:solidFill>
                  <a:srgbClr val="307871"/>
                </a:solidFill>
                <a:latin typeface="Times New Roman" panose="02020603050405020304" pitchFamily="18" charset="0"/>
                <a:cs typeface="Times New Roman" panose="02020603050405020304" pitchFamily="18" charset="0"/>
              </a:rPr>
              <a:t>y </a:t>
            </a:r>
            <a:r>
              <a:rPr lang="cs-CZ" sz="2400" dirty="0" err="1">
                <a:solidFill>
                  <a:srgbClr val="307871"/>
                </a:solidFill>
                <a:latin typeface="Times New Roman" panose="02020603050405020304" pitchFamily="18" charset="0"/>
                <a:cs typeface="Times New Roman" panose="02020603050405020304" pitchFamily="18" charset="0"/>
              </a:rPr>
              <a:t>planning</a:t>
            </a:r>
            <a:r>
              <a:rPr lang="en-US" sz="2400" dirty="0">
                <a:solidFill>
                  <a:srgbClr val="307871"/>
                </a:solidFill>
                <a:latin typeface="Times New Roman" panose="02020603050405020304" pitchFamily="18" charset="0"/>
                <a:cs typeface="Times New Roman" panose="02020603050405020304" pitchFamily="18" charset="0"/>
              </a:rPr>
              <a:t>, the following issues are </a:t>
            </a:r>
            <a:r>
              <a:rPr lang="cs-CZ" sz="2400" dirty="0" err="1">
                <a:solidFill>
                  <a:srgbClr val="307871"/>
                </a:solidFill>
                <a:latin typeface="Times New Roman" panose="02020603050405020304" pitchFamily="18" charset="0"/>
                <a:cs typeface="Times New Roman" panose="02020603050405020304" pitchFamily="18" charset="0"/>
              </a:rPr>
              <a:t>solved</a:t>
            </a:r>
            <a:r>
              <a:rPr lang="en-US" sz="2400" dirty="0">
                <a:solidFill>
                  <a:srgbClr val="307871"/>
                </a:solidFill>
                <a:latin typeface="Times New Roman" panose="02020603050405020304" pitchFamily="18" charset="0"/>
                <a:cs typeface="Times New Roman" panose="02020603050405020304" pitchFamily="18" charset="0"/>
              </a:rPr>
              <a:t>:</a:t>
            </a:r>
            <a:endParaRPr lang="cs-CZ" sz="2400" dirty="0">
              <a:solidFill>
                <a:srgbClr val="307871"/>
              </a:solidFill>
              <a:latin typeface="Times New Roman" panose="02020603050405020304" pitchFamily="18" charset="0"/>
              <a:cs typeface="Times New Roman" panose="02020603050405020304" pitchFamily="18" charset="0"/>
            </a:endParaRPr>
          </a:p>
          <a:p>
            <a:pPr algn="just">
              <a:lnSpc>
                <a:spcPct val="110000"/>
              </a:lnSpc>
              <a:spcBef>
                <a:spcPts val="1200"/>
              </a:spcBef>
              <a:spcAft>
                <a:spcPts val="1200"/>
              </a:spcAft>
              <a:tabLst>
                <a:tab pos="538163" algn="l"/>
              </a:tabLst>
            </a:pPr>
            <a:r>
              <a:rPr lang="en-US" sz="2400" dirty="0">
                <a:solidFill>
                  <a:srgbClr val="307871"/>
                </a:solidFill>
                <a:latin typeface="Times New Roman" panose="02020603050405020304" pitchFamily="18" charset="0"/>
                <a:cs typeface="Times New Roman" panose="02020603050405020304" pitchFamily="18" charset="0"/>
              </a:rPr>
              <a:t>what kind and size of production capacity is needed,</a:t>
            </a:r>
            <a:endParaRPr lang="cs-CZ" sz="2400" dirty="0">
              <a:solidFill>
                <a:srgbClr val="307871"/>
              </a:solidFill>
              <a:latin typeface="Times New Roman" panose="02020603050405020304" pitchFamily="18" charset="0"/>
              <a:cs typeface="Times New Roman" panose="02020603050405020304" pitchFamily="18" charset="0"/>
            </a:endParaRPr>
          </a:p>
          <a:p>
            <a:pPr algn="just">
              <a:lnSpc>
                <a:spcPct val="110000"/>
              </a:lnSpc>
              <a:spcBef>
                <a:spcPts val="1200"/>
              </a:spcBef>
              <a:spcAft>
                <a:spcPts val="1200"/>
              </a:spcAft>
              <a:tabLst>
                <a:tab pos="538163" algn="l"/>
              </a:tabLst>
            </a:pPr>
            <a:r>
              <a:rPr lang="en-US" sz="2400" dirty="0">
                <a:solidFill>
                  <a:srgbClr val="307871"/>
                </a:solidFill>
                <a:latin typeface="Times New Roman" panose="02020603050405020304" pitchFamily="18" charset="0"/>
                <a:cs typeface="Times New Roman" panose="02020603050405020304" pitchFamily="18" charset="0"/>
              </a:rPr>
              <a:t>how production capacities will be deployed</a:t>
            </a:r>
            <a:r>
              <a:rPr lang="cs-CZ" sz="2400" dirty="0">
                <a:solidFill>
                  <a:srgbClr val="30787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95075088"/>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86002"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Time</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fund</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619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None/>
              <a:defRPr/>
            </a:pPr>
            <a:r>
              <a:rPr lang="en-US" sz="2400" dirty="0">
                <a:solidFill>
                  <a:srgbClr val="307871"/>
                </a:solidFill>
                <a:latin typeface="Times New Roman" panose="02020603050405020304" pitchFamily="18" charset="0"/>
                <a:cs typeface="Times New Roman" panose="02020603050405020304" pitchFamily="18" charset="0"/>
              </a:rPr>
              <a:t>The time </a:t>
            </a:r>
            <a:r>
              <a:rPr lang="cs-CZ" sz="2400" dirty="0" err="1">
                <a:solidFill>
                  <a:srgbClr val="307871"/>
                </a:solidFill>
                <a:latin typeface="Times New Roman" panose="02020603050405020304" pitchFamily="18" charset="0"/>
                <a:cs typeface="Times New Roman" panose="02020603050405020304" pitchFamily="18" charset="0"/>
              </a:rPr>
              <a:t>fund</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of the production facility is </a:t>
            </a:r>
            <a:r>
              <a:rPr lang="cs-CZ" sz="2400" dirty="0">
                <a:solidFill>
                  <a:srgbClr val="307871"/>
                </a:solidFill>
                <a:latin typeface="Times New Roman" panose="02020603050405020304" pitchFamily="18" charset="0"/>
                <a:cs typeface="Times New Roman" panose="02020603050405020304" pitchFamily="18" charset="0"/>
              </a:rPr>
              <a:t>a</a:t>
            </a:r>
            <a:r>
              <a:rPr lang="en-US" sz="2400" dirty="0">
                <a:solidFill>
                  <a:srgbClr val="307871"/>
                </a:solidFill>
                <a:latin typeface="Times New Roman" panose="02020603050405020304" pitchFamily="18" charset="0"/>
                <a:cs typeface="Times New Roman" panose="02020603050405020304" pitchFamily="18" charset="0"/>
              </a:rPr>
              <a:t> planned number of days (hours) of its activity per year. It depends on the peculiarities of individual sectors and fields (e</a:t>
            </a:r>
            <a:r>
              <a:rPr lang="cs-CZ" sz="2400" dirty="0">
                <a:solidFill>
                  <a:srgbClr val="307871"/>
                </a:solidFill>
                <a:latin typeface="Times New Roman" panose="02020603050405020304" pitchFamily="18" charset="0"/>
                <a:cs typeface="Times New Roman" panose="02020603050405020304" pitchFamily="18" charset="0"/>
              </a:rPr>
              <a:t>.</a:t>
            </a:r>
            <a:r>
              <a:rPr lang="en-US" sz="2400" dirty="0">
                <a:solidFill>
                  <a:srgbClr val="307871"/>
                </a:solidFill>
                <a:latin typeface="Times New Roman" panose="02020603050405020304" pitchFamily="18" charset="0"/>
                <a:cs typeface="Times New Roman" panose="02020603050405020304" pitchFamily="18" charset="0"/>
              </a:rPr>
              <a:t>g</a:t>
            </a:r>
            <a:r>
              <a:rPr lang="cs-CZ" sz="2400" dirty="0">
                <a:solidFill>
                  <a:srgbClr val="307871"/>
                </a:solidFill>
                <a:latin typeface="Times New Roman" panose="02020603050405020304" pitchFamily="18" charset="0"/>
                <a:cs typeface="Times New Roman" panose="02020603050405020304" pitchFamily="18" charset="0"/>
              </a:rPr>
              <a:t>.</a:t>
            </a:r>
            <a:r>
              <a:rPr lang="en-US" sz="2400" dirty="0">
                <a:solidFill>
                  <a:srgbClr val="307871"/>
                </a:solidFill>
                <a:latin typeface="Times New Roman" panose="02020603050405020304" pitchFamily="18" charset="0"/>
                <a:cs typeface="Times New Roman" panose="02020603050405020304" pitchFamily="18" charset="0"/>
              </a:rPr>
              <a:t>, the continuity of time and continuity of production processes), natural conditions (e</a:t>
            </a:r>
            <a:r>
              <a:rPr lang="cs-CZ" sz="2400" dirty="0">
                <a:solidFill>
                  <a:srgbClr val="307871"/>
                </a:solidFill>
                <a:latin typeface="Times New Roman" panose="02020603050405020304" pitchFamily="18" charset="0"/>
                <a:cs typeface="Times New Roman" panose="02020603050405020304" pitchFamily="18" charset="0"/>
              </a:rPr>
              <a:t>.</a:t>
            </a:r>
            <a:r>
              <a:rPr lang="en-US" sz="2400" dirty="0">
                <a:solidFill>
                  <a:srgbClr val="307871"/>
                </a:solidFill>
                <a:latin typeface="Times New Roman" panose="02020603050405020304" pitchFamily="18" charset="0"/>
                <a:cs typeface="Times New Roman" panose="02020603050405020304" pitchFamily="18" charset="0"/>
              </a:rPr>
              <a:t>g</a:t>
            </a:r>
            <a:r>
              <a:rPr lang="cs-CZ" sz="2400" dirty="0">
                <a:solidFill>
                  <a:srgbClr val="307871"/>
                </a:solidFill>
                <a:latin typeface="Times New Roman" panose="02020603050405020304" pitchFamily="18" charset="0"/>
                <a:cs typeface="Times New Roman" panose="02020603050405020304" pitchFamily="18" charset="0"/>
              </a:rPr>
              <a:t>.</a:t>
            </a:r>
            <a:r>
              <a:rPr lang="en-US" sz="2400" dirty="0">
                <a:solidFill>
                  <a:srgbClr val="307871"/>
                </a:solidFill>
                <a:latin typeface="Times New Roman" panose="02020603050405020304" pitchFamily="18" charset="0"/>
                <a:cs typeface="Times New Roman" panose="02020603050405020304" pitchFamily="18" charset="0"/>
              </a:rPr>
              <a:t> seasonality of operation), etc.</a:t>
            </a:r>
          </a:p>
        </p:txBody>
      </p:sp>
    </p:spTree>
    <p:extLst>
      <p:ext uri="{BB962C8B-B14F-4D97-AF65-F5344CB8AC3E}">
        <p14:creationId xmlns:p14="http://schemas.microsoft.com/office/powerpoint/2010/main" val="1763447667"/>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86002"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Time</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fund</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619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cs-CZ" sz="2400" b="1" dirty="0" err="1">
                <a:solidFill>
                  <a:srgbClr val="307871"/>
                </a:solidFill>
                <a:latin typeface="Times New Roman" panose="02020603050405020304" pitchFamily="18" charset="0"/>
                <a:cs typeface="Times New Roman" panose="02020603050405020304" pitchFamily="18" charset="0"/>
              </a:rPr>
              <a:t>Calendar</a:t>
            </a:r>
            <a:r>
              <a:rPr lang="cs-CZ" sz="2400" b="1" dirty="0">
                <a:solidFill>
                  <a:srgbClr val="307871"/>
                </a:solidFill>
                <a:latin typeface="Times New Roman" panose="02020603050405020304" pitchFamily="18" charset="0"/>
                <a:cs typeface="Times New Roman" panose="02020603050405020304" pitchFamily="18" charset="0"/>
              </a:rPr>
              <a:t> </a:t>
            </a:r>
            <a:r>
              <a:rPr lang="cs-CZ" sz="2400" b="1" dirty="0" err="1">
                <a:solidFill>
                  <a:srgbClr val="307871"/>
                </a:solidFill>
                <a:latin typeface="Times New Roman" panose="02020603050405020304" pitchFamily="18" charset="0"/>
                <a:cs typeface="Times New Roman" panose="02020603050405020304" pitchFamily="18" charset="0"/>
              </a:rPr>
              <a:t>time</a:t>
            </a:r>
            <a:r>
              <a:rPr lang="cs-CZ" sz="2400" b="1" dirty="0">
                <a:solidFill>
                  <a:srgbClr val="307871"/>
                </a:solidFill>
                <a:latin typeface="Times New Roman" panose="02020603050405020304" pitchFamily="18" charset="0"/>
                <a:cs typeface="Times New Roman" panose="02020603050405020304" pitchFamily="18" charset="0"/>
              </a:rPr>
              <a:t> </a:t>
            </a:r>
            <a:r>
              <a:rPr lang="cs-CZ" sz="2400" b="1" dirty="0" err="1">
                <a:solidFill>
                  <a:srgbClr val="307871"/>
                </a:solidFill>
                <a:latin typeface="Times New Roman" panose="02020603050405020304" pitchFamily="18" charset="0"/>
                <a:cs typeface="Times New Roman" panose="02020603050405020304" pitchFamily="18" charset="0"/>
              </a:rPr>
              <a:t>fund</a:t>
            </a:r>
            <a:r>
              <a:rPr lang="cs-CZ" sz="2400" b="1" dirty="0">
                <a:solidFill>
                  <a:srgbClr val="307871"/>
                </a:solidFill>
                <a:latin typeface="Times New Roman" panose="02020603050405020304" pitchFamily="18" charset="0"/>
                <a:cs typeface="Times New Roman" panose="02020603050405020304" pitchFamily="18" charset="0"/>
              </a:rPr>
              <a:t> T</a:t>
            </a:r>
            <a:r>
              <a:rPr lang="cs-CZ" sz="1200" b="1" dirty="0">
                <a:solidFill>
                  <a:srgbClr val="307871"/>
                </a:solidFill>
                <a:latin typeface="Times New Roman" panose="02020603050405020304" pitchFamily="18" charset="0"/>
                <a:cs typeface="Times New Roman" panose="02020603050405020304" pitchFamily="18" charset="0"/>
              </a:rPr>
              <a:t>C</a:t>
            </a:r>
            <a:r>
              <a:rPr lang="cs-CZ" sz="2400" dirty="0">
                <a:solidFill>
                  <a:srgbClr val="307871"/>
                </a:solidFill>
                <a:latin typeface="Times New Roman" panose="02020603050405020304" pitchFamily="18" charset="0"/>
                <a:cs typeface="Times New Roman" panose="02020603050405020304" pitchFamily="18" charset="0"/>
              </a:rPr>
              <a:t>  -  </a:t>
            </a:r>
            <a:r>
              <a:rPr lang="en-US" sz="2400" dirty="0">
                <a:solidFill>
                  <a:srgbClr val="307871"/>
                </a:solidFill>
                <a:latin typeface="Times New Roman" panose="02020603050405020304" pitchFamily="18" charset="0"/>
                <a:cs typeface="Times New Roman" panose="02020603050405020304" pitchFamily="18" charset="0"/>
              </a:rPr>
              <a:t>is given by the number of days per year. It can </a:t>
            </a:r>
            <a:r>
              <a:rPr lang="cs-CZ" sz="2400" dirty="0" err="1">
                <a:solidFill>
                  <a:srgbClr val="307871"/>
                </a:solidFill>
                <a:latin typeface="Times New Roman" panose="02020603050405020304" pitchFamily="18" charset="0"/>
                <a:cs typeface="Times New Roman" panose="02020603050405020304" pitchFamily="18" charset="0"/>
              </a:rPr>
              <a:t>usually</a:t>
            </a:r>
            <a:r>
              <a:rPr lang="en-US" sz="2400" dirty="0">
                <a:solidFill>
                  <a:srgbClr val="307871"/>
                </a:solidFill>
                <a:latin typeface="Times New Roman" panose="02020603050405020304" pitchFamily="18" charset="0"/>
                <a:cs typeface="Times New Roman" panose="02020603050405020304" pitchFamily="18" charset="0"/>
              </a:rPr>
              <a:t> be expressed in </a:t>
            </a:r>
            <a:r>
              <a:rPr lang="cs-CZ" sz="2400" dirty="0" err="1">
                <a:solidFill>
                  <a:srgbClr val="307871"/>
                </a:solidFill>
                <a:latin typeface="Times New Roman" panose="02020603050405020304" pitchFamily="18" charset="0"/>
                <a:cs typeface="Times New Roman" panose="02020603050405020304" pitchFamily="18" charset="0"/>
              </a:rPr>
              <a:t>hours</a:t>
            </a:r>
            <a:r>
              <a:rPr lang="en-US"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This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fund</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is</a:t>
            </a:r>
            <a:r>
              <a:rPr lang="cs-CZ" sz="2400" dirty="0">
                <a:solidFill>
                  <a:srgbClr val="307871"/>
                </a:solidFill>
                <a:latin typeface="Times New Roman" panose="02020603050405020304" pitchFamily="18" charset="0"/>
                <a:cs typeface="Times New Roman" panose="02020603050405020304" pitchFamily="18" charset="0"/>
              </a:rPr>
              <a:t> u</a:t>
            </a:r>
            <a:r>
              <a:rPr lang="en-US" sz="2400" dirty="0" err="1">
                <a:solidFill>
                  <a:srgbClr val="307871"/>
                </a:solidFill>
                <a:latin typeface="Times New Roman" panose="02020603050405020304" pitchFamily="18" charset="0"/>
                <a:cs typeface="Times New Roman" panose="02020603050405020304" pitchFamily="18" charset="0"/>
              </a:rPr>
              <a:t>sed</a:t>
            </a:r>
            <a:r>
              <a:rPr lang="en-US" sz="2400" dirty="0">
                <a:solidFill>
                  <a:srgbClr val="307871"/>
                </a:solidFill>
                <a:latin typeface="Times New Roman" panose="02020603050405020304" pitchFamily="18" charset="0"/>
                <a:cs typeface="Times New Roman" panose="02020603050405020304" pitchFamily="18" charset="0"/>
              </a:rPr>
              <a:t> to calculate production capacity in continuous production processes. In other productions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batch</a:t>
            </a:r>
            <a:r>
              <a:rPr lang="cs-CZ" sz="2400" dirty="0">
                <a:solidFill>
                  <a:srgbClr val="307871"/>
                </a:solidFill>
                <a:latin typeface="Times New Roman" panose="02020603050405020304" pitchFamily="18" charset="0"/>
                <a:cs typeface="Times New Roman" panose="02020603050405020304" pitchFamily="18" charset="0"/>
              </a:rPr>
              <a:t>)</a:t>
            </a:r>
            <a:r>
              <a:rPr lang="en-US" sz="2400" dirty="0">
                <a:solidFill>
                  <a:srgbClr val="307871"/>
                </a:solidFill>
                <a:latin typeface="Times New Roman" panose="02020603050405020304" pitchFamily="18" charset="0"/>
                <a:cs typeface="Times New Roman" panose="02020603050405020304" pitchFamily="18" charset="0"/>
              </a:rPr>
              <a:t>, the calendar time fund is the basis for calculating the nominal time fund.</a:t>
            </a:r>
          </a:p>
          <a:p>
            <a:pPr algn="just">
              <a:spcBef>
                <a:spcPts val="600"/>
              </a:spcBef>
              <a:spcAft>
                <a:spcPts val="600"/>
              </a:spcAft>
            </a:pPr>
            <a:r>
              <a:rPr lang="cs-CZ" sz="2400" b="1" dirty="0" err="1">
                <a:solidFill>
                  <a:srgbClr val="307871"/>
                </a:solidFill>
                <a:latin typeface="Times New Roman" panose="02020603050405020304" pitchFamily="18" charset="0"/>
                <a:cs typeface="Times New Roman" panose="02020603050405020304" pitchFamily="18" charset="0"/>
              </a:rPr>
              <a:t>Nominal</a:t>
            </a:r>
            <a:r>
              <a:rPr lang="cs-CZ" sz="2400" b="1" dirty="0">
                <a:solidFill>
                  <a:srgbClr val="307871"/>
                </a:solidFill>
                <a:latin typeface="Times New Roman" panose="02020603050405020304" pitchFamily="18" charset="0"/>
                <a:cs typeface="Times New Roman" panose="02020603050405020304" pitchFamily="18" charset="0"/>
              </a:rPr>
              <a:t> </a:t>
            </a:r>
            <a:r>
              <a:rPr lang="cs-CZ" sz="2400" b="1" dirty="0" err="1">
                <a:solidFill>
                  <a:srgbClr val="307871"/>
                </a:solidFill>
                <a:latin typeface="Times New Roman" panose="02020603050405020304" pitchFamily="18" charset="0"/>
                <a:cs typeface="Times New Roman" panose="02020603050405020304" pitchFamily="18" charset="0"/>
              </a:rPr>
              <a:t>time</a:t>
            </a:r>
            <a:r>
              <a:rPr lang="cs-CZ" sz="2400" b="1" dirty="0">
                <a:solidFill>
                  <a:srgbClr val="307871"/>
                </a:solidFill>
                <a:latin typeface="Times New Roman" panose="02020603050405020304" pitchFamily="18" charset="0"/>
                <a:cs typeface="Times New Roman" panose="02020603050405020304" pitchFamily="18" charset="0"/>
              </a:rPr>
              <a:t> </a:t>
            </a:r>
            <a:r>
              <a:rPr lang="cs-CZ" sz="2400" b="1" dirty="0" err="1">
                <a:solidFill>
                  <a:srgbClr val="307871"/>
                </a:solidFill>
                <a:latin typeface="Times New Roman" panose="02020603050405020304" pitchFamily="18" charset="0"/>
                <a:cs typeface="Times New Roman" panose="02020603050405020304" pitchFamily="18" charset="0"/>
              </a:rPr>
              <a:t>fund</a:t>
            </a:r>
            <a:r>
              <a:rPr lang="cs-CZ" sz="2400" b="1" dirty="0">
                <a:solidFill>
                  <a:srgbClr val="307871"/>
                </a:solidFill>
                <a:latin typeface="Times New Roman" panose="02020603050405020304" pitchFamily="18" charset="0"/>
                <a:cs typeface="Times New Roman" panose="02020603050405020304" pitchFamily="18" charset="0"/>
              </a:rPr>
              <a:t> T</a:t>
            </a:r>
            <a:r>
              <a:rPr lang="cs-CZ" sz="1400" b="1" dirty="0">
                <a:solidFill>
                  <a:srgbClr val="307871"/>
                </a:solidFill>
                <a:latin typeface="Times New Roman" panose="02020603050405020304" pitchFamily="18" charset="0"/>
                <a:cs typeface="Times New Roman" panose="02020603050405020304" pitchFamily="18" charset="0"/>
              </a:rPr>
              <a:t>N</a:t>
            </a:r>
            <a:r>
              <a:rPr lang="cs-CZ" sz="2400" b="1" dirty="0">
                <a:solidFill>
                  <a:srgbClr val="307871"/>
                </a:solidFill>
                <a:latin typeface="Times New Roman" panose="02020603050405020304" pitchFamily="18" charset="0"/>
                <a:cs typeface="Times New Roman" panose="02020603050405020304" pitchFamily="18" charset="0"/>
              </a:rPr>
              <a:t>  </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we find out from the calendar time </a:t>
            </a:r>
            <a:r>
              <a:rPr lang="cs-CZ" sz="2400" dirty="0" err="1">
                <a:solidFill>
                  <a:srgbClr val="307871"/>
                </a:solidFill>
                <a:latin typeface="Times New Roman" panose="02020603050405020304" pitchFamily="18" charset="0"/>
                <a:cs typeface="Times New Roman" panose="02020603050405020304" pitchFamily="18" charset="0"/>
              </a:rPr>
              <a:t>fund</a:t>
            </a:r>
            <a:r>
              <a:rPr lang="en-US" sz="2400" dirty="0">
                <a:solidFill>
                  <a:srgbClr val="307871"/>
                </a:solidFill>
                <a:latin typeface="Times New Roman" panose="02020603050405020304" pitchFamily="18" charset="0"/>
                <a:cs typeface="Times New Roman" panose="02020603050405020304" pitchFamily="18" charset="0"/>
              </a:rPr>
              <a:t> by deducting non-working days (Sundays, Saturdays and public holidays). If a holiday is organized in the company, we also deduct the number of days of its duration. We find the Nominal Time Fund in hours by multiplying the number of days of the nominal time fund by the number of shifts in one working day and the number of working hours per shift. The number of shifts per working day is dependent on the accepted work mode.</a:t>
            </a:r>
          </a:p>
        </p:txBody>
      </p:sp>
    </p:spTree>
    <p:extLst>
      <p:ext uri="{BB962C8B-B14F-4D97-AF65-F5344CB8AC3E}">
        <p14:creationId xmlns:p14="http://schemas.microsoft.com/office/powerpoint/2010/main" val="3978694709"/>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4517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dirty="0" err="1">
                <a:solidFill>
                  <a:srgbClr val="307871"/>
                </a:solidFill>
                <a:latin typeface="Times New Roman" panose="02020603050405020304" pitchFamily="18" charset="0"/>
                <a:cs typeface="Times New Roman" panose="02020603050405020304" pitchFamily="18" charset="0"/>
              </a:rPr>
              <a:t>Characteristics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modern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production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process</a:t>
            </a:r>
            <a:endParaRPr lang="cs-CZ" sz="2400" dirty="0">
              <a:solidFill>
                <a:srgbClr val="307871"/>
              </a:solidFill>
              <a:latin typeface="Times New Roman" panose="02020603050405020304" pitchFamily="18" charset="0"/>
              <a:cs typeface="Times New Roman" panose="02020603050405020304" pitchFamily="18" charset="0"/>
            </a:endParaRPr>
          </a:p>
          <a:p>
            <a:r>
              <a:rPr lang="cs-CZ" altLang="cs-CZ" sz="2400" dirty="0" err="1">
                <a:solidFill>
                  <a:srgbClr val="307871"/>
                </a:solidFill>
                <a:latin typeface="Times New Roman" panose="02020603050405020304" pitchFamily="18" charset="0"/>
                <a:cs typeface="Times New Roman" panose="02020603050405020304" pitchFamily="18" charset="0"/>
              </a:rPr>
              <a:t>Production</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planning</a:t>
            </a:r>
            <a:endParaRPr lang="cs-CZ" altLang="cs-CZ" sz="2400" dirty="0">
              <a:solidFill>
                <a:srgbClr val="307871"/>
              </a:solidFill>
              <a:latin typeface="Times New Roman" panose="02020603050405020304" pitchFamily="18" charset="0"/>
              <a:cs typeface="Times New Roman" panose="02020603050405020304" pitchFamily="18" charset="0"/>
            </a:endParaRPr>
          </a:p>
          <a:p>
            <a:r>
              <a:rPr lang="cs-CZ" altLang="cs-CZ" sz="2400" dirty="0">
                <a:solidFill>
                  <a:srgbClr val="307871"/>
                </a:solidFill>
                <a:latin typeface="Times New Roman" panose="02020603050405020304" pitchFamily="18" charset="0"/>
                <a:cs typeface="Times New Roman" panose="02020603050405020304" pitchFamily="18" charset="0"/>
              </a:rPr>
              <a:t>Just in </a:t>
            </a:r>
            <a:r>
              <a:rPr lang="cs-CZ" altLang="cs-CZ" sz="2400" dirty="0" err="1">
                <a:solidFill>
                  <a:srgbClr val="307871"/>
                </a:solidFill>
                <a:latin typeface="Times New Roman" panose="02020603050405020304" pitchFamily="18" charset="0"/>
                <a:cs typeface="Times New Roman" panose="02020603050405020304" pitchFamily="18" charset="0"/>
              </a:rPr>
              <a:t>time</a:t>
            </a:r>
            <a:endParaRPr lang="cs-CZ" altLang="cs-CZ" sz="2400" dirty="0">
              <a:solidFill>
                <a:srgbClr val="307871"/>
              </a:solidFill>
              <a:latin typeface="Times New Roman" panose="02020603050405020304" pitchFamily="18" charset="0"/>
              <a:cs typeface="Times New Roman" panose="02020603050405020304" pitchFamily="18" charset="0"/>
            </a:endParaRPr>
          </a:p>
          <a:p>
            <a:r>
              <a:rPr lang="cs-CZ" altLang="cs-CZ" sz="2400" dirty="0" err="1">
                <a:solidFill>
                  <a:srgbClr val="307871"/>
                </a:solidFill>
                <a:latin typeface="Times New Roman" panose="02020603050405020304" pitchFamily="18" charset="0"/>
                <a:cs typeface="Times New Roman" panose="02020603050405020304" pitchFamily="18" charset="0"/>
              </a:rPr>
              <a:t>Production</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capacity</a:t>
            </a:r>
            <a:endParaRPr lang="cs-CZ" altLang="cs-CZ" sz="2400" dirty="0">
              <a:solidFill>
                <a:srgbClr val="307871"/>
              </a:solidFill>
              <a:latin typeface="Times New Roman" panose="02020603050405020304" pitchFamily="18" charset="0"/>
              <a:cs typeface="Times New Roman" panose="02020603050405020304" pitchFamily="18" charset="0"/>
            </a:endParaRPr>
          </a:p>
          <a:p>
            <a:r>
              <a:rPr lang="cs-CZ" altLang="cs-CZ" sz="2400" dirty="0" err="1">
                <a:solidFill>
                  <a:srgbClr val="307871"/>
                </a:solidFill>
                <a:latin typeface="Times New Roman" panose="02020603050405020304" pitchFamily="18" charset="0"/>
                <a:cs typeface="Times New Roman" panose="02020603050405020304" pitchFamily="18" charset="0"/>
              </a:rPr>
              <a:t>Time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fund</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86002"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Time</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fund</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619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defRPr/>
            </a:pPr>
            <a:r>
              <a:rPr lang="cs-CZ" sz="2400" b="1" dirty="0" err="1">
                <a:solidFill>
                  <a:srgbClr val="307871"/>
                </a:solidFill>
                <a:latin typeface="Times New Roman" panose="02020603050405020304" pitchFamily="18" charset="0"/>
                <a:cs typeface="Times New Roman" panose="02020603050405020304" pitchFamily="18" charset="0"/>
              </a:rPr>
              <a:t>Productive</a:t>
            </a:r>
            <a:r>
              <a:rPr lang="cs-CZ" sz="2400" b="1" dirty="0">
                <a:solidFill>
                  <a:srgbClr val="307871"/>
                </a:solidFill>
                <a:latin typeface="Times New Roman" panose="02020603050405020304" pitchFamily="18" charset="0"/>
                <a:cs typeface="Times New Roman" panose="02020603050405020304" pitchFamily="18" charset="0"/>
              </a:rPr>
              <a:t> (</a:t>
            </a:r>
            <a:r>
              <a:rPr lang="cs-CZ" sz="2400" b="1" dirty="0" err="1">
                <a:solidFill>
                  <a:srgbClr val="307871"/>
                </a:solidFill>
                <a:latin typeface="Times New Roman" panose="02020603050405020304" pitchFamily="18" charset="0"/>
                <a:cs typeface="Times New Roman" panose="02020603050405020304" pitchFamily="18" charset="0"/>
              </a:rPr>
              <a:t>usable</a:t>
            </a:r>
            <a:r>
              <a:rPr lang="cs-CZ" sz="2400" b="1" dirty="0">
                <a:solidFill>
                  <a:srgbClr val="307871"/>
                </a:solidFill>
                <a:latin typeface="Times New Roman" panose="02020603050405020304" pitchFamily="18" charset="0"/>
                <a:cs typeface="Times New Roman" panose="02020603050405020304" pitchFamily="18" charset="0"/>
              </a:rPr>
              <a:t>, </a:t>
            </a:r>
            <a:r>
              <a:rPr lang="cs-CZ" sz="2400" b="1" dirty="0" err="1">
                <a:solidFill>
                  <a:srgbClr val="307871"/>
                </a:solidFill>
                <a:latin typeface="Times New Roman" panose="02020603050405020304" pitchFamily="18" charset="0"/>
                <a:cs typeface="Times New Roman" panose="02020603050405020304" pitchFamily="18" charset="0"/>
              </a:rPr>
              <a:t>efficient</a:t>
            </a:r>
            <a:r>
              <a:rPr lang="cs-CZ" sz="2400" b="1" dirty="0">
                <a:solidFill>
                  <a:srgbClr val="307871"/>
                </a:solidFill>
                <a:latin typeface="Times New Roman" panose="02020603050405020304" pitchFamily="18" charset="0"/>
                <a:cs typeface="Times New Roman" panose="02020603050405020304" pitchFamily="18" charset="0"/>
              </a:rPr>
              <a:t>) </a:t>
            </a:r>
            <a:r>
              <a:rPr lang="cs-CZ" sz="2400" b="1" dirty="0" err="1">
                <a:solidFill>
                  <a:srgbClr val="307871"/>
                </a:solidFill>
                <a:latin typeface="Times New Roman" panose="02020603050405020304" pitchFamily="18" charset="0"/>
                <a:cs typeface="Times New Roman" panose="02020603050405020304" pitchFamily="18" charset="0"/>
              </a:rPr>
              <a:t>time</a:t>
            </a:r>
            <a:r>
              <a:rPr lang="cs-CZ" sz="2400" b="1" dirty="0">
                <a:solidFill>
                  <a:srgbClr val="307871"/>
                </a:solidFill>
                <a:latin typeface="Times New Roman" panose="02020603050405020304" pitchFamily="18" charset="0"/>
                <a:cs typeface="Times New Roman" panose="02020603050405020304" pitchFamily="18" charset="0"/>
              </a:rPr>
              <a:t> </a:t>
            </a:r>
            <a:r>
              <a:rPr lang="cs-CZ" sz="2400" b="1" dirty="0" err="1">
                <a:solidFill>
                  <a:srgbClr val="307871"/>
                </a:solidFill>
                <a:latin typeface="Times New Roman" panose="02020603050405020304" pitchFamily="18" charset="0"/>
                <a:cs typeface="Times New Roman" panose="02020603050405020304" pitchFamily="18" charset="0"/>
              </a:rPr>
              <a:t>fund</a:t>
            </a:r>
            <a:r>
              <a:rPr lang="cs-CZ" sz="2400" b="1" dirty="0">
                <a:solidFill>
                  <a:srgbClr val="307871"/>
                </a:solidFill>
                <a:latin typeface="Times New Roman" panose="02020603050405020304" pitchFamily="18" charset="0"/>
                <a:cs typeface="Times New Roman" panose="02020603050405020304" pitchFamily="18" charset="0"/>
              </a:rPr>
              <a:t> T</a:t>
            </a:r>
            <a:r>
              <a:rPr lang="cs-CZ" sz="1400" b="1" dirty="0">
                <a:solidFill>
                  <a:srgbClr val="307871"/>
                </a:solidFill>
                <a:latin typeface="Times New Roman" panose="02020603050405020304" pitchFamily="18" charset="0"/>
                <a:cs typeface="Times New Roman" panose="02020603050405020304" pitchFamily="18" charset="0"/>
              </a:rPr>
              <a:t>P</a:t>
            </a:r>
            <a:r>
              <a:rPr lang="cs-CZ" sz="2400" b="1" dirty="0">
                <a:solidFill>
                  <a:srgbClr val="307871"/>
                </a:solidFill>
                <a:latin typeface="Times New Roman" panose="02020603050405020304" pitchFamily="18" charset="0"/>
                <a:cs typeface="Times New Roman" panose="02020603050405020304" pitchFamily="18" charset="0"/>
              </a:rPr>
              <a:t> </a:t>
            </a:r>
            <a:r>
              <a:rPr lang="cs-CZ" sz="2400" dirty="0">
                <a:solidFill>
                  <a:srgbClr val="307871"/>
                </a:solidFill>
                <a:latin typeface="Times New Roman" panose="02020603050405020304" pitchFamily="18" charset="0"/>
                <a:cs typeface="Times New Roman" panose="02020603050405020304" pitchFamily="18" charset="0"/>
              </a:rPr>
              <a:t> -  </a:t>
            </a:r>
            <a:r>
              <a:rPr lang="en-US" sz="2400" dirty="0">
                <a:solidFill>
                  <a:srgbClr val="307871"/>
                </a:solidFill>
                <a:latin typeface="Times New Roman" panose="02020603050405020304" pitchFamily="18" charset="0"/>
                <a:cs typeface="Times New Roman" panose="02020603050405020304" pitchFamily="18" charset="0"/>
              </a:rPr>
              <a:t>we calculate it from the nominal time </a:t>
            </a:r>
            <a:r>
              <a:rPr lang="cs-CZ" sz="2400" dirty="0" err="1">
                <a:solidFill>
                  <a:srgbClr val="307871"/>
                </a:solidFill>
                <a:latin typeface="Times New Roman" panose="02020603050405020304" pitchFamily="18" charset="0"/>
                <a:cs typeface="Times New Roman" panose="02020603050405020304" pitchFamily="18" charset="0"/>
              </a:rPr>
              <a:t>fund</a:t>
            </a:r>
            <a:r>
              <a:rPr lang="en-US" sz="2400" dirty="0">
                <a:solidFill>
                  <a:srgbClr val="307871"/>
                </a:solidFill>
                <a:latin typeface="Times New Roman" panose="02020603050405020304" pitchFamily="18" charset="0"/>
                <a:cs typeface="Times New Roman" panose="02020603050405020304" pitchFamily="18" charset="0"/>
              </a:rPr>
              <a:t> by subtracting schedule</a:t>
            </a:r>
            <a:r>
              <a:rPr lang="cs-CZ" sz="2400" dirty="0">
                <a:solidFill>
                  <a:srgbClr val="307871"/>
                </a:solidFill>
                <a:latin typeface="Times New Roman" panose="02020603050405020304" pitchFamily="18" charset="0"/>
                <a:cs typeface="Times New Roman" panose="02020603050405020304" pitchFamily="18" charset="0"/>
              </a:rPr>
              <a:t>d (</a:t>
            </a:r>
            <a:r>
              <a:rPr lang="cs-CZ" sz="2400" dirty="0" err="1">
                <a:solidFill>
                  <a:srgbClr val="307871"/>
                </a:solidFill>
                <a:latin typeface="Times New Roman" panose="02020603050405020304" pitchFamily="18" charset="0"/>
                <a:cs typeface="Times New Roman" panose="02020603050405020304" pitchFamily="18" charset="0"/>
              </a:rPr>
              <a:t>planned</a:t>
            </a:r>
            <a:r>
              <a:rPr lang="cs-CZ" sz="2400" dirty="0">
                <a:solidFill>
                  <a:srgbClr val="307871"/>
                </a:solidFill>
                <a:latin typeface="Times New Roman" panose="02020603050405020304" pitchFamily="18" charset="0"/>
                <a:cs typeface="Times New Roman" panose="02020603050405020304" pitchFamily="18" charset="0"/>
              </a:rPr>
              <a:t>)</a:t>
            </a:r>
            <a:r>
              <a:rPr lang="en-US" sz="2400" dirty="0">
                <a:solidFill>
                  <a:srgbClr val="307871"/>
                </a:solidFill>
                <a:latin typeface="Times New Roman" panose="02020603050405020304" pitchFamily="18" charset="0"/>
                <a:cs typeface="Times New Roman" panose="02020603050405020304" pitchFamily="18" charset="0"/>
              </a:rPr>
              <a:t> downtime. Planned downtime means the time for scheduled repairs and relocation of equipment that is performed during working hours. Planned downtime can also be considered as time for products of varied quality (when </a:t>
            </a:r>
            <a:r>
              <a:rPr lang="cs-CZ" sz="2400" dirty="0" err="1">
                <a:solidFill>
                  <a:srgbClr val="307871"/>
                </a:solidFill>
                <a:latin typeface="Times New Roman" panose="02020603050405020304" pitchFamily="18" charset="0"/>
                <a:cs typeface="Times New Roman" panose="02020603050405020304" pitchFamily="18" charset="0"/>
              </a:rPr>
              <a:t>the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machine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is</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adjust</a:t>
            </a:r>
            <a:r>
              <a:rPr lang="cs-CZ" sz="2400" dirty="0" err="1">
                <a:solidFill>
                  <a:srgbClr val="307871"/>
                </a:solidFill>
                <a:latin typeface="Times New Roman" panose="02020603050405020304" pitchFamily="18" charset="0"/>
                <a:cs typeface="Times New Roman" panose="02020603050405020304" pitchFamily="18" charset="0"/>
              </a:rPr>
              <a:t>ed</a:t>
            </a:r>
            <a:r>
              <a:rPr lang="en-US" sz="2400" dirty="0">
                <a:solidFill>
                  <a:srgbClr val="30787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844815939"/>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260764"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Production</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capacity</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619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10000"/>
              </a:lnSpc>
              <a:spcBef>
                <a:spcPts val="1200"/>
              </a:spcBef>
              <a:spcAft>
                <a:spcPts val="1200"/>
              </a:spcAft>
            </a:pPr>
            <a:r>
              <a:rPr lang="en-US" sz="2400" dirty="0">
                <a:solidFill>
                  <a:srgbClr val="307871"/>
                </a:solidFill>
                <a:latin typeface="Times New Roman" panose="02020603050405020304" pitchFamily="18" charset="0"/>
                <a:cs typeface="Times New Roman" panose="02020603050405020304" pitchFamily="18" charset="0"/>
              </a:rPr>
              <a:t>In general, we can express the capacity of the production unit as a result of the </a:t>
            </a:r>
            <a:r>
              <a:rPr lang="cs-CZ" sz="2400" dirty="0" err="1">
                <a:solidFill>
                  <a:srgbClr val="307871"/>
                </a:solidFill>
                <a:latin typeface="Times New Roman" panose="02020603050405020304" pitchFamily="18" charset="0"/>
                <a:cs typeface="Times New Roman" panose="02020603050405020304" pitchFamily="18" charset="0"/>
              </a:rPr>
              <a:t>multiplication</a:t>
            </a:r>
            <a:r>
              <a:rPr lang="en-US" sz="2400" dirty="0">
                <a:solidFill>
                  <a:srgbClr val="307871"/>
                </a:solidFill>
                <a:latin typeface="Times New Roman" panose="02020603050405020304" pitchFamily="18" charset="0"/>
                <a:cs typeface="Times New Roman" panose="02020603050405020304" pitchFamily="18" charset="0"/>
              </a:rPr>
              <a:t> of its </a:t>
            </a:r>
            <a:r>
              <a:rPr lang="cs-CZ" sz="2400" dirty="0">
                <a:solidFill>
                  <a:srgbClr val="307871"/>
                </a:solidFill>
                <a:latin typeface="Times New Roman" panose="02020603050405020304" pitchFamily="18" charset="0"/>
                <a:cs typeface="Times New Roman" panose="02020603050405020304" pitchFamily="18" charset="0"/>
              </a:rPr>
              <a:t>output</a:t>
            </a:r>
            <a:r>
              <a:rPr lang="en-US" sz="2400" dirty="0">
                <a:solidFill>
                  <a:srgbClr val="307871"/>
                </a:solidFill>
                <a:latin typeface="Times New Roman" panose="02020603050405020304" pitchFamily="18" charset="0"/>
                <a:cs typeface="Times New Roman" panose="02020603050405020304" pitchFamily="18" charset="0"/>
              </a:rPr>
              <a:t> and the time </a:t>
            </a:r>
            <a:r>
              <a:rPr lang="cs-CZ" sz="2400" dirty="0" err="1">
                <a:solidFill>
                  <a:srgbClr val="307871"/>
                </a:solidFill>
                <a:latin typeface="Times New Roman" panose="02020603050405020304" pitchFamily="18" charset="0"/>
                <a:cs typeface="Times New Roman" panose="02020603050405020304" pitchFamily="18" charset="0"/>
              </a:rPr>
              <a:t>when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production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facility</a:t>
            </a:r>
            <a:r>
              <a:rPr lang="en-US" sz="2400" dirty="0">
                <a:solidFill>
                  <a:srgbClr val="307871"/>
                </a:solidFill>
                <a:latin typeface="Times New Roman" panose="02020603050405020304" pitchFamily="18" charset="0"/>
                <a:cs typeface="Times New Roman" panose="02020603050405020304" pitchFamily="18" charset="0"/>
              </a:rPr>
              <a:t> is </a:t>
            </a:r>
            <a:r>
              <a:rPr lang="cs-CZ" sz="2400" dirty="0" err="1">
                <a:solidFill>
                  <a:srgbClr val="307871"/>
                </a:solidFill>
                <a:latin typeface="Times New Roman" panose="02020603050405020304" pitchFamily="18" charset="0"/>
                <a:cs typeface="Times New Roman" panose="02020603050405020304" pitchFamily="18" charset="0"/>
              </a:rPr>
              <a:t>active</a:t>
            </a:r>
            <a:r>
              <a:rPr lang="en-US" sz="2400" dirty="0">
                <a:solidFill>
                  <a:srgbClr val="307871"/>
                </a:solidFill>
                <a:latin typeface="Times New Roman" panose="02020603050405020304" pitchFamily="18" charset="0"/>
                <a:cs typeface="Times New Roman" panose="02020603050405020304" pitchFamily="18" charset="0"/>
              </a:rPr>
              <a:t>. We express time of activity </a:t>
            </a:r>
            <a:r>
              <a:rPr lang="cs-CZ" sz="2400" dirty="0" err="1">
                <a:solidFill>
                  <a:srgbClr val="307871"/>
                </a:solidFill>
                <a:latin typeface="Times New Roman" panose="02020603050405020304" pitchFamily="18" charset="0"/>
                <a:cs typeface="Times New Roman" panose="02020603050405020304" pitchFamily="18" charset="0"/>
              </a:rPr>
              <a:t>with</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using time funds.</a:t>
            </a:r>
            <a:endParaRPr lang="cs-CZ" sz="2400" dirty="0">
              <a:solidFill>
                <a:srgbClr val="307871"/>
              </a:solidFill>
              <a:latin typeface="Times New Roman" panose="02020603050405020304" pitchFamily="18" charset="0"/>
              <a:cs typeface="Times New Roman" panose="02020603050405020304" pitchFamily="18" charset="0"/>
            </a:endParaRPr>
          </a:p>
          <a:p>
            <a:pPr>
              <a:lnSpc>
                <a:spcPct val="110000"/>
              </a:lnSpc>
              <a:spcBef>
                <a:spcPts val="1200"/>
              </a:spcBef>
              <a:spcAft>
                <a:spcPts val="1200"/>
              </a:spcAft>
              <a:buFont typeface="Wingdings" pitchFamily="2" charset="2"/>
              <a:buNone/>
            </a:pPr>
            <a:endParaRPr lang="cs-CZ" sz="2400" dirty="0">
              <a:solidFill>
                <a:srgbClr val="307871"/>
              </a:solidFill>
              <a:latin typeface="Times New Roman" panose="02020603050405020304" pitchFamily="18" charset="0"/>
              <a:cs typeface="Times New Roman" panose="02020603050405020304" pitchFamily="18" charset="0"/>
            </a:endParaRPr>
          </a:p>
          <a:p>
            <a:pPr>
              <a:lnSpc>
                <a:spcPct val="110000"/>
              </a:lnSpc>
              <a:spcBef>
                <a:spcPts val="1200"/>
              </a:spcBef>
              <a:spcAft>
                <a:spcPts val="1200"/>
              </a:spcAft>
              <a:buFont typeface="Wingdings" pitchFamily="2" charset="2"/>
              <a:buNone/>
            </a:pPr>
            <a:r>
              <a:rPr lang="cs-CZ" sz="2400" dirty="0">
                <a:solidFill>
                  <a:srgbClr val="307871"/>
                </a:solidFill>
                <a:latin typeface="Times New Roman" panose="02020603050405020304" pitchFamily="18" charset="0"/>
                <a:cs typeface="Times New Roman" panose="02020603050405020304" pitchFamily="18" charset="0"/>
              </a:rPr>
              <a:t>	Q</a:t>
            </a:r>
            <a:r>
              <a:rPr lang="cs-CZ" sz="1400" dirty="0">
                <a:solidFill>
                  <a:srgbClr val="307871"/>
                </a:solidFill>
                <a:latin typeface="Times New Roman" panose="02020603050405020304" pitchFamily="18" charset="0"/>
                <a:cs typeface="Times New Roman" panose="02020603050405020304" pitchFamily="18" charset="0"/>
              </a:rPr>
              <a:t>P</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production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capacity</a:t>
            </a:r>
            <a:r>
              <a:rPr lang="cs-CZ" sz="2400" dirty="0">
                <a:solidFill>
                  <a:srgbClr val="307871"/>
                </a:solidFill>
                <a:latin typeface="Times New Roman" panose="02020603050405020304" pitchFamily="18" charset="0"/>
                <a:cs typeface="Times New Roman" panose="02020603050405020304" pitchFamily="18" charset="0"/>
              </a:rPr>
              <a:t> in natural </a:t>
            </a:r>
            <a:r>
              <a:rPr lang="cs-CZ" sz="2400" dirty="0" err="1">
                <a:solidFill>
                  <a:srgbClr val="307871"/>
                </a:solidFill>
                <a:latin typeface="Times New Roman" panose="02020603050405020304" pitchFamily="18" charset="0"/>
                <a:cs typeface="Times New Roman" panose="02020603050405020304" pitchFamily="18" charset="0"/>
              </a:rPr>
              <a:t>units</a:t>
            </a:r>
            <a:endParaRPr lang="en-US" sz="2400" dirty="0">
              <a:solidFill>
                <a:srgbClr val="307871"/>
              </a:solidFill>
              <a:latin typeface="Times New Roman" panose="02020603050405020304" pitchFamily="18" charset="0"/>
              <a:cs typeface="Times New Roman" panose="02020603050405020304" pitchFamily="18" charset="0"/>
            </a:endParaRPr>
          </a:p>
          <a:p>
            <a:pPr>
              <a:lnSpc>
                <a:spcPct val="110000"/>
              </a:lnSpc>
              <a:spcBef>
                <a:spcPts val="1200"/>
              </a:spcBef>
              <a:spcAft>
                <a:spcPts val="1200"/>
              </a:spcAft>
              <a:buFont typeface="Wingdings" pitchFamily="2" charset="2"/>
              <a:buNone/>
            </a:pPr>
            <a:r>
              <a:rPr lang="cs-CZ" sz="2400" dirty="0">
                <a:solidFill>
                  <a:srgbClr val="307871"/>
                </a:solidFill>
                <a:latin typeface="Times New Roman" panose="02020603050405020304" pitchFamily="18" charset="0"/>
                <a:cs typeface="Times New Roman" panose="02020603050405020304" pitchFamily="18" charset="0"/>
              </a:rPr>
              <a:t>	T</a:t>
            </a:r>
            <a:r>
              <a:rPr lang="cs-CZ" sz="1400" dirty="0">
                <a:solidFill>
                  <a:srgbClr val="307871"/>
                </a:solidFill>
                <a:latin typeface="Times New Roman" panose="02020603050405020304" pitchFamily="18" charset="0"/>
                <a:cs typeface="Times New Roman" panose="02020603050405020304" pitchFamily="18" charset="0"/>
              </a:rPr>
              <a:t>P</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productive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usable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time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fund</a:t>
            </a:r>
            <a:endParaRPr lang="en-US" sz="2400" dirty="0">
              <a:solidFill>
                <a:srgbClr val="307871"/>
              </a:solidFill>
              <a:latin typeface="Times New Roman" panose="02020603050405020304" pitchFamily="18" charset="0"/>
              <a:cs typeface="Times New Roman" panose="02020603050405020304" pitchFamily="18" charset="0"/>
            </a:endParaRPr>
          </a:p>
          <a:p>
            <a:pPr>
              <a:lnSpc>
                <a:spcPct val="110000"/>
              </a:lnSpc>
              <a:spcBef>
                <a:spcPts val="1200"/>
              </a:spcBef>
              <a:spcAft>
                <a:spcPts val="1200"/>
              </a:spcAft>
              <a:buFont typeface="Wingdings" pitchFamily="2" charset="2"/>
              <a:buNone/>
            </a:pPr>
            <a:r>
              <a:rPr lang="cs-CZ" sz="2400" dirty="0">
                <a:solidFill>
                  <a:srgbClr val="307871"/>
                </a:solidFill>
                <a:latin typeface="Times New Roman" panose="02020603050405020304" pitchFamily="18" charset="0"/>
                <a:cs typeface="Times New Roman" panose="02020603050405020304" pitchFamily="18" charset="0"/>
              </a:rPr>
              <a:t>	O</a:t>
            </a:r>
            <a:r>
              <a:rPr lang="cs-CZ" sz="1400" dirty="0">
                <a:solidFill>
                  <a:srgbClr val="307871"/>
                </a:solidFill>
                <a:latin typeface="Times New Roman" panose="02020603050405020304" pitchFamily="18" charset="0"/>
                <a:cs typeface="Times New Roman" panose="02020603050405020304" pitchFamily="18" charset="0"/>
              </a:rPr>
              <a:t>P</a:t>
            </a:r>
            <a:r>
              <a:rPr lang="cs-CZ" sz="2400" dirty="0">
                <a:solidFill>
                  <a:srgbClr val="307871"/>
                </a:solidFill>
                <a:latin typeface="Times New Roman" panose="02020603050405020304" pitchFamily="18" charset="0"/>
                <a:cs typeface="Times New Roman" panose="02020603050405020304" pitchFamily="18" charset="0"/>
              </a:rPr>
              <a:t>	output (</a:t>
            </a:r>
            <a:r>
              <a:rPr lang="cs-CZ" sz="2400" dirty="0" err="1">
                <a:solidFill>
                  <a:srgbClr val="307871"/>
                </a:solidFill>
                <a:latin typeface="Times New Roman" panose="02020603050405020304" pitchFamily="18" charset="0"/>
                <a:cs typeface="Times New Roman" panose="02020603050405020304" pitchFamily="18" charset="0"/>
              </a:rPr>
              <a:t>operation</a:t>
            </a:r>
            <a:r>
              <a:rPr lang="cs-CZ" sz="2400" dirty="0">
                <a:solidFill>
                  <a:srgbClr val="307871"/>
                </a:solidFill>
                <a:latin typeface="Times New Roman" panose="02020603050405020304" pitchFamily="18" charset="0"/>
                <a:cs typeface="Times New Roman" panose="02020603050405020304" pitchFamily="18" charset="0"/>
              </a:rPr>
              <a:t>) in natural </a:t>
            </a:r>
            <a:r>
              <a:rPr lang="cs-CZ" sz="2400" dirty="0" err="1">
                <a:solidFill>
                  <a:srgbClr val="307871"/>
                </a:solidFill>
                <a:latin typeface="Times New Roman" panose="02020603050405020304" pitchFamily="18" charset="0"/>
                <a:cs typeface="Times New Roman" panose="02020603050405020304" pitchFamily="18" charset="0"/>
              </a:rPr>
              <a:t>units</a:t>
            </a:r>
            <a:endParaRPr lang="en-US" sz="2400" dirty="0">
              <a:solidFill>
                <a:srgbClr val="307871"/>
              </a:solidFill>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6" name="Object 3"/>
              <p:cNvSpPr txBox="1"/>
              <p:nvPr/>
            </p:nvSpPr>
            <p:spPr bwMode="auto">
              <a:xfrm>
                <a:off x="700088" y="3189288"/>
                <a:ext cx="1465262" cy="465137"/>
              </a:xfrm>
              <a:prstGeom prst="rect">
                <a:avLst/>
              </a:prstGeom>
              <a:solidFill>
                <a:schemeClr val="bg2"/>
              </a:solidFill>
              <a:ln>
                <a:noFill/>
              </a:ln>
              <a:effectLst/>
            </p:spPr>
            <p:txBody>
              <a:bodyPr>
                <a:normAutofit/>
              </a:bodyPr>
              <a:lstStyle/>
              <a:p>
                <a:pPr/>
                <a14:m>
                  <m:oMathPara xmlns:m="http://schemas.openxmlformats.org/officeDocument/2006/math">
                    <m:oMathParaPr>
                      <m:jc m:val="left"/>
                    </m:oMathParaPr>
                    <m:oMath xmlns:m="http://schemas.openxmlformats.org/officeDocument/2006/math">
                      <m:sSub>
                        <m:sSubPr>
                          <m:ctrlPr>
                            <a:rPr lang="cs-CZ" i="1" smtClean="0">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𝑄</m:t>
                          </m:r>
                        </m:e>
                        <m:sub>
                          <m:r>
                            <a:rPr lang="cs-CZ" i="1">
                              <a:solidFill>
                                <a:srgbClr val="000000"/>
                              </a:solidFill>
                              <a:latin typeface="Cambria Math" panose="02040503050406030204" pitchFamily="18" charset="0"/>
                            </a:rPr>
                            <m:t>𝑃</m:t>
                          </m:r>
                          <m:r>
                            <a:rPr lang="cs-CZ" i="1">
                              <a:solidFill>
                                <a:srgbClr val="000000"/>
                              </a:solidFill>
                              <a:latin typeface="Cambria Math" panose="02040503050406030204" pitchFamily="18" charset="0"/>
                            </a:rPr>
                            <m:t>=</m:t>
                          </m:r>
                        </m:sub>
                      </m:sSub>
                      <m:sSub>
                        <m:sSubPr>
                          <m:ctrlPr>
                            <a:rPr lang="cs-CZ" i="1">
                              <a:solidFill>
                                <a:srgbClr val="000000"/>
                              </a:solidFill>
                              <a:latin typeface="Cambria Math" panose="02040503050406030204" pitchFamily="18" charset="0"/>
                            </a:rPr>
                          </m:ctrlPr>
                        </m:sSubPr>
                        <m:e>
                          <m:r>
                            <a:rPr lang="cs-CZ" i="1">
                              <a:solidFill>
                                <a:srgbClr val="000000"/>
                              </a:solidFill>
                              <a:latin typeface="Cambria Math" panose="02040503050406030204" pitchFamily="18" charset="0"/>
                            </a:rPr>
                            <m:t>𝑇</m:t>
                          </m:r>
                        </m:e>
                        <m:sub>
                          <m:r>
                            <a:rPr lang="cs-CZ" i="1">
                              <a:solidFill>
                                <a:srgbClr val="000000"/>
                              </a:solidFill>
                              <a:latin typeface="Cambria Math" panose="02040503050406030204" pitchFamily="18" charset="0"/>
                            </a:rPr>
                            <m:t>𝑃</m:t>
                          </m:r>
                        </m:sub>
                      </m:sSub>
                      <m:r>
                        <a:rPr lang="cs-CZ" i="1">
                          <a:solidFill>
                            <a:srgbClr val="000000"/>
                          </a:solidFill>
                          <a:latin typeface="Cambria Math" panose="02040503050406030204" pitchFamily="18" charset="0"/>
                        </a:rPr>
                        <m:t>⋅</m:t>
                      </m:r>
                      <m:sSub>
                        <m:sSubPr>
                          <m:ctrlPr>
                            <a:rPr lang="cs-CZ" i="1" smtClean="0">
                              <a:solidFill>
                                <a:srgbClr val="000000"/>
                              </a:solidFill>
                              <a:latin typeface="Cambria Math" panose="02040503050406030204" pitchFamily="18" charset="0"/>
                            </a:rPr>
                          </m:ctrlPr>
                        </m:sSubPr>
                        <m:e>
                          <m:r>
                            <a:rPr lang="cs-CZ" b="0" i="1" smtClean="0">
                              <a:solidFill>
                                <a:srgbClr val="000000"/>
                              </a:solidFill>
                              <a:latin typeface="Cambria Math" panose="02040503050406030204" pitchFamily="18" charset="0"/>
                            </a:rPr>
                            <m:t>𝑂</m:t>
                          </m:r>
                        </m:e>
                        <m:sub>
                          <m:r>
                            <a:rPr lang="cs-CZ" i="1">
                              <a:solidFill>
                                <a:srgbClr val="000000"/>
                              </a:solidFill>
                              <a:latin typeface="Cambria Math" panose="02040503050406030204" pitchFamily="18" charset="0"/>
                            </a:rPr>
                            <m:t>𝑃</m:t>
                          </m:r>
                        </m:sub>
                      </m:sSub>
                    </m:oMath>
                  </m:oMathPara>
                </a14:m>
                <a:endParaRPr lang="cs-CZ" dirty="0"/>
              </a:p>
            </p:txBody>
          </p:sp>
        </mc:Choice>
        <mc:Fallback>
          <p:sp>
            <p:nvSpPr>
              <p:cNvPr id="6" name="Object 3"/>
              <p:cNvSpPr txBox="1">
                <a:spLocks noRot="1" noChangeAspect="1" noMove="1" noResize="1" noEditPoints="1" noAdjustHandles="1" noChangeArrowheads="1" noChangeShapeType="1" noTextEdit="1"/>
              </p:cNvSpPr>
              <p:nvPr/>
            </p:nvSpPr>
            <p:spPr bwMode="auto">
              <a:xfrm>
                <a:off x="700088" y="3189288"/>
                <a:ext cx="1465262" cy="465137"/>
              </a:xfrm>
              <a:prstGeom prst="rect">
                <a:avLst/>
              </a:prstGeom>
              <a:blipFill>
                <a:blip r:embed="rId4"/>
                <a:stretch>
                  <a:fillRect l="-833"/>
                </a:stretch>
              </a:blipFill>
              <a:ln>
                <a:noFill/>
              </a:ln>
              <a:effectLst/>
            </p:spPr>
            <p:txBody>
              <a:bodyPr/>
              <a:lstStyle/>
              <a:p>
                <a:r>
                  <a:rPr lang="cs-CZ">
                    <a:noFill/>
                  </a:rPr>
                  <a:t> </a:t>
                </a:r>
              </a:p>
            </p:txBody>
          </p:sp>
        </mc:Fallback>
      </mc:AlternateContent>
    </p:spTree>
    <p:extLst>
      <p:ext uri="{BB962C8B-B14F-4D97-AF65-F5344CB8AC3E}">
        <p14:creationId xmlns:p14="http://schemas.microsoft.com/office/powerpoint/2010/main" val="2234150523"/>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260764"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Production</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capacity</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619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tabLst>
                <a:tab pos="538163" algn="l"/>
              </a:tabLst>
              <a:defRPr/>
            </a:pPr>
            <a:r>
              <a:rPr lang="cs-CZ" sz="2400" dirty="0">
                <a:solidFill>
                  <a:srgbClr val="253747"/>
                </a:solidFill>
                <a:latin typeface="Times New Roman" pitchFamily="18" charset="0"/>
                <a:cs typeface="Times New Roman" pitchFamily="18" charset="0"/>
              </a:rPr>
              <a:t>   </a:t>
            </a:r>
          </a:p>
          <a:p>
            <a:pPr marL="0" indent="0">
              <a:tabLst>
                <a:tab pos="538163" algn="l"/>
              </a:tabLst>
              <a:defRPr/>
            </a:pPr>
            <a:endParaRPr lang="cs-CZ" sz="2400" dirty="0">
              <a:solidFill>
                <a:srgbClr val="253747"/>
              </a:solidFill>
              <a:latin typeface="Times New Roman" pitchFamily="18" charset="0"/>
              <a:cs typeface="Times New Roman" pitchFamily="18" charset="0"/>
            </a:endParaRPr>
          </a:p>
          <a:p>
            <a:pPr marL="0" indent="0">
              <a:tabLst>
                <a:tab pos="538163" algn="l"/>
              </a:tabLst>
              <a:defRPr/>
            </a:pPr>
            <a:endParaRPr lang="cs-CZ" sz="2400" dirty="0">
              <a:solidFill>
                <a:srgbClr val="253747"/>
              </a:solidFill>
              <a:latin typeface="Times New Roman" pitchFamily="18" charset="0"/>
              <a:cs typeface="Times New Roman" pitchFamily="18" charset="0"/>
            </a:endParaRPr>
          </a:p>
          <a:p>
            <a:pPr marL="0" indent="0">
              <a:tabLst>
                <a:tab pos="538163" algn="l"/>
              </a:tabLst>
              <a:defRPr/>
            </a:pPr>
            <a:endParaRPr lang="cs-CZ" sz="2400" dirty="0">
              <a:solidFill>
                <a:srgbClr val="253747"/>
              </a:solidFill>
              <a:latin typeface="Times New Roman" pitchFamily="18" charset="0"/>
              <a:cs typeface="Times New Roman" pitchFamily="18" charset="0"/>
            </a:endParaRPr>
          </a:p>
          <a:p>
            <a:pPr marL="0" indent="0">
              <a:tabLst>
                <a:tab pos="538163" algn="l"/>
              </a:tabLst>
              <a:defRPr/>
            </a:pPr>
            <a:r>
              <a:rPr lang="cs-CZ" sz="2400" dirty="0">
                <a:solidFill>
                  <a:srgbClr val="253747"/>
                </a:solidFill>
                <a:latin typeface="Times New Roman" pitchFamily="18" charset="0"/>
                <a:cs typeface="Times New Roman" pitchFamily="18" charset="0"/>
              </a:rPr>
              <a:t>    </a:t>
            </a:r>
            <a:r>
              <a:rPr lang="cs-CZ" sz="2400" dirty="0">
                <a:solidFill>
                  <a:srgbClr val="307871"/>
                </a:solidFill>
                <a:latin typeface="Times New Roman" panose="02020603050405020304" pitchFamily="18" charset="0"/>
                <a:cs typeface="Times New Roman" panose="02020603050405020304" pitchFamily="18" charset="0"/>
              </a:rPr>
              <a:t>M – </a:t>
            </a:r>
            <a:r>
              <a:rPr lang="cs-CZ" sz="2400" dirty="0" err="1">
                <a:solidFill>
                  <a:srgbClr val="307871"/>
                </a:solidFill>
                <a:latin typeface="Times New Roman" panose="02020603050405020304" pitchFamily="18" charset="0"/>
                <a:cs typeface="Times New Roman" panose="02020603050405020304" pitchFamily="18" charset="0"/>
              </a:rPr>
              <a:t>total</a:t>
            </a:r>
            <a:r>
              <a:rPr lang="cs-CZ" sz="2400" dirty="0">
                <a:solidFill>
                  <a:srgbClr val="307871"/>
                </a:solidFill>
                <a:latin typeface="Times New Roman" panose="02020603050405020304" pitchFamily="18" charset="0"/>
                <a:cs typeface="Times New Roman" panose="02020603050405020304" pitchFamily="18" charset="0"/>
              </a:rPr>
              <a:t> area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workplace</a:t>
            </a:r>
            <a:endParaRPr lang="cs-CZ" sz="2400" dirty="0">
              <a:solidFill>
                <a:srgbClr val="307871"/>
              </a:solidFill>
              <a:latin typeface="Times New Roman" panose="02020603050405020304" pitchFamily="18" charset="0"/>
              <a:cs typeface="Times New Roman" panose="02020603050405020304" pitchFamily="18" charset="0"/>
            </a:endParaRPr>
          </a:p>
          <a:p>
            <a:pPr marL="0" indent="0">
              <a:tabLst>
                <a:tab pos="538163" algn="l"/>
              </a:tabLst>
              <a:defRPr/>
            </a:pPr>
            <a:r>
              <a:rPr lang="cs-CZ" sz="2400" dirty="0">
                <a:solidFill>
                  <a:srgbClr val="307871"/>
                </a:solidFill>
                <a:latin typeface="Times New Roman" panose="02020603050405020304" pitchFamily="18" charset="0"/>
                <a:cs typeface="Times New Roman" panose="02020603050405020304" pitchFamily="18" charset="0"/>
              </a:rPr>
              <a:t>    m – </a:t>
            </a:r>
            <a:r>
              <a:rPr lang="cs-CZ" sz="2400" dirty="0" err="1">
                <a:solidFill>
                  <a:srgbClr val="307871"/>
                </a:solidFill>
                <a:latin typeface="Times New Roman" panose="02020603050405020304" pitchFamily="18" charset="0"/>
                <a:cs typeface="Times New Roman" panose="02020603050405020304" pitchFamily="18" charset="0"/>
              </a:rPr>
              <a:t>workplace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one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production</a:t>
            </a:r>
            <a:r>
              <a:rPr lang="cs-CZ" sz="2400" dirty="0">
                <a:solidFill>
                  <a:srgbClr val="307871"/>
                </a:solidFill>
                <a:latin typeface="Times New Roman" panose="02020603050405020304" pitchFamily="18" charset="0"/>
                <a:cs typeface="Times New Roman" panose="02020603050405020304" pitchFamily="18" charset="0"/>
              </a:rPr>
              <a:t> unit</a:t>
            </a:r>
          </a:p>
          <a:p>
            <a:pPr marL="0" indent="0">
              <a:tabLst>
                <a:tab pos="538163" algn="l"/>
              </a:tabLst>
              <a:defRPr/>
            </a:pP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a:t>
            </a:r>
            <a:r>
              <a:rPr lang="cs-CZ" sz="1200" dirty="0" err="1">
                <a:solidFill>
                  <a:srgbClr val="307871"/>
                </a:solidFill>
                <a:latin typeface="Times New Roman" panose="02020603050405020304" pitchFamily="18" charset="0"/>
                <a:cs typeface="Times New Roman" panose="02020603050405020304" pitchFamily="18" charset="0"/>
              </a:rPr>
              <a:t>K</a:t>
            </a:r>
            <a:r>
              <a:rPr lang="cs-CZ" sz="2400" dirty="0">
                <a:solidFill>
                  <a:srgbClr val="307871"/>
                </a:solidFill>
                <a:latin typeface="Times New Roman" panose="02020603050405020304" pitchFamily="18" charset="0"/>
                <a:cs typeface="Times New Roman" panose="02020603050405020304" pitchFamily="18" charset="0"/>
              </a:rPr>
              <a:t> - standard </a:t>
            </a:r>
            <a:r>
              <a:rPr lang="cs-CZ" sz="2400" dirty="0" err="1">
                <a:solidFill>
                  <a:srgbClr val="307871"/>
                </a:solidFill>
                <a:latin typeface="Times New Roman" panose="02020603050405020304" pitchFamily="18" charset="0"/>
                <a:cs typeface="Times New Roman" panose="02020603050405020304" pitchFamily="18" charset="0"/>
              </a:rPr>
              <a:t>laboriousness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one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production</a:t>
            </a:r>
            <a:r>
              <a:rPr lang="cs-CZ" sz="2400" dirty="0">
                <a:solidFill>
                  <a:srgbClr val="307871"/>
                </a:solidFill>
                <a:latin typeface="Times New Roman" panose="02020603050405020304" pitchFamily="18" charset="0"/>
                <a:cs typeface="Times New Roman" panose="02020603050405020304" pitchFamily="18" charset="0"/>
              </a:rPr>
              <a:t> unit</a:t>
            </a:r>
          </a:p>
          <a:p>
            <a:pPr marL="0" indent="0">
              <a:buNone/>
              <a:tabLst>
                <a:tab pos="538163" algn="l"/>
              </a:tabLst>
              <a:defRPr/>
            </a:pPr>
            <a:endParaRPr lang="en-US" sz="2400" dirty="0">
              <a:solidFill>
                <a:srgbClr val="253747"/>
              </a:solidFill>
              <a:latin typeface="Times New Roman" pitchFamily="18" charset="0"/>
              <a:cs typeface="Times New Roman" pitchFamily="18" charset="0"/>
            </a:endParaRPr>
          </a:p>
          <a:p>
            <a:pPr>
              <a:lnSpc>
                <a:spcPct val="110000"/>
              </a:lnSpc>
              <a:spcBef>
                <a:spcPts val="1200"/>
              </a:spcBef>
              <a:spcAft>
                <a:spcPts val="1200"/>
              </a:spcAft>
            </a:pPr>
            <a:endParaRPr lang="en-US" sz="2400" dirty="0">
              <a:solidFill>
                <a:srgbClr val="307871"/>
              </a:solidFill>
              <a:latin typeface="Times New Roman" panose="02020603050405020304" pitchFamily="18" charset="0"/>
              <a:cs typeface="Times New Roman" panose="02020603050405020304" pitchFamily="18" charset="0"/>
            </a:endParaRPr>
          </a:p>
        </p:txBody>
      </p:sp>
      <p:pic>
        <p:nvPicPr>
          <p:cNvPr id="9" name="Obrázek 8"/>
          <p:cNvPicPr/>
          <p:nvPr/>
        </p:nvPicPr>
        <p:blipFill rotWithShape="1">
          <a:blip r:embed="rId4"/>
          <a:srcRect l="25982" t="71473" r="63914" b="13978"/>
          <a:stretch/>
        </p:blipFill>
        <p:spPr bwMode="auto">
          <a:xfrm>
            <a:off x="676415" y="1353312"/>
            <a:ext cx="2100238" cy="1428964"/>
          </a:xfrm>
          <a:prstGeom prst="rect">
            <a:avLst/>
          </a:prstGeom>
          <a:ln>
            <a:noFill/>
          </a:ln>
          <a:extLst>
            <a:ext uri="{53640926-AAD7-44D8-BBD7-CCE9431645EC}">
              <a14:shadowObscured xmlns:a14="http://schemas.microsoft.com/office/drawing/2010/main"/>
            </a:ext>
          </a:extLst>
        </p:spPr>
      </p:pic>
      <p:pic>
        <p:nvPicPr>
          <p:cNvPr id="10" name="Obrázek 9"/>
          <p:cNvPicPr/>
          <p:nvPr/>
        </p:nvPicPr>
        <p:blipFill rotWithShape="1">
          <a:blip r:embed="rId5"/>
          <a:srcRect l="26862" t="43972" r="64984" b="46927"/>
          <a:stretch/>
        </p:blipFill>
        <p:spPr bwMode="auto">
          <a:xfrm>
            <a:off x="897853" y="4892040"/>
            <a:ext cx="1968098" cy="94636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84068657"/>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260764"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Production</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capacity</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619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38163" indent="-538163" algn="just">
              <a:spcBef>
                <a:spcPct val="30000"/>
              </a:spcBef>
              <a:spcAft>
                <a:spcPct val="30000"/>
              </a:spcAft>
            </a:pPr>
            <a:r>
              <a:rPr lang="cs-CZ" sz="2400" b="1" dirty="0">
                <a:solidFill>
                  <a:srgbClr val="307871"/>
                </a:solidFill>
                <a:latin typeface="Times New Roman" panose="02020603050405020304" pitchFamily="18" charset="0"/>
                <a:cs typeface="Times New Roman" panose="02020603050405020304" pitchFamily="18" charset="0"/>
              </a:rPr>
              <a:t>Output (</a:t>
            </a:r>
            <a:r>
              <a:rPr lang="cs-CZ" sz="2400" b="1" dirty="0" err="1">
                <a:solidFill>
                  <a:srgbClr val="307871"/>
                </a:solidFill>
                <a:latin typeface="Times New Roman" panose="02020603050405020304" pitchFamily="18" charset="0"/>
                <a:cs typeface="Times New Roman" panose="02020603050405020304" pitchFamily="18" charset="0"/>
              </a:rPr>
              <a:t>operation</a:t>
            </a:r>
            <a:r>
              <a:rPr lang="cs-CZ" sz="2400" b="1" dirty="0">
                <a:solidFill>
                  <a:srgbClr val="307871"/>
                </a:solidFill>
                <a:latin typeface="Times New Roman" panose="02020603050405020304" pitchFamily="18" charset="0"/>
                <a:cs typeface="Times New Roman" panose="02020603050405020304" pitchFamily="18" charset="0"/>
              </a:rPr>
              <a:t>) </a:t>
            </a:r>
            <a:r>
              <a:rPr lang="cs-CZ" sz="2400" b="1" dirty="0" err="1">
                <a:solidFill>
                  <a:srgbClr val="307871"/>
                </a:solidFill>
                <a:latin typeface="Times New Roman" panose="02020603050405020304" pitchFamily="18" charset="0"/>
                <a:cs typeface="Times New Roman" panose="02020603050405020304" pitchFamily="18" charset="0"/>
              </a:rPr>
              <a:t>of</a:t>
            </a:r>
            <a:r>
              <a:rPr lang="cs-CZ" sz="2400" b="1" dirty="0">
                <a:solidFill>
                  <a:srgbClr val="307871"/>
                </a:solidFill>
                <a:latin typeface="Times New Roman" panose="02020603050405020304" pitchFamily="18" charset="0"/>
                <a:cs typeface="Times New Roman" panose="02020603050405020304" pitchFamily="18" charset="0"/>
              </a:rPr>
              <a:t> </a:t>
            </a:r>
            <a:r>
              <a:rPr lang="cs-CZ" sz="2400" b="1" dirty="0" err="1">
                <a:solidFill>
                  <a:srgbClr val="307871"/>
                </a:solidFill>
                <a:latin typeface="Times New Roman" panose="02020603050405020304" pitchFamily="18" charset="0"/>
                <a:cs typeface="Times New Roman" panose="02020603050405020304" pitchFamily="18" charset="0"/>
              </a:rPr>
              <a:t>production</a:t>
            </a:r>
            <a:r>
              <a:rPr lang="cs-CZ" sz="2400" b="1" dirty="0">
                <a:solidFill>
                  <a:srgbClr val="307871"/>
                </a:solidFill>
                <a:latin typeface="Times New Roman" panose="02020603050405020304" pitchFamily="18" charset="0"/>
                <a:cs typeface="Times New Roman" panose="02020603050405020304" pitchFamily="18" charset="0"/>
              </a:rPr>
              <a:t> </a:t>
            </a:r>
            <a:r>
              <a:rPr lang="cs-CZ" sz="2400" b="1" dirty="0" err="1">
                <a:solidFill>
                  <a:srgbClr val="307871"/>
                </a:solidFill>
                <a:latin typeface="Times New Roman" panose="02020603050405020304" pitchFamily="18" charset="0"/>
                <a:cs typeface="Times New Roman" panose="02020603050405020304" pitchFamily="18" charset="0"/>
              </a:rPr>
              <a:t>equipment</a:t>
            </a:r>
            <a:r>
              <a:rPr lang="cs-CZ" sz="2400" b="1"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is always considered as the maximum production per unit of time, usually one hour, at the standardized quality of the raw materials and the precise adherence to the technological process and the quality of the products. When determining it, it is based on the rating (rated output - indicated on </a:t>
            </a:r>
            <a:r>
              <a:rPr lang="cs-CZ" sz="2400" dirty="0">
                <a:solidFill>
                  <a:srgbClr val="307871"/>
                </a:solidFill>
                <a:latin typeface="Times New Roman" panose="02020603050405020304" pitchFamily="18" charset="0"/>
                <a:cs typeface="Times New Roman" panose="02020603050405020304" pitchFamily="18" charset="0"/>
              </a:rPr>
              <a:t>a</a:t>
            </a:r>
            <a:r>
              <a:rPr lang="en-US" sz="2400" dirty="0">
                <a:solidFill>
                  <a:srgbClr val="307871"/>
                </a:solidFill>
                <a:latin typeface="Times New Roman" panose="02020603050405020304" pitchFamily="18" charset="0"/>
                <a:cs typeface="Times New Roman" panose="02020603050405020304" pitchFamily="18" charset="0"/>
              </a:rPr>
              <a:t> machine label), taking into </a:t>
            </a:r>
            <a:r>
              <a:rPr lang="en-US" sz="2400" dirty="0" err="1">
                <a:solidFill>
                  <a:srgbClr val="307871"/>
                </a:solidFill>
                <a:latin typeface="Times New Roman" panose="02020603050405020304" pitchFamily="18" charset="0"/>
                <a:cs typeface="Times New Roman" panose="02020603050405020304" pitchFamily="18" charset="0"/>
              </a:rPr>
              <a:t>accoun</a:t>
            </a:r>
            <a:r>
              <a:rPr lang="cs-CZ" sz="2400" dirty="0">
                <a:solidFill>
                  <a:srgbClr val="307871"/>
                </a:solidFill>
                <a:latin typeface="Times New Roman" panose="02020603050405020304" pitchFamily="18" charset="0"/>
                <a:cs typeface="Times New Roman" panose="02020603050405020304" pitchFamily="18" charset="0"/>
              </a:rPr>
              <a:t>t</a:t>
            </a:r>
            <a:r>
              <a:rPr lang="en-US" sz="2400" dirty="0">
                <a:solidFill>
                  <a:srgbClr val="307871"/>
                </a:solidFill>
                <a:latin typeface="Times New Roman" panose="02020603050405020304" pitchFamily="18" charset="0"/>
                <a:cs typeface="Times New Roman" panose="02020603050405020304" pitchFamily="18" charset="0"/>
              </a:rPr>
              <a:t> specific conditions. The output of the production equipment is </a:t>
            </a:r>
            <a:r>
              <a:rPr lang="cs-CZ" sz="2400" dirty="0" err="1">
                <a:solidFill>
                  <a:srgbClr val="307871"/>
                </a:solidFill>
                <a:latin typeface="Times New Roman" panose="02020603050405020304" pitchFamily="18" charset="0"/>
                <a:cs typeface="Times New Roman" panose="02020603050405020304" pitchFamily="18" charset="0"/>
              </a:rPr>
              <a:t>needed</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to be expressed in the products as well as the production capacity.</a:t>
            </a:r>
            <a:endParaRPr lang="cs-CZ" sz="2400" dirty="0">
              <a:solidFill>
                <a:srgbClr val="307871"/>
              </a:solidFill>
              <a:latin typeface="Times New Roman" panose="02020603050405020304" pitchFamily="18" charset="0"/>
              <a:cs typeface="Times New Roman" panose="02020603050405020304" pitchFamily="18" charset="0"/>
            </a:endParaRPr>
          </a:p>
          <a:p>
            <a:pPr marL="538163" indent="-538163" algn="just">
              <a:spcBef>
                <a:spcPct val="30000"/>
              </a:spcBef>
              <a:spcAft>
                <a:spcPct val="30000"/>
              </a:spcAft>
            </a:pPr>
            <a:r>
              <a:rPr lang="en-US" sz="2400" dirty="0">
                <a:solidFill>
                  <a:srgbClr val="307871"/>
                </a:solidFill>
                <a:latin typeface="Times New Roman" panose="02020603050405020304" pitchFamily="18" charset="0"/>
                <a:cs typeface="Times New Roman" panose="02020603050405020304" pitchFamily="18" charset="0"/>
              </a:rPr>
              <a:t>The </a:t>
            </a:r>
            <a:r>
              <a:rPr lang="cs-CZ" sz="2400" dirty="0">
                <a:solidFill>
                  <a:srgbClr val="307871"/>
                </a:solidFill>
                <a:latin typeface="Times New Roman" panose="02020603050405020304" pitchFamily="18" charset="0"/>
                <a:cs typeface="Times New Roman" panose="02020603050405020304" pitchFamily="18" charset="0"/>
              </a:rPr>
              <a:t>output </a:t>
            </a:r>
            <a:r>
              <a:rPr lang="en-US" sz="2400" dirty="0">
                <a:solidFill>
                  <a:srgbClr val="307871"/>
                </a:solidFill>
                <a:latin typeface="Times New Roman" panose="02020603050405020304" pitchFamily="18" charset="0"/>
                <a:cs typeface="Times New Roman" panose="02020603050405020304" pitchFamily="18" charset="0"/>
              </a:rPr>
              <a:t>of the production facility is determined on the basis of capacities that determine the maximum quantity of products </a:t>
            </a:r>
            <a:r>
              <a:rPr lang="cs-CZ" sz="2400" dirty="0" err="1">
                <a:solidFill>
                  <a:srgbClr val="307871"/>
                </a:solidFill>
                <a:latin typeface="Times New Roman" panose="02020603050405020304" pitchFamily="18" charset="0"/>
                <a:cs typeface="Times New Roman" panose="02020603050405020304" pitchFamily="18" charset="0"/>
              </a:rPr>
              <a:t>which</a:t>
            </a:r>
            <a:r>
              <a:rPr lang="en-US" sz="2400" dirty="0">
                <a:solidFill>
                  <a:srgbClr val="307871"/>
                </a:solidFill>
                <a:latin typeface="Times New Roman" panose="02020603050405020304" pitchFamily="18" charset="0"/>
                <a:cs typeface="Times New Roman" panose="02020603050405020304" pitchFamily="18" charset="0"/>
              </a:rPr>
              <a:t> can be produced per unit of time on a given production facility.</a:t>
            </a:r>
          </a:p>
          <a:p>
            <a:pPr>
              <a:lnSpc>
                <a:spcPct val="110000"/>
              </a:lnSpc>
              <a:spcBef>
                <a:spcPts val="1200"/>
              </a:spcBef>
              <a:spcAft>
                <a:spcPts val="1200"/>
              </a:spcAft>
            </a:pPr>
            <a:endParaRPr lang="en-US"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8989019"/>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581639"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Capacity</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of</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production</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units</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619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defRPr/>
            </a:pPr>
            <a:r>
              <a:rPr lang="en-US" sz="2400" dirty="0">
                <a:solidFill>
                  <a:srgbClr val="307871"/>
                </a:solidFill>
                <a:latin typeface="Times New Roman" panose="02020603050405020304" pitchFamily="18" charset="0"/>
                <a:cs typeface="Times New Roman" panose="02020603050405020304" pitchFamily="18" charset="0"/>
              </a:rPr>
              <a:t>When determining the production capacity of plants and other production units, </a:t>
            </a:r>
            <a:r>
              <a:rPr lang="cs-CZ" sz="2400" dirty="0" err="1">
                <a:solidFill>
                  <a:srgbClr val="307871"/>
                </a:solidFill>
                <a:latin typeface="Times New Roman" panose="02020603050405020304" pitchFamily="18" charset="0"/>
                <a:cs typeface="Times New Roman" panose="02020603050405020304" pitchFamily="18" charset="0"/>
              </a:rPr>
              <a:t>into</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the</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account </a:t>
            </a:r>
            <a:r>
              <a:rPr lang="cs-CZ" sz="2400" dirty="0" err="1">
                <a:solidFill>
                  <a:srgbClr val="307871"/>
                </a:solidFill>
                <a:latin typeface="Times New Roman" panose="02020603050405020304" pitchFamily="18" charset="0"/>
                <a:cs typeface="Times New Roman" panose="02020603050405020304" pitchFamily="18" charset="0"/>
              </a:rPr>
              <a:t>there</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must be taken how the sub-production capacities (machines, </a:t>
            </a:r>
            <a:r>
              <a:rPr lang="cs-CZ" sz="2400" dirty="0" err="1">
                <a:solidFill>
                  <a:srgbClr val="307871"/>
                </a:solidFill>
                <a:latin typeface="Times New Roman" panose="02020603050405020304" pitchFamily="18" charset="0"/>
                <a:cs typeface="Times New Roman" panose="02020603050405020304" pitchFamily="18" charset="0"/>
              </a:rPr>
              <a:t>plants</a:t>
            </a:r>
            <a:r>
              <a:rPr lang="en-US" sz="2400" dirty="0">
                <a:solidFill>
                  <a:srgbClr val="307871"/>
                </a:solidFill>
                <a:latin typeface="Times New Roman" panose="02020603050405020304" pitchFamily="18" charset="0"/>
                <a:cs typeface="Times New Roman" panose="02020603050405020304" pitchFamily="18" charset="0"/>
              </a:rPr>
              <a:t>) are organized </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sorted</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that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means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they</a:t>
            </a:r>
            <a:r>
              <a:rPr lang="cs-CZ" sz="2400" dirty="0">
                <a:solidFill>
                  <a:srgbClr val="307871"/>
                </a:solidFill>
                <a:latin typeface="Times New Roman" panose="02020603050405020304" pitchFamily="18" charset="0"/>
                <a:cs typeface="Times New Roman" panose="02020603050405020304" pitchFamily="18" charset="0"/>
              </a:rPr>
              <a:t> are </a:t>
            </a:r>
            <a:r>
              <a:rPr lang="en-US" sz="2400" dirty="0">
                <a:solidFill>
                  <a:srgbClr val="307871"/>
                </a:solidFill>
                <a:latin typeface="Times New Roman" panose="02020603050405020304" pitchFamily="18" charset="0"/>
                <a:cs typeface="Times New Roman" panose="02020603050405020304" pitchFamily="18" charset="0"/>
              </a:rPr>
              <a:t>sorted</a:t>
            </a:r>
            <a:r>
              <a:rPr lang="cs-CZ" sz="2400" dirty="0">
                <a:solidFill>
                  <a:srgbClr val="307871"/>
                </a:solidFill>
                <a:latin typeface="Times New Roman" panose="02020603050405020304" pitchFamily="18" charset="0"/>
                <a:cs typeface="Times New Roman" panose="02020603050405020304" pitchFamily="18" charset="0"/>
              </a:rPr>
              <a:t>:</a:t>
            </a:r>
          </a:p>
          <a:p>
            <a:pPr marL="0" indent="0" algn="just">
              <a:buFont typeface="Wingdings" pitchFamily="2" charset="2"/>
              <a:buNone/>
              <a:defRPr/>
            </a:pPr>
            <a:endParaRPr lang="cs-CZ" sz="2400" dirty="0">
              <a:solidFill>
                <a:srgbClr val="307871"/>
              </a:solidFill>
              <a:latin typeface="Times New Roman" panose="02020603050405020304" pitchFamily="18" charset="0"/>
              <a:cs typeface="Times New Roman" panose="02020603050405020304" pitchFamily="18" charset="0"/>
            </a:endParaRPr>
          </a:p>
          <a:p>
            <a:pPr marL="0" indent="0" algn="just">
              <a:tabLst>
                <a:tab pos="538163" algn="l"/>
              </a:tabLst>
              <a:defRPr/>
            </a:pP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parallel</a:t>
            </a:r>
            <a:endParaRPr lang="cs-CZ" sz="2400" dirty="0">
              <a:solidFill>
                <a:srgbClr val="307871"/>
              </a:solidFill>
              <a:latin typeface="Times New Roman" panose="02020603050405020304" pitchFamily="18" charset="0"/>
              <a:cs typeface="Times New Roman" panose="02020603050405020304" pitchFamily="18" charset="0"/>
            </a:endParaRPr>
          </a:p>
          <a:p>
            <a:pPr marL="0" indent="0">
              <a:buFont typeface="Wingdings" pitchFamily="2" charset="2"/>
              <a:buNone/>
              <a:tabLst>
                <a:tab pos="538163" algn="l"/>
              </a:tabLst>
              <a:defRPr/>
            </a:pPr>
            <a:endParaRPr lang="cs-CZ" sz="2400" dirty="0">
              <a:solidFill>
                <a:srgbClr val="307871"/>
              </a:solidFill>
              <a:latin typeface="Times New Roman" panose="02020603050405020304" pitchFamily="18" charset="0"/>
              <a:cs typeface="Times New Roman" panose="02020603050405020304" pitchFamily="18" charset="0"/>
            </a:endParaRPr>
          </a:p>
          <a:p>
            <a:pPr marL="0" indent="0">
              <a:tabLst>
                <a:tab pos="538163" algn="l"/>
              </a:tabLst>
              <a:defRPr/>
            </a:pP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serial</a:t>
            </a:r>
            <a:endParaRPr lang="en-US" sz="2400" dirty="0">
              <a:solidFill>
                <a:srgbClr val="307871"/>
              </a:solidFill>
              <a:latin typeface="Times New Roman" panose="02020603050405020304" pitchFamily="18" charset="0"/>
              <a:cs typeface="Times New Roman" panose="02020603050405020304" pitchFamily="18" charset="0"/>
            </a:endParaRPr>
          </a:p>
          <a:p>
            <a:pPr>
              <a:buFont typeface="Wingdings" pitchFamily="2" charset="2"/>
              <a:buNone/>
              <a:defRPr/>
            </a:pPr>
            <a:endParaRPr lang="en-US" sz="2400" dirty="0">
              <a:solidFill>
                <a:srgbClr val="307871"/>
              </a:solidFill>
              <a:latin typeface="Times New Roman" panose="02020603050405020304" pitchFamily="18" charset="0"/>
              <a:cs typeface="Times New Roman" panose="02020603050405020304" pitchFamily="18" charset="0"/>
            </a:endParaRPr>
          </a:p>
          <a:p>
            <a:pPr>
              <a:lnSpc>
                <a:spcPct val="110000"/>
              </a:lnSpc>
              <a:spcBef>
                <a:spcPts val="1200"/>
              </a:spcBef>
              <a:spcAft>
                <a:spcPts val="1200"/>
              </a:spcAft>
            </a:pPr>
            <a:endParaRPr lang="en-US"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5813494"/>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348328" cy="461665"/>
          </a:xfrm>
          <a:prstGeom prst="rect">
            <a:avLst/>
          </a:prstGeom>
        </p:spPr>
        <p:txBody>
          <a:bodyPr wrap="none">
            <a:spAutoFit/>
          </a:bodyPr>
          <a:lstStyle/>
          <a:p>
            <a:pPr lvl="0">
              <a:defRPr/>
            </a:pPr>
            <a:r>
              <a:rPr lang="cs-CZ" sz="2400" b="1" dirty="0" err="1">
                <a:solidFill>
                  <a:srgbClr val="307871"/>
                </a:solidFill>
                <a:latin typeface="Times New Roman" panose="02020603050405020304" pitchFamily="18" charset="0"/>
                <a:cs typeface="Times New Roman" panose="02020603050405020304" pitchFamily="18" charset="0"/>
              </a:rPr>
              <a:t>Capacity</a:t>
            </a:r>
            <a:r>
              <a:rPr lang="cs-CZ" sz="2400" b="1" dirty="0">
                <a:solidFill>
                  <a:srgbClr val="307871"/>
                </a:solidFill>
                <a:latin typeface="Times New Roman" panose="02020603050405020304" pitchFamily="18" charset="0"/>
                <a:cs typeface="Times New Roman" panose="02020603050405020304" pitchFamily="18" charset="0"/>
              </a:rPr>
              <a:t> </a:t>
            </a:r>
            <a:r>
              <a:rPr lang="cs-CZ" sz="2400" b="1" dirty="0" err="1">
                <a:solidFill>
                  <a:srgbClr val="307871"/>
                </a:solidFill>
                <a:latin typeface="Times New Roman" panose="02020603050405020304" pitchFamily="18" charset="0"/>
                <a:cs typeface="Times New Roman" panose="02020603050405020304" pitchFamily="18" charset="0"/>
              </a:rPr>
              <a:t>of</a:t>
            </a:r>
            <a:r>
              <a:rPr lang="cs-CZ" sz="2400" b="1" dirty="0">
                <a:solidFill>
                  <a:srgbClr val="307871"/>
                </a:solidFill>
                <a:latin typeface="Times New Roman" panose="02020603050405020304" pitchFamily="18" charset="0"/>
                <a:cs typeface="Times New Roman" panose="02020603050405020304" pitchFamily="18" charset="0"/>
              </a:rPr>
              <a:t> </a:t>
            </a:r>
            <a:r>
              <a:rPr lang="cs-CZ" sz="2400" b="1" dirty="0" err="1">
                <a:solidFill>
                  <a:srgbClr val="307871"/>
                </a:solidFill>
                <a:latin typeface="Times New Roman" panose="02020603050405020304" pitchFamily="18" charset="0"/>
                <a:cs typeface="Times New Roman" panose="02020603050405020304" pitchFamily="18" charset="0"/>
              </a:rPr>
              <a:t>production</a:t>
            </a:r>
            <a:r>
              <a:rPr lang="cs-CZ" sz="2400" b="1" dirty="0">
                <a:solidFill>
                  <a:srgbClr val="307871"/>
                </a:solidFill>
                <a:latin typeface="Times New Roman" panose="02020603050405020304" pitchFamily="18" charset="0"/>
                <a:cs typeface="Times New Roman" panose="02020603050405020304" pitchFamily="18" charset="0"/>
              </a:rPr>
              <a:t> unit: </a:t>
            </a:r>
            <a:r>
              <a:rPr lang="en-US" sz="2400" b="1" dirty="0">
                <a:solidFill>
                  <a:srgbClr val="307871"/>
                </a:solidFill>
                <a:latin typeface="Times New Roman" panose="02020603050405020304" pitchFamily="18" charset="0"/>
                <a:cs typeface="Times New Roman" panose="02020603050405020304" pitchFamily="18" charset="0"/>
              </a:rPr>
              <a:t>parallel sorting of production aggregates</a:t>
            </a:r>
            <a:endParaRPr lang="en-GB" sz="24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619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None/>
              <a:defRPr/>
            </a:pPr>
            <a:endParaRPr lang="en-US" sz="2400" dirty="0">
              <a:solidFill>
                <a:srgbClr val="307871"/>
              </a:solidFill>
              <a:latin typeface="Times New Roman" panose="02020603050405020304" pitchFamily="18" charset="0"/>
              <a:cs typeface="Times New Roman" panose="02020603050405020304" pitchFamily="18" charset="0"/>
            </a:endParaRPr>
          </a:p>
          <a:p>
            <a:pPr>
              <a:lnSpc>
                <a:spcPct val="110000"/>
              </a:lnSpc>
              <a:spcBef>
                <a:spcPts val="1200"/>
              </a:spcBef>
              <a:spcAft>
                <a:spcPts val="1200"/>
              </a:spcAft>
            </a:pPr>
            <a:endParaRPr lang="en-US" sz="2400" dirty="0">
              <a:solidFill>
                <a:srgbClr val="307871"/>
              </a:solidFill>
              <a:latin typeface="Times New Roman" panose="02020603050405020304" pitchFamily="18" charset="0"/>
              <a:cs typeface="Times New Roman" panose="02020603050405020304" pitchFamily="18" charset="0"/>
            </a:endParaRPr>
          </a:p>
        </p:txBody>
      </p:sp>
      <p:graphicFrame>
        <p:nvGraphicFramePr>
          <p:cNvPr id="6" name="Zástupný symbol pro obsah 3"/>
          <p:cNvGraphicFramePr>
            <a:graphicFrameLocks noChangeAspect="1"/>
          </p:cNvGraphicFramePr>
          <p:nvPr>
            <p:extLst>
              <p:ext uri="{D42A27DB-BD31-4B8C-83A1-F6EECF244321}">
                <p14:modId xmlns:p14="http://schemas.microsoft.com/office/powerpoint/2010/main" val="1661662054"/>
              </p:ext>
            </p:extLst>
          </p:nvPr>
        </p:nvGraphicFramePr>
        <p:xfrm>
          <a:off x="636588" y="1163638"/>
          <a:ext cx="7537450" cy="4600575"/>
        </p:xfrm>
        <a:graphic>
          <a:graphicData uri="http://schemas.openxmlformats.org/presentationml/2006/ole">
            <mc:AlternateContent xmlns:mc="http://schemas.openxmlformats.org/markup-compatibility/2006">
              <mc:Choice xmlns:v="urn:schemas-microsoft-com:vml" Requires="v">
                <p:oleObj spid="_x0000_s16392" name="Document" r:id="rId5" imgW="6827405" imgH="4183211" progId="Word.Document.8">
                  <p:embed/>
                </p:oleObj>
              </mc:Choice>
              <mc:Fallback>
                <p:oleObj name="Document" r:id="rId5" imgW="6827405" imgH="4183211" progId="Word.Document.8">
                  <p:embed/>
                  <p:pic>
                    <p:nvPicPr>
                      <p:cNvPr id="14338" name="Zástupný symbol pro obsah 3"/>
                      <p:cNvPicPr>
                        <a:picLocks noChangeAspect="1" noChangeArrowheads="1"/>
                      </p:cNvPicPr>
                      <p:nvPr/>
                    </p:nvPicPr>
                    <p:blipFill>
                      <a:blip r:embed="rId6"/>
                      <a:srcRect/>
                      <a:stretch>
                        <a:fillRect/>
                      </a:stretch>
                    </p:blipFill>
                    <p:spPr bwMode="auto">
                      <a:xfrm>
                        <a:off x="636588" y="1163638"/>
                        <a:ext cx="7537450" cy="4600575"/>
                      </a:xfrm>
                      <a:prstGeom prst="rect">
                        <a:avLst/>
                      </a:prstGeom>
                      <a:solidFill>
                        <a:schemeClr val="bg2"/>
                      </a:solidFill>
                    </p:spPr>
                  </p:pic>
                </p:oleObj>
              </mc:Fallback>
            </mc:AlternateContent>
          </a:graphicData>
        </a:graphic>
      </p:graphicFrame>
    </p:spTree>
    <p:extLst>
      <p:ext uri="{BB962C8B-B14F-4D97-AF65-F5344CB8AC3E}">
        <p14:creationId xmlns:p14="http://schemas.microsoft.com/office/powerpoint/2010/main" val="2221006483"/>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283882" cy="461665"/>
          </a:xfrm>
          <a:prstGeom prst="rect">
            <a:avLst/>
          </a:prstGeom>
        </p:spPr>
        <p:txBody>
          <a:bodyPr wrap="none">
            <a:spAutoFit/>
          </a:bodyPr>
          <a:lstStyle/>
          <a:p>
            <a:pPr lvl="0">
              <a:defRPr/>
            </a:pPr>
            <a:r>
              <a:rPr lang="cs-CZ" sz="2400" b="1" dirty="0" err="1">
                <a:solidFill>
                  <a:srgbClr val="307871"/>
                </a:solidFill>
                <a:latin typeface="Times New Roman" panose="02020603050405020304" pitchFamily="18" charset="0"/>
                <a:cs typeface="Times New Roman" panose="02020603050405020304" pitchFamily="18" charset="0"/>
              </a:rPr>
              <a:t>Serial</a:t>
            </a:r>
            <a:r>
              <a:rPr lang="cs-CZ" sz="2400" b="1" dirty="0">
                <a:solidFill>
                  <a:srgbClr val="307871"/>
                </a:solidFill>
                <a:latin typeface="Times New Roman" panose="02020603050405020304" pitchFamily="18" charset="0"/>
                <a:cs typeface="Times New Roman" panose="02020603050405020304" pitchFamily="18" charset="0"/>
              </a:rPr>
              <a:t> </a:t>
            </a:r>
            <a:r>
              <a:rPr lang="cs-CZ" sz="2400" b="1" dirty="0" err="1">
                <a:solidFill>
                  <a:srgbClr val="307871"/>
                </a:solidFill>
                <a:latin typeface="Times New Roman" panose="02020603050405020304" pitchFamily="18" charset="0"/>
                <a:cs typeface="Times New Roman" panose="02020603050405020304" pitchFamily="18" charset="0"/>
              </a:rPr>
              <a:t>sorting</a:t>
            </a:r>
            <a:r>
              <a:rPr lang="cs-CZ" sz="2400" b="1" dirty="0">
                <a:solidFill>
                  <a:srgbClr val="307871"/>
                </a:solidFill>
                <a:latin typeface="Times New Roman" panose="02020603050405020304" pitchFamily="18" charset="0"/>
                <a:cs typeface="Times New Roman" panose="02020603050405020304" pitchFamily="18" charset="0"/>
              </a:rPr>
              <a:t> </a:t>
            </a:r>
            <a:r>
              <a:rPr lang="cs-CZ" sz="2400" b="1" dirty="0" err="1">
                <a:solidFill>
                  <a:srgbClr val="307871"/>
                </a:solidFill>
                <a:latin typeface="Times New Roman" panose="02020603050405020304" pitchFamily="18" charset="0"/>
                <a:cs typeface="Times New Roman" panose="02020603050405020304" pitchFamily="18" charset="0"/>
              </a:rPr>
              <a:t>of</a:t>
            </a:r>
            <a:r>
              <a:rPr lang="cs-CZ" sz="2400" b="1" dirty="0">
                <a:solidFill>
                  <a:srgbClr val="307871"/>
                </a:solidFill>
                <a:latin typeface="Times New Roman" panose="02020603050405020304" pitchFamily="18" charset="0"/>
                <a:cs typeface="Times New Roman" panose="02020603050405020304" pitchFamily="18" charset="0"/>
              </a:rPr>
              <a:t> </a:t>
            </a:r>
            <a:r>
              <a:rPr lang="cs-CZ" sz="2400" b="1" dirty="0" err="1">
                <a:solidFill>
                  <a:srgbClr val="307871"/>
                </a:solidFill>
                <a:latin typeface="Times New Roman" panose="02020603050405020304" pitchFamily="18" charset="0"/>
                <a:cs typeface="Times New Roman" panose="02020603050405020304" pitchFamily="18" charset="0"/>
              </a:rPr>
              <a:t>production</a:t>
            </a:r>
            <a:r>
              <a:rPr lang="cs-CZ" sz="2400" b="1" dirty="0">
                <a:solidFill>
                  <a:srgbClr val="307871"/>
                </a:solidFill>
                <a:latin typeface="Times New Roman" panose="02020603050405020304" pitchFamily="18" charset="0"/>
                <a:cs typeface="Times New Roman" panose="02020603050405020304" pitchFamily="18" charset="0"/>
              </a:rPr>
              <a:t> </a:t>
            </a:r>
            <a:r>
              <a:rPr lang="cs-CZ" sz="2400" b="1" dirty="0" err="1">
                <a:solidFill>
                  <a:srgbClr val="307871"/>
                </a:solidFill>
                <a:latin typeface="Times New Roman" panose="02020603050405020304" pitchFamily="18" charset="0"/>
                <a:cs typeface="Times New Roman" panose="02020603050405020304" pitchFamily="18" charset="0"/>
              </a:rPr>
              <a:t>aggregates</a:t>
            </a:r>
            <a:endParaRPr lang="en-GB" sz="24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619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None/>
              <a:defRPr/>
            </a:pPr>
            <a:endParaRPr lang="en-US" sz="2400" dirty="0">
              <a:solidFill>
                <a:srgbClr val="307871"/>
              </a:solidFill>
              <a:latin typeface="Times New Roman" panose="02020603050405020304" pitchFamily="18" charset="0"/>
              <a:cs typeface="Times New Roman" panose="02020603050405020304" pitchFamily="18" charset="0"/>
            </a:endParaRPr>
          </a:p>
          <a:p>
            <a:pPr>
              <a:lnSpc>
                <a:spcPct val="110000"/>
              </a:lnSpc>
              <a:spcBef>
                <a:spcPts val="1200"/>
              </a:spcBef>
              <a:spcAft>
                <a:spcPts val="1200"/>
              </a:spcAft>
            </a:pPr>
            <a:endParaRPr lang="en-US" sz="2400" dirty="0">
              <a:solidFill>
                <a:srgbClr val="307871"/>
              </a:solidFill>
              <a:latin typeface="Times New Roman" panose="02020603050405020304" pitchFamily="18" charset="0"/>
              <a:cs typeface="Times New Roman" panose="02020603050405020304" pitchFamily="18" charset="0"/>
            </a:endParaRPr>
          </a:p>
        </p:txBody>
      </p:sp>
      <p:graphicFrame>
        <p:nvGraphicFramePr>
          <p:cNvPr id="9" name="Zástupný symbol pro obsah 3"/>
          <p:cNvGraphicFramePr>
            <a:graphicFrameLocks noChangeAspect="1"/>
          </p:cNvGraphicFramePr>
          <p:nvPr>
            <p:extLst>
              <p:ext uri="{D42A27DB-BD31-4B8C-83A1-F6EECF244321}">
                <p14:modId xmlns:p14="http://schemas.microsoft.com/office/powerpoint/2010/main" val="1206231697"/>
              </p:ext>
            </p:extLst>
          </p:nvPr>
        </p:nvGraphicFramePr>
        <p:xfrm>
          <a:off x="711200" y="1893888"/>
          <a:ext cx="7813675" cy="3582987"/>
        </p:xfrm>
        <a:graphic>
          <a:graphicData uri="http://schemas.openxmlformats.org/presentationml/2006/ole">
            <mc:AlternateContent xmlns:mc="http://schemas.openxmlformats.org/markup-compatibility/2006">
              <mc:Choice xmlns:v="urn:schemas-microsoft-com:vml" Requires="v">
                <p:oleObj spid="_x0000_s17415" name="Document" r:id="rId5" imgW="5987816" imgH="2749017" progId="Word.Document.8">
                  <p:embed/>
                </p:oleObj>
              </mc:Choice>
              <mc:Fallback>
                <p:oleObj name="Document" r:id="rId5" imgW="5987816" imgH="2749017" progId="Word.Document.8">
                  <p:embed/>
                  <p:pic>
                    <p:nvPicPr>
                      <p:cNvPr id="15362" name="Zástupný symbol pro obsah 3"/>
                      <p:cNvPicPr>
                        <a:picLocks noChangeAspect="1" noChangeArrowheads="1"/>
                      </p:cNvPicPr>
                      <p:nvPr/>
                    </p:nvPicPr>
                    <p:blipFill>
                      <a:blip r:embed="rId6"/>
                      <a:srcRect/>
                      <a:stretch>
                        <a:fillRect/>
                      </a:stretch>
                    </p:blipFill>
                    <p:spPr bwMode="auto">
                      <a:xfrm>
                        <a:off x="711200" y="1893888"/>
                        <a:ext cx="7813675" cy="3582987"/>
                      </a:xfrm>
                      <a:prstGeom prst="rect">
                        <a:avLst/>
                      </a:prstGeom>
                      <a:solidFill>
                        <a:schemeClr val="bg2"/>
                      </a:solidFill>
                    </p:spPr>
                  </p:pic>
                </p:oleObj>
              </mc:Fallback>
            </mc:AlternateContent>
          </a:graphicData>
        </a:graphic>
      </p:graphicFrame>
    </p:spTree>
    <p:extLst>
      <p:ext uri="{BB962C8B-B14F-4D97-AF65-F5344CB8AC3E}">
        <p14:creationId xmlns:p14="http://schemas.microsoft.com/office/powerpoint/2010/main" val="75044817"/>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35456"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Introduction</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1200"/>
              </a:spcBef>
              <a:spcAft>
                <a:spcPts val="1200"/>
              </a:spcAft>
              <a:buNone/>
            </a:pPr>
            <a:r>
              <a:rPr lang="en-US" sz="2400" dirty="0">
                <a:solidFill>
                  <a:srgbClr val="307871"/>
                </a:solidFill>
                <a:latin typeface="Times New Roman" panose="02020603050405020304" pitchFamily="18" charset="0"/>
                <a:cs typeface="Times New Roman" panose="02020603050405020304" pitchFamily="18" charset="0"/>
              </a:rPr>
              <a:t>Knowledge of manufacturing terms is a precondition for mastering "software applications" used to control</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manage</a:t>
            </a:r>
            <a:r>
              <a:rPr lang="cs-CZ" sz="2400" dirty="0">
                <a:solidFill>
                  <a:srgbClr val="307871"/>
                </a:solidFill>
                <a:latin typeface="Times New Roman" panose="02020603050405020304" pitchFamily="18" charset="0"/>
                <a:cs typeface="Times New Roman" panose="02020603050405020304" pitchFamily="18" charset="0"/>
              </a:rPr>
              <a:t>)</a:t>
            </a:r>
            <a:r>
              <a:rPr lang="en-US" sz="2400" dirty="0">
                <a:solidFill>
                  <a:srgbClr val="307871"/>
                </a:solidFill>
                <a:latin typeface="Times New Roman" panose="02020603050405020304" pitchFamily="18" charset="0"/>
                <a:cs typeface="Times New Roman" panose="02020603050405020304" pitchFamily="18" charset="0"/>
              </a:rPr>
              <a:t> production.</a:t>
            </a:r>
            <a:endParaRPr lang="cs-CZ" sz="2400" dirty="0">
              <a:solidFill>
                <a:srgbClr val="307871"/>
              </a:solidFill>
              <a:latin typeface="Times New Roman" panose="02020603050405020304" pitchFamily="18" charset="0"/>
              <a:cs typeface="Times New Roman" panose="02020603050405020304" pitchFamily="18" charset="0"/>
            </a:endParaRPr>
          </a:p>
          <a:p>
            <a:pPr marL="0" indent="0" algn="just">
              <a:spcBef>
                <a:spcPts val="1200"/>
              </a:spcBef>
              <a:spcAft>
                <a:spcPts val="1200"/>
              </a:spcAft>
              <a:buNone/>
            </a:pPr>
            <a:br>
              <a:rPr lang="en-US" sz="2400" dirty="0">
                <a:solidFill>
                  <a:srgbClr val="307871"/>
                </a:solidFill>
                <a:latin typeface="Times New Roman" panose="02020603050405020304" pitchFamily="18" charset="0"/>
                <a:cs typeface="Times New Roman" panose="02020603050405020304" pitchFamily="18" charset="0"/>
              </a:rPr>
            </a:br>
            <a:r>
              <a:rPr lang="en-US" sz="2400" dirty="0">
                <a:solidFill>
                  <a:srgbClr val="307871"/>
                </a:solidFill>
                <a:latin typeface="Times New Roman" panose="02020603050405020304" pitchFamily="18" charset="0"/>
                <a:cs typeface="Times New Roman" panose="02020603050405020304" pitchFamily="18" charset="0"/>
              </a:rPr>
              <a:t>If </a:t>
            </a:r>
            <a:r>
              <a:rPr lang="cs-CZ" sz="2400" dirty="0" err="1">
                <a:solidFill>
                  <a:srgbClr val="307871"/>
                </a:solidFill>
                <a:latin typeface="Times New Roman" panose="02020603050405020304" pitchFamily="18" charset="0"/>
                <a:cs typeface="Times New Roman" panose="02020603050405020304" pitchFamily="18" charset="0"/>
              </a:rPr>
              <a:t>we</a:t>
            </a:r>
            <a:r>
              <a:rPr lang="cs-CZ" sz="2400" dirty="0">
                <a:solidFill>
                  <a:srgbClr val="307871"/>
                </a:solidFill>
                <a:latin typeface="Times New Roman" panose="02020603050405020304" pitchFamily="18" charset="0"/>
                <a:cs typeface="Times New Roman" panose="02020603050405020304" pitchFamily="18" charset="0"/>
              </a:rPr>
              <a:t> do not </a:t>
            </a:r>
            <a:r>
              <a:rPr lang="cs-CZ" sz="2400" dirty="0" err="1">
                <a:solidFill>
                  <a:srgbClr val="307871"/>
                </a:solidFill>
                <a:latin typeface="Times New Roman" panose="02020603050405020304" pitchFamily="18" charset="0"/>
                <a:cs typeface="Times New Roman" panose="02020603050405020304" pitchFamily="18" charset="0"/>
              </a:rPr>
              <a:t>have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knowledge</a:t>
            </a:r>
            <a:r>
              <a:rPr lang="en-US" sz="2400" dirty="0">
                <a:solidFill>
                  <a:srgbClr val="307871"/>
                </a:solidFill>
                <a:latin typeface="Times New Roman" panose="02020603050405020304" pitchFamily="18" charset="0"/>
                <a:cs typeface="Times New Roman" panose="02020603050405020304" pitchFamily="18" charset="0"/>
              </a:rPr>
              <a:t>, we are just consumers of calculations, passive participants in the management process; we are not able </a:t>
            </a:r>
            <a:r>
              <a:rPr lang="cs-CZ" sz="2400" dirty="0">
                <a:solidFill>
                  <a:srgbClr val="307871"/>
                </a:solidFill>
                <a:latin typeface="Times New Roman" panose="02020603050405020304" pitchFamily="18" charset="0"/>
                <a:cs typeface="Times New Roman" panose="02020603050405020304" pitchFamily="18" charset="0"/>
              </a:rPr>
              <a:t>to </a:t>
            </a:r>
            <a:r>
              <a:rPr lang="en-US" sz="2400" dirty="0">
                <a:solidFill>
                  <a:srgbClr val="307871"/>
                </a:solidFill>
                <a:latin typeface="Times New Roman" panose="02020603050405020304" pitchFamily="18" charset="0"/>
                <a:cs typeface="Times New Roman" panose="02020603050405020304" pitchFamily="18" charset="0"/>
              </a:rPr>
              <a:t>influence </a:t>
            </a:r>
            <a:r>
              <a:rPr lang="cs-CZ" sz="2400" dirty="0" err="1">
                <a:solidFill>
                  <a:srgbClr val="307871"/>
                </a:solidFill>
                <a:latin typeface="Times New Roman" panose="02020603050405020304" pitchFamily="18" charset="0"/>
                <a:cs typeface="Times New Roman" panose="02020603050405020304" pitchFamily="18" charset="0"/>
              </a:rPr>
              <a:t>professionally</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the factors that can be used to manage the production process (generally any system).</a:t>
            </a:r>
          </a:p>
        </p:txBody>
      </p:sp>
    </p:spTree>
    <p:extLst>
      <p:ext uri="{BB962C8B-B14F-4D97-AF65-F5344CB8AC3E}">
        <p14:creationId xmlns:p14="http://schemas.microsoft.com/office/powerpoint/2010/main" val="1452665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197740"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Characteristics</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of</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modern</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porduction</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process</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7675" indent="-447675">
              <a:spcBef>
                <a:spcPts val="600"/>
              </a:spcBef>
              <a:spcAft>
                <a:spcPts val="1200"/>
              </a:spcAft>
              <a:buNone/>
              <a:defRPr/>
            </a:pPr>
            <a:r>
              <a:rPr lang="cs-CZ" sz="2400" u="sng" dirty="0" err="1">
                <a:solidFill>
                  <a:srgbClr val="307871"/>
                </a:solidFill>
                <a:latin typeface="Times New Roman" panose="02020603050405020304" pitchFamily="18" charset="0"/>
                <a:cs typeface="Times New Roman" panose="02020603050405020304" pitchFamily="18" charset="0"/>
              </a:rPr>
              <a:t>Production</a:t>
            </a:r>
            <a:r>
              <a:rPr lang="cs-CZ" sz="2400" u="sng" dirty="0">
                <a:solidFill>
                  <a:srgbClr val="307871"/>
                </a:solidFill>
                <a:latin typeface="Times New Roman" panose="02020603050405020304" pitchFamily="18" charset="0"/>
                <a:cs typeface="Times New Roman" panose="02020603050405020304" pitchFamily="18" charset="0"/>
              </a:rPr>
              <a:t>:</a:t>
            </a:r>
          </a:p>
          <a:p>
            <a:pPr marL="447675" indent="-447675">
              <a:spcBef>
                <a:spcPts val="600"/>
              </a:spcBef>
              <a:spcAft>
                <a:spcPts val="300"/>
              </a:spcAft>
              <a:defRPr/>
            </a:pPr>
            <a:r>
              <a:rPr lang="cs-CZ" sz="2400" dirty="0" err="1">
                <a:solidFill>
                  <a:srgbClr val="307871"/>
                </a:solidFill>
                <a:latin typeface="Times New Roman" panose="02020603050405020304" pitchFamily="18" charset="0"/>
                <a:cs typeface="Times New Roman" panose="02020603050405020304" pitchFamily="18" charset="0"/>
              </a:rPr>
              <a:t>Implements</a:t>
            </a:r>
            <a:r>
              <a:rPr lang="cs-CZ" sz="2400" dirty="0">
                <a:solidFill>
                  <a:srgbClr val="307871"/>
                </a:solidFill>
                <a:latin typeface="Times New Roman" panose="02020603050405020304" pitchFamily="18" charset="0"/>
                <a:cs typeface="Times New Roman" panose="02020603050405020304" pitchFamily="18" charset="0"/>
              </a:rPr>
              <a:t> market </a:t>
            </a:r>
            <a:r>
              <a:rPr lang="cs-CZ" sz="2400" dirty="0" err="1">
                <a:solidFill>
                  <a:srgbClr val="307871"/>
                </a:solidFill>
                <a:latin typeface="Times New Roman" panose="02020603050405020304" pitchFamily="18" charset="0"/>
                <a:cs typeface="Times New Roman" panose="02020603050405020304" pitchFamily="18" charset="0"/>
              </a:rPr>
              <a:t>requirements</a:t>
            </a:r>
            <a:r>
              <a:rPr lang="cs-CZ" sz="2400" dirty="0">
                <a:solidFill>
                  <a:srgbClr val="307871"/>
                </a:solidFill>
                <a:latin typeface="Times New Roman" panose="02020603050405020304" pitchFamily="18" charset="0"/>
                <a:cs typeface="Times New Roman" panose="02020603050405020304" pitchFamily="18" charset="0"/>
              </a:rPr>
              <a:t>,</a:t>
            </a:r>
          </a:p>
          <a:p>
            <a:pPr marL="447675" indent="-447675">
              <a:spcBef>
                <a:spcPts val="600"/>
              </a:spcBef>
              <a:spcAft>
                <a:spcPts val="300"/>
              </a:spcAft>
              <a:defRPr/>
            </a:pPr>
            <a:r>
              <a:rPr lang="cs-CZ" sz="2400" dirty="0">
                <a:solidFill>
                  <a:srgbClr val="307871"/>
                </a:solidFill>
                <a:latin typeface="Times New Roman" panose="02020603050405020304" pitchFamily="18" charset="0"/>
                <a:cs typeface="Times New Roman" panose="02020603050405020304" pitchFamily="18" charset="0"/>
              </a:rPr>
              <a:t>Has </a:t>
            </a:r>
            <a:r>
              <a:rPr lang="cs-CZ" sz="2400" dirty="0" err="1">
                <a:solidFill>
                  <a:srgbClr val="307871"/>
                </a:solidFill>
                <a:latin typeface="Times New Roman" panose="02020603050405020304" pitchFamily="18" charset="0"/>
                <a:cs typeface="Times New Roman" panose="02020603050405020304" pitchFamily="18" charset="0"/>
              </a:rPr>
              <a:t>enough</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production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capacity</a:t>
            </a:r>
            <a:r>
              <a:rPr lang="cs-CZ" sz="2400" dirty="0">
                <a:solidFill>
                  <a:srgbClr val="307871"/>
                </a:solidFill>
                <a:latin typeface="Times New Roman" panose="02020603050405020304" pitchFamily="18" charset="0"/>
                <a:cs typeface="Times New Roman" panose="02020603050405020304" pitchFamily="18" charset="0"/>
              </a:rPr>
              <a:t>,</a:t>
            </a:r>
          </a:p>
          <a:p>
            <a:pPr marL="447675" indent="-447675">
              <a:spcBef>
                <a:spcPts val="600"/>
              </a:spcBef>
              <a:spcAft>
                <a:spcPts val="300"/>
              </a:spcAft>
              <a:defRPr/>
            </a:pPr>
            <a:r>
              <a:rPr lang="cs-CZ" sz="2400" dirty="0" err="1">
                <a:solidFill>
                  <a:srgbClr val="307871"/>
                </a:solidFill>
                <a:latin typeface="Times New Roman" panose="02020603050405020304" pitchFamily="18" charset="0"/>
                <a:cs typeface="Times New Roman" panose="02020603050405020304" pitchFamily="18" charset="0"/>
              </a:rPr>
              <a:t>Is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equipped</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with</a:t>
            </a:r>
            <a:r>
              <a:rPr lang="cs-CZ" sz="2400" dirty="0">
                <a:solidFill>
                  <a:srgbClr val="307871"/>
                </a:solidFill>
                <a:latin typeface="Times New Roman" panose="02020603050405020304" pitchFamily="18" charset="0"/>
                <a:cs typeface="Times New Roman" panose="02020603050405020304" pitchFamily="18" charset="0"/>
              </a:rPr>
              <a:t> a </a:t>
            </a:r>
            <a:r>
              <a:rPr lang="cs-CZ" sz="2400" dirty="0" err="1">
                <a:solidFill>
                  <a:srgbClr val="307871"/>
                </a:solidFill>
                <a:latin typeface="Times New Roman" panose="02020603050405020304" pitchFamily="18" charset="0"/>
                <a:cs typeface="Times New Roman" panose="02020603050405020304" pitchFamily="18" charset="0"/>
              </a:rPr>
              <a:t>suitable</a:t>
            </a:r>
            <a:r>
              <a:rPr lang="cs-CZ" sz="2400" dirty="0">
                <a:solidFill>
                  <a:srgbClr val="307871"/>
                </a:solidFill>
                <a:latin typeface="Times New Roman" panose="02020603050405020304" pitchFamily="18" charset="0"/>
                <a:cs typeface="Times New Roman" panose="02020603050405020304" pitchFamily="18" charset="0"/>
              </a:rPr>
              <a:t> technology,</a:t>
            </a:r>
          </a:p>
          <a:p>
            <a:pPr marL="447675" indent="-447675">
              <a:spcBef>
                <a:spcPts val="600"/>
              </a:spcBef>
              <a:spcAft>
                <a:spcPts val="300"/>
              </a:spcAft>
              <a:defRPr/>
            </a:pPr>
            <a:r>
              <a:rPr lang="cs-CZ" sz="2400" dirty="0" err="1">
                <a:solidFill>
                  <a:srgbClr val="307871"/>
                </a:solidFill>
                <a:latin typeface="Times New Roman" panose="02020603050405020304" pitchFamily="18" charset="0"/>
                <a:cs typeface="Times New Roman" panose="02020603050405020304" pitchFamily="18" charset="0"/>
              </a:rPr>
              <a:t>Products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meet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quality</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requirements</a:t>
            </a:r>
            <a:r>
              <a:rPr lang="cs-CZ" sz="2400" dirty="0">
                <a:solidFill>
                  <a:srgbClr val="307871"/>
                </a:solidFill>
                <a:latin typeface="Times New Roman" panose="02020603050405020304" pitchFamily="18" charset="0"/>
                <a:cs typeface="Times New Roman" panose="02020603050405020304" pitchFamily="18" charset="0"/>
              </a:rPr>
              <a:t>,</a:t>
            </a:r>
          </a:p>
          <a:p>
            <a:pPr marL="447675" indent="-447675">
              <a:spcBef>
                <a:spcPts val="600"/>
              </a:spcBef>
              <a:spcAft>
                <a:spcPts val="300"/>
              </a:spcAft>
              <a:defRPr/>
            </a:pPr>
            <a:r>
              <a:rPr lang="cs-CZ" sz="2400" dirty="0" err="1">
                <a:solidFill>
                  <a:srgbClr val="307871"/>
                </a:solidFill>
                <a:latin typeface="Times New Roman" panose="02020603050405020304" pitchFamily="18" charset="0"/>
                <a:cs typeface="Times New Roman" panose="02020603050405020304" pitchFamily="18" charset="0"/>
              </a:rPr>
              <a:t>Cost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savings</a:t>
            </a:r>
            <a:r>
              <a:rPr lang="cs-CZ" sz="2400" dirty="0">
                <a:solidFill>
                  <a:srgbClr val="307871"/>
                </a:solidFill>
                <a:latin typeface="Times New Roman" panose="02020603050405020304" pitchFamily="18" charset="0"/>
                <a:cs typeface="Times New Roman" panose="02020603050405020304" pitchFamily="18" charset="0"/>
              </a:rPr>
              <a:t> are </a:t>
            </a:r>
            <a:r>
              <a:rPr lang="cs-CZ" sz="2400" dirty="0" err="1">
                <a:solidFill>
                  <a:srgbClr val="307871"/>
                </a:solidFill>
                <a:latin typeface="Times New Roman" panose="02020603050405020304" pitchFamily="18" charset="0"/>
                <a:cs typeface="Times New Roman" panose="02020603050405020304" pitchFamily="18" charset="0"/>
              </a:rPr>
              <a:t>possible</a:t>
            </a:r>
            <a:r>
              <a:rPr lang="cs-CZ" sz="2400" dirty="0">
                <a:solidFill>
                  <a:srgbClr val="307871"/>
                </a:solidFill>
                <a:latin typeface="Times New Roman" panose="02020603050405020304" pitchFamily="18" charset="0"/>
                <a:cs typeface="Times New Roman" panose="02020603050405020304" pitchFamily="18" charset="0"/>
              </a:rPr>
              <a:t>,</a:t>
            </a:r>
          </a:p>
          <a:p>
            <a:pPr marL="447675" indent="-447675">
              <a:spcBef>
                <a:spcPts val="600"/>
              </a:spcBef>
              <a:spcAft>
                <a:spcPts val="300"/>
              </a:spcAft>
              <a:defRPr/>
            </a:pPr>
            <a:r>
              <a:rPr lang="cs-CZ" sz="2400" dirty="0" err="1">
                <a:solidFill>
                  <a:srgbClr val="307871"/>
                </a:solidFill>
                <a:latin typeface="Times New Roman" panose="02020603050405020304" pitchFamily="18" charset="0"/>
                <a:cs typeface="Times New Roman" panose="02020603050405020304" pitchFamily="18" charset="0"/>
              </a:rPr>
              <a:t>Is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organized</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for</a:t>
            </a:r>
            <a:r>
              <a:rPr lang="cs-CZ" sz="2400" dirty="0">
                <a:solidFill>
                  <a:srgbClr val="307871"/>
                </a:solidFill>
                <a:latin typeface="Times New Roman" panose="02020603050405020304" pitchFamily="18" charset="0"/>
                <a:cs typeface="Times New Roman" panose="02020603050405020304" pitchFamily="18" charset="0"/>
              </a:rPr>
              <a:t> adaptability,</a:t>
            </a:r>
          </a:p>
          <a:p>
            <a:pPr marL="447675" indent="-447675">
              <a:spcBef>
                <a:spcPts val="600"/>
              </a:spcBef>
              <a:spcAft>
                <a:spcPts val="300"/>
              </a:spcAft>
              <a:defRPr/>
            </a:pPr>
            <a:r>
              <a:rPr lang="cs-CZ" sz="2400" dirty="0" err="1">
                <a:solidFill>
                  <a:srgbClr val="307871"/>
                </a:solidFill>
                <a:latin typeface="Times New Roman" panose="02020603050405020304" pitchFamily="18" charset="0"/>
                <a:cs typeface="Times New Roman" panose="02020603050405020304" pitchFamily="18" charset="0"/>
              </a:rPr>
              <a:t>Is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ensured</a:t>
            </a:r>
            <a:r>
              <a:rPr lang="cs-CZ" sz="2400" dirty="0">
                <a:solidFill>
                  <a:srgbClr val="307871"/>
                </a:solidFill>
                <a:latin typeface="Times New Roman" panose="02020603050405020304" pitchFamily="18" charset="0"/>
                <a:cs typeface="Times New Roman" panose="02020603050405020304" pitchFamily="18" charset="0"/>
              </a:rPr>
              <a:t> by a </a:t>
            </a:r>
            <a:r>
              <a:rPr lang="cs-CZ" sz="2400" dirty="0" err="1">
                <a:solidFill>
                  <a:srgbClr val="307871"/>
                </a:solidFill>
                <a:latin typeface="Times New Roman" panose="02020603050405020304" pitchFamily="18" charset="0"/>
                <a:cs typeface="Times New Roman" panose="02020603050405020304" pitchFamily="18" charset="0"/>
              </a:rPr>
              <a:t>sufficient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number</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factors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production</a:t>
            </a:r>
            <a:r>
              <a:rPr lang="cs-CZ" sz="2400" dirty="0">
                <a:solidFill>
                  <a:srgbClr val="307871"/>
                </a:solidFill>
                <a:latin typeface="Times New Roman" panose="02020603050405020304" pitchFamily="18" charset="0"/>
                <a:cs typeface="Times New Roman" panose="02020603050405020304" pitchFamily="18" charset="0"/>
              </a:rPr>
              <a:t>,</a:t>
            </a:r>
          </a:p>
          <a:p>
            <a:pPr marL="447675" indent="-447675">
              <a:spcBef>
                <a:spcPts val="600"/>
              </a:spcBef>
              <a:spcAft>
                <a:spcPts val="300"/>
              </a:spcAft>
              <a:defRPr/>
            </a:pPr>
            <a:r>
              <a:rPr lang="cs-CZ" sz="2400" dirty="0" err="1">
                <a:solidFill>
                  <a:srgbClr val="307871"/>
                </a:solidFill>
                <a:latin typeface="Times New Roman" panose="02020603050405020304" pitchFamily="18" charset="0"/>
                <a:cs typeface="Times New Roman" panose="02020603050405020304" pitchFamily="18" charset="0"/>
              </a:rPr>
              <a:t>Qualified</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workers</a:t>
            </a:r>
            <a:r>
              <a:rPr lang="cs-CZ" sz="2400" dirty="0">
                <a:solidFill>
                  <a:srgbClr val="307871"/>
                </a:solidFill>
                <a:latin typeface="Times New Roman" panose="02020603050405020304" pitchFamily="18" charset="0"/>
                <a:cs typeface="Times New Roman" panose="02020603050405020304" pitchFamily="18" charset="0"/>
              </a:rPr>
              <a:t> are </a:t>
            </a:r>
            <a:r>
              <a:rPr lang="cs-CZ" sz="2400" dirty="0" err="1">
                <a:solidFill>
                  <a:srgbClr val="307871"/>
                </a:solidFill>
                <a:latin typeface="Times New Roman" panose="02020603050405020304" pitchFamily="18" charset="0"/>
                <a:cs typeface="Times New Roman" panose="02020603050405020304" pitchFamily="18" charset="0"/>
              </a:rPr>
              <a:t>available</a:t>
            </a:r>
            <a:r>
              <a:rPr lang="cs-CZ" sz="2400" dirty="0">
                <a:solidFill>
                  <a:srgbClr val="307871"/>
                </a:solidFill>
                <a:latin typeface="Times New Roman" panose="02020603050405020304" pitchFamily="18" charset="0"/>
                <a:cs typeface="Times New Roman" panose="02020603050405020304" pitchFamily="18" charset="0"/>
              </a:rPr>
              <a:t>,</a:t>
            </a:r>
          </a:p>
          <a:p>
            <a:pPr marL="447675" indent="-447675">
              <a:spcBef>
                <a:spcPts val="600"/>
              </a:spcBef>
              <a:spcAft>
                <a:spcPts val="300"/>
              </a:spcAft>
              <a:defRPr/>
            </a:pPr>
            <a:r>
              <a:rPr lang="cs-CZ" sz="2400" dirty="0" err="1">
                <a:solidFill>
                  <a:srgbClr val="307871"/>
                </a:solidFill>
                <a:latin typeface="Times New Roman" panose="02020603050405020304" pitchFamily="18" charset="0"/>
                <a:cs typeface="Times New Roman" panose="02020603050405020304" pitchFamily="18" charset="0"/>
              </a:rPr>
              <a:t>Labor</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productivity</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at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required</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level</a:t>
            </a:r>
            <a:r>
              <a:rPr lang="cs-CZ" sz="2400" dirty="0">
                <a:solidFill>
                  <a:srgbClr val="307871"/>
                </a:solidFill>
                <a:latin typeface="Times New Roman" panose="02020603050405020304" pitchFamily="18" charset="0"/>
                <a:cs typeface="Times New Roman" panose="02020603050405020304" pitchFamily="18" charset="0"/>
              </a:rPr>
              <a:t>,</a:t>
            </a:r>
          </a:p>
          <a:p>
            <a:pPr marL="447675" indent="-447675">
              <a:spcBef>
                <a:spcPts val="600"/>
              </a:spcBef>
              <a:spcAft>
                <a:spcPts val="300"/>
              </a:spcAft>
              <a:defRPr/>
            </a:pPr>
            <a:r>
              <a:rPr lang="cs-CZ" sz="2400" dirty="0" err="1">
                <a:solidFill>
                  <a:srgbClr val="307871"/>
                </a:solidFill>
                <a:latin typeface="Times New Roman" panose="02020603050405020304" pitchFamily="18" charset="0"/>
                <a:cs typeface="Times New Roman" panose="02020603050405020304" pitchFamily="18" charset="0"/>
              </a:rPr>
              <a:t>The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elements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innovation</a:t>
            </a:r>
            <a:r>
              <a:rPr lang="cs-CZ" sz="2400" dirty="0">
                <a:solidFill>
                  <a:srgbClr val="307871"/>
                </a:solidFill>
                <a:latin typeface="Times New Roman" panose="02020603050405020304" pitchFamily="18" charset="0"/>
                <a:cs typeface="Times New Roman" panose="02020603050405020304" pitchFamily="18" charset="0"/>
              </a:rPr>
              <a:t> are </a:t>
            </a:r>
            <a:r>
              <a:rPr lang="cs-CZ" sz="2400" dirty="0" err="1">
                <a:solidFill>
                  <a:srgbClr val="307871"/>
                </a:solidFill>
                <a:latin typeface="Times New Roman" panose="02020603050405020304" pitchFamily="18" charset="0"/>
                <a:cs typeface="Times New Roman" panose="02020603050405020304" pitchFamily="18" charset="0"/>
              </a:rPr>
              <a:t>applied</a:t>
            </a:r>
            <a:r>
              <a:rPr lang="cs-CZ" sz="2400" dirty="0">
                <a:solidFill>
                  <a:srgbClr val="30787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52087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344121"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Production</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planning</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43016" y="1098392"/>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7675" indent="-447675">
              <a:spcBef>
                <a:spcPts val="1200"/>
              </a:spcBef>
              <a:spcAft>
                <a:spcPts val="1200"/>
              </a:spcAft>
              <a:buNone/>
              <a:defRPr/>
            </a:pPr>
            <a:r>
              <a:rPr lang="cs-CZ" sz="2400" dirty="0" err="1">
                <a:solidFill>
                  <a:srgbClr val="307871"/>
                </a:solidFill>
                <a:latin typeface="Times New Roman" panose="02020603050405020304" pitchFamily="18" charset="0"/>
                <a:cs typeface="Times New Roman" panose="02020603050405020304" pitchFamily="18" charset="0"/>
              </a:rPr>
              <a:t>The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objects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production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activities</a:t>
            </a:r>
            <a:r>
              <a:rPr lang="cs-CZ" sz="2400" dirty="0">
                <a:solidFill>
                  <a:srgbClr val="307871"/>
                </a:solidFill>
                <a:latin typeface="Times New Roman" panose="02020603050405020304" pitchFamily="18" charset="0"/>
                <a:cs typeface="Times New Roman" panose="02020603050405020304" pitchFamily="18" charset="0"/>
              </a:rPr>
              <a:t> are:</a:t>
            </a:r>
          </a:p>
          <a:p>
            <a:pPr marL="447675" indent="-447675">
              <a:spcBef>
                <a:spcPts val="1200"/>
              </a:spcBef>
              <a:spcAft>
                <a:spcPts val="1200"/>
              </a:spcAft>
              <a:defRPr/>
            </a:pPr>
            <a:r>
              <a:rPr lang="cs-CZ" sz="2400" dirty="0" err="1">
                <a:solidFill>
                  <a:srgbClr val="307871"/>
                </a:solidFill>
                <a:latin typeface="Times New Roman" panose="02020603050405020304" pitchFamily="18" charset="0"/>
                <a:cs typeface="Times New Roman" panose="02020603050405020304" pitchFamily="18" charset="0"/>
              </a:rPr>
              <a:t>Manufacturing</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production</a:t>
            </a:r>
            <a:r>
              <a:rPr lang="cs-CZ" sz="2400" dirty="0">
                <a:solidFill>
                  <a:srgbClr val="307871"/>
                </a:solidFill>
                <a:latin typeface="Times New Roman" panose="02020603050405020304" pitchFamily="18" charset="0"/>
                <a:cs typeface="Times New Roman" panose="02020603050405020304" pitchFamily="18" charset="0"/>
              </a:rPr>
              <a:t>) program,</a:t>
            </a:r>
          </a:p>
          <a:p>
            <a:pPr marL="447675" indent="-447675">
              <a:spcBef>
                <a:spcPts val="1200"/>
              </a:spcBef>
              <a:spcAft>
                <a:spcPts val="1200"/>
              </a:spcAft>
              <a:defRPr/>
            </a:pPr>
            <a:r>
              <a:rPr lang="cs-CZ" sz="2400" dirty="0" err="1">
                <a:solidFill>
                  <a:srgbClr val="307871"/>
                </a:solidFill>
                <a:latin typeface="Times New Roman" panose="02020603050405020304" pitchFamily="18" charset="0"/>
                <a:cs typeface="Times New Roman" panose="02020603050405020304" pitchFamily="18" charset="0"/>
              </a:rPr>
              <a:t>Manufacturing</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process</a:t>
            </a:r>
            <a:r>
              <a:rPr lang="cs-CZ" sz="2400" dirty="0">
                <a:solidFill>
                  <a:srgbClr val="307871"/>
                </a:solidFill>
                <a:latin typeface="Times New Roman" panose="02020603050405020304" pitchFamily="18" charset="0"/>
                <a:cs typeface="Times New Roman" panose="02020603050405020304" pitchFamily="18" charset="0"/>
              </a:rPr>
              <a:t>,</a:t>
            </a:r>
          </a:p>
          <a:p>
            <a:pPr marL="447675" indent="-447675">
              <a:spcBef>
                <a:spcPts val="1200"/>
              </a:spcBef>
              <a:spcAft>
                <a:spcPts val="1200"/>
              </a:spcAft>
              <a:defRPr/>
            </a:pPr>
            <a:r>
              <a:rPr lang="cs-CZ" sz="2400" dirty="0" err="1">
                <a:solidFill>
                  <a:srgbClr val="307871"/>
                </a:solidFill>
                <a:latin typeface="Times New Roman" panose="02020603050405020304" pitchFamily="18" charset="0"/>
                <a:cs typeface="Times New Roman" panose="02020603050405020304" pitchFamily="18" charset="0"/>
              </a:rPr>
              <a:t>Production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factors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ensuring</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production</a:t>
            </a:r>
            <a:r>
              <a:rPr lang="cs-CZ" sz="2400" dirty="0">
                <a:solidFill>
                  <a:srgbClr val="30787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39825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344121" cy="523220"/>
          </a:xfrm>
          <a:prstGeom prst="rect">
            <a:avLst/>
          </a:prstGeom>
        </p:spPr>
        <p:txBody>
          <a:bodyPr wrap="none">
            <a:spAutoFit/>
          </a:bodyPr>
          <a:lstStyle/>
          <a:p>
            <a:pPr lvl="0">
              <a:defRPr/>
            </a:pPr>
            <a:r>
              <a:rPr lang="cs-CZ" sz="2800" b="1" dirty="0" err="1">
                <a:solidFill>
                  <a:srgbClr val="307871"/>
                </a:solidFill>
                <a:latin typeface="Times New Roman" panose="02020603050405020304" pitchFamily="18" charset="0"/>
                <a:cs typeface="Times New Roman" panose="02020603050405020304" pitchFamily="18" charset="0"/>
              </a:rPr>
              <a:t>Production</a:t>
            </a:r>
            <a:r>
              <a:rPr lang="cs-CZ" sz="2800" b="1" dirty="0">
                <a:solidFill>
                  <a:srgbClr val="307871"/>
                </a:solidFill>
                <a:latin typeface="Times New Roman" panose="02020603050405020304" pitchFamily="18" charset="0"/>
                <a:cs typeface="Times New Roman" panose="02020603050405020304" pitchFamily="18" charset="0"/>
              </a:rPr>
              <a:t> </a:t>
            </a:r>
            <a:r>
              <a:rPr lang="cs-CZ" sz="2800" b="1" dirty="0" err="1">
                <a:solidFill>
                  <a:srgbClr val="307871"/>
                </a:solidFill>
                <a:latin typeface="Times New Roman" panose="02020603050405020304" pitchFamily="18" charset="0"/>
                <a:cs typeface="Times New Roman" panose="02020603050405020304" pitchFamily="18" charset="0"/>
              </a:rPr>
              <a:t>planning</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43016" y="1098392"/>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7675" indent="-447675" algn="just">
              <a:spcBef>
                <a:spcPts val="1200"/>
              </a:spcBef>
              <a:spcAft>
                <a:spcPts val="1200"/>
              </a:spcAft>
              <a:buNone/>
              <a:defRPr/>
            </a:pPr>
            <a:r>
              <a:rPr lang="en-US" altLang="cs-CZ" sz="2400" dirty="0">
                <a:solidFill>
                  <a:srgbClr val="307871"/>
                </a:solidFill>
                <a:latin typeface="Times New Roman" panose="02020603050405020304" pitchFamily="18" charset="0"/>
                <a:cs typeface="Times New Roman" panose="02020603050405020304" pitchFamily="18" charset="0"/>
              </a:rPr>
              <a:t>The way products are manufactured depends on the quantity required.</a:t>
            </a:r>
            <a:endParaRPr lang="cs-CZ" sz="2400" dirty="0">
              <a:solidFill>
                <a:srgbClr val="307871"/>
              </a:solidFill>
              <a:latin typeface="Times New Roman" panose="02020603050405020304" pitchFamily="18" charset="0"/>
              <a:cs typeface="Times New Roman" panose="02020603050405020304" pitchFamily="18" charset="0"/>
            </a:endParaRPr>
          </a:p>
          <a:p>
            <a:pPr marL="447675" indent="-447675" algn="just">
              <a:spcBef>
                <a:spcPts val="1200"/>
              </a:spcBef>
              <a:spcAft>
                <a:spcPts val="1200"/>
              </a:spcAft>
              <a:defRPr/>
            </a:pPr>
            <a:r>
              <a:rPr lang="cs-CZ" altLang="cs-CZ" sz="2400" dirty="0">
                <a:solidFill>
                  <a:srgbClr val="307871"/>
                </a:solidFill>
                <a:latin typeface="Times New Roman" panose="02020603050405020304" pitchFamily="18" charset="0"/>
                <a:cs typeface="Times New Roman" panose="02020603050405020304" pitchFamily="18" charset="0"/>
              </a:rPr>
              <a:t>C</a:t>
            </a:r>
            <a:r>
              <a:rPr lang="en-US" altLang="cs-CZ" sz="2400" dirty="0" err="1">
                <a:solidFill>
                  <a:srgbClr val="307871"/>
                </a:solidFill>
                <a:latin typeface="Times New Roman" panose="02020603050405020304" pitchFamily="18" charset="0"/>
                <a:cs typeface="Times New Roman" panose="02020603050405020304" pitchFamily="18" charset="0"/>
              </a:rPr>
              <a:t>ars</a:t>
            </a:r>
            <a:r>
              <a:rPr lang="en-US" altLang="cs-CZ" sz="2400" dirty="0">
                <a:solidFill>
                  <a:srgbClr val="307871"/>
                </a:solidFill>
                <a:latin typeface="Times New Roman" panose="02020603050405020304" pitchFamily="18" charset="0"/>
                <a:cs typeface="Times New Roman" panose="02020603050405020304" pitchFamily="18" charset="0"/>
              </a:rPr>
              <a:t> are continually manufactured in hundreds of thousands </a:t>
            </a:r>
            <a:r>
              <a:rPr lang="cs-CZ" altLang="cs-CZ" sz="2400" dirty="0">
                <a:solidFill>
                  <a:srgbClr val="307871"/>
                </a:solidFill>
                <a:latin typeface="Times New Roman" panose="02020603050405020304" pitchFamily="18" charset="0"/>
                <a:cs typeface="Times New Roman" panose="02020603050405020304" pitchFamily="18" charset="0"/>
              </a:rPr>
              <a:t>(</a:t>
            </a:r>
            <a:r>
              <a:rPr lang="cs-CZ" altLang="cs-CZ" sz="2400" dirty="0" err="1">
                <a:solidFill>
                  <a:srgbClr val="307871"/>
                </a:solidFill>
                <a:latin typeface="Times New Roman" panose="02020603050405020304" pitchFamily="18" charset="0"/>
                <a:cs typeface="Times New Roman" panose="02020603050405020304" pitchFamily="18" charset="0"/>
              </a:rPr>
              <a:t>bricks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chemicals</a:t>
            </a:r>
            <a:r>
              <a:rPr lang="cs-CZ" altLang="cs-CZ" sz="2400" dirty="0">
                <a:solidFill>
                  <a:srgbClr val="307871"/>
                </a:solidFill>
                <a:latin typeface="Times New Roman" panose="02020603050405020304" pitchFamily="18" charset="0"/>
                <a:cs typeface="Times New Roman" panose="02020603050405020304" pitchFamily="18" charset="0"/>
              </a:rPr>
              <a:t>, many food </a:t>
            </a:r>
            <a:r>
              <a:rPr lang="cs-CZ" altLang="cs-CZ" sz="2400" dirty="0" err="1">
                <a:solidFill>
                  <a:srgbClr val="307871"/>
                </a:solidFill>
                <a:latin typeface="Times New Roman" panose="02020603050405020304" pitchFamily="18" charset="0"/>
                <a:cs typeface="Times New Roman" panose="02020603050405020304" pitchFamily="18" charset="0"/>
              </a:rPr>
              <a:t>products</a:t>
            </a:r>
            <a:r>
              <a:rPr lang="cs-CZ" altLang="cs-CZ" sz="2400" dirty="0">
                <a:solidFill>
                  <a:srgbClr val="307871"/>
                </a:solidFill>
                <a:latin typeface="Times New Roman" panose="02020603050405020304" pitchFamily="18" charset="0"/>
                <a:cs typeface="Times New Roman" panose="02020603050405020304" pitchFamily="18" charset="0"/>
              </a:rPr>
              <a:t>) – </a:t>
            </a:r>
            <a:r>
              <a:rPr lang="cs-CZ" altLang="cs-CZ" sz="2400" dirty="0" err="1">
                <a:solidFill>
                  <a:srgbClr val="307871"/>
                </a:solidFill>
                <a:latin typeface="Times New Roman" panose="02020603050405020304" pitchFamily="18" charset="0"/>
                <a:cs typeface="Times New Roman" panose="02020603050405020304" pitchFamily="18" charset="0"/>
              </a:rPr>
              <a:t>continuous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production</a:t>
            </a:r>
            <a:endParaRPr lang="cs-CZ" sz="2400" dirty="0">
              <a:solidFill>
                <a:srgbClr val="307871"/>
              </a:solidFill>
              <a:latin typeface="Times New Roman" panose="02020603050405020304" pitchFamily="18" charset="0"/>
              <a:cs typeface="Times New Roman" panose="02020603050405020304" pitchFamily="18" charset="0"/>
            </a:endParaRPr>
          </a:p>
          <a:p>
            <a:pPr marL="447675" indent="-447675" algn="just">
              <a:spcBef>
                <a:spcPts val="1200"/>
              </a:spcBef>
              <a:spcAft>
                <a:spcPts val="1200"/>
              </a:spcAft>
              <a:defRPr/>
            </a:pPr>
            <a:r>
              <a:rPr lang="cs-CZ" altLang="cs-CZ" sz="2400" dirty="0">
                <a:solidFill>
                  <a:srgbClr val="307871"/>
                </a:solidFill>
                <a:latin typeface="Times New Roman" panose="02020603050405020304" pitchFamily="18" charset="0"/>
                <a:cs typeface="Times New Roman" panose="02020603050405020304" pitchFamily="18" charset="0"/>
              </a:rPr>
              <a:t>A</a:t>
            </a:r>
            <a:r>
              <a:rPr lang="en-US" altLang="cs-CZ" sz="2400" dirty="0">
                <a:solidFill>
                  <a:srgbClr val="307871"/>
                </a:solidFill>
                <a:latin typeface="Times New Roman" panose="02020603050405020304" pitchFamily="18" charset="0"/>
                <a:cs typeface="Times New Roman" panose="02020603050405020304" pitchFamily="18" charset="0"/>
              </a:rPr>
              <a:t> prototype is a ‘one off’ (just one made)</a:t>
            </a:r>
            <a:r>
              <a:rPr lang="cs-CZ" altLang="cs-CZ" sz="2400" dirty="0">
                <a:solidFill>
                  <a:srgbClr val="307871"/>
                </a:solidFill>
                <a:latin typeface="Times New Roman" panose="02020603050405020304" pitchFamily="18" charset="0"/>
                <a:cs typeface="Times New Roman" panose="02020603050405020304" pitchFamily="18" charset="0"/>
              </a:rPr>
              <a:t>, hand made </a:t>
            </a:r>
            <a:r>
              <a:rPr lang="cs-CZ" altLang="cs-CZ" sz="2400" dirty="0" err="1">
                <a:solidFill>
                  <a:srgbClr val="307871"/>
                </a:solidFill>
                <a:latin typeface="Times New Roman" panose="02020603050405020304" pitchFamily="18" charset="0"/>
                <a:cs typeface="Times New Roman" panose="02020603050405020304" pitchFamily="18" charset="0"/>
              </a:rPr>
              <a:t>items</a:t>
            </a:r>
            <a:r>
              <a:rPr lang="cs-CZ" altLang="cs-CZ" sz="2400" dirty="0">
                <a:solidFill>
                  <a:srgbClr val="307871"/>
                </a:solidFill>
                <a:latin typeface="Times New Roman" panose="02020603050405020304" pitchFamily="18" charset="0"/>
                <a:cs typeface="Times New Roman" panose="02020603050405020304" pitchFamily="18" charset="0"/>
              </a:rPr>
              <a:t> (hand made </a:t>
            </a:r>
            <a:r>
              <a:rPr lang="cs-CZ" altLang="cs-CZ" sz="2400" dirty="0" err="1">
                <a:solidFill>
                  <a:srgbClr val="307871"/>
                </a:solidFill>
                <a:latin typeface="Times New Roman" panose="02020603050405020304" pitchFamily="18" charset="0"/>
                <a:cs typeface="Times New Roman" panose="02020603050405020304" pitchFamily="18" charset="0"/>
              </a:rPr>
              <a:t>guitar</a:t>
            </a:r>
            <a:r>
              <a:rPr lang="cs-CZ" altLang="cs-CZ" sz="2400" dirty="0">
                <a:solidFill>
                  <a:srgbClr val="307871"/>
                </a:solidFill>
                <a:latin typeface="Times New Roman" panose="02020603050405020304" pitchFamily="18" charset="0"/>
                <a:cs typeface="Times New Roman" panose="02020603050405020304" pitchFamily="18" charset="0"/>
              </a:rPr>
              <a:t>) – single </a:t>
            </a:r>
            <a:r>
              <a:rPr lang="cs-CZ" altLang="cs-CZ" sz="2400" dirty="0" err="1">
                <a:solidFill>
                  <a:srgbClr val="307871"/>
                </a:solidFill>
                <a:latin typeface="Times New Roman" panose="02020603050405020304" pitchFamily="18" charset="0"/>
                <a:cs typeface="Times New Roman" panose="02020603050405020304" pitchFamily="18" charset="0"/>
              </a:rPr>
              <a:t>item</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production</a:t>
            </a:r>
            <a:endParaRPr lang="cs-CZ" altLang="cs-CZ" sz="2400" dirty="0">
              <a:solidFill>
                <a:srgbClr val="307871"/>
              </a:solidFill>
              <a:latin typeface="Times New Roman" panose="02020603050405020304" pitchFamily="18" charset="0"/>
              <a:cs typeface="Times New Roman" panose="02020603050405020304" pitchFamily="18" charset="0"/>
            </a:endParaRPr>
          </a:p>
          <a:p>
            <a:pPr marL="447675" indent="-447675" algn="just">
              <a:spcBef>
                <a:spcPts val="1200"/>
              </a:spcBef>
              <a:spcAft>
                <a:spcPts val="1200"/>
              </a:spcAft>
              <a:defRPr/>
            </a:pPr>
            <a:r>
              <a:rPr lang="en-US" altLang="cs-CZ" sz="2400" dirty="0">
                <a:solidFill>
                  <a:srgbClr val="307871"/>
                </a:solidFill>
                <a:latin typeface="Times New Roman" panose="02020603050405020304" pitchFamily="18" charset="0"/>
                <a:cs typeface="Times New Roman" panose="02020603050405020304" pitchFamily="18" charset="0"/>
              </a:rPr>
              <a:t>furniture is made in batches of thousands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clothing</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electrical</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goods</a:t>
            </a:r>
            <a:r>
              <a:rPr lang="cs-CZ" altLang="cs-CZ" sz="2400" dirty="0">
                <a:solidFill>
                  <a:srgbClr val="307871"/>
                </a:solidFill>
                <a:latin typeface="Times New Roman" panose="02020603050405020304" pitchFamily="18" charset="0"/>
                <a:cs typeface="Times New Roman" panose="02020603050405020304" pitchFamily="18" charset="0"/>
              </a:rPr>
              <a:t>) – </a:t>
            </a:r>
            <a:r>
              <a:rPr lang="cs-CZ" altLang="cs-CZ" sz="2400" dirty="0" err="1">
                <a:solidFill>
                  <a:srgbClr val="307871"/>
                </a:solidFill>
                <a:latin typeface="Times New Roman" panose="02020603050405020304" pitchFamily="18" charset="0"/>
                <a:cs typeface="Times New Roman" panose="02020603050405020304" pitchFamily="18" charset="0"/>
              </a:rPr>
              <a:t>batch</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production</a:t>
            </a:r>
            <a:endParaRPr 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0634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81633" cy="523220"/>
          </a:xfrm>
          <a:prstGeom prst="rect">
            <a:avLst/>
          </a:prstGeom>
        </p:spPr>
        <p:txBody>
          <a:bodyPr wrap="none">
            <a:spAutoFit/>
          </a:bodyPr>
          <a:lstStyle/>
          <a:p>
            <a:pPr lvl="0">
              <a:defRPr/>
            </a:pPr>
            <a:r>
              <a:rPr lang="cs-CZ" sz="2800" b="1" dirty="0">
                <a:solidFill>
                  <a:srgbClr val="307871"/>
                </a:solidFill>
                <a:latin typeface="Times New Roman" panose="02020603050405020304" pitchFamily="18" charset="0"/>
                <a:cs typeface="Times New Roman" panose="02020603050405020304" pitchFamily="18" charset="0"/>
              </a:rPr>
              <a:t>Just in </a:t>
            </a:r>
            <a:r>
              <a:rPr lang="cs-CZ" sz="2800" b="1" dirty="0" err="1">
                <a:solidFill>
                  <a:srgbClr val="307871"/>
                </a:solidFill>
                <a:latin typeface="Times New Roman" panose="02020603050405020304" pitchFamily="18" charset="0"/>
                <a:cs typeface="Times New Roman" panose="02020603050405020304" pitchFamily="18" charset="0"/>
              </a:rPr>
              <a:t>time</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43016" y="1098392"/>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altLang="cs-CZ" sz="2400" dirty="0">
                <a:solidFill>
                  <a:srgbClr val="307871"/>
                </a:solidFill>
                <a:latin typeface="Times New Roman" panose="02020603050405020304" pitchFamily="18" charset="0"/>
                <a:cs typeface="Times New Roman" panose="02020603050405020304" pitchFamily="18" charset="0"/>
              </a:rPr>
              <a:t>Just in Time, is a system of </a:t>
            </a:r>
            <a:r>
              <a:rPr lang="en-US" altLang="cs-CZ" sz="2400" dirty="0" err="1">
                <a:solidFill>
                  <a:srgbClr val="307871"/>
                </a:solidFill>
                <a:latin typeface="Times New Roman" panose="02020603050405020304" pitchFamily="18" charset="0"/>
                <a:cs typeface="Times New Roman" panose="02020603050405020304" pitchFamily="18" charset="0"/>
              </a:rPr>
              <a:t>organisation</a:t>
            </a:r>
            <a:r>
              <a:rPr lang="en-US" altLang="cs-CZ" sz="2400" dirty="0">
                <a:solidFill>
                  <a:srgbClr val="307871"/>
                </a:solidFill>
                <a:latin typeface="Times New Roman" panose="02020603050405020304" pitchFamily="18" charset="0"/>
                <a:cs typeface="Times New Roman" panose="02020603050405020304" pitchFamily="18" charset="0"/>
              </a:rPr>
              <a:t> used by some manufacturers.</a:t>
            </a:r>
            <a:endParaRPr lang="cs-CZ" altLang="cs-CZ" sz="2400" dirty="0">
              <a:solidFill>
                <a:srgbClr val="307871"/>
              </a:solidFill>
              <a:latin typeface="Times New Roman" panose="02020603050405020304" pitchFamily="18" charset="0"/>
              <a:cs typeface="Times New Roman" panose="02020603050405020304" pitchFamily="18" charset="0"/>
            </a:endParaRPr>
          </a:p>
          <a:p>
            <a:pPr algn="just"/>
            <a:r>
              <a:rPr lang="en-US" altLang="cs-CZ" sz="2400" dirty="0">
                <a:solidFill>
                  <a:srgbClr val="307871"/>
                </a:solidFill>
                <a:latin typeface="Times New Roman" panose="02020603050405020304" pitchFamily="18" charset="0"/>
                <a:cs typeface="Times New Roman" panose="02020603050405020304" pitchFamily="18" charset="0"/>
              </a:rPr>
              <a:t>JIT, also called Lean Manufacture, is a system that relies on purchasing just enough materials to manufacture a batch of products, once an order from a customer has been placed. Over ordering or storing materials is not permitted.</a:t>
            </a:r>
            <a:endParaRPr lang="cs-CZ"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6381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81633" cy="523220"/>
          </a:xfrm>
          <a:prstGeom prst="rect">
            <a:avLst/>
          </a:prstGeom>
        </p:spPr>
        <p:txBody>
          <a:bodyPr wrap="none">
            <a:spAutoFit/>
          </a:bodyPr>
          <a:lstStyle/>
          <a:p>
            <a:pPr lvl="0">
              <a:defRPr/>
            </a:pPr>
            <a:r>
              <a:rPr lang="cs-CZ" sz="2800" b="1" dirty="0">
                <a:solidFill>
                  <a:srgbClr val="307871"/>
                </a:solidFill>
                <a:latin typeface="Times New Roman" panose="02020603050405020304" pitchFamily="18" charset="0"/>
                <a:cs typeface="Times New Roman" panose="02020603050405020304" pitchFamily="18" charset="0"/>
              </a:rPr>
              <a:t>Just in </a:t>
            </a:r>
            <a:r>
              <a:rPr lang="cs-CZ" sz="2800" b="1" dirty="0" err="1">
                <a:solidFill>
                  <a:srgbClr val="307871"/>
                </a:solidFill>
                <a:latin typeface="Times New Roman" panose="02020603050405020304" pitchFamily="18" charset="0"/>
                <a:cs typeface="Times New Roman" panose="02020603050405020304" pitchFamily="18" charset="0"/>
              </a:rPr>
              <a:t>time</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43016" y="1098392"/>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altLang="cs-CZ" sz="2400" dirty="0">
                <a:solidFill>
                  <a:srgbClr val="307871"/>
                </a:solidFill>
                <a:latin typeface="Times New Roman" panose="02020603050405020304" pitchFamily="18" charset="0"/>
                <a:cs typeface="Times New Roman" panose="02020603050405020304" pitchFamily="18" charset="0"/>
              </a:rPr>
              <a:t>JIT aims to eliminate waste and to speed up the supply of products to the customer.</a:t>
            </a:r>
            <a:endParaRPr lang="cs-CZ" altLang="cs-CZ" sz="2400" dirty="0">
              <a:solidFill>
                <a:srgbClr val="307871"/>
              </a:solidFill>
              <a:latin typeface="Times New Roman" panose="02020603050405020304" pitchFamily="18" charset="0"/>
              <a:cs typeface="Times New Roman" panose="02020603050405020304" pitchFamily="18" charset="0"/>
            </a:endParaRPr>
          </a:p>
          <a:p>
            <a:pPr algn="just"/>
            <a:r>
              <a:rPr lang="en-US" altLang="cs-CZ" sz="2400" dirty="0">
                <a:solidFill>
                  <a:srgbClr val="307871"/>
                </a:solidFill>
                <a:latin typeface="Times New Roman" panose="02020603050405020304" pitchFamily="18" charset="0"/>
                <a:cs typeface="Times New Roman" panose="02020603050405020304" pitchFamily="18" charset="0"/>
              </a:rPr>
              <a:t>JIT relies on the manufacturing company having a very good business relationship with suppliers and distributers. Delays must not happen</a:t>
            </a:r>
            <a:r>
              <a:rPr lang="cs-CZ" altLang="cs-CZ" sz="2400" dirty="0">
                <a:solidFill>
                  <a:srgbClr val="30787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452618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57384" cy="523220"/>
          </a:xfrm>
          <a:prstGeom prst="rect">
            <a:avLst/>
          </a:prstGeom>
        </p:spPr>
        <p:txBody>
          <a:bodyPr wrap="none">
            <a:spAutoFit/>
          </a:bodyPr>
          <a:lstStyle/>
          <a:p>
            <a:pPr lvl="0">
              <a:defRPr/>
            </a:pPr>
            <a:r>
              <a:rPr lang="cs-CZ" sz="2800" b="1" dirty="0">
                <a:solidFill>
                  <a:srgbClr val="307871"/>
                </a:solidFill>
                <a:latin typeface="Times New Roman" panose="02020603050405020304" pitchFamily="18" charset="0"/>
                <a:cs typeface="Times New Roman" panose="02020603050405020304" pitchFamily="18" charset="0"/>
              </a:rPr>
              <a:t>Just in </a:t>
            </a:r>
            <a:r>
              <a:rPr lang="cs-CZ" sz="2800" b="1" dirty="0" err="1">
                <a:solidFill>
                  <a:srgbClr val="307871"/>
                </a:solidFill>
                <a:latin typeface="Times New Roman" panose="02020603050405020304" pitchFamily="18" charset="0"/>
                <a:cs typeface="Times New Roman" panose="02020603050405020304" pitchFamily="18" charset="0"/>
              </a:rPr>
              <a:t>time</a:t>
            </a:r>
            <a:r>
              <a:rPr lang="cs-CZ" sz="2800" b="1" dirty="0">
                <a:solidFill>
                  <a:srgbClr val="307871"/>
                </a:solidFill>
                <a:latin typeface="Times New Roman" panose="02020603050405020304" pitchFamily="18" charset="0"/>
                <a:cs typeface="Times New Roman" panose="02020603050405020304" pitchFamily="18" charset="0"/>
              </a:rPr>
              <a:t> - </a:t>
            </a:r>
            <a:r>
              <a:rPr lang="cs-CZ" sz="2800" b="1" dirty="0" err="1">
                <a:solidFill>
                  <a:srgbClr val="307871"/>
                </a:solidFill>
                <a:latin typeface="Times New Roman" panose="02020603050405020304" pitchFamily="18" charset="0"/>
                <a:cs typeface="Times New Roman" panose="02020603050405020304" pitchFamily="18" charset="0"/>
              </a:rPr>
              <a:t>example</a:t>
            </a:r>
            <a:endParaRPr lang="en-GB" sz="2800" b="1" dirty="0">
              <a:solidFill>
                <a:srgbClr val="307871"/>
              </a:solidFill>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43016" y="1098392"/>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altLang="cs-CZ" sz="2400" dirty="0">
                <a:solidFill>
                  <a:srgbClr val="307871"/>
                </a:solidFill>
                <a:latin typeface="Times New Roman" panose="02020603050405020304" pitchFamily="18" charset="0"/>
                <a:cs typeface="Times New Roman" panose="02020603050405020304" pitchFamily="18" charset="0"/>
              </a:rPr>
              <a:t>Order for batch of manufactured products arrives. Materials for production line ordered.</a:t>
            </a:r>
            <a:r>
              <a:rPr lang="cs-CZ" altLang="cs-CZ" sz="2400" dirty="0">
                <a:solidFill>
                  <a:srgbClr val="307871"/>
                </a:solidFill>
                <a:latin typeface="Times New Roman" panose="02020603050405020304" pitchFamily="18" charset="0"/>
                <a:cs typeface="Times New Roman" panose="02020603050405020304" pitchFamily="18" charset="0"/>
              </a:rPr>
              <a:t> </a:t>
            </a:r>
            <a:r>
              <a:rPr lang="en-US" altLang="cs-CZ" sz="2400" dirty="0">
                <a:solidFill>
                  <a:srgbClr val="307871"/>
                </a:solidFill>
                <a:latin typeface="Times New Roman" panose="02020603050405020304" pitchFamily="18" charset="0"/>
                <a:cs typeface="Times New Roman" panose="02020603050405020304" pitchFamily="18" charset="0"/>
              </a:rPr>
              <a:t>Materials arrive within 24 hours.</a:t>
            </a:r>
            <a:endParaRPr lang="cs-CZ" altLang="cs-CZ" sz="2400" dirty="0">
              <a:solidFill>
                <a:srgbClr val="307871"/>
              </a:solidFill>
              <a:latin typeface="Times New Roman" panose="02020603050405020304" pitchFamily="18" charset="0"/>
              <a:cs typeface="Times New Roman" panose="02020603050405020304" pitchFamily="18" charset="0"/>
            </a:endParaRPr>
          </a:p>
          <a:p>
            <a:pPr algn="just"/>
            <a:r>
              <a:rPr lang="en-US" altLang="cs-CZ" sz="2400" dirty="0">
                <a:solidFill>
                  <a:srgbClr val="307871"/>
                </a:solidFill>
                <a:latin typeface="Times New Roman" panose="02020603050405020304" pitchFamily="18" charset="0"/>
                <a:cs typeface="Times New Roman" panose="02020603050405020304" pitchFamily="18" charset="0"/>
              </a:rPr>
              <a:t>Materials pass down the production line and the batch is manufactured.</a:t>
            </a:r>
            <a:endParaRPr lang="cs-CZ" altLang="cs-CZ" sz="2400" dirty="0">
              <a:solidFill>
                <a:srgbClr val="307871"/>
              </a:solidFill>
              <a:latin typeface="Times New Roman" panose="02020603050405020304" pitchFamily="18" charset="0"/>
              <a:cs typeface="Times New Roman" panose="02020603050405020304" pitchFamily="18" charset="0"/>
            </a:endParaRPr>
          </a:p>
          <a:p>
            <a:pPr algn="just"/>
            <a:r>
              <a:rPr lang="cs-CZ" altLang="cs-CZ" sz="2400" dirty="0" err="1">
                <a:solidFill>
                  <a:srgbClr val="307871"/>
                </a:solidFill>
                <a:latin typeface="Times New Roman" panose="02020603050405020304" pitchFamily="18" charset="0"/>
                <a:cs typeface="Times New Roman" panose="02020603050405020304" pitchFamily="18" charset="0"/>
              </a:rPr>
              <a:t>Batch</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distributed</a:t>
            </a:r>
            <a:r>
              <a:rPr lang="cs-CZ" altLang="cs-CZ" sz="2400" dirty="0">
                <a:solidFill>
                  <a:srgbClr val="307871"/>
                </a:solidFill>
                <a:latin typeface="Times New Roman" panose="02020603050405020304" pitchFamily="18" charset="0"/>
                <a:cs typeface="Times New Roman" panose="02020603050405020304" pitchFamily="18" charset="0"/>
              </a:rPr>
              <a:t> to </a:t>
            </a:r>
            <a:r>
              <a:rPr lang="cs-CZ" altLang="cs-CZ" sz="2400" dirty="0" err="1">
                <a:solidFill>
                  <a:srgbClr val="307871"/>
                </a:solidFill>
                <a:latin typeface="Times New Roman" panose="02020603050405020304" pitchFamily="18" charset="0"/>
                <a:cs typeface="Times New Roman" panose="02020603050405020304" pitchFamily="18" charset="0"/>
              </a:rPr>
              <a:t>customer</a:t>
            </a:r>
            <a:r>
              <a:rPr lang="cs-CZ" altLang="cs-CZ" sz="2400" dirty="0">
                <a:solidFill>
                  <a:srgbClr val="307871"/>
                </a:solidFill>
                <a:latin typeface="Times New Roman" panose="02020603050405020304" pitchFamily="18" charset="0"/>
                <a:cs typeface="Times New Roman" panose="02020603050405020304" pitchFamily="18" charset="0"/>
              </a:rPr>
              <a:t>.</a:t>
            </a:r>
          </a:p>
          <a:p>
            <a:pPr algn="just"/>
            <a:r>
              <a:rPr lang="cs-CZ" altLang="cs-CZ" sz="2400" dirty="0">
                <a:solidFill>
                  <a:srgbClr val="307871"/>
                </a:solidFill>
                <a:latin typeface="Times New Roman" panose="02020603050405020304" pitchFamily="18" charset="0"/>
                <a:cs typeface="Times New Roman" panose="02020603050405020304" pitchFamily="18" charset="0"/>
              </a:rPr>
              <a:t>Just in </a:t>
            </a:r>
            <a:r>
              <a:rPr lang="cs-CZ" altLang="cs-CZ" sz="2400" dirty="0" err="1">
                <a:solidFill>
                  <a:srgbClr val="307871"/>
                </a:solidFill>
                <a:latin typeface="Times New Roman" panose="02020603050405020304" pitchFamily="18" charset="0"/>
                <a:cs typeface="Times New Roman" panose="02020603050405020304" pitchFamily="18" charset="0"/>
              </a:rPr>
              <a:t>time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companies</a:t>
            </a:r>
            <a:r>
              <a:rPr lang="cs-CZ" altLang="cs-CZ" sz="2400" dirty="0">
                <a:solidFill>
                  <a:srgbClr val="307871"/>
                </a:solidFill>
                <a:latin typeface="Times New Roman" panose="02020603050405020304" pitchFamily="18" charset="0"/>
                <a:cs typeface="Times New Roman" panose="02020603050405020304" pitchFamily="18" charset="0"/>
              </a:rPr>
              <a:t>: Toyota, </a:t>
            </a:r>
            <a:r>
              <a:rPr lang="cs-CZ" altLang="cs-CZ" sz="2400" dirty="0" err="1">
                <a:solidFill>
                  <a:srgbClr val="307871"/>
                </a:solidFill>
                <a:latin typeface="Times New Roman" panose="02020603050405020304" pitchFamily="18" charset="0"/>
                <a:cs typeface="Times New Roman" panose="02020603050405020304" pitchFamily="18" charset="0"/>
              </a:rPr>
              <a:t>Harley</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Davidson</a:t>
            </a:r>
            <a:r>
              <a:rPr lang="cs-CZ" altLang="cs-CZ" sz="2400" dirty="0">
                <a:solidFill>
                  <a:srgbClr val="307871"/>
                </a:solidFill>
                <a:latin typeface="Times New Roman" panose="02020603050405020304" pitchFamily="18" charset="0"/>
                <a:cs typeface="Times New Roman" panose="02020603050405020304" pitchFamily="18" charset="0"/>
              </a:rPr>
              <a:t>, Dell, Apple</a:t>
            </a:r>
          </a:p>
        </p:txBody>
      </p:sp>
    </p:spTree>
    <p:extLst>
      <p:ext uri="{BB962C8B-B14F-4D97-AF65-F5344CB8AC3E}">
        <p14:creationId xmlns:p14="http://schemas.microsoft.com/office/powerpoint/2010/main" val="86249083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2.xml><?xml version="1.0" encoding="utf-8"?>
<a:themeOverride xmlns:a="http://schemas.openxmlformats.org/drawingml/2006/main">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3.xml><?xml version="1.0" encoding="utf-8"?>
<a:themeOverride xmlns:a="http://schemas.openxmlformats.org/drawingml/2006/main">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4.xml><?xml version="1.0" encoding="utf-8"?>
<a:themeOverride xmlns:a="http://schemas.openxmlformats.org/drawingml/2006/main">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5.xml><?xml version="1.0" encoding="utf-8"?>
<a:themeOverride xmlns:a="http://schemas.openxmlformats.org/drawingml/2006/main">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6.xml><?xml version="1.0" encoding="utf-8"?>
<a:themeOverride xmlns:a="http://schemas.openxmlformats.org/drawingml/2006/main">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1087</TotalTime>
  <Words>1676</Words>
  <Application>Microsoft Office PowerPoint</Application>
  <PresentationFormat>Širokoúhlá obrazovka</PresentationFormat>
  <Paragraphs>108</Paragraphs>
  <Slides>26</Slides>
  <Notes>0</Notes>
  <HiddenSlides>0</HiddenSlides>
  <MMClips>0</MMClips>
  <ScaleCrop>false</ScaleCrop>
  <HeadingPairs>
    <vt:vector size="8" baseType="variant">
      <vt:variant>
        <vt:lpstr>Použitá písma</vt:lpstr>
      </vt:variant>
      <vt:variant>
        <vt:i4>6</vt:i4>
      </vt:variant>
      <vt:variant>
        <vt:lpstr>Motiv</vt:lpstr>
      </vt:variant>
      <vt:variant>
        <vt:i4>1</vt:i4>
      </vt:variant>
      <vt:variant>
        <vt:lpstr>Vložené servery OLE</vt:lpstr>
      </vt:variant>
      <vt:variant>
        <vt:i4>2</vt:i4>
      </vt:variant>
      <vt:variant>
        <vt:lpstr>Nadpisy snímků</vt:lpstr>
      </vt:variant>
      <vt:variant>
        <vt:i4>26</vt:i4>
      </vt:variant>
    </vt:vector>
  </HeadingPairs>
  <TitlesOfParts>
    <vt:vector size="35" baseType="lpstr">
      <vt:lpstr>Arial</vt:lpstr>
      <vt:lpstr>Calibri</vt:lpstr>
      <vt:lpstr>Calibri Light</vt:lpstr>
      <vt:lpstr>Cambria Math</vt:lpstr>
      <vt:lpstr>Times New Roman</vt:lpstr>
      <vt:lpstr>Wingdings</vt:lpstr>
      <vt:lpstr>Motiv Office</vt:lpstr>
      <vt:lpstr>Document</vt:lpstr>
      <vt:lpstr>Dokument Microsoft Wordu 97–2003</vt:lpstr>
      <vt:lpstr>Capacity of production lines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Žaneta Rylková</cp:lastModifiedBy>
  <cp:revision>244</cp:revision>
  <cp:lastPrinted>2019-11-27T07:13:41Z</cp:lastPrinted>
  <dcterms:created xsi:type="dcterms:W3CDTF">2016-11-25T20:36:16Z</dcterms:created>
  <dcterms:modified xsi:type="dcterms:W3CDTF">2025-02-04T12:25:59Z</dcterms:modified>
</cp:coreProperties>
</file>