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7" r:id="rId2"/>
    <p:sldId id="256" r:id="rId3"/>
    <p:sldId id="306" r:id="rId4"/>
    <p:sldId id="307" r:id="rId5"/>
    <p:sldId id="308" r:id="rId6"/>
    <p:sldId id="309" r:id="rId7"/>
    <p:sldId id="310" r:id="rId8"/>
    <p:sldId id="311" r:id="rId9"/>
    <p:sldId id="328" r:id="rId10"/>
    <p:sldId id="312" r:id="rId11"/>
    <p:sldId id="313" r:id="rId12"/>
    <p:sldId id="314" r:id="rId13"/>
    <p:sldId id="317" r:id="rId14"/>
    <p:sldId id="334" r:id="rId15"/>
    <p:sldId id="337" r:id="rId16"/>
    <p:sldId id="338" r:id="rId17"/>
    <p:sldId id="339" r:id="rId18"/>
    <p:sldId id="341" r:id="rId19"/>
    <p:sldId id="321" r:id="rId20"/>
    <p:sldId id="322" r:id="rId21"/>
    <p:sldId id="342" r:id="rId22"/>
    <p:sldId id="343" r:id="rId23"/>
    <p:sldId id="323" r:id="rId24"/>
    <p:sldId id="324" r:id="rId25"/>
    <p:sldId id="325" r:id="rId26"/>
    <p:sldId id="326" r:id="rId27"/>
    <p:sldId id="327" r:id="rId28"/>
    <p:sldId id="272" r:id="rId2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l0001" initials="r" lastIdx="0" clrIdx="0">
    <p:extLst>
      <p:ext uri="{19B8F6BF-5375-455C-9EA6-DF929625EA0E}">
        <p15:presenceInfo xmlns:p15="http://schemas.microsoft.com/office/powerpoint/2012/main" userId="ryl00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A604D-6670-451F-B195-0595E0D6B97D}" type="datetimeFigureOut">
              <a:rPr lang="cs-CZ" smtClean="0"/>
              <a:t>04.02.2025</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B227625-0965-487F-A826-F95F96D445EF}" type="slidenum">
              <a:rPr lang="cs-CZ" smtClean="0"/>
              <a:t>‹#›</a:t>
            </a:fld>
            <a:endParaRPr lang="cs-CZ"/>
          </a:p>
        </p:txBody>
      </p:sp>
    </p:spTree>
    <p:extLst>
      <p:ext uri="{BB962C8B-B14F-4D97-AF65-F5344CB8AC3E}">
        <p14:creationId xmlns:p14="http://schemas.microsoft.com/office/powerpoint/2010/main" val="2519962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04.02.2025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04.02.2025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04.02.2025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04.02.2025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04.02.2025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04.02.2025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04.02.2025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ctr"/>
            <a:r>
              <a:rPr lang="cs-CZ" sz="5333" b="1" dirty="0" err="1">
                <a:solidFill>
                  <a:schemeClr val="bg1"/>
                </a:solidFill>
                <a:latin typeface="Times New Roman" panose="02020603050405020304" pitchFamily="18" charset="0"/>
                <a:cs typeface="Times New Roman" panose="02020603050405020304" pitchFamily="18" charset="0"/>
              </a:rPr>
              <a:t>Inventory</a:t>
            </a:r>
            <a:r>
              <a:rPr lang="cs-CZ" sz="5333" b="1">
                <a:solidFill>
                  <a:schemeClr val="bg1"/>
                </a:solidFill>
                <a:latin typeface="Times New Roman" panose="02020603050405020304" pitchFamily="18" charset="0"/>
                <a:cs typeface="Times New Roman" panose="02020603050405020304" pitchFamily="18" charset="0"/>
              </a:rPr>
              <a:t> management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072285" y="4965171"/>
            <a:ext cx="3890744"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a:solidFill>
                  <a:srgbClr val="307871"/>
                </a:solidFill>
                <a:latin typeface="Times New Roman" panose="02020603050405020304" pitchFamily="18" charset="0"/>
                <a:cs typeface="Times New Roman" panose="02020603050405020304" pitchFamily="18" charset="0"/>
              </a:rPr>
              <a:t>Ing. Žaneta </a:t>
            </a:r>
            <a:r>
              <a:rPr lang="cs-CZ" altLang="cs-CZ" sz="2400" b="1" dirty="0" err="1">
                <a:solidFill>
                  <a:srgbClr val="307871"/>
                </a:solidFill>
                <a:latin typeface="Times New Roman" panose="02020603050405020304" pitchFamily="18" charset="0"/>
                <a:cs typeface="Times New Roman" panose="02020603050405020304" pitchFamily="18" charset="0"/>
              </a:rPr>
              <a:t>Rylková</a:t>
            </a:r>
            <a:r>
              <a:rPr lang="cs-CZ" altLang="cs-CZ" sz="2400" b="1" dirty="0">
                <a:solidFill>
                  <a:srgbClr val="307871"/>
                </a:solidFill>
                <a:latin typeface="Times New Roman" panose="02020603050405020304" pitchFamily="18" charset="0"/>
                <a:cs typeface="Times New Roman" panose="02020603050405020304" pitchFamily="18" charset="0"/>
              </a:rPr>
              <a:t>, Ph.D.</a:t>
            </a:r>
            <a:endParaRPr lang="en-GB" altLang="cs-CZ" sz="2400" b="1" dirty="0">
              <a:solidFill>
                <a:srgbClr val="307871"/>
              </a:solidFill>
              <a:latin typeface="Times New Roman" panose="02020603050405020304" pitchFamily="18" charset="0"/>
              <a:cs typeface="Times New Roman" panose="02020603050405020304" pitchFamily="18" charset="0"/>
            </a:endParaRPr>
          </a:p>
          <a:p>
            <a:pPr algn="r"/>
            <a:r>
              <a:rPr lang="cs-CZ" altLang="cs-CZ" sz="2400">
                <a:solidFill>
                  <a:srgbClr val="307871"/>
                </a:solidFill>
                <a:latin typeface="Times New Roman" panose="02020603050405020304" pitchFamily="18" charset="0"/>
                <a:cs typeface="Times New Roman" panose="02020603050405020304" pitchFamily="18" charset="0"/>
              </a:rPr>
              <a:t>Business </a:t>
            </a:r>
            <a:r>
              <a:rPr lang="cs-CZ" altLang="cs-CZ" sz="2400" dirty="0" err="1">
                <a:solidFill>
                  <a:srgbClr val="307871"/>
                </a:solidFill>
                <a:latin typeface="Times New Roman" panose="02020603050405020304" pitchFamily="18" charset="0"/>
                <a:cs typeface="Times New Roman" panose="02020603050405020304" pitchFamily="18" charset="0"/>
              </a:rPr>
              <a:t>Economics</a:t>
            </a:r>
            <a:endParaRPr lang="en-GB" altLang="cs-CZ" sz="2400" dirty="0">
              <a:solidFill>
                <a:srgbClr val="307871"/>
              </a:solidFill>
              <a:latin typeface="Times New Roman" panose="02020603050405020304" pitchFamily="18" charset="0"/>
              <a:cs typeface="Times New Roman" panose="02020603050405020304" pitchFamily="18" charset="0"/>
            </a:endParaRPr>
          </a:p>
          <a:p>
            <a:pPr algn="r"/>
            <a:endParaRPr lang="en-GB" alt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400" dirty="0">
                <a:solidFill>
                  <a:srgbClr val="307871"/>
                </a:solidFill>
                <a:latin typeface="Times New Roman" panose="02020603050405020304" pitchFamily="18" charset="0"/>
                <a:cs typeface="Times New Roman" panose="02020603050405020304" pitchFamily="18" charset="0"/>
              </a:rPr>
              <a:t>In </a:t>
            </a:r>
            <a:r>
              <a:rPr lang="cs-CZ" sz="2400" dirty="0" err="1">
                <a:solidFill>
                  <a:srgbClr val="307871"/>
                </a:solidFill>
                <a:latin typeface="Times New Roman" panose="02020603050405020304" pitchFamily="18" charset="0"/>
                <a:cs typeface="Times New Roman" panose="02020603050405020304" pitchFamily="18" charset="0"/>
              </a:rPr>
              <a:t>terms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operational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management,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functional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classification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stocks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applied</a:t>
            </a:r>
            <a:r>
              <a:rPr lang="cs-CZ" sz="2400" dirty="0">
                <a:solidFill>
                  <a:srgbClr val="307871"/>
                </a:solidFill>
                <a:latin typeface="Times New Roman" panose="02020603050405020304" pitchFamily="18" charset="0"/>
                <a:cs typeface="Times New Roman" panose="02020603050405020304" pitchFamily="18" charset="0"/>
              </a:rPr>
              <a:t> to:</a:t>
            </a:r>
          </a:p>
          <a:p>
            <a:pPr marL="0" indent="0" algn="just">
              <a:lnSpc>
                <a:spcPct val="120000"/>
              </a:lnSpc>
              <a:spcBef>
                <a:spcPts val="600"/>
              </a:spcBef>
              <a:spcAft>
                <a:spcPts val="600"/>
              </a:spcAft>
              <a:buClr>
                <a:srgbClr val="FFFF00"/>
              </a:buClr>
              <a:buSzPct val="100000"/>
              <a:buFont typeface="Wingdings" pitchFamily="2" charset="2"/>
              <a:buChar char="Ø"/>
              <a:tabLst>
                <a:tab pos="447675" algn="l"/>
                <a:tab pos="2686050" algn="l"/>
                <a:tab pos="5200650" algn="l"/>
                <a:tab pos="6191250" algn="l"/>
                <a:tab pos="8610600" algn="r"/>
              </a:tabLst>
              <a:defRPr/>
            </a:pP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Common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stock</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level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turnover</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which covers material delivery requirements between two deliveries. During the delivery cycle, the normal inventory is reduced from the maximum value at the time of delivery to the minimum value before the next delivery</a:t>
            </a:r>
            <a:r>
              <a:rPr lang="cs-CZ" sz="2400" dirty="0">
                <a:solidFill>
                  <a:srgbClr val="307871"/>
                </a:solidFill>
                <a:latin typeface="Times New Roman" panose="02020603050405020304" pitchFamily="18" charset="0"/>
                <a:cs typeface="Times New Roman" panose="02020603050405020304" pitchFamily="18" charset="0"/>
              </a:rPr>
              <a:t>.</a:t>
            </a:r>
          </a:p>
          <a:p>
            <a:pPr lvl="1" indent="-342900" algn="just">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solidFill>
                  <a:srgbClr val="307871"/>
                </a:solidFill>
                <a:latin typeface="Times New Roman" panose="02020603050405020304" pitchFamily="18" charset="0"/>
                <a:cs typeface="Times New Roman" panose="02020603050405020304" pitchFamily="18" charset="0"/>
              </a:rPr>
              <a:t>minimum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level</a:t>
            </a:r>
            <a:r>
              <a:rPr lang="cs-CZ" dirty="0">
                <a:solidFill>
                  <a:srgbClr val="307871"/>
                </a:solidFill>
                <a:latin typeface="Times New Roman" panose="02020603050405020304" pitchFamily="18" charset="0"/>
                <a:cs typeface="Times New Roman" panose="02020603050405020304" pitchFamily="18" charset="0"/>
              </a:rPr>
              <a:t> 	</a:t>
            </a:r>
          </a:p>
          <a:p>
            <a:pPr lvl="1" indent="-342900" algn="just">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err="1">
                <a:solidFill>
                  <a:srgbClr val="307871"/>
                </a:solidFill>
                <a:latin typeface="Times New Roman" panose="02020603050405020304" pitchFamily="18" charset="0"/>
                <a:cs typeface="Times New Roman" panose="02020603050405020304" pitchFamily="18" charset="0"/>
              </a:rPr>
              <a:t>reorder</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level</a:t>
            </a:r>
            <a:r>
              <a:rPr lang="cs-CZ" dirty="0">
                <a:solidFill>
                  <a:srgbClr val="307871"/>
                </a:solidFill>
                <a:latin typeface="Times New Roman" panose="02020603050405020304" pitchFamily="18" charset="0"/>
                <a:cs typeface="Times New Roman" panose="02020603050405020304" pitchFamily="18" charset="0"/>
              </a:rPr>
              <a:t> </a:t>
            </a:r>
          </a:p>
          <a:p>
            <a:pPr lvl="1" indent="-342900" algn="just">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solidFill>
                  <a:srgbClr val="307871"/>
                </a:solidFill>
                <a:latin typeface="Times New Roman" panose="02020603050405020304" pitchFamily="18" charset="0"/>
                <a:cs typeface="Times New Roman" panose="02020603050405020304" pitchFamily="18" charset="0"/>
              </a:rPr>
              <a:t>maximum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level</a:t>
            </a:r>
            <a:endParaRPr lang="cs-CZ"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63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1579"/>
            <a:ext cx="3276859"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Common</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stock</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level</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2900" indent="-342900" algn="just">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solidFill>
                  <a:srgbClr val="307871"/>
                </a:solidFill>
                <a:latin typeface="Times New Roman" panose="02020603050405020304" pitchFamily="18" charset="0"/>
                <a:cs typeface="Times New Roman" panose="02020603050405020304" pitchFamily="18" charset="0"/>
              </a:rPr>
              <a:t>minimum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level</a:t>
            </a:r>
            <a:r>
              <a:rPr lang="cs-CZ" sz="2000" dirty="0">
                <a:solidFill>
                  <a:srgbClr val="307871"/>
                </a:solidFill>
                <a:latin typeface="Times New Roman" panose="02020603050405020304" pitchFamily="18" charset="0"/>
                <a:cs typeface="Times New Roman" panose="02020603050405020304" pitchFamily="18" charset="0"/>
              </a:rPr>
              <a:t> - </a:t>
            </a:r>
            <a:r>
              <a:rPr lang="en-US" sz="2000" dirty="0">
                <a:solidFill>
                  <a:srgbClr val="307871"/>
                </a:solidFill>
                <a:latin typeface="Times New Roman" panose="02020603050405020304" pitchFamily="18" charset="0"/>
                <a:cs typeface="Times New Roman" panose="02020603050405020304" pitchFamily="18" charset="0"/>
              </a:rPr>
              <a:t>below this level the operations is effected and we can secure  reaching this level by setting a reordering point.</a:t>
            </a:r>
            <a:endParaRPr lang="cs-CZ" sz="2000" dirty="0">
              <a:solidFill>
                <a:srgbClr val="307871"/>
              </a:solidFill>
              <a:latin typeface="Times New Roman" panose="02020603050405020304" pitchFamily="18" charset="0"/>
              <a:cs typeface="Times New Roman" panose="02020603050405020304" pitchFamily="18" charset="0"/>
            </a:endParaRPr>
          </a:p>
          <a:p>
            <a:pPr marL="882900" indent="-342900" algn="just">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reorder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level</a:t>
            </a:r>
            <a:r>
              <a:rPr lang="cs-CZ" sz="2000" dirty="0">
                <a:solidFill>
                  <a:srgbClr val="307871"/>
                </a:solidFill>
                <a:latin typeface="Times New Roman" panose="02020603050405020304" pitchFamily="18" charset="0"/>
                <a:cs typeface="Times New Roman" panose="02020603050405020304" pitchFamily="18" charset="0"/>
              </a:rPr>
              <a:t> - </a:t>
            </a:r>
            <a:r>
              <a:rPr lang="en-US" sz="2000" dirty="0">
                <a:solidFill>
                  <a:srgbClr val="307871"/>
                </a:solidFill>
                <a:latin typeface="Times New Roman" panose="02020603050405020304" pitchFamily="18" charset="0"/>
                <a:cs typeface="Times New Roman" panose="02020603050405020304" pitchFamily="18" charset="0"/>
              </a:rPr>
              <a:t>a minimum amount of an item which a company holds in stock, such that, when stock falls to this amount, the item must be reordered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Reorder</a:t>
            </a:r>
            <a:r>
              <a:rPr lang="cs-CZ" sz="2000" dirty="0">
                <a:solidFill>
                  <a:srgbClr val="307871"/>
                </a:solidFill>
                <a:latin typeface="Times New Roman" panose="02020603050405020304" pitchFamily="18" charset="0"/>
                <a:cs typeface="Times New Roman" panose="02020603050405020304" pitchFamily="18" charset="0"/>
              </a:rPr>
              <a:t> point </a:t>
            </a:r>
            <a:r>
              <a:rPr lang="cs-CZ" sz="2000" dirty="0" err="1">
                <a:solidFill>
                  <a:srgbClr val="307871"/>
                </a:solidFill>
                <a:latin typeface="Times New Roman" panose="02020603050405020304" pitchFamily="18" charset="0"/>
                <a:cs typeface="Times New Roman" panose="02020603050405020304" pitchFamily="18" charset="0"/>
              </a:rPr>
              <a:t>formula</a:t>
            </a:r>
            <a:r>
              <a:rPr lang="cs-CZ" sz="2000" dirty="0">
                <a:solidFill>
                  <a:srgbClr val="307871"/>
                </a:solidFill>
                <a:latin typeface="Times New Roman" panose="02020603050405020304" pitchFamily="18" charset="0"/>
                <a:cs typeface="Times New Roman" panose="02020603050405020304" pitchFamily="18" charset="0"/>
              </a:rPr>
              <a:t> = (</a:t>
            </a:r>
            <a:r>
              <a:rPr lang="cs-CZ" sz="2000" dirty="0" err="1">
                <a:solidFill>
                  <a:srgbClr val="307871"/>
                </a:solidFill>
                <a:latin typeface="Times New Roman" panose="02020603050405020304" pitchFamily="18" charset="0"/>
                <a:cs typeface="Times New Roman" panose="02020603050405020304" pitchFamily="18" charset="0"/>
              </a:rPr>
              <a:t>average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daily</a:t>
            </a:r>
            <a:r>
              <a:rPr lang="cs-CZ" sz="2000" dirty="0">
                <a:solidFill>
                  <a:srgbClr val="307871"/>
                </a:solidFill>
                <a:latin typeface="Times New Roman" panose="02020603050405020304" pitchFamily="18" charset="0"/>
                <a:cs typeface="Times New Roman" panose="02020603050405020304" pitchFamily="18" charset="0"/>
              </a:rPr>
              <a:t> unit sales x </a:t>
            </a:r>
            <a:r>
              <a:rPr lang="cs-CZ" sz="2000" dirty="0" err="1">
                <a:solidFill>
                  <a:srgbClr val="307871"/>
                </a:solidFill>
                <a:latin typeface="Times New Roman" panose="02020603050405020304" pitchFamily="18" charset="0"/>
                <a:cs typeface="Times New Roman" panose="02020603050405020304" pitchFamily="18" charset="0"/>
              </a:rPr>
              <a:t>delivery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lead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a:t>
            </a:r>
            <a:r>
              <a:rPr lang="cs-CZ" sz="2000" dirty="0" err="1">
                <a:solidFill>
                  <a:srgbClr val="307871"/>
                </a:solidFill>
                <a:latin typeface="Times New Roman" panose="02020603050405020304" pitchFamily="18" charset="0"/>
                <a:cs typeface="Times New Roman" panose="02020603050405020304" pitchFamily="18" charset="0"/>
              </a:rPr>
              <a:t>safety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endParaRPr lang="cs-CZ" sz="2000" dirty="0">
              <a:solidFill>
                <a:srgbClr val="307871"/>
              </a:solidFill>
              <a:latin typeface="Times New Roman" panose="02020603050405020304" pitchFamily="18" charset="0"/>
              <a:cs typeface="Times New Roman" panose="02020603050405020304" pitchFamily="18" charset="0"/>
            </a:endParaRPr>
          </a:p>
          <a:p>
            <a:pPr marL="882900" indent="-342900" algn="just">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solidFill>
                  <a:srgbClr val="307871"/>
                </a:solidFill>
                <a:latin typeface="Times New Roman" panose="02020603050405020304" pitchFamily="18" charset="0"/>
                <a:cs typeface="Times New Roman" panose="02020603050405020304" pitchFamily="18" charset="0"/>
              </a:rPr>
              <a:t>maximum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level</a:t>
            </a:r>
            <a:r>
              <a:rPr lang="cs-CZ" sz="2000" dirty="0">
                <a:solidFill>
                  <a:srgbClr val="307871"/>
                </a:solidFill>
                <a:latin typeface="Times New Roman" panose="02020603050405020304" pitchFamily="18" charset="0"/>
                <a:cs typeface="Times New Roman" panose="02020603050405020304" pitchFamily="18" charset="0"/>
              </a:rPr>
              <a:t> - </a:t>
            </a:r>
            <a:r>
              <a:rPr lang="en-US" sz="2000" dirty="0">
                <a:solidFill>
                  <a:srgbClr val="307871"/>
                </a:solidFill>
                <a:latin typeface="Times New Roman" panose="02020603050405020304" pitchFamily="18" charset="0"/>
                <a:cs typeface="Times New Roman" panose="02020603050405020304" pitchFamily="18" charset="0"/>
              </a:rPr>
              <a:t>is the quantity of material above which the stock of an item should not normally be allowed to go. This level is fixed after taking into account such factors as: capital, rate of consumption of materials, storage space available, insurance cost, risk of deterioration and obsolescence and economic order quantity, etc. </a:t>
            </a:r>
            <a:endParaRPr lang="cs-CZ"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44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28363" cy="523220"/>
          </a:xfrm>
          <a:prstGeom prst="rect">
            <a:avLst/>
          </a:prstGeom>
        </p:spPr>
        <p:txBody>
          <a:bodyPr wrap="none">
            <a:spAutoFit/>
          </a:bodyPr>
          <a:lstStyle/>
          <a:p>
            <a:pPr lvl="0">
              <a:defRPr/>
            </a:pPr>
            <a:r>
              <a:rPr lang="cs-CZ" sz="2800" b="1" dirty="0">
                <a:solidFill>
                  <a:srgbClr val="307871"/>
                </a:solidFill>
                <a:latin typeface="Times New Roman" panose="02020603050405020304" pitchFamily="18" charset="0"/>
                <a:cs typeface="Times New Roman" panose="02020603050405020304" pitchFamily="18" charset="0"/>
              </a:rPr>
              <a:t>Basic </a:t>
            </a:r>
            <a:r>
              <a:rPr lang="cs-CZ" sz="2800" b="1" dirty="0" err="1">
                <a:solidFill>
                  <a:srgbClr val="307871"/>
                </a:solidFill>
                <a:latin typeface="Times New Roman" panose="02020603050405020304" pitchFamily="18" charset="0"/>
                <a:cs typeface="Times New Roman" panose="02020603050405020304" pitchFamily="18" charset="0"/>
              </a:rPr>
              <a:t>concepts</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of</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Technical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 </a:t>
            </a:r>
            <a:r>
              <a:rPr lang="cs-CZ" sz="2000" dirty="0" err="1">
                <a:solidFill>
                  <a:srgbClr val="307871"/>
                </a:solidFill>
                <a:latin typeface="Times New Roman" panose="02020603050405020304" pitchFamily="18" charset="0"/>
                <a:cs typeface="Times New Roman" panose="02020603050405020304" pitchFamily="18" charset="0"/>
              </a:rPr>
              <a:t>before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usage</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a:t>
            </a:r>
          </a:p>
          <a:p>
            <a:pPr marL="457200" indent="-457200" algn="just">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Seasonal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performance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these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fluctuates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with</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seasnons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For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example</a:t>
            </a:r>
            <a:r>
              <a:rPr lang="cs-CZ" sz="2000" dirty="0">
                <a:solidFill>
                  <a:srgbClr val="307871"/>
                </a:solidFill>
                <a:latin typeface="Times New Roman" panose="02020603050405020304" pitchFamily="18" charset="0"/>
                <a:cs typeface="Times New Roman" panose="02020603050405020304" pitchFamily="18" charset="0"/>
              </a:rPr>
              <a:t>, retail </a:t>
            </a:r>
            <a:r>
              <a:rPr lang="cs-CZ" sz="2000" dirty="0" err="1">
                <a:solidFill>
                  <a:srgbClr val="307871"/>
                </a:solidFill>
                <a:latin typeface="Times New Roman" panose="02020603050405020304" pitchFamily="18" charset="0"/>
                <a:cs typeface="Times New Roman" panose="02020603050405020304" pitchFamily="18" charset="0"/>
              </a:rPr>
              <a:t>companies´sales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profits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often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increase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Christmas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start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school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year</a:t>
            </a:r>
            <a:r>
              <a:rPr lang="cs-CZ" sz="2000" dirty="0">
                <a:solidFill>
                  <a:srgbClr val="307871"/>
                </a:solidFill>
                <a:latin typeface="Times New Roman" panose="02020603050405020304" pitchFamily="18" charset="0"/>
                <a:cs typeface="Times New Roman" panose="02020603050405020304" pitchFamily="18" charset="0"/>
              </a:rPr>
              <a:t>.</a:t>
            </a:r>
          </a:p>
          <a:p>
            <a:pPr marL="457200" indent="-457200" algn="just">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Emergency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 </a:t>
            </a:r>
            <a:r>
              <a:rPr lang="en-US" sz="2000" dirty="0">
                <a:solidFill>
                  <a:srgbClr val="307871"/>
                </a:solidFill>
                <a:latin typeface="Times New Roman" panose="02020603050405020304" pitchFamily="18" charset="0"/>
                <a:cs typeface="Times New Roman" panose="02020603050405020304" pitchFamily="18" charset="0"/>
              </a:rPr>
              <a:t>Quantity of a material, parts, or supplies that must be kept on hand at all times to provide for an effective response to an emergency.</a:t>
            </a:r>
            <a:endParaRPr lang="cs-CZ" sz="2000" dirty="0">
              <a:solidFill>
                <a:srgbClr val="307871"/>
              </a:solidFill>
              <a:latin typeface="Times New Roman" panose="02020603050405020304" pitchFamily="18" charset="0"/>
              <a:cs typeface="Times New Roman" panose="02020603050405020304" pitchFamily="18" charset="0"/>
            </a:endParaRPr>
          </a:p>
          <a:p>
            <a:pPr marL="457200" indent="-457200" algn="just">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Speculative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 </a:t>
            </a:r>
            <a:r>
              <a:rPr lang="en-US" sz="2000" dirty="0">
                <a:solidFill>
                  <a:srgbClr val="307871"/>
                </a:solidFill>
                <a:latin typeface="Times New Roman" panose="02020603050405020304" pitchFamily="18" charset="0"/>
                <a:cs typeface="Times New Roman" panose="02020603050405020304" pitchFamily="18" charset="0"/>
              </a:rPr>
              <a:t>a stock with a high degree of risk. A speculative stock may offer the possibility of substantial returns to compensate for its higher risk profile</a:t>
            </a:r>
            <a:r>
              <a:rPr lang="cs-CZ" sz="2000"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tend to be clustered in sectors such as mining, energy and biotechnology</a:t>
            </a:r>
            <a:r>
              <a:rPr lang="cs-CZ" sz="20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520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760775" y="17491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24672" y="421006"/>
            <a:ext cx="2031325"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Safety</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stock</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Safety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covers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deviations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from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planned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average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daily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usage</a:t>
            </a:r>
            <a:r>
              <a:rPr lang="cs-CZ" sz="2000" dirty="0">
                <a:solidFill>
                  <a:srgbClr val="307871"/>
                </a:solidFill>
                <a:latin typeface="Times New Roman" panose="02020603050405020304" pitchFamily="18" charset="0"/>
                <a:cs typeface="Times New Roman" panose="02020603050405020304" pitchFamily="18" charset="0"/>
              </a:rPr>
              <a:t> (s), </a:t>
            </a:r>
            <a:r>
              <a:rPr lang="cs-CZ" sz="2000" dirty="0" err="1">
                <a:solidFill>
                  <a:srgbClr val="307871"/>
                </a:solidFill>
                <a:latin typeface="Times New Roman" panose="02020603050405020304" pitchFamily="18" charset="0"/>
                <a:cs typeface="Times New Roman" panose="02020603050405020304" pitchFamily="18" charset="0"/>
              </a:rPr>
              <a:t>from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planned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delivery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cycle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(c), </a:t>
            </a:r>
            <a:r>
              <a:rPr lang="cs-CZ" sz="2000" dirty="0" err="1">
                <a:solidFill>
                  <a:srgbClr val="307871"/>
                </a:solidFill>
                <a:latin typeface="Times New Roman" panose="02020603050405020304" pitchFamily="18" charset="0"/>
                <a:cs typeface="Times New Roman" panose="02020603050405020304" pitchFamily="18" charset="0"/>
              </a:rPr>
              <a:t>from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planned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delivery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level</a:t>
            </a:r>
            <a:r>
              <a:rPr lang="cs-CZ" sz="2000" dirty="0">
                <a:solidFill>
                  <a:srgbClr val="307871"/>
                </a:solidFill>
                <a:latin typeface="Times New Roman" panose="02020603050405020304" pitchFamily="18" charset="0"/>
                <a:cs typeface="Times New Roman" panose="02020603050405020304" pitchFamily="18" charset="0"/>
              </a:rPr>
              <a:t> (D). </a:t>
            </a:r>
            <a:br>
              <a:rPr lang="cs-CZ" sz="2000" dirty="0">
                <a:solidFill>
                  <a:srgbClr val="307871"/>
                </a:solidFill>
                <a:latin typeface="Times New Roman" panose="02020603050405020304" pitchFamily="18" charset="0"/>
                <a:cs typeface="Times New Roman" panose="02020603050405020304" pitchFamily="18" charset="0"/>
              </a:rPr>
            </a:br>
            <a:r>
              <a:rPr lang="cs-CZ" sz="2000" dirty="0" err="1">
                <a:solidFill>
                  <a:srgbClr val="307871"/>
                </a:solidFill>
                <a:latin typeface="Times New Roman" panose="02020603050405020304" pitchFamily="18" charset="0"/>
                <a:cs typeface="Times New Roman" panose="02020603050405020304" pitchFamily="18" charset="0"/>
              </a:rPr>
              <a:t>Safety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level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object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standardization</a:t>
            </a:r>
            <a:r>
              <a:rPr lang="cs-CZ" sz="2000" dirty="0">
                <a:solidFill>
                  <a:srgbClr val="307871"/>
                </a:solidFill>
                <a:latin typeface="Times New Roman" panose="02020603050405020304" pitchFamily="18" charset="0"/>
                <a:cs typeface="Times New Roman" panose="02020603050405020304" pitchFamily="18" charset="0"/>
              </a:rPr>
              <a:t>. </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Because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lead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usage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rates</a:t>
            </a:r>
            <a:r>
              <a:rPr lang="cs-CZ" sz="2000" dirty="0">
                <a:solidFill>
                  <a:srgbClr val="307871"/>
                </a:solidFill>
                <a:latin typeface="Times New Roman" panose="02020603050405020304" pitchFamily="18" charset="0"/>
                <a:cs typeface="Times New Roman" panose="02020603050405020304" pitchFamily="18" charset="0"/>
              </a:rPr>
              <a:t> are not </a:t>
            </a:r>
            <a:r>
              <a:rPr lang="cs-CZ" sz="2000" dirty="0" err="1">
                <a:solidFill>
                  <a:srgbClr val="307871"/>
                </a:solidFill>
                <a:latin typeface="Times New Roman" panose="02020603050405020304" pitchFamily="18" charset="0"/>
                <a:cs typeface="Times New Roman" panose="02020603050405020304" pitchFamily="18" charset="0"/>
              </a:rPr>
              <a:t>precise</a:t>
            </a:r>
            <a:r>
              <a:rPr lang="cs-CZ" sz="2000" dirty="0">
                <a:solidFill>
                  <a:srgbClr val="307871"/>
                </a:solidFill>
                <a:latin typeface="Times New Roman" panose="02020603050405020304" pitchFamily="18" charset="0"/>
                <a:cs typeface="Times New Roman" panose="02020603050405020304" pitchFamily="18" charset="0"/>
              </a:rPr>
              <a:t>, most </a:t>
            </a:r>
            <a:r>
              <a:rPr lang="cs-CZ" sz="2000" dirty="0" err="1">
                <a:solidFill>
                  <a:srgbClr val="307871"/>
                </a:solidFill>
                <a:latin typeface="Times New Roman" panose="02020603050405020304" pitchFamily="18" charset="0"/>
                <a:cs typeface="Times New Roman" panose="02020603050405020304" pitchFamily="18" charset="0"/>
              </a:rPr>
              <a:t>firms</a:t>
            </a:r>
            <a:r>
              <a:rPr lang="cs-CZ" sz="2000" dirty="0">
                <a:solidFill>
                  <a:srgbClr val="307871"/>
                </a:solidFill>
                <a:latin typeface="Times New Roman" panose="02020603050405020304" pitchFamily="18" charset="0"/>
                <a:cs typeface="Times New Roman" panose="02020603050405020304" pitchFamily="18" charset="0"/>
              </a:rPr>
              <a:t> hold </a:t>
            </a:r>
            <a:r>
              <a:rPr lang="cs-CZ" sz="2000" dirty="0" err="1">
                <a:solidFill>
                  <a:srgbClr val="307871"/>
                </a:solidFill>
                <a:latin typeface="Times New Roman" panose="02020603050405020304" pitchFamily="18" charset="0"/>
                <a:cs typeface="Times New Roman" panose="02020603050405020304" pitchFamily="18" charset="0"/>
              </a:rPr>
              <a:t>safety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 extra </a:t>
            </a:r>
            <a:r>
              <a:rPr lang="cs-CZ" sz="2000" dirty="0" err="1">
                <a:solidFill>
                  <a:srgbClr val="307871"/>
                </a:solidFill>
                <a:latin typeface="Times New Roman" panose="02020603050405020304" pitchFamily="18" charset="0"/>
                <a:cs typeface="Times New Roman" panose="02020603050405020304" pitchFamily="18" charset="0"/>
              </a:rPr>
              <a:t>inventory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that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held</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prevent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stockouts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important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items</a:t>
            </a:r>
            <a:r>
              <a:rPr lang="cs-CZ" sz="20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reorder</a:t>
            </a:r>
            <a:r>
              <a:rPr lang="cs-CZ" sz="2000" dirty="0">
                <a:solidFill>
                  <a:srgbClr val="307871"/>
                </a:solidFill>
                <a:latin typeface="Times New Roman" panose="02020603050405020304" pitchFamily="18" charset="0"/>
                <a:cs typeface="Times New Roman" panose="02020603050405020304" pitchFamily="18" charset="0"/>
              </a:rPr>
              <a:t> point </a:t>
            </a:r>
            <a:r>
              <a:rPr lang="cs-CZ" sz="2000" dirty="0" err="1">
                <a:solidFill>
                  <a:srgbClr val="307871"/>
                </a:solidFill>
                <a:latin typeface="Times New Roman" panose="02020603050405020304" pitchFamily="18" charset="0"/>
                <a:cs typeface="Times New Roman" panose="02020603050405020304" pitchFamily="18" charset="0"/>
              </a:rPr>
              <a:t>is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point </a:t>
            </a:r>
            <a:r>
              <a:rPr lang="cs-CZ" sz="2000" dirty="0" err="1">
                <a:solidFill>
                  <a:srgbClr val="307871"/>
                </a:solidFill>
                <a:latin typeface="Times New Roman" panose="02020603050405020304" pitchFamily="18" charset="0"/>
                <a:cs typeface="Times New Roman" panose="02020603050405020304" pitchFamily="18" charset="0"/>
              </a:rPr>
              <a:t>at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which</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reorder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inventory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expressed</a:t>
            </a:r>
            <a:r>
              <a:rPr lang="cs-CZ" sz="2000" dirty="0">
                <a:solidFill>
                  <a:srgbClr val="307871"/>
                </a:solidFill>
                <a:latin typeface="Times New Roman" panose="02020603050405020304" pitchFamily="18" charset="0"/>
                <a:cs typeface="Times New Roman" panose="02020603050405020304" pitchFamily="18" charset="0"/>
              </a:rPr>
              <a:t> as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lead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x </a:t>
            </a:r>
            <a:r>
              <a:rPr lang="cs-CZ" sz="2000" dirty="0" err="1">
                <a:solidFill>
                  <a:srgbClr val="307871"/>
                </a:solidFill>
                <a:latin typeface="Times New Roman" panose="02020603050405020304" pitchFamily="18" charset="0"/>
                <a:cs typeface="Times New Roman" panose="02020603050405020304" pitchFamily="18" charset="0"/>
              </a:rPr>
              <a:t>daily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usage</a:t>
            </a:r>
            <a:endParaRPr lang="cs-CZ"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4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88564" cy="523220"/>
          </a:xfrm>
          <a:prstGeom prst="rect">
            <a:avLst/>
          </a:prstGeom>
        </p:spPr>
        <p:txBody>
          <a:bodyPr wrap="none">
            <a:spAutoFit/>
          </a:bodyPr>
          <a:lstStyle/>
          <a:p>
            <a:pPr>
              <a:defRPr/>
            </a:pPr>
            <a:r>
              <a:rPr lang="cs-CZ" sz="2800" b="1" dirty="0" err="1">
                <a:solidFill>
                  <a:srgbClr val="307871"/>
                </a:solidFill>
                <a:latin typeface="Times New Roman" panose="02020603050405020304" pitchFamily="18" charset="0"/>
                <a:cs typeface="Times New Roman" panose="02020603050405020304" pitchFamily="18" charset="0"/>
              </a:rPr>
              <a:t>Operational</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purchasing</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planning</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275606"/>
            <a:ext cx="10360072" cy="4855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I</a:t>
            </a:r>
            <a:r>
              <a:rPr lang="en-US" sz="2000" dirty="0">
                <a:solidFill>
                  <a:srgbClr val="307871"/>
                </a:solidFill>
                <a:latin typeface="Times New Roman" panose="02020603050405020304" pitchFamily="18" charset="0"/>
                <a:cs typeface="Times New Roman" panose="02020603050405020304" pitchFamily="18" charset="0"/>
              </a:rPr>
              <a:t>n accordance with the balancing rule in the table Balance of resources and </a:t>
            </a:r>
            <a:r>
              <a:rPr lang="cs-CZ" sz="2000" dirty="0" err="1">
                <a:solidFill>
                  <a:srgbClr val="307871"/>
                </a:solidFill>
                <a:latin typeface="Times New Roman" panose="02020603050405020304" pitchFamily="18" charset="0"/>
                <a:cs typeface="Times New Roman" panose="02020603050405020304" pitchFamily="18" charset="0"/>
              </a:rPr>
              <a:t>requirements</a:t>
            </a:r>
            <a:r>
              <a:rPr lang="en-US" sz="2000" dirty="0">
                <a:solidFill>
                  <a:srgbClr val="307871"/>
                </a:solidFill>
                <a:latin typeface="Times New Roman" panose="02020603050405020304" pitchFamily="18" charset="0"/>
                <a:cs typeface="Times New Roman" panose="02020603050405020304" pitchFamily="18" charset="0"/>
              </a:rPr>
              <a:t>:</a:t>
            </a:r>
            <a:endParaRPr lang="cs-CZ" sz="2000" dirty="0">
              <a:solidFill>
                <a:srgbClr val="307871"/>
              </a:solidFill>
              <a:latin typeface="Times New Roman" panose="02020603050405020304" pitchFamily="18" charset="0"/>
              <a:cs typeface="Times New Roman" panose="02020603050405020304" pitchFamily="18" charset="0"/>
            </a:endParaRPr>
          </a:p>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	S</a:t>
            </a:r>
            <a:r>
              <a:rPr lang="cs-CZ" sz="2000" baseline="-25000" dirty="0">
                <a:solidFill>
                  <a:srgbClr val="307871"/>
                </a:solidFill>
                <a:latin typeface="Times New Roman" panose="02020603050405020304" pitchFamily="18" charset="0"/>
                <a:cs typeface="Times New Roman" panose="02020603050405020304" pitchFamily="18" charset="0"/>
              </a:rPr>
              <a:t>I</a:t>
            </a:r>
            <a:r>
              <a:rPr lang="cs-CZ" sz="2000" dirty="0">
                <a:solidFill>
                  <a:srgbClr val="307871"/>
                </a:solidFill>
                <a:latin typeface="Times New Roman" panose="02020603050405020304" pitchFamily="18" charset="0"/>
                <a:cs typeface="Times New Roman" panose="02020603050405020304" pitchFamily="18" charset="0"/>
              </a:rPr>
              <a:t> + D = C + S</a:t>
            </a:r>
            <a:r>
              <a:rPr lang="cs-CZ" sz="2000" baseline="-25000" dirty="0">
                <a:solidFill>
                  <a:srgbClr val="307871"/>
                </a:solidFill>
                <a:latin typeface="Times New Roman" panose="02020603050405020304" pitchFamily="18" charset="0"/>
                <a:cs typeface="Times New Roman" panose="02020603050405020304" pitchFamily="18" charset="0"/>
              </a:rPr>
              <a:t>F</a:t>
            </a:r>
          </a:p>
          <a:p>
            <a:pPr marL="0" indent="0">
              <a:spcBef>
                <a:spcPct val="50000"/>
              </a:spcBef>
              <a:buNone/>
            </a:pPr>
            <a:r>
              <a:rPr lang="cs-CZ" sz="2000" dirty="0" err="1">
                <a:solidFill>
                  <a:srgbClr val="307871"/>
                </a:solidFill>
                <a:latin typeface="Times New Roman" panose="02020603050405020304" pitchFamily="18" charset="0"/>
                <a:cs typeface="Times New Roman" panose="02020603050405020304" pitchFamily="18" charset="0"/>
              </a:rPr>
              <a:t>Where</a:t>
            </a:r>
            <a:r>
              <a:rPr lang="cs-CZ" sz="2000" dirty="0">
                <a:solidFill>
                  <a:srgbClr val="307871"/>
                </a:solidFill>
                <a:latin typeface="Times New Roman" panose="02020603050405020304" pitchFamily="18" charset="0"/>
                <a:cs typeface="Times New Roman" panose="02020603050405020304" pitchFamily="18" charset="0"/>
              </a:rPr>
              <a:t>:</a:t>
            </a:r>
          </a:p>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	S</a:t>
            </a:r>
            <a:r>
              <a:rPr lang="cs-CZ" sz="2000" baseline="-25000" dirty="0">
                <a:solidFill>
                  <a:srgbClr val="307871"/>
                </a:solidFill>
                <a:latin typeface="Times New Roman" panose="02020603050405020304" pitchFamily="18" charset="0"/>
                <a:cs typeface="Times New Roman" panose="02020603050405020304" pitchFamily="18" charset="0"/>
              </a:rPr>
              <a:t>I</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Inital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(in natural </a:t>
            </a:r>
            <a:r>
              <a:rPr lang="cs-CZ" sz="2000" dirty="0" err="1">
                <a:solidFill>
                  <a:srgbClr val="307871"/>
                </a:solidFill>
                <a:latin typeface="Times New Roman" panose="02020603050405020304" pitchFamily="18" charset="0"/>
                <a:cs typeface="Times New Roman" panose="02020603050405020304" pitchFamily="18" charset="0"/>
              </a:rPr>
              <a:t>units</a:t>
            </a:r>
            <a:r>
              <a:rPr lang="cs-CZ" sz="2000" dirty="0">
                <a:solidFill>
                  <a:srgbClr val="307871"/>
                </a:solidFill>
                <a:latin typeface="Times New Roman" panose="02020603050405020304" pitchFamily="18" charset="0"/>
                <a:cs typeface="Times New Roman" panose="02020603050405020304" pitchFamily="18" charset="0"/>
              </a:rPr>
              <a:t>)</a:t>
            </a:r>
          </a:p>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	D		</a:t>
            </a:r>
            <a:r>
              <a:rPr lang="cs-CZ" sz="2000" dirty="0" err="1">
                <a:solidFill>
                  <a:srgbClr val="307871"/>
                </a:solidFill>
                <a:latin typeface="Times New Roman" panose="02020603050405020304" pitchFamily="18" charset="0"/>
                <a:cs typeface="Times New Roman" panose="02020603050405020304" pitchFamily="18" charset="0"/>
              </a:rPr>
              <a:t>Delivery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purchase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required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(natural </a:t>
            </a:r>
            <a:r>
              <a:rPr lang="cs-CZ" sz="2000" dirty="0" err="1">
                <a:solidFill>
                  <a:srgbClr val="307871"/>
                </a:solidFill>
                <a:latin typeface="Times New Roman" panose="02020603050405020304" pitchFamily="18" charset="0"/>
                <a:cs typeface="Times New Roman" panose="02020603050405020304" pitchFamily="18" charset="0"/>
              </a:rPr>
              <a:t>units</a:t>
            </a:r>
            <a:r>
              <a:rPr lang="cs-CZ" sz="2000" dirty="0">
                <a:solidFill>
                  <a:srgbClr val="307871"/>
                </a:solidFill>
                <a:latin typeface="Times New Roman" panose="02020603050405020304" pitchFamily="18" charset="0"/>
                <a:cs typeface="Times New Roman" panose="02020603050405020304" pitchFamily="18" charset="0"/>
              </a:rPr>
              <a:t>)</a:t>
            </a:r>
          </a:p>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	C		</a:t>
            </a:r>
            <a:r>
              <a:rPr lang="cs-CZ" sz="2000" dirty="0" err="1">
                <a:solidFill>
                  <a:srgbClr val="307871"/>
                </a:solidFill>
                <a:latin typeface="Times New Roman" panose="02020603050405020304" pitchFamily="18" charset="0"/>
                <a:cs typeface="Times New Roman" panose="02020603050405020304" pitchFamily="18" charset="0"/>
              </a:rPr>
              <a:t>Consumption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or</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service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(natural </a:t>
            </a:r>
            <a:r>
              <a:rPr lang="cs-CZ" sz="2000" dirty="0" err="1">
                <a:solidFill>
                  <a:srgbClr val="307871"/>
                </a:solidFill>
                <a:latin typeface="Times New Roman" panose="02020603050405020304" pitchFamily="18" charset="0"/>
                <a:cs typeface="Times New Roman" panose="02020603050405020304" pitchFamily="18" charset="0"/>
              </a:rPr>
              <a:t>units</a:t>
            </a:r>
            <a:r>
              <a:rPr lang="cs-CZ" sz="2000" dirty="0">
                <a:solidFill>
                  <a:srgbClr val="307871"/>
                </a:solidFill>
                <a:latin typeface="Times New Roman" panose="02020603050405020304" pitchFamily="18" charset="0"/>
                <a:cs typeface="Times New Roman" panose="02020603050405020304" pitchFamily="18" charset="0"/>
              </a:rPr>
              <a:t>)</a:t>
            </a:r>
          </a:p>
          <a:p>
            <a:pPr marL="0" indent="0">
              <a:spcBef>
                <a:spcPct val="50000"/>
              </a:spcBef>
              <a:buNone/>
            </a:pPr>
            <a:r>
              <a:rPr lang="cs-CZ" sz="2000" dirty="0">
                <a:solidFill>
                  <a:srgbClr val="307871"/>
                </a:solidFill>
                <a:latin typeface="Times New Roman" panose="02020603050405020304" pitchFamily="18" charset="0"/>
                <a:cs typeface="Times New Roman" panose="02020603050405020304" pitchFamily="18" charset="0"/>
              </a:rPr>
              <a:t>	S</a:t>
            </a:r>
            <a:r>
              <a:rPr lang="cs-CZ" sz="2000" baseline="-25000" dirty="0">
                <a:solidFill>
                  <a:srgbClr val="307871"/>
                </a:solidFill>
                <a:latin typeface="Times New Roman" panose="02020603050405020304" pitchFamily="18" charset="0"/>
                <a:cs typeface="Times New Roman" panose="02020603050405020304" pitchFamily="18" charset="0"/>
              </a:rPr>
              <a:t>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Final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in a </a:t>
            </a:r>
            <a:r>
              <a:rPr lang="cs-CZ" sz="2000" dirty="0" err="1">
                <a:solidFill>
                  <a:srgbClr val="307871"/>
                </a:solidFill>
                <a:latin typeface="Times New Roman" panose="02020603050405020304" pitchFamily="18" charset="0"/>
                <a:cs typeface="Times New Roman" panose="02020603050405020304" pitchFamily="18" charset="0"/>
              </a:rPr>
              <a:t>certain</a:t>
            </a:r>
            <a:r>
              <a:rPr lang="cs-CZ" sz="2000" dirty="0">
                <a:solidFill>
                  <a:srgbClr val="307871"/>
                </a:solidFill>
                <a:latin typeface="Times New Roman" panose="02020603050405020304" pitchFamily="18" charset="0"/>
                <a:cs typeface="Times New Roman" panose="02020603050405020304" pitchFamily="18" charset="0"/>
              </a:rPr>
              <a:t> period (natural </a:t>
            </a:r>
            <a:r>
              <a:rPr lang="cs-CZ" sz="2000" dirty="0" err="1">
                <a:solidFill>
                  <a:srgbClr val="307871"/>
                </a:solidFill>
                <a:latin typeface="Times New Roman" panose="02020603050405020304" pitchFamily="18" charset="0"/>
                <a:cs typeface="Times New Roman" panose="02020603050405020304" pitchFamily="18" charset="0"/>
              </a:rPr>
              <a:t>units</a:t>
            </a:r>
            <a:r>
              <a:rPr lang="cs-CZ" sz="2000" dirty="0">
                <a:solidFill>
                  <a:srgbClr val="307871"/>
                </a:solidFill>
                <a:latin typeface="Times New Roman" panose="02020603050405020304" pitchFamily="18" charset="0"/>
                <a:cs typeface="Times New Roman" panose="02020603050405020304" pitchFamily="18" charset="0"/>
              </a:rPr>
              <a:t>)</a:t>
            </a:r>
          </a:p>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720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 name="Obdélník 1"/>
              <p:cNvSpPr/>
              <p:nvPr/>
            </p:nvSpPr>
            <p:spPr>
              <a:xfrm>
                <a:off x="987318" y="1450268"/>
                <a:ext cx="7973802" cy="5755422"/>
              </a:xfrm>
              <a:prstGeom prst="rect">
                <a:avLst/>
              </a:prstGeom>
            </p:spPr>
            <p:txBody>
              <a:bodyPr wrap="square">
                <a:spAutoFit/>
              </a:bodyPr>
              <a:lstStyle/>
              <a:p>
                <a:r>
                  <a:rPr lang="cs-CZ" sz="2000" dirty="0">
                    <a:solidFill>
                      <a:srgbClr val="307871"/>
                    </a:solidFill>
                    <a:latin typeface="Times New Roman" panose="02020603050405020304" pitchFamily="18" charset="0"/>
                    <a:cs typeface="Times New Roman" panose="02020603050405020304" pitchFamily="18" charset="0"/>
                  </a:rPr>
                  <a:t>T</a:t>
                </a:r>
                <a:r>
                  <a:rPr lang="en-US" sz="2000" dirty="0">
                    <a:solidFill>
                      <a:srgbClr val="307871"/>
                    </a:solidFill>
                    <a:latin typeface="Times New Roman" panose="02020603050405020304" pitchFamily="18" charset="0"/>
                    <a:cs typeface="Times New Roman" panose="02020603050405020304" pitchFamily="18" charset="0"/>
                  </a:rPr>
                  <a:t>he amount of material </a:t>
                </a:r>
                <a:r>
                  <a:rPr lang="cs-CZ" sz="2000" dirty="0" err="1">
                    <a:solidFill>
                      <a:srgbClr val="307871"/>
                    </a:solidFill>
                    <a:latin typeface="Times New Roman" panose="02020603050405020304" pitchFamily="18" charset="0"/>
                    <a:cs typeface="Times New Roman" panose="02020603050405020304" pitchFamily="18" charset="0"/>
                  </a:rPr>
                  <a:t>required</a:t>
                </a:r>
                <a:r>
                  <a:rPr lang="en-US" sz="2000" dirty="0">
                    <a:solidFill>
                      <a:srgbClr val="307871"/>
                    </a:solidFill>
                    <a:latin typeface="Times New Roman" panose="02020603050405020304" pitchFamily="18" charset="0"/>
                    <a:cs typeface="Times New Roman" panose="02020603050405020304" pitchFamily="18" charset="0"/>
                  </a:rPr>
                  <a:t> is dependent</a:t>
                </a:r>
                <a:r>
                  <a:rPr lang="cs-CZ" sz="2000" dirty="0">
                    <a:solidFill>
                      <a:srgbClr val="307871"/>
                    </a:solidFill>
                    <a:latin typeface="Times New Roman" panose="02020603050405020304" pitchFamily="18" charset="0"/>
                    <a:cs typeface="Times New Roman" panose="02020603050405020304" pitchFamily="18" charset="0"/>
                  </a:rPr>
                  <a:t> on:</a:t>
                </a:r>
              </a:p>
              <a:p>
                <a:pPr marL="285750" indent="-285750">
                  <a:buFont typeface="Arial" panose="020B0604020202020204" pitchFamily="34" charset="0"/>
                  <a:buChar char="•"/>
                </a:pPr>
                <a:r>
                  <a:rPr lang="en-US" sz="2000" dirty="0">
                    <a:solidFill>
                      <a:srgbClr val="307871"/>
                    </a:solidFill>
                    <a:latin typeface="Times New Roman" panose="02020603050405020304" pitchFamily="18" charset="0"/>
                    <a:cs typeface="Times New Roman" panose="02020603050405020304" pitchFamily="18" charset="0"/>
                  </a:rPr>
                  <a:t>the amount of </a:t>
                </a:r>
                <a:r>
                  <a:rPr lang="cs-CZ" sz="2000" dirty="0">
                    <a:solidFill>
                      <a:srgbClr val="307871"/>
                    </a:solidFill>
                    <a:latin typeface="Times New Roman" panose="02020603050405020304" pitchFamily="18" charset="0"/>
                    <a:cs typeface="Times New Roman" panose="02020603050405020304" pitchFamily="18" charset="0"/>
                  </a:rPr>
                  <a:t>1 </a:t>
                </a:r>
                <a:r>
                  <a:rPr lang="cs-CZ" sz="2000" dirty="0" err="1">
                    <a:solidFill>
                      <a:srgbClr val="307871"/>
                    </a:solidFill>
                    <a:latin typeface="Times New Roman" panose="02020603050405020304" pitchFamily="18" charset="0"/>
                    <a:cs typeface="Times New Roman" panose="02020603050405020304" pitchFamily="18" charset="0"/>
                  </a:rPr>
                  <a:t>day</a:t>
                </a:r>
                <a:r>
                  <a:rPr lang="en-US" sz="2000" dirty="0">
                    <a:solidFill>
                      <a:srgbClr val="307871"/>
                    </a:solidFill>
                    <a:latin typeface="Times New Roman" panose="02020603050405020304" pitchFamily="18" charset="0"/>
                    <a:cs typeface="Times New Roman" panose="02020603050405020304" pitchFamily="18" charset="0"/>
                  </a:rPr>
                  <a:t> consumption</a:t>
                </a:r>
                <a:endParaRPr lang="cs-CZ" sz="2000" dirty="0">
                  <a:solidFill>
                    <a:srgbClr val="30787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solidFill>
                      <a:srgbClr val="307871"/>
                    </a:solidFill>
                    <a:latin typeface="Times New Roman" panose="02020603050405020304" pitchFamily="18" charset="0"/>
                    <a:cs typeface="Times New Roman" panose="02020603050405020304" pitchFamily="18" charset="0"/>
                  </a:rPr>
                  <a:t>delivery conditions, and the length of the delivery cycle</a:t>
                </a:r>
                <a:endParaRPr lang="cs-CZ" sz="2000" dirty="0">
                  <a:solidFill>
                    <a:srgbClr val="30787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14:m>
                  <m:oMath xmlns:m="http://schemas.openxmlformats.org/officeDocument/2006/math">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b="0" i="1" smtClean="0">
                            <a:solidFill>
                              <a:srgbClr val="307871"/>
                            </a:solidFill>
                            <a:latin typeface="Cambria Math" panose="02040503050406030204" pitchFamily="18" charset="0"/>
                            <a:cs typeface="Times New Roman" panose="02020603050405020304" pitchFamily="18" charset="0"/>
                          </a:rPr>
                          <m:t>𝑆</m:t>
                        </m:r>
                      </m:e>
                      <m:sub>
                        <m:r>
                          <a:rPr lang="cs-CZ" sz="2000">
                            <a:solidFill>
                              <a:srgbClr val="307871"/>
                            </a:solidFill>
                            <a:latin typeface="Cambria Math" panose="02040503050406030204" pitchFamily="18" charset="0"/>
                            <a:cs typeface="Times New Roman" panose="02020603050405020304" pitchFamily="18" charset="0"/>
                          </a:rPr>
                          <m:t>𝐶𝑚𝑎𝑥</m:t>
                        </m:r>
                      </m:sub>
                    </m:sSub>
                  </m:oMath>
                </a14:m>
                <a:r>
                  <a:rPr lang="cs-CZ" sz="2000" dirty="0">
                    <a:solidFill>
                      <a:srgbClr val="307871"/>
                    </a:solidFill>
                    <a:latin typeface="Times New Roman" panose="02020603050405020304" pitchFamily="18" charset="0"/>
                    <a:cs typeface="Times New Roman" panose="02020603050405020304" pitchFamily="18" charset="0"/>
                  </a:rPr>
                  <a:t>= s*</a:t>
                </a:r>
                <a14:m>
                  <m:oMath xmlns:m="http://schemas.openxmlformats.org/officeDocument/2006/math">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𝑐</m:t>
                        </m:r>
                      </m:sub>
                    </m:sSub>
                  </m:oMath>
                </a14:m>
                <a:r>
                  <a:rPr lang="cs-CZ" sz="2000" dirty="0">
                    <a:solidFill>
                      <a:srgbClr val="307871"/>
                    </a:solidFill>
                    <a:latin typeface="Times New Roman" panose="02020603050405020304" pitchFamily="18" charset="0"/>
                    <a:cs typeface="Times New Roman" panose="02020603050405020304" pitchFamily="18" charset="0"/>
                  </a:rPr>
                  <a:t>		maximum </a:t>
                </a:r>
                <a:r>
                  <a:rPr lang="cs-CZ" sz="2000" dirty="0" err="1">
                    <a:solidFill>
                      <a:srgbClr val="307871"/>
                    </a:solidFill>
                    <a:latin typeface="Times New Roman" panose="02020603050405020304" pitchFamily="18" charset="0"/>
                    <a:cs typeface="Times New Roman" panose="02020603050405020304" pitchFamily="18" charset="0"/>
                  </a:rPr>
                  <a:t>common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14:m>
                  <m:oMath xmlns:m="http://schemas.openxmlformats.org/officeDocument/2006/math">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b="0" i="1" smtClean="0">
                            <a:solidFill>
                              <a:srgbClr val="307871"/>
                            </a:solidFill>
                            <a:latin typeface="Cambria Math" panose="02040503050406030204" pitchFamily="18" charset="0"/>
                            <a:cs typeface="Times New Roman" panose="02020603050405020304" pitchFamily="18" charset="0"/>
                          </a:rPr>
                          <m:t>𝑆</m:t>
                        </m:r>
                      </m:e>
                      <m:sub>
                        <m:r>
                          <a:rPr lang="cs-CZ" sz="2000">
                            <a:solidFill>
                              <a:srgbClr val="307871"/>
                            </a:solidFill>
                            <a:latin typeface="Cambria Math" panose="02040503050406030204" pitchFamily="18" charset="0"/>
                            <a:cs typeface="Times New Roman" panose="02020603050405020304" pitchFamily="18" charset="0"/>
                          </a:rPr>
                          <m:t>𝑚𝑎𝑥</m:t>
                        </m:r>
                      </m:sub>
                    </m:sSub>
                  </m:oMath>
                </a14:m>
                <a:r>
                  <a:rPr lang="cs-CZ" sz="2000" dirty="0">
                    <a:solidFill>
                      <a:srgbClr val="307871"/>
                    </a:solidFill>
                    <a:latin typeface="Times New Roman" panose="02020603050405020304" pitchFamily="18" charset="0"/>
                    <a:cs typeface="Times New Roman" panose="02020603050405020304" pitchFamily="18" charset="0"/>
                  </a:rPr>
                  <a:t>= s*</a:t>
                </a:r>
                <a14:m>
                  <m:oMath xmlns:m="http://schemas.openxmlformats.org/officeDocument/2006/math">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m:t>
                        </m:r>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𝑐</m:t>
                        </m:r>
                      </m:sub>
                    </m:sSub>
                  </m:oMath>
                </a14:m>
                <a:r>
                  <a:rPr lang="cs-CZ" sz="2000" dirty="0">
                    <a:solidFill>
                      <a:srgbClr val="30787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sz="2000" i="1" dirty="0">
                            <a:solidFill>
                              <a:srgbClr val="307871"/>
                            </a:solidFill>
                            <a:latin typeface="Cambria Math" panose="02040503050406030204" pitchFamily="18" charset="0"/>
                            <a:cs typeface="Times New Roman" panose="02020603050405020304" pitchFamily="18" charset="0"/>
                          </a:rPr>
                        </m:ctrlPr>
                      </m:sSubPr>
                      <m:e>
                        <m:r>
                          <a:rPr lang="cs-CZ" sz="2000" dirty="0">
                            <a:solidFill>
                              <a:srgbClr val="307871"/>
                            </a:solidFill>
                            <a:latin typeface="Cambria Math" panose="02040503050406030204" pitchFamily="18" charset="0"/>
                            <a:cs typeface="Times New Roman" panose="02020603050405020304" pitchFamily="18" charset="0"/>
                          </a:rPr>
                          <m:t>𝑡</m:t>
                        </m:r>
                      </m:e>
                      <m:sub>
                        <m:r>
                          <a:rPr lang="cs-CZ" sz="2000" dirty="0">
                            <a:solidFill>
                              <a:srgbClr val="307871"/>
                            </a:solidFill>
                            <a:latin typeface="Cambria Math" panose="02040503050406030204" pitchFamily="18" charset="0"/>
                            <a:cs typeface="Times New Roman" panose="02020603050405020304" pitchFamily="18" charset="0"/>
                          </a:rPr>
                          <m:t>𝑡</m:t>
                        </m:r>
                      </m:sub>
                    </m:sSub>
                  </m:oMath>
                </a14:m>
                <a:r>
                  <a:rPr lang="cs-CZ" sz="2000" dirty="0">
                    <a:solidFill>
                      <a:srgbClr val="30787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cs-CZ" sz="2000" i="1" dirty="0">
                            <a:solidFill>
                              <a:srgbClr val="307871"/>
                            </a:solidFill>
                            <a:latin typeface="Cambria Math" panose="02040503050406030204" pitchFamily="18" charset="0"/>
                            <a:cs typeface="Times New Roman" panose="02020603050405020304" pitchFamily="18" charset="0"/>
                          </a:rPr>
                        </m:ctrlPr>
                      </m:sSubPr>
                      <m:e>
                        <m:r>
                          <a:rPr lang="cs-CZ" sz="2000" dirty="0">
                            <a:solidFill>
                              <a:srgbClr val="307871"/>
                            </a:solidFill>
                            <a:latin typeface="Cambria Math" panose="02040503050406030204" pitchFamily="18" charset="0"/>
                            <a:cs typeface="Times New Roman" panose="02020603050405020304" pitchFamily="18" charset="0"/>
                          </a:rPr>
                          <m:t>𝑡</m:t>
                        </m:r>
                      </m:e>
                      <m:sub>
                        <m:r>
                          <a:rPr lang="cs-CZ" sz="2000" dirty="0">
                            <a:solidFill>
                              <a:srgbClr val="307871"/>
                            </a:solidFill>
                            <a:latin typeface="Cambria Math" panose="02040503050406030204" pitchFamily="18" charset="0"/>
                            <a:cs typeface="Times New Roman" panose="02020603050405020304" pitchFamily="18" charset="0"/>
                          </a:rPr>
                          <m:t>𝑠</m:t>
                        </m:r>
                      </m:sub>
                    </m:sSub>
                    <m:r>
                      <a:rPr lang="cs-CZ" sz="2000" dirty="0">
                        <a:solidFill>
                          <a:srgbClr val="307871"/>
                        </a:solidFill>
                        <a:latin typeface="Cambria Math" panose="02040503050406030204" pitchFamily="18" charset="0"/>
                        <a:cs typeface="Times New Roman" panose="02020603050405020304" pitchFamily="18" charset="0"/>
                      </a:rPr>
                      <m:t>)</m:t>
                    </m:r>
                  </m:oMath>
                </a14:m>
                <a:r>
                  <a:rPr lang="cs-CZ" sz="2000" dirty="0">
                    <a:solidFill>
                      <a:srgbClr val="307871"/>
                    </a:solidFill>
                    <a:latin typeface="Times New Roman" panose="02020603050405020304" pitchFamily="18" charset="0"/>
                    <a:cs typeface="Times New Roman" panose="02020603050405020304" pitchFamily="18" charset="0"/>
                  </a:rPr>
                  <a:t>	maximum </a:t>
                </a:r>
                <a:r>
                  <a:rPr lang="cs-CZ" sz="2000" dirty="0" err="1">
                    <a:solidFill>
                      <a:srgbClr val="307871"/>
                    </a:solidFill>
                    <a:latin typeface="Times New Roman" panose="02020603050405020304" pitchFamily="18" charset="0"/>
                    <a:cs typeface="Times New Roman" panose="02020603050405020304" pitchFamily="18" charset="0"/>
                  </a:rPr>
                  <a:t>total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14:m>
                  <m:oMath xmlns:m="http://schemas.openxmlformats.org/officeDocument/2006/math">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𝑐</m:t>
                        </m:r>
                      </m:sub>
                    </m:sSub>
                  </m:oMath>
                </a14:m>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delivery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cycle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a:t>
                </a:r>
              </a:p>
              <a:p>
                <a:pPr lvl="1"/>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14:m>
                  <m:oMath xmlns:m="http://schemas.openxmlformats.org/officeDocument/2006/math">
                    <m:sSub>
                      <m:sSubPr>
                        <m:ctrlPr>
                          <a:rPr lang="cs-CZ" sz="2000" i="1" dirty="0">
                            <a:solidFill>
                              <a:srgbClr val="307871"/>
                            </a:solidFill>
                            <a:latin typeface="Cambria Math" panose="02040503050406030204" pitchFamily="18" charset="0"/>
                            <a:cs typeface="Times New Roman" panose="02020603050405020304" pitchFamily="18" charset="0"/>
                          </a:rPr>
                        </m:ctrlPr>
                      </m:sSubPr>
                      <m:e>
                        <m:r>
                          <a:rPr lang="cs-CZ" sz="2000" dirty="0">
                            <a:solidFill>
                              <a:srgbClr val="307871"/>
                            </a:solidFill>
                            <a:latin typeface="Cambria Math" panose="02040503050406030204" pitchFamily="18" charset="0"/>
                            <a:cs typeface="Times New Roman" panose="02020603050405020304" pitchFamily="18" charset="0"/>
                          </a:rPr>
                          <m:t>𝑡</m:t>
                        </m:r>
                      </m:e>
                      <m:sub>
                        <m:r>
                          <a:rPr lang="cs-CZ" sz="2000" dirty="0">
                            <a:solidFill>
                              <a:srgbClr val="307871"/>
                            </a:solidFill>
                            <a:latin typeface="Cambria Math" panose="02040503050406030204" pitchFamily="18" charset="0"/>
                            <a:cs typeface="Times New Roman" panose="02020603050405020304" pitchFamily="18" charset="0"/>
                          </a:rPr>
                          <m:t>𝑡</m:t>
                        </m:r>
                      </m:sub>
                    </m:sSub>
                  </m:oMath>
                </a14:m>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technical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for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example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for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drying</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wood</a:t>
                </a: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cs-CZ" sz="2000" dirty="0">
                  <a:solidFill>
                    <a:srgbClr val="30787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14:m>
                  <m:oMath xmlns:m="http://schemas.openxmlformats.org/officeDocument/2006/math">
                    <m:sSub>
                      <m:sSubPr>
                        <m:ctrlPr>
                          <a:rPr lang="cs-CZ" sz="2000" i="1" dirty="0">
                            <a:solidFill>
                              <a:srgbClr val="307871"/>
                            </a:solidFill>
                            <a:latin typeface="Cambria Math" panose="02040503050406030204" pitchFamily="18" charset="0"/>
                            <a:cs typeface="Times New Roman" panose="02020603050405020304" pitchFamily="18" charset="0"/>
                          </a:rPr>
                        </m:ctrlPr>
                      </m:sSubPr>
                      <m:e>
                        <m:r>
                          <a:rPr lang="cs-CZ" sz="2000" dirty="0">
                            <a:solidFill>
                              <a:srgbClr val="307871"/>
                            </a:solidFill>
                            <a:latin typeface="Cambria Math" panose="02040503050406030204" pitchFamily="18" charset="0"/>
                            <a:cs typeface="Times New Roman" panose="02020603050405020304" pitchFamily="18" charset="0"/>
                          </a:rPr>
                          <m:t>𝑡</m:t>
                        </m:r>
                      </m:e>
                      <m:sub>
                        <m:r>
                          <a:rPr lang="cs-CZ" sz="2000" dirty="0">
                            <a:solidFill>
                              <a:srgbClr val="307871"/>
                            </a:solidFill>
                            <a:latin typeface="Cambria Math" panose="02040503050406030204" pitchFamily="18" charset="0"/>
                            <a:cs typeface="Times New Roman" panose="02020603050405020304" pitchFamily="18" charset="0"/>
                          </a:rPr>
                          <m:t>𝑠</m:t>
                        </m:r>
                      </m:sub>
                    </m:sSub>
                  </m:oMath>
                </a14:m>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safety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mc:Choice>
        <mc:Fallback>
          <p:sp>
            <p:nvSpPr>
              <p:cNvPr id="2" name="Obdélník 1"/>
              <p:cNvSpPr>
                <a:spLocks noRot="1" noChangeAspect="1" noMove="1" noResize="1" noEditPoints="1" noAdjustHandles="1" noChangeArrowheads="1" noChangeShapeType="1" noTextEdit="1"/>
              </p:cNvSpPr>
              <p:nvPr/>
            </p:nvSpPr>
            <p:spPr>
              <a:xfrm>
                <a:off x="987318" y="1450268"/>
                <a:ext cx="7973802" cy="5755422"/>
              </a:xfrm>
              <a:prstGeom prst="rect">
                <a:avLst/>
              </a:prstGeom>
              <a:blipFill>
                <a:blip r:embed="rId3"/>
                <a:stretch>
                  <a:fillRect l="-841" t="-636"/>
                </a:stretch>
              </a:blipFill>
            </p:spPr>
            <p:txBody>
              <a:bodyPr/>
              <a:lstStyle/>
              <a:p>
                <a:r>
                  <a:rPr lang="cs-CZ">
                    <a:noFill/>
                  </a:rPr>
                  <a:t> </a:t>
                </a:r>
              </a:p>
            </p:txBody>
          </p:sp>
        </mc:Fallback>
      </mc:AlternateContent>
    </p:spTree>
    <p:extLst>
      <p:ext uri="{BB962C8B-B14F-4D97-AF65-F5344CB8AC3E}">
        <p14:creationId xmlns:p14="http://schemas.microsoft.com/office/powerpoint/2010/main" val="78986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878856" y="1544974"/>
                <a:ext cx="9475671" cy="1631216"/>
              </a:xfrm>
              <a:prstGeom prst="rect">
                <a:avLst/>
              </a:prstGeom>
            </p:spPr>
            <p:txBody>
              <a:bodyPr wrap="none">
                <a:spAutoFit/>
              </a:bodyPr>
              <a:lstStyle/>
              <a:p>
                <a14:m>
                  <m:oMath xmlns:m="http://schemas.openxmlformats.org/officeDocument/2006/math">
                    <m:r>
                      <a:rPr lang="cs-CZ" sz="2000">
                        <a:solidFill>
                          <a:srgbClr val="307871"/>
                        </a:solidFill>
                        <a:latin typeface="Cambria Math" panose="02040503050406030204" pitchFamily="18" charset="0"/>
                        <a:cs typeface="Times New Roman" panose="02020603050405020304" pitchFamily="18" charset="0"/>
                      </a:rPr>
                      <m:t>𝑇𝑆</m:t>
                    </m:r>
                    <m:r>
                      <a:rPr lang="cs-CZ" sz="2000">
                        <a:solidFill>
                          <a:srgbClr val="307871"/>
                        </a:solidFill>
                        <a:latin typeface="Cambria Math" panose="02040503050406030204" pitchFamily="18" charset="0"/>
                        <a:cs typeface="Times New Roman" panose="02020603050405020304" pitchFamily="18" charset="0"/>
                      </a:rPr>
                      <m:t>= </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𝑐</m:t>
                        </m:r>
                      </m:sub>
                    </m:sSub>
                    <m:r>
                      <a:rPr lang="cs-CZ" sz="2000">
                        <a:solidFill>
                          <a:srgbClr val="307871"/>
                        </a:solidFill>
                        <a:latin typeface="Cambria Math" panose="02040503050406030204" pitchFamily="18" charset="0"/>
                        <a:cs typeface="Times New Roman" panose="02020603050405020304" pitchFamily="18" charset="0"/>
                      </a:rPr>
                      <m:t>+</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𝑡</m:t>
                        </m:r>
                      </m:sub>
                    </m:sSub>
                    <m:r>
                      <a:rPr lang="cs-CZ" sz="2000">
                        <a:solidFill>
                          <a:srgbClr val="307871"/>
                        </a:solidFill>
                        <a:latin typeface="Cambria Math" panose="02040503050406030204" pitchFamily="18" charset="0"/>
                        <a:cs typeface="Times New Roman" panose="02020603050405020304" pitchFamily="18" charset="0"/>
                      </a:rPr>
                      <m:t>+</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𝑠</m:t>
                        </m:r>
                      </m:sub>
                    </m:sSub>
                  </m:oMath>
                </a14:m>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standard </a:t>
                </a:r>
                <a:r>
                  <a:rPr lang="cs-CZ" sz="2000" dirty="0" err="1">
                    <a:solidFill>
                      <a:srgbClr val="307871"/>
                    </a:solidFill>
                    <a:latin typeface="Times New Roman" panose="02020603050405020304" pitchFamily="18" charset="0"/>
                    <a:cs typeface="Times New Roman" panose="02020603050405020304" pitchFamily="18" charset="0"/>
                  </a:rPr>
                  <a:t>for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individual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item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a:t>
                </a:r>
              </a:p>
              <a:p>
                <a:endParaRPr lang="cs-CZ" sz="2000" dirty="0">
                  <a:solidFill>
                    <a:srgbClr val="307871"/>
                  </a:solidFill>
                  <a:latin typeface="Times New Roman" panose="02020603050405020304" pitchFamily="18" charset="0"/>
                  <a:cs typeface="Times New Roman" panose="02020603050405020304" pitchFamily="18" charset="0"/>
                </a:endParaRPr>
              </a:p>
              <a:p>
                <a:endParaRPr lang="cs-CZ" sz="2000" dirty="0">
                  <a:solidFill>
                    <a:srgbClr val="307871"/>
                  </a:solidFill>
                  <a:latin typeface="Times New Roman" panose="02020603050405020304" pitchFamily="18" charset="0"/>
                  <a:cs typeface="Times New Roman" panose="02020603050405020304" pitchFamily="18" charset="0"/>
                </a:endParaRPr>
              </a:p>
              <a:p>
                <a:endParaRPr lang="cs-CZ" sz="2000" dirty="0">
                  <a:solidFill>
                    <a:srgbClr val="307871"/>
                  </a:solidFill>
                  <a:latin typeface="Times New Roman" panose="02020603050405020304" pitchFamily="18" charset="0"/>
                  <a:cs typeface="Times New Roman" panose="02020603050405020304" pitchFamily="18" charset="0"/>
                </a:endParaRPr>
              </a:p>
              <a:p>
                <a14:m>
                  <m:oMath xmlns:m="http://schemas.openxmlformats.org/officeDocument/2006/math">
                    <m:r>
                      <a:rPr lang="cs-CZ" sz="2000">
                        <a:solidFill>
                          <a:srgbClr val="307871"/>
                        </a:solidFill>
                        <a:latin typeface="Cambria Math" panose="02040503050406030204" pitchFamily="18" charset="0"/>
                        <a:cs typeface="Times New Roman" panose="02020603050405020304" pitchFamily="18" charset="0"/>
                      </a:rPr>
                      <m:t>𝑇𝑆</m:t>
                    </m:r>
                    <m:r>
                      <a:rPr lang="cs-CZ" sz="2000">
                        <a:solidFill>
                          <a:srgbClr val="307871"/>
                        </a:solidFill>
                        <a:latin typeface="Cambria Math" panose="02040503050406030204" pitchFamily="18" charset="0"/>
                        <a:cs typeface="Times New Roman" panose="02020603050405020304" pitchFamily="18" charset="0"/>
                      </a:rPr>
                      <m:t>=</m:t>
                    </m:r>
                  </m:oMath>
                </a14:m>
                <a:r>
                  <a:rPr lang="cs-CZ" sz="2000" dirty="0">
                    <a:solidFill>
                      <a:srgbClr val="307871"/>
                    </a:solidFill>
                    <a:latin typeface="Times New Roman" panose="02020603050405020304" pitchFamily="18" charset="0"/>
                    <a:cs typeface="Times New Roman" panose="02020603050405020304" pitchFamily="18" charset="0"/>
                  </a:rPr>
                  <a:t>1/2</a:t>
                </a:r>
                <a14:m>
                  <m:oMath xmlns:m="http://schemas.openxmlformats.org/officeDocument/2006/math">
                    <m:r>
                      <a:rPr lang="cs-CZ" sz="2000">
                        <a:solidFill>
                          <a:srgbClr val="307871"/>
                        </a:solidFill>
                        <a:latin typeface="Cambria Math" panose="02040503050406030204" pitchFamily="18" charset="0"/>
                        <a:cs typeface="Times New Roman" panose="02020603050405020304" pitchFamily="18" charset="0"/>
                      </a:rPr>
                      <m:t> </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𝑐</m:t>
                        </m:r>
                      </m:sub>
                    </m:sSub>
                    <m:r>
                      <a:rPr lang="cs-CZ" sz="2000">
                        <a:solidFill>
                          <a:srgbClr val="307871"/>
                        </a:solidFill>
                        <a:latin typeface="Cambria Math" panose="02040503050406030204" pitchFamily="18" charset="0"/>
                        <a:cs typeface="Times New Roman" panose="02020603050405020304" pitchFamily="18" charset="0"/>
                      </a:rPr>
                      <m:t>+</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𝑡</m:t>
                        </m:r>
                      </m:sub>
                    </m:sSub>
                    <m:r>
                      <a:rPr lang="cs-CZ" sz="2000">
                        <a:solidFill>
                          <a:srgbClr val="307871"/>
                        </a:solidFill>
                        <a:latin typeface="Cambria Math" panose="02040503050406030204" pitchFamily="18" charset="0"/>
                        <a:cs typeface="Times New Roman" panose="02020603050405020304" pitchFamily="18" charset="0"/>
                      </a:rPr>
                      <m:t>+</m:t>
                    </m:r>
                    <m:sSub>
                      <m:sSubPr>
                        <m:ctrlPr>
                          <a:rPr lang="cs-CZ" sz="2000" i="1">
                            <a:solidFill>
                              <a:srgbClr val="307871"/>
                            </a:solidFill>
                            <a:latin typeface="Cambria Math" panose="02040503050406030204" pitchFamily="18" charset="0"/>
                            <a:cs typeface="Times New Roman" panose="02020603050405020304" pitchFamily="18" charset="0"/>
                          </a:rPr>
                        </m:ctrlPr>
                      </m:sSubPr>
                      <m:e>
                        <m:r>
                          <a:rPr lang="cs-CZ" sz="2000">
                            <a:solidFill>
                              <a:srgbClr val="307871"/>
                            </a:solidFill>
                            <a:latin typeface="Cambria Math" panose="02040503050406030204" pitchFamily="18" charset="0"/>
                            <a:cs typeface="Times New Roman" panose="02020603050405020304" pitchFamily="18" charset="0"/>
                          </a:rPr>
                          <m:t>𝑡</m:t>
                        </m:r>
                      </m:e>
                      <m:sub>
                        <m:r>
                          <a:rPr lang="cs-CZ" sz="2000">
                            <a:solidFill>
                              <a:srgbClr val="307871"/>
                            </a:solidFill>
                            <a:latin typeface="Cambria Math" panose="02040503050406030204" pitchFamily="18" charset="0"/>
                            <a:cs typeface="Times New Roman" panose="02020603050405020304" pitchFamily="18" charset="0"/>
                          </a:rPr>
                          <m:t>𝑠</m:t>
                        </m:r>
                      </m:sub>
                    </m:sSub>
                  </m:oMath>
                </a14:m>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standard (</a:t>
                </a:r>
                <a:r>
                  <a:rPr lang="cs-CZ" sz="2000" dirty="0" err="1">
                    <a:solidFill>
                      <a:srgbClr val="307871"/>
                    </a:solidFill>
                    <a:latin typeface="Times New Roman" panose="02020603050405020304" pitchFamily="18" charset="0"/>
                    <a:cs typeface="Times New Roman" panose="02020603050405020304" pitchFamily="18" charset="0"/>
                  </a:rPr>
                  <a:t>for</a:t>
                </a:r>
                <a:r>
                  <a:rPr lang="cs-CZ" sz="2000" dirty="0">
                    <a:solidFill>
                      <a:srgbClr val="307871"/>
                    </a:solidFill>
                    <a:latin typeface="Times New Roman" panose="02020603050405020304" pitchFamily="18" charset="0"/>
                    <a:cs typeface="Times New Roman" panose="02020603050405020304" pitchFamily="18" charset="0"/>
                  </a:rPr>
                  <a:t> more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items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days</a:t>
                </a:r>
                <a:r>
                  <a:rPr lang="cs-CZ" sz="2000" dirty="0">
                    <a:solidFill>
                      <a:srgbClr val="307871"/>
                    </a:solidFill>
                    <a:latin typeface="Times New Roman" panose="02020603050405020304" pitchFamily="18" charset="0"/>
                    <a:cs typeface="Times New Roman" panose="02020603050405020304" pitchFamily="18" charset="0"/>
                  </a:rPr>
                  <a:t>])</a:t>
                </a:r>
              </a:p>
            </p:txBody>
          </p:sp>
        </mc:Choice>
        <mc:Fallback xmlns="">
          <p:sp>
            <p:nvSpPr>
              <p:cNvPr id="2" name="Obdélník 1"/>
              <p:cNvSpPr>
                <a:spLocks noRot="1" noChangeAspect="1" noMove="1" noResize="1" noEditPoints="1" noAdjustHandles="1" noChangeArrowheads="1" noChangeShapeType="1" noTextEdit="1"/>
              </p:cNvSpPr>
              <p:nvPr/>
            </p:nvSpPr>
            <p:spPr>
              <a:xfrm>
                <a:off x="878856" y="1544974"/>
                <a:ext cx="9475671" cy="1631216"/>
              </a:xfrm>
              <a:prstGeom prst="rect">
                <a:avLst/>
              </a:prstGeom>
              <a:blipFill>
                <a:blip r:embed="rId3"/>
                <a:stretch>
                  <a:fillRect t="-1866" b="-5597"/>
                </a:stretch>
              </a:blipFill>
            </p:spPr>
            <p:txBody>
              <a:bodyPr/>
              <a:lstStyle/>
              <a:p>
                <a:r>
                  <a:rPr lang="cs-CZ">
                    <a:noFill/>
                  </a:rPr>
                  <a:t> </a:t>
                </a:r>
              </a:p>
            </p:txBody>
          </p:sp>
        </mc:Fallback>
      </mc:AlternateContent>
    </p:spTree>
    <p:extLst>
      <p:ext uri="{BB962C8B-B14F-4D97-AF65-F5344CB8AC3E}">
        <p14:creationId xmlns:p14="http://schemas.microsoft.com/office/powerpoint/2010/main" val="355712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699206"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Process</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of</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common</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stock</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level</a:t>
            </a:r>
            <a:r>
              <a:rPr lang="cs-CZ" sz="2800" b="1" dirty="0">
                <a:solidFill>
                  <a:srgbClr val="307871"/>
                </a:solidFill>
                <a:latin typeface="Times New Roman" panose="02020603050405020304" pitchFamily="18" charset="0"/>
                <a:cs typeface="Times New Roman" panose="02020603050405020304" pitchFamily="18" charset="0"/>
              </a:rPr>
              <a:t> (ZC)in </a:t>
            </a:r>
            <a:r>
              <a:rPr lang="cs-CZ" sz="2800" b="1" dirty="0" err="1">
                <a:solidFill>
                  <a:srgbClr val="307871"/>
                </a:solidFill>
                <a:latin typeface="Times New Roman" panose="02020603050405020304" pitchFamily="18" charset="0"/>
                <a:cs typeface="Times New Roman" panose="02020603050405020304" pitchFamily="18" charset="0"/>
              </a:rPr>
              <a:t>time</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543352198"/>
              </p:ext>
            </p:extLst>
          </p:nvPr>
        </p:nvGraphicFramePr>
        <p:xfrm>
          <a:off x="388938" y="960438"/>
          <a:ext cx="8953500" cy="5332412"/>
        </p:xfrm>
        <a:graphic>
          <a:graphicData uri="http://schemas.openxmlformats.org/presentationml/2006/ole">
            <mc:AlternateContent xmlns:mc="http://schemas.openxmlformats.org/markup-compatibility/2006">
              <mc:Choice xmlns:v="urn:schemas-microsoft-com:vml" Requires="v">
                <p:oleObj spid="_x0000_s14394" name="Document" r:id="rId4" imgW="5794369" imgH="3452137" progId="Word.Document.8">
                  <p:embed/>
                </p:oleObj>
              </mc:Choice>
              <mc:Fallback>
                <p:oleObj name="Document" r:id="rId4" imgW="5794369" imgH="3452137" progId="Word.Document.8">
                  <p:embed/>
                  <p:pic>
                    <p:nvPicPr>
                      <p:cNvPr id="9" name="Object 2"/>
                      <p:cNvPicPr>
                        <a:picLocks noGrp="1" noChangeAspect="1" noChangeArrowheads="1"/>
                      </p:cNvPicPr>
                      <p:nvPr/>
                    </p:nvPicPr>
                    <p:blipFill>
                      <a:blip r:embed="rId5"/>
                      <a:srcRect/>
                      <a:stretch>
                        <a:fillRect/>
                      </a:stretch>
                    </p:blipFill>
                    <p:spPr bwMode="auto">
                      <a:xfrm>
                        <a:off x="388938" y="960438"/>
                        <a:ext cx="8953500" cy="533241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6440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5351145"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Operative</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sp>
        <p:nvSpPr>
          <p:cNvPr id="2" name="Obdélník 1"/>
          <p:cNvSpPr/>
          <p:nvPr/>
        </p:nvSpPr>
        <p:spPr>
          <a:xfrm>
            <a:off x="1042219" y="2044006"/>
            <a:ext cx="8101781" cy="1785104"/>
          </a:xfrm>
          <a:prstGeom prst="rect">
            <a:avLst/>
          </a:prstGeom>
        </p:spPr>
        <p:txBody>
          <a:bodyPr wrap="square">
            <a:spAutoFit/>
          </a:bodyPr>
          <a:lstStyle/>
          <a:p>
            <a:pPr>
              <a:spcBef>
                <a:spcPct val="50000"/>
              </a:spcBef>
              <a:defRPr/>
            </a:pP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amount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be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expressed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through</a:t>
            </a:r>
            <a:r>
              <a:rPr lang="cs-CZ" sz="2000" dirty="0">
                <a:solidFill>
                  <a:srgbClr val="307871"/>
                </a:solidFill>
                <a:latin typeface="Times New Roman" panose="02020603050405020304" pitchFamily="18" charset="0"/>
                <a:cs typeface="Times New Roman" panose="02020603050405020304" pitchFamily="18" charset="0"/>
              </a:rPr>
              <a:t>:</a:t>
            </a:r>
          </a:p>
          <a:p>
            <a:pPr marL="960438" lvl="1" indent="-503238">
              <a:spcBef>
                <a:spcPct val="50000"/>
              </a:spcBef>
              <a:defRPr/>
            </a:pP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expression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Time</a:t>
            </a:r>
            <a:r>
              <a:rPr lang="cs-CZ" sz="2000" dirty="0">
                <a:solidFill>
                  <a:srgbClr val="307871"/>
                </a:solidFill>
                <a:latin typeface="Times New Roman" panose="02020603050405020304" pitchFamily="18" charset="0"/>
                <a:cs typeface="Times New Roman" panose="02020603050405020304" pitchFamily="18" charset="0"/>
              </a:rPr>
              <a:t> standard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 TS), </a:t>
            </a:r>
          </a:p>
          <a:p>
            <a:pPr marL="960438" lvl="1" indent="-503238">
              <a:spcBef>
                <a:spcPct val="50000"/>
              </a:spcBef>
              <a:defRPr/>
            </a:pPr>
            <a:r>
              <a:rPr lang="cs-CZ" sz="2000" dirty="0">
                <a:solidFill>
                  <a:srgbClr val="307871"/>
                </a:solidFill>
                <a:latin typeface="Times New Roman" panose="02020603050405020304" pitchFamily="18" charset="0"/>
                <a:cs typeface="Times New Roman" panose="02020603050405020304" pitchFamily="18" charset="0"/>
              </a:rPr>
              <a:t>Natural </a:t>
            </a:r>
            <a:r>
              <a:rPr lang="cs-CZ" sz="2000" dirty="0" err="1">
                <a:solidFill>
                  <a:srgbClr val="307871"/>
                </a:solidFill>
                <a:latin typeface="Times New Roman" panose="02020603050405020304" pitchFamily="18" charset="0"/>
                <a:cs typeface="Times New Roman" panose="02020603050405020304" pitchFamily="18" charset="0"/>
              </a:rPr>
              <a:t>units</a:t>
            </a:r>
            <a:r>
              <a:rPr lang="cs-CZ" sz="2000" dirty="0">
                <a:solidFill>
                  <a:srgbClr val="307871"/>
                </a:solidFill>
                <a:latin typeface="Times New Roman" panose="02020603050405020304" pitchFamily="18" charset="0"/>
                <a:cs typeface="Times New Roman" panose="02020603050405020304" pitchFamily="18" charset="0"/>
              </a:rPr>
              <a:t> (kg, cm3, ks, l, m2, </a:t>
            </a:r>
            <a:r>
              <a:rPr lang="cs-CZ" sz="2000" dirty="0" err="1">
                <a:solidFill>
                  <a:srgbClr val="307871"/>
                </a:solidFill>
                <a:latin typeface="Times New Roman" panose="02020603050405020304" pitchFamily="18" charset="0"/>
                <a:cs typeface="Times New Roman" panose="02020603050405020304" pitchFamily="18" charset="0"/>
              </a:rPr>
              <a:t>etc</a:t>
            </a:r>
            <a:r>
              <a:rPr lang="cs-CZ" sz="2000" dirty="0">
                <a:solidFill>
                  <a:srgbClr val="307871"/>
                </a:solidFill>
                <a:latin typeface="Times New Roman" panose="02020603050405020304" pitchFamily="18" charset="0"/>
                <a:cs typeface="Times New Roman" panose="02020603050405020304" pitchFamily="18" charset="0"/>
              </a:rPr>
              <a:t>.),</a:t>
            </a:r>
          </a:p>
          <a:p>
            <a:pPr marL="960438" lvl="1" indent="-503238">
              <a:spcBef>
                <a:spcPct val="50000"/>
              </a:spcBef>
              <a:defRPr/>
            </a:pPr>
            <a:r>
              <a:rPr lang="cs-CZ" sz="2000" dirty="0" err="1">
                <a:solidFill>
                  <a:srgbClr val="307871"/>
                </a:solidFill>
                <a:latin typeface="Times New Roman" panose="02020603050405020304" pitchFamily="18" charset="0"/>
                <a:cs typeface="Times New Roman" panose="02020603050405020304" pitchFamily="18" charset="0"/>
              </a:rPr>
              <a:t>Value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evaluation</a:t>
            </a:r>
            <a:r>
              <a:rPr lang="cs-CZ" sz="2000" dirty="0">
                <a:solidFill>
                  <a:srgbClr val="307871"/>
                </a:solidFill>
                <a:latin typeface="Times New Roman" panose="02020603050405020304" pitchFamily="18" charset="0"/>
                <a:cs typeface="Times New Roman" panose="02020603050405020304" pitchFamily="18" charset="0"/>
              </a:rPr>
              <a:t> – cash </a:t>
            </a:r>
            <a:r>
              <a:rPr lang="cs-CZ" sz="2000" dirty="0" err="1">
                <a:solidFill>
                  <a:srgbClr val="307871"/>
                </a:solidFill>
                <a:latin typeface="Times New Roman" panose="02020603050405020304" pitchFamily="18" charset="0"/>
                <a:cs typeface="Times New Roman" panose="02020603050405020304" pitchFamily="18" charset="0"/>
              </a:rPr>
              <a:t>equivalent</a:t>
            </a:r>
            <a:r>
              <a:rPr lang="cs-CZ" sz="2000" dirty="0">
                <a:solidFill>
                  <a:srgbClr val="307871"/>
                </a:solidFill>
                <a:latin typeface="Times New Roman" panose="02020603050405020304" pitchFamily="18" charset="0"/>
                <a:cs typeface="Times New Roman" panose="02020603050405020304" pitchFamily="18" charset="0"/>
              </a:rPr>
              <a:t> (CZK),</a:t>
            </a:r>
          </a:p>
        </p:txBody>
      </p:sp>
    </p:spTree>
    <p:extLst>
      <p:ext uri="{BB962C8B-B14F-4D97-AF65-F5344CB8AC3E}">
        <p14:creationId xmlns:p14="http://schemas.microsoft.com/office/powerpoint/2010/main" val="135258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029762"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906945921"/>
              </p:ext>
            </p:extLst>
          </p:nvPr>
        </p:nvGraphicFramePr>
        <p:xfrm>
          <a:off x="385591" y="1625114"/>
          <a:ext cx="9031287" cy="4931926"/>
        </p:xfrm>
        <a:graphic>
          <a:graphicData uri="http://schemas.openxmlformats.org/presentationml/2006/ole">
            <mc:AlternateContent xmlns:mc="http://schemas.openxmlformats.org/markup-compatibility/2006">
              <mc:Choice xmlns:v="urn:schemas-microsoft-com:vml" Requires="v">
                <p:oleObj spid="_x0000_s5200" name="Document" r:id="rId4" imgW="5752446" imgH="4487706" progId="Word.Document.8">
                  <p:embed/>
                </p:oleObj>
              </mc:Choice>
              <mc:Fallback>
                <p:oleObj name="Document" r:id="rId4" imgW="5752446" imgH="4487706" progId="Word.Document.8">
                  <p:embed/>
                  <p:pic>
                    <p:nvPicPr>
                      <p:cNvPr id="21506" name="Object 2"/>
                      <p:cNvPicPr>
                        <a:picLocks noGrp="1" noChangeAspect="1" noChangeArrowheads="1"/>
                      </p:cNvPicPr>
                      <p:nvPr/>
                    </p:nvPicPr>
                    <p:blipFill>
                      <a:blip r:embed="rId5"/>
                      <a:srcRect/>
                      <a:stretch>
                        <a:fillRect/>
                      </a:stretch>
                    </p:blipFill>
                    <p:spPr bwMode="auto">
                      <a:xfrm>
                        <a:off x="385591" y="1625114"/>
                        <a:ext cx="9031287" cy="493192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2722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solidFill>
                  <a:srgbClr val="307871"/>
                </a:solidFill>
                <a:latin typeface="Times New Roman" panose="02020603050405020304" pitchFamily="18" charset="0"/>
                <a:cs typeface="Times New Roman" panose="02020603050405020304" pitchFamily="18" charset="0"/>
              </a:rPr>
              <a:t>Supply </a:t>
            </a:r>
            <a:r>
              <a:rPr lang="cs-CZ" sz="2400" dirty="0" err="1">
                <a:solidFill>
                  <a:srgbClr val="307871"/>
                </a:solidFill>
                <a:latin typeface="Times New Roman" panose="02020603050405020304" pitchFamily="18" charset="0"/>
                <a:cs typeface="Times New Roman" panose="02020603050405020304" pitchFamily="18" charset="0"/>
              </a:rPr>
              <a:t>chain</a:t>
            </a:r>
            <a:endParaRPr lang="cs-CZ" sz="2400" dirty="0">
              <a:solidFill>
                <a:srgbClr val="307871"/>
              </a:solidFill>
              <a:latin typeface="Times New Roman" panose="02020603050405020304" pitchFamily="18" charset="0"/>
              <a:cs typeface="Times New Roman" panose="02020603050405020304" pitchFamily="18" charset="0"/>
            </a:endParaRPr>
          </a:p>
          <a:p>
            <a:r>
              <a:rPr lang="cs-CZ" altLang="cs-CZ" sz="2400" dirty="0" err="1">
                <a:solidFill>
                  <a:srgbClr val="307871"/>
                </a:solidFill>
                <a:latin typeface="Times New Roman" panose="02020603050405020304" pitchFamily="18" charset="0"/>
                <a:cs typeface="Times New Roman" panose="02020603050405020304" pitchFamily="18" charset="0"/>
              </a:rPr>
              <a:t>Types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stock</a:t>
            </a:r>
            <a:endParaRPr lang="cs-CZ" altLang="cs-CZ" sz="2400" dirty="0">
              <a:solidFill>
                <a:srgbClr val="307871"/>
              </a:solidFill>
              <a:latin typeface="Times New Roman" panose="02020603050405020304" pitchFamily="18" charset="0"/>
              <a:cs typeface="Times New Roman" panose="02020603050405020304" pitchFamily="18" charset="0"/>
            </a:endParaRPr>
          </a:p>
          <a:p>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management</a:t>
            </a:r>
          </a:p>
          <a:p>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optimization</a:t>
            </a:r>
            <a:endParaRPr lang="cs-CZ" altLang="cs-CZ" sz="2400" dirty="0">
              <a:solidFill>
                <a:srgbClr val="307871"/>
              </a:solidFill>
              <a:latin typeface="Times New Roman" panose="02020603050405020304" pitchFamily="18" charset="0"/>
              <a:cs typeface="Times New Roman" panose="02020603050405020304" pitchFamily="18" charset="0"/>
            </a:endParaRPr>
          </a:p>
          <a:p>
            <a:endParaRPr lang="en-GB" alt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029762" cy="523220"/>
          </a:xfrm>
          <a:prstGeom prst="rect">
            <a:avLst/>
          </a:prstGeom>
        </p:spPr>
        <p:txBody>
          <a:bodyPr wrap="none">
            <a:spAutoFit/>
          </a:bodyPr>
          <a:lstStyle/>
          <a:p>
            <a:pPr>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09263446"/>
              </p:ext>
            </p:extLst>
          </p:nvPr>
        </p:nvGraphicFramePr>
        <p:xfrm>
          <a:off x="1189920" y="992440"/>
          <a:ext cx="7851775" cy="5591175"/>
        </p:xfrm>
        <a:graphic>
          <a:graphicData uri="http://schemas.openxmlformats.org/presentationml/2006/ole">
            <mc:AlternateContent xmlns:mc="http://schemas.openxmlformats.org/markup-compatibility/2006">
              <mc:Choice xmlns:v="urn:schemas-microsoft-com:vml" Requires="v">
                <p:oleObj spid="_x0000_s6224" name="Document" r:id="rId4" imgW="5746688" imgH="4092156" progId="Word.Document.8">
                  <p:embed/>
                </p:oleObj>
              </mc:Choice>
              <mc:Fallback>
                <p:oleObj name="Document" r:id="rId4" imgW="5746688" imgH="4092156" progId="Word.Document.8">
                  <p:embed/>
                  <p:pic>
                    <p:nvPicPr>
                      <p:cNvPr id="22530" name="Object 2"/>
                      <p:cNvPicPr>
                        <a:picLocks noGrp="1" noChangeAspect="1" noChangeArrowheads="1"/>
                      </p:cNvPicPr>
                      <p:nvPr/>
                    </p:nvPicPr>
                    <p:blipFill>
                      <a:blip r:embed="rId5"/>
                      <a:srcRect/>
                      <a:stretch>
                        <a:fillRect/>
                      </a:stretch>
                    </p:blipFill>
                    <p:spPr bwMode="auto">
                      <a:xfrm>
                        <a:off x="1189920" y="992440"/>
                        <a:ext cx="7851775" cy="55911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354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463629"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a:solidFill>
                      <a:srgbClr val="307871"/>
                    </a:solidFill>
                    <a:latin typeface="Times New Roman" panose="02020603050405020304" pitchFamily="18" charset="0"/>
                    <a:cs typeface="Times New Roman" panose="02020603050405020304" pitchFamily="18" charset="0"/>
                  </a:rPr>
                  <a:t>C</a:t>
                </a:r>
                <a:r>
                  <a:rPr lang="cs-CZ" sz="1600" baseline="-25000" dirty="0">
                    <a:solidFill>
                      <a:srgbClr val="307871"/>
                    </a:solidFill>
                    <a:latin typeface="Times New Roman" panose="02020603050405020304" pitchFamily="18" charset="0"/>
                    <a:cs typeface="Times New Roman" panose="02020603050405020304" pitchFamily="18" charset="0"/>
                  </a:rPr>
                  <a:t>INVENTORY</a:t>
                </a:r>
                <a:r>
                  <a:rPr lang="cs-CZ" sz="1600" dirty="0">
                    <a:solidFill>
                      <a:srgbClr val="307871"/>
                    </a:solidFill>
                    <a:latin typeface="Times New Roman" panose="02020603050405020304" pitchFamily="18" charset="0"/>
                    <a:cs typeface="Times New Roman" panose="02020603050405020304" pitchFamily="18" charset="0"/>
                  </a:rPr>
                  <a:t>  =   C</a:t>
                </a:r>
                <a:r>
                  <a:rPr lang="cs-CZ" sz="1600" baseline="-25000" dirty="0">
                    <a:solidFill>
                      <a:srgbClr val="307871"/>
                    </a:solidFill>
                    <a:latin typeface="Times New Roman" panose="02020603050405020304" pitchFamily="18" charset="0"/>
                    <a:cs typeface="Times New Roman" panose="02020603050405020304" pitchFamily="18" charset="0"/>
                  </a:rPr>
                  <a:t>ORDERING</a:t>
                </a:r>
                <a:r>
                  <a:rPr lang="cs-CZ" sz="1600" dirty="0">
                    <a:solidFill>
                      <a:srgbClr val="307871"/>
                    </a:solidFill>
                    <a:latin typeface="Times New Roman" panose="02020603050405020304" pitchFamily="18" charset="0"/>
                    <a:cs typeface="Times New Roman" panose="02020603050405020304" pitchFamily="18" charset="0"/>
                  </a:rPr>
                  <a:t> + C</a:t>
                </a:r>
                <a:r>
                  <a:rPr lang="cs-CZ" sz="1600" baseline="-25000" dirty="0">
                    <a:solidFill>
                      <a:srgbClr val="307871"/>
                    </a:solidFill>
                    <a:latin typeface="Times New Roman" panose="02020603050405020304" pitchFamily="18" charset="0"/>
                    <a:cs typeface="Times New Roman" panose="02020603050405020304" pitchFamily="18" charset="0"/>
                  </a:rPr>
                  <a:t>HOLDING</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𝐶</m:t>
                        </m:r>
                      </m:e>
                      <m:sub>
                        <m:r>
                          <a:rPr lang="cs-CZ" sz="1600">
                            <a:solidFill>
                              <a:srgbClr val="307871"/>
                            </a:solidFill>
                            <a:latin typeface="Cambria Math" panose="02040503050406030204" pitchFamily="18" charset="0"/>
                            <a:cs typeface="Times New Roman" panose="02020603050405020304" pitchFamily="18" charset="0"/>
                          </a:rPr>
                          <m:t>𝐼𝑁𝑉𝐸𝑁𝑇𝑂𝑅𝑌</m:t>
                        </m:r>
                      </m:sub>
                    </m:sSub>
                    <m:r>
                      <a:rPr lang="cs-CZ" sz="1600">
                        <a:solidFill>
                          <a:srgbClr val="307871"/>
                        </a:solidFill>
                        <a:latin typeface="Cambria Math" panose="02040503050406030204" pitchFamily="18" charset="0"/>
                        <a:cs typeface="Times New Roman" panose="02020603050405020304" pitchFamily="18" charset="0"/>
                      </a:rPr>
                      <m:t>=</m:t>
                    </m:r>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𝑜</m:t>
                        </m:r>
                      </m:sub>
                    </m:sSub>
                    <m:r>
                      <a:rPr lang="cs-CZ" sz="1600">
                        <a:solidFill>
                          <a:srgbClr val="307871"/>
                        </a:solidFill>
                        <a:latin typeface="Cambria Math" panose="02040503050406030204" pitchFamily="18" charset="0"/>
                        <a:cs typeface="Times New Roman" panose="02020603050405020304" pitchFamily="18" charset="0"/>
                      </a:rPr>
                      <m:t>∗</m:t>
                    </m:r>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𝑃</m:t>
                        </m:r>
                      </m:num>
                      <m:den>
                        <m:r>
                          <a:rPr lang="cs-CZ" sz="1600">
                            <a:solidFill>
                              <a:srgbClr val="307871"/>
                            </a:solidFill>
                            <a:latin typeface="Cambria Math" panose="02040503050406030204" pitchFamily="18" charset="0"/>
                            <a:cs typeface="Times New Roman" panose="02020603050405020304" pitchFamily="18" charset="0"/>
                          </a:rPr>
                          <m:t>𝐷</m:t>
                        </m:r>
                      </m:den>
                    </m:f>
                    <m:r>
                      <a:rPr lang="cs-CZ" sz="1600">
                        <a:solidFill>
                          <a:srgbClr val="307871"/>
                        </a:solidFill>
                        <a:latin typeface="Cambria Math" panose="02040503050406030204" pitchFamily="18" charset="0"/>
                        <a:cs typeface="Times New Roman" panose="02020603050405020304" pitchFamily="18" charset="0"/>
                      </a:rPr>
                      <m:t>+</m:t>
                    </m:r>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h</m:t>
                        </m:r>
                      </m:sub>
                    </m:sSub>
                    <m:r>
                      <a:rPr lang="cs-CZ" sz="1600">
                        <a:solidFill>
                          <a:srgbClr val="307871"/>
                        </a:solidFill>
                        <a:latin typeface="Cambria Math" panose="02040503050406030204" pitchFamily="18" charset="0"/>
                        <a:cs typeface="Times New Roman" panose="02020603050405020304" pitchFamily="18" charset="0"/>
                      </a:rPr>
                      <m:t>∗</m:t>
                    </m:r>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𝐷</m:t>
                        </m:r>
                      </m:num>
                      <m:den>
                        <m:r>
                          <a:rPr lang="cs-CZ" sz="1600">
                            <a:solidFill>
                              <a:srgbClr val="307871"/>
                            </a:solidFill>
                            <a:latin typeface="Cambria Math" panose="02040503050406030204" pitchFamily="18" charset="0"/>
                            <a:cs typeface="Times New Roman" panose="02020603050405020304" pitchFamily="18" charset="0"/>
                          </a:rPr>
                          <m:t>2</m:t>
                        </m:r>
                      </m:den>
                    </m:f>
                  </m:oMath>
                </a14:m>
                <a:endParaRPr lang="cs-CZ" sz="1600" dirty="0">
                  <a:solidFill>
                    <a:srgbClr val="30787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err="1">
                    <a:solidFill>
                      <a:srgbClr val="307871"/>
                    </a:solidFill>
                    <a:latin typeface="Times New Roman" panose="02020603050405020304" pitchFamily="18" charset="0"/>
                    <a:cs typeface="Times New Roman" panose="02020603050405020304" pitchFamily="18" charset="0"/>
                  </a:rPr>
                  <a:t>Where</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a:solidFill>
                      <a:srgbClr val="307871"/>
                    </a:solidFill>
                    <a:latin typeface="Times New Roman" panose="02020603050405020304" pitchFamily="18" charset="0"/>
                    <a:cs typeface="Times New Roman" panose="02020603050405020304" pitchFamily="18" charset="0"/>
                  </a:rPr>
                  <a:t>P	</a:t>
                </a:r>
                <a:r>
                  <a:rPr lang="cs-CZ" sz="1600" dirty="0" err="1">
                    <a:solidFill>
                      <a:srgbClr val="307871"/>
                    </a:solidFill>
                    <a:latin typeface="Times New Roman" panose="02020603050405020304" pitchFamily="18" charset="0"/>
                    <a:cs typeface="Times New Roman" panose="02020603050405020304" pitchFamily="18" charset="0"/>
                  </a:rPr>
                  <a:t>demand</a:t>
                </a:r>
                <a:endParaRPr lang="cs-CZ" sz="1600" dirty="0">
                  <a:solidFill>
                    <a:srgbClr val="30787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a:solidFill>
                      <a:srgbClr val="307871"/>
                    </a:solidFill>
                    <a:latin typeface="Times New Roman" panose="02020603050405020304" pitchFamily="18" charset="0"/>
                    <a:cs typeface="Times New Roman" panose="02020603050405020304" pitchFamily="18" charset="0"/>
                  </a:rPr>
                  <a:t>D	</a:t>
                </a:r>
                <a:r>
                  <a:rPr lang="cs-CZ" sz="1600" dirty="0" err="1">
                    <a:solidFill>
                      <a:srgbClr val="307871"/>
                    </a:solidFill>
                    <a:latin typeface="Times New Roman" panose="02020603050405020304" pitchFamily="18" charset="0"/>
                    <a:cs typeface="Times New Roman" panose="02020603050405020304" pitchFamily="18" charset="0"/>
                  </a:rPr>
                  <a:t>delivery</a:t>
                </a:r>
                <a:endParaRPr lang="cs-CZ" sz="1600" dirty="0">
                  <a:solidFill>
                    <a:srgbClr val="30787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𝑃</m:t>
                        </m:r>
                      </m:num>
                      <m:den>
                        <m:r>
                          <a:rPr lang="cs-CZ" sz="1600">
                            <a:solidFill>
                              <a:srgbClr val="307871"/>
                            </a:solidFill>
                            <a:latin typeface="Cambria Math" panose="02040503050406030204" pitchFamily="18" charset="0"/>
                            <a:cs typeface="Times New Roman" panose="02020603050405020304" pitchFamily="18" charset="0"/>
                          </a:rPr>
                          <m:t>𝐷</m:t>
                        </m:r>
                      </m:den>
                    </m:f>
                  </m:oMath>
                </a14:m>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number</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of</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deliveries</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number</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of</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supply</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cycles</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𝑜</m:t>
                        </m:r>
                      </m:sub>
                    </m:sSub>
                  </m:oMath>
                </a14:m>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costs</a:t>
                </a:r>
                <a:r>
                  <a:rPr lang="cs-CZ" sz="1600" dirty="0">
                    <a:solidFill>
                      <a:srgbClr val="307871"/>
                    </a:solidFill>
                    <a:latin typeface="Times New Roman" panose="02020603050405020304" pitchFamily="18" charset="0"/>
                    <a:cs typeface="Times New Roman" panose="02020603050405020304" pitchFamily="18" charset="0"/>
                  </a:rPr>
                  <a:t> per </a:t>
                </a:r>
                <a:r>
                  <a:rPr lang="cs-CZ" sz="1600" dirty="0" err="1">
                    <a:solidFill>
                      <a:srgbClr val="307871"/>
                    </a:solidFill>
                    <a:latin typeface="Times New Roman" panose="02020603050405020304" pitchFamily="18" charset="0"/>
                    <a:cs typeface="Times New Roman" panose="02020603050405020304" pitchFamily="18" charset="0"/>
                  </a:rPr>
                  <a:t>delivery</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ordering</a:t>
                </a:r>
                <a:r>
                  <a:rPr lang="cs-CZ" sz="1600" dirty="0">
                    <a:solidFill>
                      <a:srgbClr val="307871"/>
                    </a:solidFill>
                    <a:latin typeface="Times New Roman" panose="02020603050405020304" pitchFamily="18" charset="0"/>
                    <a:cs typeface="Times New Roman" panose="02020603050405020304" pitchFamily="18" charset="0"/>
                  </a:rPr>
                  <a:t>) (CZK/</a:t>
                </a:r>
                <a:r>
                  <a:rPr lang="cs-CZ" sz="1600" dirty="0" err="1">
                    <a:solidFill>
                      <a:srgbClr val="307871"/>
                    </a:solidFill>
                    <a:latin typeface="Times New Roman" panose="02020603050405020304" pitchFamily="18" charset="0"/>
                    <a:cs typeface="Times New Roman" panose="02020603050405020304" pitchFamily="18" charset="0"/>
                  </a:rPr>
                  <a:t>delivery</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𝑜</m:t>
                        </m:r>
                      </m:sub>
                    </m:sSub>
                  </m:oMath>
                </a14:m>
                <a:r>
                  <a:rPr lang="cs-CZ" sz="1600" dirty="0">
                    <a:solidFill>
                      <a:srgbClr val="30787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𝑃</m:t>
                        </m:r>
                      </m:num>
                      <m:den>
                        <m:r>
                          <a:rPr lang="cs-CZ" sz="1600">
                            <a:solidFill>
                              <a:srgbClr val="307871"/>
                            </a:solidFill>
                            <a:latin typeface="Cambria Math" panose="02040503050406030204" pitchFamily="18" charset="0"/>
                            <a:cs typeface="Times New Roman" panose="02020603050405020304" pitchFamily="18" charset="0"/>
                          </a:rPr>
                          <m:t>𝐷</m:t>
                        </m:r>
                      </m:den>
                    </m:f>
                  </m:oMath>
                </a14:m>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total</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costs</a:t>
                </a:r>
                <a:r>
                  <a:rPr lang="cs-CZ" sz="1600" dirty="0">
                    <a:solidFill>
                      <a:srgbClr val="307871"/>
                    </a:solidFill>
                    <a:latin typeface="Times New Roman" panose="02020603050405020304" pitchFamily="18" charset="0"/>
                    <a:cs typeface="Times New Roman" panose="02020603050405020304" pitchFamily="18" charset="0"/>
                  </a:rPr>
                  <a:t> per </a:t>
                </a:r>
                <a:r>
                  <a:rPr lang="cs-CZ" sz="1600" dirty="0" err="1">
                    <a:solidFill>
                      <a:srgbClr val="307871"/>
                    </a:solidFill>
                    <a:latin typeface="Times New Roman" panose="02020603050405020304" pitchFamily="18" charset="0"/>
                    <a:cs typeface="Times New Roman" panose="02020603050405020304" pitchFamily="18" charset="0"/>
                  </a:rPr>
                  <a:t>delivery</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ordering</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𝐷</m:t>
                        </m:r>
                      </m:num>
                      <m:den>
                        <m:r>
                          <a:rPr lang="cs-CZ" sz="1600">
                            <a:solidFill>
                              <a:srgbClr val="307871"/>
                            </a:solidFill>
                            <a:latin typeface="Cambria Math" panose="02040503050406030204" pitchFamily="18" charset="0"/>
                            <a:cs typeface="Times New Roman" panose="02020603050405020304" pitchFamily="18" charset="0"/>
                          </a:rPr>
                          <m:t>2</m:t>
                        </m:r>
                      </m:den>
                    </m:f>
                  </m:oMath>
                </a14:m>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average</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lever</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of</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delivery</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pcs</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h</m:t>
                        </m:r>
                      </m:sub>
                    </m:sSub>
                  </m:oMath>
                </a14:m>
                <a:r>
                  <a:rPr lang="cs-CZ" sz="1600" dirty="0">
                    <a:solidFill>
                      <a:srgbClr val="307871"/>
                    </a:solidFill>
                    <a:latin typeface="Times New Roman" panose="02020603050405020304" pitchFamily="18" charset="0"/>
                    <a:cs typeface="Times New Roman" panose="02020603050405020304" pitchFamily="18" charset="0"/>
                  </a:rPr>
                  <a:t>	holding (</a:t>
                </a:r>
                <a:r>
                  <a:rPr lang="cs-CZ" sz="1600" dirty="0" err="1">
                    <a:solidFill>
                      <a:srgbClr val="307871"/>
                    </a:solidFill>
                    <a:latin typeface="Times New Roman" panose="02020603050405020304" pitchFamily="18" charset="0"/>
                    <a:cs typeface="Times New Roman" panose="02020603050405020304" pitchFamily="18" charset="0"/>
                  </a:rPr>
                  <a:t>storage</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costs</a:t>
                </a:r>
                <a:r>
                  <a:rPr lang="cs-CZ" sz="1600" dirty="0">
                    <a:solidFill>
                      <a:srgbClr val="307871"/>
                    </a:solidFill>
                    <a:latin typeface="Times New Roman" panose="02020603050405020304" pitchFamily="18" charset="0"/>
                    <a:cs typeface="Times New Roman" panose="02020603050405020304" pitchFamily="18" charset="0"/>
                  </a:rPr>
                  <a:t> per unit (CZK/</a:t>
                </a:r>
                <a:r>
                  <a:rPr lang="cs-CZ" sz="1600" dirty="0" err="1">
                    <a:solidFill>
                      <a:srgbClr val="307871"/>
                    </a:solidFill>
                    <a:latin typeface="Times New Roman" panose="02020603050405020304" pitchFamily="18" charset="0"/>
                    <a:cs typeface="Times New Roman" panose="02020603050405020304" pitchFamily="18" charset="0"/>
                  </a:rPr>
                  <a:t>pc</a:t>
                </a:r>
                <a:r>
                  <a:rPr lang="cs-CZ" sz="1600" dirty="0">
                    <a:solidFill>
                      <a:srgbClr val="307871"/>
                    </a:solidFill>
                    <a:latin typeface="Times New Roman" panose="02020603050405020304" pitchFamily="18" charset="0"/>
                    <a:cs typeface="Times New Roman" panose="02020603050405020304"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solidFill>
                              <a:srgbClr val="307871"/>
                            </a:solidFill>
                            <a:latin typeface="Cambria Math" panose="02040503050406030204" pitchFamily="18" charset="0"/>
                            <a:cs typeface="Times New Roman" panose="02020603050405020304" pitchFamily="18" charset="0"/>
                          </a:rPr>
                        </m:ctrlPr>
                      </m:sSubPr>
                      <m:e>
                        <m:r>
                          <a:rPr lang="cs-CZ" sz="1600">
                            <a:solidFill>
                              <a:srgbClr val="307871"/>
                            </a:solidFill>
                            <a:latin typeface="Cambria Math" panose="02040503050406030204" pitchFamily="18" charset="0"/>
                            <a:cs typeface="Times New Roman" panose="02020603050405020304" pitchFamily="18" charset="0"/>
                          </a:rPr>
                          <m:t>𝑛</m:t>
                        </m:r>
                      </m:e>
                      <m:sub>
                        <m:r>
                          <a:rPr lang="cs-CZ" sz="1600">
                            <a:solidFill>
                              <a:srgbClr val="307871"/>
                            </a:solidFill>
                            <a:latin typeface="Cambria Math" panose="02040503050406030204" pitchFamily="18" charset="0"/>
                            <a:cs typeface="Times New Roman" panose="02020603050405020304" pitchFamily="18" charset="0"/>
                          </a:rPr>
                          <m:t>h</m:t>
                        </m:r>
                      </m:sub>
                    </m:sSub>
                  </m:oMath>
                </a14:m>
                <a:r>
                  <a:rPr lang="cs-CZ" sz="1600" dirty="0">
                    <a:solidFill>
                      <a:srgbClr val="30787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cs-CZ" sz="1600" i="1">
                            <a:solidFill>
                              <a:srgbClr val="307871"/>
                            </a:solidFill>
                            <a:latin typeface="Cambria Math" panose="02040503050406030204" pitchFamily="18" charset="0"/>
                            <a:cs typeface="Times New Roman" panose="02020603050405020304" pitchFamily="18" charset="0"/>
                          </a:rPr>
                        </m:ctrlPr>
                      </m:fPr>
                      <m:num>
                        <m:r>
                          <a:rPr lang="cs-CZ" sz="1600">
                            <a:solidFill>
                              <a:srgbClr val="307871"/>
                            </a:solidFill>
                            <a:latin typeface="Cambria Math" panose="02040503050406030204" pitchFamily="18" charset="0"/>
                            <a:cs typeface="Times New Roman" panose="02020603050405020304" pitchFamily="18" charset="0"/>
                          </a:rPr>
                          <m:t>𝐷</m:t>
                        </m:r>
                      </m:num>
                      <m:den>
                        <m:r>
                          <a:rPr lang="cs-CZ" sz="1600">
                            <a:solidFill>
                              <a:srgbClr val="307871"/>
                            </a:solidFill>
                            <a:latin typeface="Cambria Math" panose="02040503050406030204" pitchFamily="18" charset="0"/>
                            <a:cs typeface="Times New Roman" panose="02020603050405020304" pitchFamily="18" charset="0"/>
                          </a:rPr>
                          <m:t>2</m:t>
                        </m:r>
                      </m:den>
                    </m:f>
                  </m:oMath>
                </a14:m>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total</a:t>
                </a:r>
                <a:r>
                  <a:rPr lang="cs-CZ" sz="1600" dirty="0">
                    <a:solidFill>
                      <a:srgbClr val="307871"/>
                    </a:solidFill>
                    <a:latin typeface="Times New Roman" panose="02020603050405020304" pitchFamily="18" charset="0"/>
                    <a:cs typeface="Times New Roman" panose="02020603050405020304" pitchFamily="18" charset="0"/>
                  </a:rPr>
                  <a:t> </a:t>
                </a:r>
                <a:r>
                  <a:rPr lang="cs-CZ" sz="1600" dirty="0" err="1">
                    <a:solidFill>
                      <a:srgbClr val="307871"/>
                    </a:solidFill>
                    <a:latin typeface="Times New Roman" panose="02020603050405020304" pitchFamily="18" charset="0"/>
                    <a:cs typeface="Times New Roman" panose="02020603050405020304" pitchFamily="18" charset="0"/>
                  </a:rPr>
                  <a:t>costs</a:t>
                </a:r>
                <a:r>
                  <a:rPr lang="cs-CZ" sz="1600" dirty="0">
                    <a:solidFill>
                      <a:srgbClr val="307871"/>
                    </a:solidFill>
                    <a:latin typeface="Times New Roman" panose="02020603050405020304" pitchFamily="18" charset="0"/>
                    <a:cs typeface="Times New Roman" panose="02020603050405020304" pitchFamily="18" charset="0"/>
                  </a:rPr>
                  <a:t> per holding (</a:t>
                </a:r>
                <a:r>
                  <a:rPr lang="cs-CZ" sz="1600" dirty="0" err="1">
                    <a:solidFill>
                      <a:srgbClr val="307871"/>
                    </a:solidFill>
                    <a:latin typeface="Times New Roman" panose="02020603050405020304" pitchFamily="18" charset="0"/>
                    <a:cs typeface="Times New Roman" panose="02020603050405020304" pitchFamily="18" charset="0"/>
                  </a:rPr>
                  <a:t>storage</a:t>
                </a:r>
                <a:r>
                  <a:rPr lang="cs-CZ" sz="1600" dirty="0">
                    <a:solidFill>
                      <a:srgbClr val="307871"/>
                    </a:solidFill>
                    <a:latin typeface="Times New Roman" panose="02020603050405020304" pitchFamily="18" charset="0"/>
                    <a:cs typeface="Times New Roman" panose="02020603050405020304" pitchFamily="18" charset="0"/>
                  </a:rPr>
                  <a:t>)</a:t>
                </a:r>
              </a:p>
            </p:txBody>
          </p:sp>
        </mc:Choice>
        <mc:Fallback>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a:blip r:embed="rId3"/>
                <a:stretch>
                  <a:fillRect l="-295" b="-116990"/>
                </a:stretch>
              </a:blipFill>
            </p:spPr>
            <p:txBody>
              <a:bodyPr/>
              <a:lstStyle/>
              <a:p>
                <a:r>
                  <a:rPr lang="cs-CZ">
                    <a:noFill/>
                  </a:rPr>
                  <a:t> </a:t>
                </a:r>
              </a:p>
            </p:txBody>
          </p:sp>
        </mc:Fallback>
      </mc:AlternateContent>
    </p:spTree>
    <p:extLst>
      <p:ext uri="{BB962C8B-B14F-4D97-AF65-F5344CB8AC3E}">
        <p14:creationId xmlns:p14="http://schemas.microsoft.com/office/powerpoint/2010/main" val="361898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463629" cy="523220"/>
          </a:xfrm>
          <a:prstGeom prst="rect">
            <a:avLst/>
          </a:prstGeom>
        </p:spPr>
        <p:txBody>
          <a:bodyPr wrap="none">
            <a:spAutoFit/>
          </a:bodyPr>
          <a:lstStyle/>
          <a:p>
            <a:pPr>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𝐶</m:t>
                        </m:r>
                      </m:e>
                      <m:sub>
                        <m:r>
                          <a:rPr lang="cs-CZ" sz="2400">
                            <a:solidFill>
                              <a:srgbClr val="307871"/>
                            </a:solidFill>
                            <a:latin typeface="Cambria Math" panose="02040503050406030204" pitchFamily="18" charset="0"/>
                            <a:cs typeface="Times New Roman" panose="02020603050405020304" pitchFamily="18" charset="0"/>
                          </a:rPr>
                          <m:t>𝑚𝑖𝑛</m:t>
                        </m:r>
                      </m:sub>
                    </m:sSub>
                    <m:r>
                      <a:rPr lang="cs-CZ" sz="2400">
                        <a:solidFill>
                          <a:srgbClr val="307871"/>
                        </a:solidFill>
                        <a:latin typeface="Cambria Math" panose="02040503050406030204" pitchFamily="18" charset="0"/>
                        <a:cs typeface="Times New Roman" panose="02020603050405020304" pitchFamily="18" charset="0"/>
                      </a:rPr>
                      <m:t>=</m:t>
                    </m:r>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𝑜</m:t>
                        </m:r>
                      </m:sub>
                    </m:sSub>
                    <m:r>
                      <a:rPr lang="cs-CZ" sz="2400">
                        <a:solidFill>
                          <a:srgbClr val="307871"/>
                        </a:solidFill>
                        <a:latin typeface="Cambria Math" panose="02040503050406030204" pitchFamily="18" charset="0"/>
                        <a:cs typeface="Times New Roman" panose="02020603050405020304" pitchFamily="18" charset="0"/>
                      </a:rPr>
                      <m:t>∗</m:t>
                    </m:r>
                    <m:f>
                      <m:fPr>
                        <m:ctrlPr>
                          <a:rPr lang="cs-CZ" sz="2400" i="1">
                            <a:solidFill>
                              <a:srgbClr val="307871"/>
                            </a:solidFill>
                            <a:latin typeface="Cambria Math" panose="02040503050406030204" pitchFamily="18" charset="0"/>
                            <a:cs typeface="Times New Roman" panose="02020603050405020304" pitchFamily="18" charset="0"/>
                          </a:rPr>
                        </m:ctrlPr>
                      </m:fPr>
                      <m:num>
                        <m:r>
                          <a:rPr lang="cs-CZ" sz="2400">
                            <a:solidFill>
                              <a:srgbClr val="307871"/>
                            </a:solidFill>
                            <a:latin typeface="Cambria Math" panose="02040503050406030204" pitchFamily="18" charset="0"/>
                            <a:cs typeface="Times New Roman" panose="02020603050405020304" pitchFamily="18" charset="0"/>
                          </a:rPr>
                          <m:t>𝑃</m:t>
                        </m:r>
                      </m:num>
                      <m:den>
                        <m:r>
                          <a:rPr lang="cs-CZ" sz="2400">
                            <a:solidFill>
                              <a:srgbClr val="307871"/>
                            </a:solidFill>
                            <a:latin typeface="Cambria Math" panose="02040503050406030204" pitchFamily="18" charset="0"/>
                            <a:cs typeface="Times New Roman" panose="02020603050405020304" pitchFamily="18" charset="0"/>
                          </a:rPr>
                          <m:t>𝐷𝑜𝑝𝑡</m:t>
                        </m:r>
                      </m:den>
                    </m:f>
                    <m:r>
                      <a:rPr lang="cs-CZ" sz="2400">
                        <a:solidFill>
                          <a:srgbClr val="307871"/>
                        </a:solidFill>
                        <a:latin typeface="Cambria Math" panose="02040503050406030204" pitchFamily="18" charset="0"/>
                        <a:cs typeface="Times New Roman" panose="02020603050405020304" pitchFamily="18" charset="0"/>
                      </a:rPr>
                      <m:t>+</m:t>
                    </m:r>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h</m:t>
                        </m:r>
                      </m:sub>
                    </m:sSub>
                    <m:r>
                      <a:rPr lang="cs-CZ" sz="2400">
                        <a:solidFill>
                          <a:srgbClr val="307871"/>
                        </a:solidFill>
                        <a:latin typeface="Cambria Math" panose="02040503050406030204" pitchFamily="18" charset="0"/>
                        <a:cs typeface="Times New Roman" panose="02020603050405020304" pitchFamily="18" charset="0"/>
                      </a:rPr>
                      <m:t>∗</m:t>
                    </m:r>
                    <m:f>
                      <m:fPr>
                        <m:ctrlPr>
                          <a:rPr lang="cs-CZ" sz="2400" i="1">
                            <a:solidFill>
                              <a:srgbClr val="307871"/>
                            </a:solidFill>
                            <a:latin typeface="Cambria Math" panose="02040503050406030204" pitchFamily="18" charset="0"/>
                            <a:cs typeface="Times New Roman" panose="02020603050405020304" pitchFamily="18" charset="0"/>
                          </a:rPr>
                        </m:ctrlPr>
                      </m:fPr>
                      <m:num>
                        <m:r>
                          <a:rPr lang="cs-CZ" sz="2400">
                            <a:solidFill>
                              <a:srgbClr val="307871"/>
                            </a:solidFill>
                            <a:latin typeface="Cambria Math" panose="02040503050406030204" pitchFamily="18" charset="0"/>
                            <a:cs typeface="Times New Roman" panose="02020603050405020304" pitchFamily="18" charset="0"/>
                          </a:rPr>
                          <m:t>𝐷𝑜𝑝𝑡</m:t>
                        </m:r>
                      </m:num>
                      <m:den>
                        <m:r>
                          <a:rPr lang="cs-CZ" sz="2400">
                            <a:solidFill>
                              <a:srgbClr val="307871"/>
                            </a:solidFill>
                            <a:latin typeface="Cambria Math" panose="02040503050406030204" pitchFamily="18" charset="0"/>
                            <a:cs typeface="Times New Roman" panose="02020603050405020304" pitchFamily="18" charset="0"/>
                          </a:rPr>
                          <m:t>2</m:t>
                        </m:r>
                      </m:den>
                    </m:f>
                  </m:oMath>
                </a14:m>
                <a:endParaRPr lang="cs-CZ" sz="2400" dirty="0">
                  <a:solidFill>
                    <a:srgbClr val="30787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𝐷</m:t>
                        </m:r>
                      </m:e>
                      <m:sub>
                        <m:r>
                          <a:rPr lang="cs-CZ" sz="2400">
                            <a:solidFill>
                              <a:srgbClr val="307871"/>
                            </a:solidFill>
                            <a:latin typeface="Cambria Math" panose="02040503050406030204" pitchFamily="18" charset="0"/>
                            <a:cs typeface="Times New Roman" panose="02020603050405020304" pitchFamily="18" charset="0"/>
                          </a:rPr>
                          <m:t>𝑜𝑝𝑡</m:t>
                        </m:r>
                      </m:sub>
                    </m:sSub>
                    <m:r>
                      <a:rPr lang="cs-CZ" sz="2400">
                        <a:solidFill>
                          <a:srgbClr val="307871"/>
                        </a:solidFill>
                        <a:latin typeface="Cambria Math" panose="02040503050406030204" pitchFamily="18" charset="0"/>
                        <a:cs typeface="Times New Roman" panose="02020603050405020304" pitchFamily="18" charset="0"/>
                      </a:rPr>
                      <m:t>=</m:t>
                    </m:r>
                    <m:rad>
                      <m:radPr>
                        <m:degHide m:val="on"/>
                        <m:ctrlPr>
                          <a:rPr lang="cs-CZ" sz="2400" i="1">
                            <a:solidFill>
                              <a:srgbClr val="307871"/>
                            </a:solidFill>
                            <a:latin typeface="Cambria Math" panose="02040503050406030204" pitchFamily="18" charset="0"/>
                            <a:cs typeface="Times New Roman" panose="02020603050405020304" pitchFamily="18" charset="0"/>
                          </a:rPr>
                        </m:ctrlPr>
                      </m:radPr>
                      <m:deg/>
                      <m:e>
                        <m:f>
                          <m:fPr>
                            <m:ctrlPr>
                              <a:rPr lang="cs-CZ" sz="2400" i="1">
                                <a:solidFill>
                                  <a:srgbClr val="307871"/>
                                </a:solidFill>
                                <a:latin typeface="Cambria Math" panose="02040503050406030204" pitchFamily="18" charset="0"/>
                                <a:cs typeface="Times New Roman" panose="02020603050405020304" pitchFamily="18" charset="0"/>
                              </a:rPr>
                            </m:ctrlPr>
                          </m:fPr>
                          <m:num>
                            <m:r>
                              <a:rPr lang="cs-CZ" sz="2400">
                                <a:solidFill>
                                  <a:srgbClr val="307871"/>
                                </a:solidFill>
                                <a:latin typeface="Cambria Math" panose="02040503050406030204" pitchFamily="18" charset="0"/>
                                <a:cs typeface="Times New Roman" panose="02020603050405020304" pitchFamily="18" charset="0"/>
                              </a:rPr>
                              <m:t>2∗</m:t>
                            </m:r>
                            <m:r>
                              <a:rPr lang="cs-CZ" sz="2400">
                                <a:solidFill>
                                  <a:srgbClr val="307871"/>
                                </a:solidFill>
                                <a:latin typeface="Cambria Math" panose="02040503050406030204" pitchFamily="18" charset="0"/>
                                <a:cs typeface="Times New Roman" panose="02020603050405020304" pitchFamily="18" charset="0"/>
                              </a:rPr>
                              <m:t>𝑃</m:t>
                            </m:r>
                            <m:r>
                              <a:rPr lang="cs-CZ" sz="2400">
                                <a:solidFill>
                                  <a:srgbClr val="307871"/>
                                </a:solidFill>
                                <a:latin typeface="Cambria Math" panose="02040503050406030204" pitchFamily="18" charset="0"/>
                                <a:cs typeface="Times New Roman" panose="02020603050405020304" pitchFamily="18" charset="0"/>
                              </a:rPr>
                              <m:t>∗</m:t>
                            </m:r>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𝑜</m:t>
                                </m:r>
                              </m:sub>
                            </m:sSub>
                          </m:num>
                          <m:den>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h</m:t>
                                </m:r>
                              </m:sub>
                            </m:sSub>
                          </m:den>
                        </m:f>
                      </m:e>
                    </m:rad>
                  </m:oMath>
                </a14:m>
                <a:endParaRPr lang="cs-CZ" sz="2400" dirty="0">
                  <a:solidFill>
                    <a:srgbClr val="30787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𝐶</m:t>
                        </m:r>
                      </m:e>
                      <m:sub>
                        <m:r>
                          <a:rPr lang="cs-CZ" sz="2400">
                            <a:solidFill>
                              <a:srgbClr val="307871"/>
                            </a:solidFill>
                            <a:latin typeface="Cambria Math" panose="02040503050406030204" pitchFamily="18" charset="0"/>
                            <a:cs typeface="Times New Roman" panose="02020603050405020304" pitchFamily="18" charset="0"/>
                          </a:rPr>
                          <m:t>𝑚𝑖𝑛</m:t>
                        </m:r>
                      </m:sub>
                    </m:sSub>
                    <m:r>
                      <a:rPr lang="cs-CZ" sz="2400">
                        <a:solidFill>
                          <a:srgbClr val="307871"/>
                        </a:solidFill>
                        <a:latin typeface="Cambria Math" panose="02040503050406030204" pitchFamily="18" charset="0"/>
                        <a:cs typeface="Times New Roman" panose="02020603050405020304" pitchFamily="18" charset="0"/>
                      </a:rPr>
                      <m:t>=</m:t>
                    </m:r>
                    <m:rad>
                      <m:radPr>
                        <m:degHide m:val="on"/>
                        <m:ctrlPr>
                          <a:rPr lang="cs-CZ" sz="2400" i="1">
                            <a:solidFill>
                              <a:srgbClr val="307871"/>
                            </a:solidFill>
                            <a:latin typeface="Cambria Math" panose="02040503050406030204" pitchFamily="18" charset="0"/>
                            <a:cs typeface="Times New Roman" panose="02020603050405020304" pitchFamily="18" charset="0"/>
                          </a:rPr>
                        </m:ctrlPr>
                      </m:radPr>
                      <m:deg/>
                      <m:e>
                        <m:r>
                          <a:rPr lang="cs-CZ" sz="2400">
                            <a:solidFill>
                              <a:srgbClr val="307871"/>
                            </a:solidFill>
                            <a:latin typeface="Cambria Math" panose="02040503050406030204" pitchFamily="18" charset="0"/>
                            <a:cs typeface="Times New Roman" panose="02020603050405020304" pitchFamily="18" charset="0"/>
                          </a:rPr>
                          <m:t>2∗</m:t>
                        </m:r>
                        <m:r>
                          <a:rPr lang="cs-CZ" sz="2400">
                            <a:solidFill>
                              <a:srgbClr val="307871"/>
                            </a:solidFill>
                            <a:latin typeface="Cambria Math" panose="02040503050406030204" pitchFamily="18" charset="0"/>
                            <a:cs typeface="Times New Roman" panose="02020603050405020304" pitchFamily="18" charset="0"/>
                          </a:rPr>
                          <m:t>𝑃</m:t>
                        </m:r>
                        <m:r>
                          <a:rPr lang="cs-CZ" sz="2400">
                            <a:solidFill>
                              <a:srgbClr val="307871"/>
                            </a:solidFill>
                            <a:latin typeface="Cambria Math" panose="02040503050406030204" pitchFamily="18" charset="0"/>
                            <a:cs typeface="Times New Roman" panose="02020603050405020304" pitchFamily="18" charset="0"/>
                          </a:rPr>
                          <m:t>∗</m:t>
                        </m:r>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𝑜</m:t>
                            </m:r>
                          </m:sub>
                        </m:sSub>
                        <m:r>
                          <a:rPr lang="cs-CZ" sz="2400">
                            <a:solidFill>
                              <a:srgbClr val="307871"/>
                            </a:solidFill>
                            <a:latin typeface="Cambria Math" panose="02040503050406030204" pitchFamily="18" charset="0"/>
                            <a:cs typeface="Times New Roman" panose="02020603050405020304" pitchFamily="18" charset="0"/>
                          </a:rPr>
                          <m:t>∗</m:t>
                        </m:r>
                        <m:sSub>
                          <m:sSubPr>
                            <m:ctrlPr>
                              <a:rPr lang="cs-CZ" sz="2400" i="1">
                                <a:solidFill>
                                  <a:srgbClr val="307871"/>
                                </a:solidFill>
                                <a:latin typeface="Cambria Math" panose="02040503050406030204" pitchFamily="18" charset="0"/>
                                <a:cs typeface="Times New Roman" panose="02020603050405020304" pitchFamily="18" charset="0"/>
                              </a:rPr>
                            </m:ctrlPr>
                          </m:sSubPr>
                          <m:e>
                            <m:r>
                              <a:rPr lang="cs-CZ" sz="2400">
                                <a:solidFill>
                                  <a:srgbClr val="307871"/>
                                </a:solidFill>
                                <a:latin typeface="Cambria Math" panose="02040503050406030204" pitchFamily="18" charset="0"/>
                                <a:cs typeface="Times New Roman" panose="02020603050405020304" pitchFamily="18" charset="0"/>
                              </a:rPr>
                              <m:t>𝑛</m:t>
                            </m:r>
                          </m:e>
                          <m:sub>
                            <m:r>
                              <a:rPr lang="cs-CZ" sz="2400">
                                <a:solidFill>
                                  <a:srgbClr val="307871"/>
                                </a:solidFill>
                                <a:latin typeface="Cambria Math" panose="02040503050406030204" pitchFamily="18" charset="0"/>
                                <a:cs typeface="Times New Roman" panose="02020603050405020304" pitchFamily="18" charset="0"/>
                              </a:rPr>
                              <m:t>h</m:t>
                            </m:r>
                          </m:sub>
                        </m:sSub>
                      </m:e>
                    </m:rad>
                  </m:oMath>
                </a14:m>
                <a:endParaRPr lang="cs-CZ" sz="2400" dirty="0">
                  <a:solidFill>
                    <a:srgbClr val="307871"/>
                  </a:solidFill>
                  <a:latin typeface="Times New Roman" panose="02020603050405020304" pitchFamily="18" charset="0"/>
                  <a:cs typeface="Times New Roman" panose="02020603050405020304" pitchFamily="18" charset="0"/>
                </a:endParaRPr>
              </a:p>
            </p:txBody>
          </p:sp>
        </mc:Choice>
        <mc:Fallback xmlns="">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15081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1359" cy="523220"/>
          </a:xfrm>
          <a:prstGeom prst="rect">
            <a:avLst/>
          </a:prstGeom>
        </p:spPr>
        <p:txBody>
          <a:bodyPr wrap="none">
            <a:spAutoFit/>
          </a:bodyPr>
          <a:lstStyle/>
          <a:p>
            <a:pPr lvl="0">
              <a:defRPr/>
            </a:pPr>
            <a:r>
              <a:rPr lang="cs-CZ" sz="2800" b="1" dirty="0">
                <a:solidFill>
                  <a:srgbClr val="307871"/>
                </a:solidFill>
                <a:latin typeface="Times New Roman" panose="02020603050405020304" pitchFamily="18" charset="0"/>
                <a:cs typeface="Times New Roman" panose="02020603050405020304" pitchFamily="18" charset="0"/>
              </a:rPr>
              <a:t>EOQ</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307871"/>
                </a:solidFill>
                <a:latin typeface="Times New Roman" panose="02020603050405020304" pitchFamily="18" charset="0"/>
                <a:cs typeface="Times New Roman" panose="02020603050405020304" pitchFamily="18" charset="0"/>
              </a:rPr>
              <a:t>Assumes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that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relevant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can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be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divided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into</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are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fixed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clerical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placing</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receiving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are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variable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per unit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holding </a:t>
            </a:r>
            <a:r>
              <a:rPr lang="cs-CZ" sz="2400" dirty="0" err="1">
                <a:solidFill>
                  <a:srgbClr val="307871"/>
                </a:solidFill>
                <a:latin typeface="Times New Roman" panose="02020603050405020304" pitchFamily="18" charset="0"/>
                <a:cs typeface="Times New Roman" panose="02020603050405020304" pitchFamily="18" charset="0"/>
              </a:rPr>
              <a:t>an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item</a:t>
            </a:r>
            <a:r>
              <a:rPr lang="cs-CZ" sz="2400" dirty="0">
                <a:solidFill>
                  <a:srgbClr val="307871"/>
                </a:solidFill>
                <a:latin typeface="Times New Roman" panose="02020603050405020304" pitchFamily="18" charset="0"/>
                <a:cs typeface="Times New Roman" panose="02020603050405020304" pitchFamily="18" charset="0"/>
              </a:rPr>
              <a:t> in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for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specific</a:t>
            </a:r>
            <a:r>
              <a:rPr lang="cs-CZ" sz="2400" dirty="0">
                <a:solidFill>
                  <a:srgbClr val="307871"/>
                </a:solidFill>
                <a:latin typeface="Times New Roman" panose="02020603050405020304" pitchFamily="18" charset="0"/>
                <a:cs typeface="Times New Roman" panose="02020603050405020304" pitchFamily="18" charset="0"/>
              </a:rPr>
              <a:t> period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time</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EOQ model </a:t>
            </a:r>
            <a:r>
              <a:rPr lang="cs-CZ" sz="2400" dirty="0" err="1">
                <a:solidFill>
                  <a:srgbClr val="307871"/>
                </a:solidFill>
                <a:latin typeface="Times New Roman" panose="02020603050405020304" pitchFamily="18" charset="0"/>
                <a:cs typeface="Times New Roman" panose="02020603050405020304" pitchFamily="18" charset="0"/>
              </a:rPr>
              <a:t>analyzes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tradeoff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between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costs</a:t>
            </a:r>
            <a:r>
              <a:rPr lang="cs-CZ" sz="2400" dirty="0">
                <a:solidFill>
                  <a:srgbClr val="307871"/>
                </a:solidFill>
                <a:latin typeface="Times New Roman" panose="02020603050405020304" pitchFamily="18" charset="0"/>
                <a:cs typeface="Times New Roman" panose="02020603050405020304" pitchFamily="18" charset="0"/>
              </a:rPr>
              <a:t> to </a:t>
            </a:r>
            <a:r>
              <a:rPr lang="cs-CZ" sz="2400" dirty="0" err="1">
                <a:solidFill>
                  <a:srgbClr val="307871"/>
                </a:solidFill>
                <a:latin typeface="Times New Roman" panose="02020603050405020304" pitchFamily="18" charset="0"/>
                <a:cs typeface="Times New Roman" panose="02020603050405020304" pitchFamily="18" charset="0"/>
              </a:rPr>
              <a:t>determine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quantity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that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minimizes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183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1359" cy="523220"/>
          </a:xfrm>
          <a:prstGeom prst="rect">
            <a:avLst/>
          </a:prstGeom>
        </p:spPr>
        <p:txBody>
          <a:bodyPr wrap="none">
            <a:spAutoFit/>
          </a:bodyPr>
          <a:lstStyle/>
          <a:p>
            <a:pPr lvl="0">
              <a:defRPr/>
            </a:pPr>
            <a:r>
              <a:rPr lang="cs-CZ" sz="2800" b="1" dirty="0">
                <a:solidFill>
                  <a:srgbClr val="307871"/>
                </a:solidFill>
                <a:latin typeface="Times New Roman" panose="02020603050405020304" pitchFamily="18" charset="0"/>
                <a:cs typeface="Times New Roman" panose="02020603050405020304" pitchFamily="18" charset="0"/>
              </a:rPr>
              <a:t>EOQ</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EOQ model </a:t>
            </a:r>
            <a:r>
              <a:rPr lang="cs-CZ" sz="2400" dirty="0" err="1">
                <a:solidFill>
                  <a:srgbClr val="307871"/>
                </a:solidFill>
                <a:latin typeface="Times New Roman" panose="02020603050405020304" pitchFamily="18" charset="0"/>
                <a:cs typeface="Times New Roman" panose="02020603050405020304" pitchFamily="18" charset="0"/>
              </a:rPr>
              <a:t>minimizes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average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inventory</a:t>
            </a:r>
            <a:r>
              <a:rPr lang="cs-CZ" sz="2400" dirty="0">
                <a:solidFill>
                  <a:srgbClr val="307871"/>
                </a:solidFill>
                <a:latin typeface="Times New Roman" panose="02020603050405020304" pitchFamily="18" charset="0"/>
                <a:cs typeface="Times New Roman" panose="02020603050405020304" pitchFamily="18" charset="0"/>
              </a:rPr>
              <a:t>)x (</a:t>
            </a:r>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per unit) = (Q/2)(CC)</a:t>
            </a:r>
          </a:p>
          <a:p>
            <a:pPr algn="just"/>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restocking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fixed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per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)x(</a:t>
            </a:r>
            <a:r>
              <a:rPr lang="cs-CZ" sz="2400" dirty="0" err="1">
                <a:solidFill>
                  <a:srgbClr val="307871"/>
                </a:solidFill>
                <a:latin typeface="Times New Roman" panose="02020603050405020304" pitchFamily="18" charset="0"/>
                <a:cs typeface="Times New Roman" panose="02020603050405020304" pitchFamily="18" charset="0"/>
              </a:rPr>
              <a:t>number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orders</a:t>
            </a:r>
            <a:r>
              <a:rPr lang="cs-CZ" sz="2400" dirty="0">
                <a:solidFill>
                  <a:srgbClr val="307871"/>
                </a:solidFill>
                <a:latin typeface="Times New Roman" panose="02020603050405020304" pitchFamily="18" charset="0"/>
                <a:cs typeface="Times New Roman" panose="02020603050405020304" pitchFamily="18" charset="0"/>
              </a:rPr>
              <a:t>)=F(T/Q)</a:t>
            </a:r>
          </a:p>
          <a:p>
            <a:pPr algn="just"/>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carrying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restocking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(Q/2)(CC)+F(T/Q)</a:t>
            </a:r>
          </a:p>
        </p:txBody>
      </p:sp>
    </p:spTree>
    <p:extLst>
      <p:ext uri="{BB962C8B-B14F-4D97-AF65-F5344CB8AC3E}">
        <p14:creationId xmlns:p14="http://schemas.microsoft.com/office/powerpoint/2010/main" val="233701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1359" cy="523220"/>
          </a:xfrm>
          <a:prstGeom prst="rect">
            <a:avLst/>
          </a:prstGeom>
        </p:spPr>
        <p:txBody>
          <a:bodyPr wrap="none">
            <a:spAutoFit/>
          </a:bodyPr>
          <a:lstStyle/>
          <a:p>
            <a:pPr lvl="0">
              <a:defRPr/>
            </a:pPr>
            <a:r>
              <a:rPr lang="cs-CZ" sz="2800" b="1" dirty="0">
                <a:solidFill>
                  <a:srgbClr val="307871"/>
                </a:solidFill>
                <a:latin typeface="Times New Roman" panose="02020603050405020304" pitchFamily="18" charset="0"/>
                <a:cs typeface="Times New Roman" panose="02020603050405020304" pitchFamily="18" charset="0"/>
              </a:rPr>
              <a:t>EOQ</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307871"/>
                </a:solidFill>
                <a:latin typeface="Times New Roman" panose="02020603050405020304" pitchFamily="18" charset="0"/>
                <a:cs typeface="Times New Roman" panose="02020603050405020304" pitchFamily="18" charset="0"/>
              </a:rPr>
              <a:t>EOQ </a:t>
            </a:r>
            <a:r>
              <a:rPr lang="cs-CZ" sz="2400" dirty="0" err="1">
                <a:solidFill>
                  <a:srgbClr val="307871"/>
                </a:solidFill>
                <a:latin typeface="Times New Roman" panose="02020603050405020304" pitchFamily="18" charset="0"/>
                <a:cs typeface="Times New Roman" panose="02020603050405020304" pitchFamily="18" charset="0"/>
              </a:rPr>
              <a:t>is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quantity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which</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total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annual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annual</a:t>
            </a:r>
            <a:r>
              <a:rPr lang="cs-CZ" sz="2400" dirty="0">
                <a:solidFill>
                  <a:srgbClr val="307871"/>
                </a:solidFill>
                <a:latin typeface="Times New Roman" panose="02020603050405020304" pitchFamily="18" charset="0"/>
                <a:cs typeface="Times New Roman" panose="02020603050405020304" pitchFamily="18" charset="0"/>
              </a:rPr>
              <a:t> holding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annal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ordering</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cost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minimized</a:t>
            </a:r>
            <a:r>
              <a:rPr lang="cs-CZ" sz="2400" dirty="0">
                <a:solidFill>
                  <a:srgbClr val="307871"/>
                </a:solidFill>
                <a:latin typeface="Times New Roman" panose="02020603050405020304" pitchFamily="18" charset="0"/>
                <a:cs typeface="Times New Roman" panose="02020603050405020304" pitchFamily="18" charset="0"/>
              </a:rPr>
              <a:t>.</a:t>
            </a:r>
          </a:p>
        </p:txBody>
      </p:sp>
      <p:pic>
        <p:nvPicPr>
          <p:cNvPr id="6" name="Obrázek 5"/>
          <p:cNvPicPr/>
          <p:nvPr/>
        </p:nvPicPr>
        <p:blipFill rotWithShape="1">
          <a:blip r:embed="rId3"/>
          <a:srcRect l="19668" t="48795" r="42915" b="26456"/>
          <a:stretch/>
        </p:blipFill>
        <p:spPr bwMode="auto">
          <a:xfrm>
            <a:off x="2519772" y="2566680"/>
            <a:ext cx="4752528" cy="165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746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69224"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sz="2000" dirty="0">
              <a:latin typeface="Times New Roman" panose="02020603050405020304" pitchFamily="18" charset="0"/>
              <a:cs typeface="Times New Roman" panose="02020603050405020304" pitchFamily="18" charset="0"/>
            </a:endParaRPr>
          </a:p>
        </p:txBody>
      </p:sp>
      <p:pic>
        <p:nvPicPr>
          <p:cNvPr id="6" name="Zástupný symbol pro obsah 4"/>
          <p:cNvPicPr>
            <a:picLocks/>
          </p:cNvPicPr>
          <p:nvPr/>
        </p:nvPicPr>
        <p:blipFill rotWithShape="1">
          <a:blip r:embed="rId3"/>
          <a:srcRect l="18697" t="29220" r="42949" b="33542"/>
          <a:stretch/>
        </p:blipFill>
        <p:spPr bwMode="auto">
          <a:xfrm>
            <a:off x="925907" y="1634934"/>
            <a:ext cx="7200800" cy="31957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70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69224" cy="523220"/>
          </a:xfrm>
          <a:prstGeom prst="rect">
            <a:avLst/>
          </a:prstGeom>
        </p:spPr>
        <p:txBody>
          <a:bodyPr wrap="none">
            <a:spAutoFit/>
          </a:bodyPr>
          <a:lstStyle/>
          <a:p>
            <a:pPr>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 and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Optimization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sz="2000" dirty="0">
              <a:latin typeface="Times New Roman" panose="02020603050405020304" pitchFamily="18" charset="0"/>
              <a:cs typeface="Times New Roman" panose="02020603050405020304" pitchFamily="18" charset="0"/>
            </a:endParaRPr>
          </a:p>
        </p:txBody>
      </p:sp>
      <p:pic>
        <p:nvPicPr>
          <p:cNvPr id="9" name="Zástupný symbol pro obsah 3"/>
          <p:cNvPicPr>
            <a:picLocks/>
          </p:cNvPicPr>
          <p:nvPr/>
        </p:nvPicPr>
        <p:blipFill rotWithShape="1">
          <a:blip r:embed="rId3"/>
          <a:srcRect l="18699" t="35461" r="43904" b="30990"/>
          <a:stretch/>
        </p:blipFill>
        <p:spPr bwMode="auto">
          <a:xfrm>
            <a:off x="1331640" y="2204864"/>
            <a:ext cx="6336704" cy="30608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1886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409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800" b="1" dirty="0" err="1">
                <a:solidFill>
                  <a:srgbClr val="307871"/>
                </a:solidFill>
                <a:latin typeface="Times New Roman" panose="02020603050405020304" pitchFamily="18" charset="0"/>
                <a:cs typeface="Times New Roman" panose="02020603050405020304" pitchFamily="18" charset="0"/>
              </a:rPr>
              <a:t>Conclusions</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275606"/>
            <a:ext cx="8280920" cy="4541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primary</a:t>
            </a:r>
            <a:r>
              <a:rPr lang="cs-CZ" altLang="cs-CZ" sz="2400" dirty="0">
                <a:solidFill>
                  <a:srgbClr val="307871"/>
                </a:solidFill>
                <a:latin typeface="Times New Roman" panose="02020603050405020304" pitchFamily="18" charset="0"/>
                <a:cs typeface="Times New Roman" panose="02020603050405020304" pitchFamily="18" charset="0"/>
              </a:rPr>
              <a:t> role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buffer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against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uncertainty</a:t>
            </a:r>
            <a:r>
              <a:rPr lang="cs-CZ" altLang="cs-CZ" sz="2400" dirty="0">
                <a:solidFill>
                  <a:srgbClr val="307871"/>
                </a:solidFill>
                <a:latin typeface="Times New Roman" panose="02020603050405020304" pitchFamily="18" charset="0"/>
                <a:cs typeface="Times New Roman" panose="02020603050405020304" pitchFamily="18" charset="0"/>
              </a:rPr>
              <a:t>.</a:t>
            </a:r>
          </a:p>
          <a:p>
            <a:pPr algn="just"/>
            <a:r>
              <a:rPr lang="cs-CZ" altLang="cs-CZ" sz="2400" dirty="0" err="1">
                <a:solidFill>
                  <a:srgbClr val="307871"/>
                </a:solidFill>
                <a:latin typeface="Times New Roman" panose="02020603050405020304" pitchFamily="18" charset="0"/>
                <a:cs typeface="Times New Roman" panose="02020603050405020304" pitchFamily="18" charset="0"/>
              </a:rPr>
              <a:t>There</a:t>
            </a:r>
            <a:r>
              <a:rPr lang="cs-CZ" altLang="cs-CZ" sz="2400" dirty="0">
                <a:solidFill>
                  <a:srgbClr val="307871"/>
                </a:solidFill>
                <a:latin typeface="Times New Roman" panose="02020603050405020304" pitchFamily="18" charset="0"/>
                <a:cs typeface="Times New Roman" panose="02020603050405020304" pitchFamily="18" charset="0"/>
              </a:rPr>
              <a:t> are </a:t>
            </a:r>
            <a:r>
              <a:rPr lang="cs-CZ" altLang="cs-CZ" sz="2400" dirty="0" err="1">
                <a:solidFill>
                  <a:srgbClr val="307871"/>
                </a:solidFill>
                <a:latin typeface="Times New Roman" panose="02020603050405020304" pitchFamily="18" charset="0"/>
                <a:cs typeface="Times New Roman" panose="02020603050405020304" pitchFamily="18" charset="0"/>
              </a:rPr>
              <a:t>conflicting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some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large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and </a:t>
            </a:r>
            <a:r>
              <a:rPr lang="cs-CZ" altLang="cs-CZ" sz="2400" dirty="0" err="1">
                <a:solidFill>
                  <a:srgbClr val="307871"/>
                </a:solidFill>
                <a:latin typeface="Times New Roman" panose="02020603050405020304" pitchFamily="18" charset="0"/>
                <a:cs typeface="Times New Roman" panose="02020603050405020304" pitchFamily="18" charset="0"/>
              </a:rPr>
              <a:t>others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small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Therefore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possible</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find</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out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level</a:t>
            </a:r>
            <a:r>
              <a:rPr lang="cs-CZ" altLang="cs-CZ" sz="2400" dirty="0">
                <a:solidFill>
                  <a:srgbClr val="307871"/>
                </a:solidFill>
                <a:latin typeface="Times New Roman" panose="02020603050405020304" pitchFamily="18" charset="0"/>
                <a:cs typeface="Times New Roman" panose="02020603050405020304" pitchFamily="18" charset="0"/>
              </a:rPr>
              <a:t>. In </a:t>
            </a:r>
            <a:r>
              <a:rPr lang="cs-CZ" altLang="cs-CZ" sz="2400" dirty="0" err="1">
                <a:solidFill>
                  <a:srgbClr val="307871"/>
                </a:solidFill>
                <a:latin typeface="Times New Roman" panose="02020603050405020304" pitchFamily="18" charset="0"/>
                <a:cs typeface="Times New Roman" panose="02020603050405020304" pitchFamily="18" charset="0"/>
              </a:rPr>
              <a:t>fact</a:t>
            </a:r>
            <a:r>
              <a:rPr lang="cs-CZ" altLang="cs-CZ" sz="2400" dirty="0">
                <a:solidFill>
                  <a:srgbClr val="307871"/>
                </a:solidFill>
                <a:latin typeface="Times New Roman" panose="02020603050405020304" pitchFamily="18" charset="0"/>
                <a:cs typeface="Times New Roman" panose="02020603050405020304" pitchFamily="18" charset="0"/>
              </a:rPr>
              <a:t>, a </a:t>
            </a:r>
            <a:r>
              <a:rPr lang="cs-CZ" altLang="cs-CZ" sz="2400" dirty="0" err="1">
                <a:solidFill>
                  <a:srgbClr val="307871"/>
                </a:solidFill>
                <a:latin typeface="Times New Roman" panose="02020603050405020304" pitchFamily="18" charset="0"/>
                <a:cs typeface="Times New Roman" panose="02020603050405020304" pitchFamily="18" charset="0"/>
              </a:rPr>
              <a:t>company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supposed</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identify</a:t>
            </a:r>
            <a:r>
              <a:rPr lang="cs-CZ" altLang="cs-CZ" sz="2400" dirty="0">
                <a:solidFill>
                  <a:srgbClr val="307871"/>
                </a:solidFill>
                <a:latin typeface="Times New Roman" panose="02020603050405020304" pitchFamily="18" charset="0"/>
                <a:cs typeface="Times New Roman" panose="02020603050405020304" pitchFamily="18" charset="0"/>
              </a:rPr>
              <a:t> such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point.</a:t>
            </a:r>
          </a:p>
          <a:p>
            <a:pPr algn="just"/>
            <a:r>
              <a:rPr lang="cs-CZ" altLang="cs-CZ" sz="2400" dirty="0">
                <a:solidFill>
                  <a:srgbClr val="307871"/>
                </a:solidFill>
                <a:latin typeface="Times New Roman" panose="02020603050405020304" pitchFamily="18" charset="0"/>
                <a:cs typeface="Times New Roman" panose="02020603050405020304" pitchFamily="18" charset="0"/>
              </a:rPr>
              <a:t>EOQ (</a:t>
            </a:r>
            <a:r>
              <a:rPr lang="cs-CZ" altLang="cs-CZ" sz="2400" dirty="0" err="1">
                <a:solidFill>
                  <a:srgbClr val="307871"/>
                </a:solidFill>
                <a:latin typeface="Times New Roman" panose="02020603050405020304" pitchFamily="18" charset="0"/>
                <a:cs typeface="Times New Roman" panose="02020603050405020304" pitchFamily="18" charset="0"/>
              </a:rPr>
              <a:t>economic</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order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quantity</a:t>
            </a:r>
            <a:r>
              <a:rPr lang="cs-CZ" altLang="cs-CZ" sz="2400" dirty="0">
                <a:solidFill>
                  <a:srgbClr val="307871"/>
                </a:solidFill>
                <a:latin typeface="Times New Roman" panose="02020603050405020304" pitchFamily="18" charset="0"/>
                <a:cs typeface="Times New Roman" panose="02020603050405020304" pitchFamily="18" charset="0"/>
              </a:rPr>
              <a:t>) and </a:t>
            </a:r>
            <a:r>
              <a:rPr lang="cs-CZ" altLang="cs-CZ" sz="2400" dirty="0" err="1">
                <a:solidFill>
                  <a:srgbClr val="307871"/>
                </a:solidFill>
                <a:latin typeface="Times New Roman" panose="02020603050405020304" pitchFamily="18" charset="0"/>
                <a:cs typeface="Times New Roman" panose="02020603050405020304" pitchFamily="18" charset="0"/>
              </a:rPr>
              <a:t>newsvendor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problem</a:t>
            </a:r>
            <a:r>
              <a:rPr lang="cs-CZ" altLang="cs-CZ" sz="2400" dirty="0">
                <a:solidFill>
                  <a:srgbClr val="307871"/>
                </a:solidFill>
                <a:latin typeface="Times New Roman" panose="02020603050405020304" pitchFamily="18" charset="0"/>
                <a:cs typeface="Times New Roman" panose="02020603050405020304" pitchFamily="18" charset="0"/>
              </a:rPr>
              <a:t> are </a:t>
            </a:r>
            <a:r>
              <a:rPr lang="cs-CZ" altLang="cs-CZ" sz="2400" dirty="0" err="1">
                <a:solidFill>
                  <a:srgbClr val="307871"/>
                </a:solidFill>
                <a:latin typeface="Times New Roman" panose="02020603050405020304" pitchFamily="18" charset="0"/>
                <a:cs typeface="Times New Roman" panose="02020603050405020304" pitchFamily="18" charset="0"/>
              </a:rPr>
              <a:t>examples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analytical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models</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help</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company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determine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level</a:t>
            </a:r>
            <a:r>
              <a:rPr lang="cs-CZ" altLang="cs-CZ" sz="2400" dirty="0">
                <a:solidFill>
                  <a:srgbClr val="307871"/>
                </a:solidFill>
                <a:latin typeface="Times New Roman" panose="02020603050405020304" pitchFamily="18" charset="0"/>
                <a:cs typeface="Times New Roman" panose="02020603050405020304" pitchFamily="18" charset="0"/>
              </a:rPr>
              <a:t> by </a:t>
            </a:r>
            <a:r>
              <a:rPr lang="cs-CZ" altLang="cs-CZ" sz="2400" dirty="0" err="1">
                <a:solidFill>
                  <a:srgbClr val="307871"/>
                </a:solidFill>
                <a:latin typeface="Times New Roman" panose="02020603050405020304" pitchFamily="18" charset="0"/>
                <a:cs typeface="Times New Roman" panose="02020603050405020304" pitchFamily="18" charset="0"/>
              </a:rPr>
              <a:t>trading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conflicting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a:t>
            </a:r>
          </a:p>
          <a:p>
            <a:pPr algn="just"/>
            <a:r>
              <a:rPr lang="cs-CZ" altLang="cs-CZ" sz="2400" dirty="0" err="1">
                <a:solidFill>
                  <a:srgbClr val="307871"/>
                </a:solidFill>
                <a:latin typeface="Times New Roman" panose="02020603050405020304" pitchFamily="18" charset="0"/>
                <a:cs typeface="Times New Roman" panose="02020603050405020304" pitchFamily="18" charset="0"/>
              </a:rPr>
              <a:t>Excessive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dampens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company´s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innovation</a:t>
            </a:r>
            <a:r>
              <a:rPr lang="cs-CZ" altLang="cs-CZ" sz="2400" dirty="0">
                <a:solidFill>
                  <a:srgbClr val="307871"/>
                </a:solidFill>
                <a:latin typeface="Times New Roman" panose="02020603050405020304" pitchFamily="18" charset="0"/>
                <a:cs typeface="Times New Roman" panose="02020603050405020304" pitchFamily="18" charset="0"/>
              </a:rPr>
              <a:t> speed and </a:t>
            </a:r>
            <a:r>
              <a:rPr lang="cs-CZ" altLang="cs-CZ" sz="2400" dirty="0" err="1">
                <a:solidFill>
                  <a:srgbClr val="307871"/>
                </a:solidFill>
                <a:latin typeface="Times New Roman" panose="02020603050405020304" pitchFamily="18" charset="0"/>
                <a:cs typeface="Times New Roman" panose="02020603050405020304" pitchFamily="18" charset="0"/>
              </a:rPr>
              <a:t>also</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deters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its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learning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capability</a:t>
            </a:r>
            <a:r>
              <a:rPr lang="cs-CZ" altLang="cs-CZ" sz="2400" dirty="0">
                <a:solidFill>
                  <a:srgbClr val="307871"/>
                </a:solidFill>
                <a:latin typeface="Times New Roman" panose="02020603050405020304" pitchFamily="18" charset="0"/>
                <a:cs typeface="Times New Roman" panose="02020603050405020304" pitchFamily="18" charset="0"/>
              </a:rPr>
              <a:t>.</a:t>
            </a:r>
            <a:endParaRPr lang="en-GB" alt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193229" cy="523220"/>
          </a:xfrm>
          <a:prstGeom prst="rect">
            <a:avLst/>
          </a:prstGeom>
        </p:spPr>
        <p:txBody>
          <a:bodyPr wrap="none">
            <a:spAutoFit/>
          </a:bodyPr>
          <a:lstStyle/>
          <a:p>
            <a:pPr lvl="0">
              <a:defRPr/>
            </a:pPr>
            <a:r>
              <a:rPr lang="cs-CZ" sz="2800" b="1" dirty="0">
                <a:solidFill>
                  <a:srgbClr val="307871"/>
                </a:solidFill>
                <a:latin typeface="Times New Roman" panose="02020603050405020304" pitchFamily="18" charset="0"/>
                <a:cs typeface="Times New Roman" panose="02020603050405020304" pitchFamily="18" charset="0"/>
              </a:rPr>
              <a:t>Supply </a:t>
            </a:r>
            <a:r>
              <a:rPr lang="cs-CZ" sz="2800" b="1" dirty="0" err="1">
                <a:solidFill>
                  <a:srgbClr val="307871"/>
                </a:solidFill>
                <a:latin typeface="Times New Roman" panose="02020603050405020304" pitchFamily="18" charset="0"/>
                <a:cs typeface="Times New Roman" panose="02020603050405020304" pitchFamily="18" charset="0"/>
              </a:rPr>
              <a:t>chain</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307871"/>
                </a:solidFill>
                <a:latin typeface="Times New Roman" panose="02020603050405020304" pitchFamily="18" charset="0"/>
                <a:cs typeface="Times New Roman" panose="02020603050405020304" pitchFamily="18" charset="0"/>
              </a:rPr>
              <a:t>Supply</a:t>
            </a:r>
            <a:r>
              <a:rPr lang="cs-CZ" sz="2400" dirty="0">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chain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includes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all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atcitivies</a:t>
            </a:r>
            <a:r>
              <a:rPr lang="cs-CZ" sz="2400" dirty="0">
                <a:solidFill>
                  <a:srgbClr val="307871"/>
                </a:solidFill>
                <a:latin typeface="Times New Roman" panose="02020603050405020304" pitchFamily="18" charset="0"/>
                <a:cs typeface="Times New Roman" panose="02020603050405020304" pitchFamily="18" charset="0"/>
              </a:rPr>
              <a:t> in </a:t>
            </a:r>
            <a:r>
              <a:rPr lang="cs-CZ" sz="2400" dirty="0" err="1">
                <a:solidFill>
                  <a:srgbClr val="307871"/>
                </a:solidFill>
                <a:latin typeface="Times New Roman" panose="02020603050405020304" pitchFamily="18" charset="0"/>
                <a:cs typeface="Times New Roman" panose="02020603050405020304" pitchFamily="18" charset="0"/>
              </a:rPr>
              <a:t>transforming</a:t>
            </a:r>
            <a:r>
              <a:rPr lang="cs-CZ" sz="2400" dirty="0">
                <a:solidFill>
                  <a:srgbClr val="307871"/>
                </a:solidFill>
                <a:latin typeface="Times New Roman" panose="02020603050405020304" pitchFamily="18" charset="0"/>
                <a:cs typeface="Times New Roman" panose="02020603050405020304" pitchFamily="18" charset="0"/>
              </a:rPr>
              <a:t> natural </a:t>
            </a:r>
            <a:r>
              <a:rPr lang="cs-CZ" sz="2400" dirty="0" err="1">
                <a:solidFill>
                  <a:srgbClr val="307871"/>
                </a:solidFill>
                <a:latin typeface="Times New Roman" panose="02020603050405020304" pitchFamily="18" charset="0"/>
                <a:cs typeface="Times New Roman" panose="02020603050405020304" pitchFamily="18" charset="0"/>
              </a:rPr>
              <a:t>resources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raw</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materials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components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into</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finished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delivering</a:t>
            </a:r>
            <a:r>
              <a:rPr lang="cs-CZ" sz="2400" dirty="0">
                <a:solidFill>
                  <a:srgbClr val="307871"/>
                </a:solidFill>
                <a:latin typeface="Times New Roman" panose="02020603050405020304" pitchFamily="18" charset="0"/>
                <a:cs typeface="Times New Roman" panose="02020603050405020304" pitchFamily="18" charset="0"/>
              </a:rPr>
              <a:t> to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end </a:t>
            </a:r>
            <a:r>
              <a:rPr lang="cs-CZ" sz="2400" dirty="0" err="1">
                <a:solidFill>
                  <a:srgbClr val="307871"/>
                </a:solidFill>
                <a:latin typeface="Times New Roman" panose="02020603050405020304" pitchFamily="18" charset="0"/>
                <a:cs typeface="Times New Roman" panose="02020603050405020304" pitchFamily="18" charset="0"/>
              </a:rPr>
              <a:t>customer</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a:solidFill>
                  <a:srgbClr val="307871"/>
                </a:solidFill>
                <a:latin typeface="Times New Roman" panose="02020603050405020304" pitchFamily="18" charset="0"/>
                <a:cs typeface="Times New Roman" panose="02020603050405020304" pitchFamily="18" charset="0"/>
              </a:rPr>
              <a:t>Supply </a:t>
            </a:r>
            <a:r>
              <a:rPr lang="cs-CZ" sz="2400" dirty="0" err="1">
                <a:solidFill>
                  <a:srgbClr val="307871"/>
                </a:solidFill>
                <a:latin typeface="Times New Roman" panose="02020603050405020304" pitchFamily="18" charset="0"/>
                <a:cs typeface="Times New Roman" panose="02020603050405020304" pitchFamily="18" charset="0"/>
              </a:rPr>
              <a:t>chain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is</a:t>
            </a:r>
            <a:r>
              <a:rPr lang="cs-CZ" sz="2400" dirty="0">
                <a:solidFill>
                  <a:srgbClr val="307871"/>
                </a:solidFill>
                <a:latin typeface="Times New Roman" panose="02020603050405020304" pitchFamily="18" charset="0"/>
                <a:cs typeface="Times New Roman" panose="02020603050405020304" pitchFamily="18" charset="0"/>
              </a:rPr>
              <a:t> a </a:t>
            </a:r>
            <a:r>
              <a:rPr lang="cs-CZ" sz="2400" dirty="0" err="1">
                <a:solidFill>
                  <a:srgbClr val="307871"/>
                </a:solidFill>
                <a:latin typeface="Times New Roman" panose="02020603050405020304" pitchFamily="18" charset="0"/>
                <a:cs typeface="Times New Roman" panose="02020603050405020304" pitchFamily="18" charset="0"/>
              </a:rPr>
              <a:t>sequence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suppliers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transporters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warehouses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manufacturers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wholesalers</a:t>
            </a:r>
            <a:r>
              <a:rPr lang="cs-CZ" sz="2400" dirty="0">
                <a:solidFill>
                  <a:srgbClr val="307871"/>
                </a:solidFill>
                <a:latin typeface="Times New Roman" panose="02020603050405020304" pitchFamily="18" charset="0"/>
                <a:cs typeface="Times New Roman" panose="02020603050405020304" pitchFamily="18" charset="0"/>
              </a:rPr>
              <a:t>/</a:t>
            </a:r>
            <a:r>
              <a:rPr lang="cs-CZ" sz="2400" dirty="0" err="1">
                <a:solidFill>
                  <a:srgbClr val="307871"/>
                </a:solidFill>
                <a:latin typeface="Times New Roman" panose="02020603050405020304" pitchFamily="18" charset="0"/>
                <a:cs typeface="Times New Roman" panose="02020603050405020304" pitchFamily="18" charset="0"/>
              </a:rPr>
              <a:t>distributors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retailers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final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customers</a:t>
            </a:r>
            <a:r>
              <a:rPr lang="cs-CZ" sz="24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26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01829"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Supplier</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partnership</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307871"/>
                </a:solidFill>
                <a:latin typeface="Times New Roman" panose="02020603050405020304" pitchFamily="18" charset="0"/>
                <a:cs typeface="Times New Roman" panose="02020603050405020304" pitchFamily="18" charset="0"/>
              </a:rPr>
              <a:t>An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organization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customer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purchases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requirements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raw</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materials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components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services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from</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supplier</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err="1">
                <a:solidFill>
                  <a:srgbClr val="307871"/>
                </a:solidFill>
                <a:latin typeface="Times New Roman" panose="02020603050405020304" pitchFamily="18" charset="0"/>
                <a:cs typeface="Times New Roman" panose="02020603050405020304" pitchFamily="18" charset="0"/>
              </a:rPr>
              <a:t>Better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supplier´s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quality</a:t>
            </a:r>
            <a:r>
              <a:rPr lang="cs-CZ" sz="2400" dirty="0">
                <a:solidFill>
                  <a:srgbClr val="307871"/>
                </a:solidFill>
                <a:latin typeface="Times New Roman" panose="02020603050405020304" pitchFamily="18" charset="0"/>
                <a:cs typeface="Times New Roman" panose="02020603050405020304" pitchFamily="18" charset="0"/>
              </a:rPr>
              <a:t> → </a:t>
            </a:r>
            <a:r>
              <a:rPr lang="cs-CZ" sz="2400" dirty="0" err="1">
                <a:solidFill>
                  <a:srgbClr val="307871"/>
                </a:solidFill>
                <a:latin typeface="Times New Roman" panose="02020603050405020304" pitchFamily="18" charset="0"/>
                <a:cs typeface="Times New Roman" panose="02020603050405020304" pitchFamily="18" charset="0"/>
              </a:rPr>
              <a:t>better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quality</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A </a:t>
            </a:r>
            <a:r>
              <a:rPr lang="cs-CZ" sz="2400" dirty="0" err="1">
                <a:solidFill>
                  <a:srgbClr val="307871"/>
                </a:solidFill>
                <a:latin typeface="Times New Roman" panose="02020603050405020304" pitchFamily="18" charset="0"/>
                <a:cs typeface="Times New Roman" panose="02020603050405020304" pitchFamily="18" charset="0"/>
              </a:rPr>
              <a:t>partnership</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betweeen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customer</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supplier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one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keys</a:t>
            </a:r>
            <a:r>
              <a:rPr lang="cs-CZ" sz="2400" dirty="0">
                <a:solidFill>
                  <a:srgbClr val="307871"/>
                </a:solidFill>
                <a:latin typeface="Times New Roman" panose="02020603050405020304" pitchFamily="18" charset="0"/>
                <a:cs typeface="Times New Roman" panose="02020603050405020304" pitchFamily="18" charset="0"/>
              </a:rPr>
              <a:t> to </a:t>
            </a:r>
            <a:r>
              <a:rPr lang="cs-CZ" sz="2400" dirty="0" err="1">
                <a:solidFill>
                  <a:srgbClr val="307871"/>
                </a:solidFill>
                <a:latin typeface="Times New Roman" panose="02020603050405020304" pitchFamily="18" charset="0"/>
                <a:cs typeface="Times New Roman" panose="02020603050405020304" pitchFamily="18" charset="0"/>
              </a:rPr>
              <a:t>obtain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high</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quality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services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Customers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suppliers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have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same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goal</a:t>
            </a:r>
            <a:r>
              <a:rPr lang="cs-CZ" sz="2400" dirty="0">
                <a:solidFill>
                  <a:srgbClr val="307871"/>
                </a:solidFill>
                <a:latin typeface="Times New Roman" panose="02020603050405020304" pitchFamily="18" charset="0"/>
                <a:cs typeface="Times New Roman" panose="02020603050405020304" pitchFamily="18" charset="0"/>
              </a:rPr>
              <a:t> – to </a:t>
            </a:r>
            <a:r>
              <a:rPr lang="cs-CZ" sz="2400" dirty="0" err="1">
                <a:solidFill>
                  <a:srgbClr val="307871"/>
                </a:solidFill>
                <a:latin typeface="Times New Roman" panose="02020603050405020304" pitchFamily="18" charset="0"/>
                <a:cs typeface="Times New Roman" panose="02020603050405020304" pitchFamily="18" charset="0"/>
              </a:rPr>
              <a:t>satisfy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end user. </a:t>
            </a:r>
            <a:r>
              <a:rPr lang="cs-CZ" sz="2400" dirty="0" err="1">
                <a:solidFill>
                  <a:srgbClr val="307871"/>
                </a:solidFill>
                <a:latin typeface="Times New Roman" panose="02020603050405020304" pitchFamily="18" charset="0"/>
                <a:cs typeface="Times New Roman" panose="02020603050405020304" pitchFamily="18" charset="0"/>
              </a:rPr>
              <a:t>They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must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work</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together</a:t>
            </a:r>
            <a:r>
              <a:rPr lang="cs-CZ" sz="2400" dirty="0">
                <a:solidFill>
                  <a:srgbClr val="307871"/>
                </a:solidFill>
                <a:latin typeface="Times New Roman" panose="02020603050405020304" pitchFamily="18" charset="0"/>
                <a:cs typeface="Times New Roman" panose="02020603050405020304" pitchFamily="18" charset="0"/>
              </a:rPr>
              <a:t> as </a:t>
            </a:r>
            <a:r>
              <a:rPr lang="cs-CZ" sz="2400" dirty="0" err="1">
                <a:solidFill>
                  <a:srgbClr val="307871"/>
                </a:solidFill>
                <a:latin typeface="Times New Roman" panose="02020603050405020304" pitchFamily="18" charset="0"/>
                <a:cs typeface="Times New Roman" panose="02020603050405020304" pitchFamily="18" charset="0"/>
              </a:rPr>
              <a:t>partners</a:t>
            </a:r>
            <a:r>
              <a:rPr lang="cs-CZ" sz="2400" dirty="0">
                <a:solidFill>
                  <a:srgbClr val="307871"/>
                </a:solidFill>
                <a:latin typeface="Times New Roman" panose="02020603050405020304" pitchFamily="18" charset="0"/>
                <a:cs typeface="Times New Roman" panose="02020603050405020304" pitchFamily="18" charset="0"/>
              </a:rPr>
              <a:t> to </a:t>
            </a:r>
            <a:r>
              <a:rPr lang="cs-CZ" sz="2400" dirty="0" err="1">
                <a:solidFill>
                  <a:srgbClr val="307871"/>
                </a:solidFill>
                <a:latin typeface="Times New Roman" panose="02020603050405020304" pitchFamily="18" charset="0"/>
                <a:cs typeface="Times New Roman" panose="02020603050405020304" pitchFamily="18" charset="0"/>
              </a:rPr>
              <a:t>maximize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return on </a:t>
            </a:r>
            <a:r>
              <a:rPr lang="cs-CZ" sz="2400" dirty="0" err="1">
                <a:solidFill>
                  <a:srgbClr val="307871"/>
                </a:solidFill>
                <a:latin typeface="Times New Roman" panose="02020603050405020304" pitchFamily="18" charset="0"/>
                <a:cs typeface="Times New Roman" panose="02020603050405020304" pitchFamily="18" charset="0"/>
              </a:rPr>
              <a:t>investment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because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have</a:t>
            </a:r>
            <a:r>
              <a:rPr lang="cs-CZ" sz="2400" dirty="0">
                <a:solidFill>
                  <a:srgbClr val="307871"/>
                </a:solidFill>
                <a:latin typeface="Times New Roman" panose="02020603050405020304" pitchFamily="18" charset="0"/>
                <a:cs typeface="Times New Roman" panose="02020603050405020304" pitchFamily="18" charset="0"/>
              </a:rPr>
              <a:t> limited </a:t>
            </a:r>
            <a:r>
              <a:rPr lang="cs-CZ" sz="2400" dirty="0" err="1">
                <a:solidFill>
                  <a:srgbClr val="307871"/>
                </a:solidFill>
                <a:latin typeface="Times New Roman" panose="02020603050405020304" pitchFamily="18" charset="0"/>
                <a:cs typeface="Times New Roman" panose="02020603050405020304" pitchFamily="18" charset="0"/>
              </a:rPr>
              <a:t>resources</a:t>
            </a:r>
            <a:r>
              <a:rPr lang="cs-CZ" sz="24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272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74404" cy="461665"/>
          </a:xfrm>
          <a:prstGeom prst="rect">
            <a:avLst/>
          </a:prstGeom>
        </p:spPr>
        <p:txBody>
          <a:bodyPr wrap="none">
            <a:spAutoFit/>
          </a:bodyPr>
          <a:lstStyle/>
          <a:p>
            <a:pPr lvl="0">
              <a:defRPr/>
            </a:pPr>
            <a:r>
              <a:rPr lang="cs-CZ" sz="2400" b="1" dirty="0">
                <a:solidFill>
                  <a:srgbClr val="307871"/>
                </a:solidFill>
                <a:latin typeface="Times New Roman" panose="02020603050405020304" pitchFamily="18" charset="0"/>
                <a:cs typeface="Times New Roman" panose="02020603050405020304" pitchFamily="18" charset="0"/>
              </a:rPr>
              <a:t>Supply </a:t>
            </a:r>
            <a:r>
              <a:rPr lang="cs-CZ" sz="2400" b="1" dirty="0" err="1">
                <a:solidFill>
                  <a:srgbClr val="307871"/>
                </a:solidFill>
                <a:latin typeface="Times New Roman" panose="02020603050405020304" pitchFamily="18" charset="0"/>
                <a:cs typeface="Times New Roman" panose="02020603050405020304" pitchFamily="18" charset="0"/>
              </a:rPr>
              <a:t>chain</a:t>
            </a:r>
            <a:r>
              <a:rPr lang="cs-CZ" sz="2400" b="1" dirty="0">
                <a:solidFill>
                  <a:srgbClr val="307871"/>
                </a:solidFill>
                <a:latin typeface="Times New Roman" panose="02020603050405020304" pitchFamily="18" charset="0"/>
                <a:cs typeface="Times New Roman" panose="02020603050405020304" pitchFamily="18" charset="0"/>
              </a:rPr>
              <a:t> management</a:t>
            </a:r>
            <a:endParaRPr lang="en-GB" sz="24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647564" y="1217700"/>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flow</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is</a:t>
            </a:r>
            <a:r>
              <a:rPr lang="cs-CZ" sz="2000" dirty="0">
                <a:solidFill>
                  <a:srgbClr val="307871"/>
                </a:solidFill>
                <a:latin typeface="Times New Roman" panose="02020603050405020304" pitchFamily="18" charset="0"/>
                <a:cs typeface="Times New Roman" panose="02020603050405020304" pitchFamily="18" charset="0"/>
              </a:rPr>
              <a:t> a </a:t>
            </a:r>
            <a:r>
              <a:rPr lang="cs-CZ" sz="2000" dirty="0" err="1">
                <a:solidFill>
                  <a:srgbClr val="307871"/>
                </a:solidFill>
                <a:latin typeface="Times New Roman" panose="02020603050405020304" pitchFamily="18" charset="0"/>
                <a:cs typeface="Times New Roman" panose="02020603050405020304" pitchFamily="18" charset="0"/>
              </a:rPr>
              <a:t>significant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factor</a:t>
            </a:r>
            <a:r>
              <a:rPr lang="cs-CZ" sz="2000" dirty="0">
                <a:solidFill>
                  <a:srgbClr val="307871"/>
                </a:solidFill>
                <a:latin typeface="Times New Roman" panose="02020603050405020304" pitchFamily="18" charset="0"/>
                <a:cs typeface="Times New Roman" panose="02020603050405020304" pitchFamily="18" charset="0"/>
              </a:rPr>
              <a:t> in a design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macufacturing</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systems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flow</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manufacturing</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be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characterized</a:t>
            </a:r>
            <a:r>
              <a:rPr lang="cs-CZ" sz="2000" dirty="0">
                <a:solidFill>
                  <a:srgbClr val="307871"/>
                </a:solidFill>
                <a:latin typeface="Times New Roman" panose="02020603050405020304" pitchFamily="18" charset="0"/>
                <a:cs typeface="Times New Roman" panose="02020603050405020304" pitchFamily="18" charset="0"/>
              </a:rPr>
              <a:t> as a </a:t>
            </a:r>
            <a:r>
              <a:rPr lang="cs-CZ" sz="2000" dirty="0" err="1">
                <a:solidFill>
                  <a:srgbClr val="307871"/>
                </a:solidFill>
                <a:latin typeface="Times New Roman" panose="02020603050405020304" pitchFamily="18" charset="0"/>
                <a:cs typeface="Times New Roman" panose="02020603050405020304" pitchFamily="18" charset="0"/>
              </a:rPr>
              <a:t>meterial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movement</a:t>
            </a:r>
            <a:r>
              <a:rPr lang="cs-CZ" sz="2000" dirty="0">
                <a:solidFill>
                  <a:srgbClr val="307871"/>
                </a:solidFill>
                <a:latin typeface="Times New Roman" panose="02020603050405020304" pitchFamily="18" charset="0"/>
                <a:cs typeface="Times New Roman" panose="02020603050405020304" pitchFamily="18" charset="0"/>
              </a:rPr>
              <a:t>:</a:t>
            </a:r>
          </a:p>
          <a:p>
            <a:pPr marL="447675" indent="0" algn="just">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from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its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receipt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warehouse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warehouse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a:t>
            </a:r>
            <a:r>
              <a:rPr lang="cs-CZ" sz="2000" dirty="0">
                <a:solidFill>
                  <a:srgbClr val="307871"/>
                </a:solidFill>
                <a:latin typeface="Times New Roman" panose="02020603050405020304" pitchFamily="18" charset="0"/>
                <a:cs typeface="Times New Roman" panose="02020603050405020304" pitchFamily="18" charset="0"/>
              </a:rPr>
              <a:t>), </a:t>
            </a:r>
          </a:p>
          <a:p>
            <a:pPr marL="447675" indent="0" algn="just">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through</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individual</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phases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cycle</a:t>
            </a:r>
            <a:r>
              <a:rPr lang="cs-CZ" sz="2000" dirty="0">
                <a:solidFill>
                  <a:srgbClr val="307871"/>
                </a:solidFill>
                <a:latin typeface="Times New Roman" panose="02020603050405020304" pitchFamily="18" charset="0"/>
                <a:cs typeface="Times New Roman" panose="02020603050405020304" pitchFamily="18" charset="0"/>
              </a:rPr>
              <a:t>,</a:t>
            </a:r>
          </a:p>
          <a:p>
            <a:pPr marL="447675" indent="0" algn="just">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solidFill>
                  <a:srgbClr val="307871"/>
                </a:solidFill>
                <a:latin typeface="Times New Roman" panose="02020603050405020304" pitchFamily="18" charset="0"/>
                <a:cs typeface="Times New Roman" panose="02020603050405020304" pitchFamily="18" charset="0"/>
              </a:rPr>
              <a:t>	up to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entry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finished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products</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finished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warehouse</a:t>
            </a:r>
            <a:r>
              <a:rPr lang="cs-CZ" sz="2000" dirty="0">
                <a:solidFill>
                  <a:srgbClr val="30787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Clr>
                <a:srgbClr val="FFFF00"/>
              </a:buClr>
              <a:buSzPct val="100000"/>
              <a:buNone/>
              <a:tabLst>
                <a:tab pos="530225" algn="l"/>
                <a:tab pos="268605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From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point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view</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management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supply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activity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purchase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following</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form</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inventory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cathegories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be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specified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are </a:t>
            </a:r>
            <a:r>
              <a:rPr lang="cs-CZ" sz="2000" dirty="0" err="1">
                <a:solidFill>
                  <a:srgbClr val="307871"/>
                </a:solidFill>
                <a:latin typeface="Times New Roman" panose="02020603050405020304" pitchFamily="18" charset="0"/>
                <a:cs typeface="Times New Roman" panose="02020603050405020304" pitchFamily="18" charset="0"/>
              </a:rPr>
              <a:t>also</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known</a:t>
            </a:r>
            <a:r>
              <a:rPr lang="cs-CZ" sz="2000" dirty="0">
                <a:solidFill>
                  <a:srgbClr val="307871"/>
                </a:solidFill>
                <a:latin typeface="Times New Roman" panose="02020603050405020304" pitchFamily="18" charset="0"/>
                <a:cs typeface="Times New Roman" panose="02020603050405020304" pitchFamily="18" charset="0"/>
              </a:rPr>
              <a:t> as </a:t>
            </a:r>
            <a:r>
              <a:rPr lang="cs-CZ" sz="2000" dirty="0" err="1">
                <a:solidFill>
                  <a:srgbClr val="307871"/>
                </a:solidFill>
                <a:latin typeface="Times New Roman" panose="02020603050405020304" pitchFamily="18" charset="0"/>
                <a:cs typeface="Times New Roman" panose="02020603050405020304" pitchFamily="18" charset="0"/>
              </a:rPr>
              <a:t>inventories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There</a:t>
            </a:r>
            <a:r>
              <a:rPr lang="cs-CZ" sz="2000" dirty="0">
                <a:solidFill>
                  <a:srgbClr val="307871"/>
                </a:solidFill>
                <a:latin typeface="Times New Roman" panose="02020603050405020304" pitchFamily="18" charset="0"/>
                <a:cs typeface="Times New Roman" panose="02020603050405020304" pitchFamily="18" charset="0"/>
              </a:rPr>
              <a:t> are 3 </a:t>
            </a:r>
            <a:r>
              <a:rPr lang="cs-CZ" sz="2000" dirty="0" err="1">
                <a:solidFill>
                  <a:srgbClr val="307871"/>
                </a:solidFill>
                <a:latin typeface="Times New Roman" panose="02020603050405020304" pitchFamily="18" charset="0"/>
                <a:cs typeface="Times New Roman" panose="02020603050405020304" pitchFamily="18" charset="0"/>
              </a:rPr>
              <a:t>categories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a:t>
            </a:r>
            <a:r>
              <a:rPr lang="cs-CZ" sz="20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8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52503"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Types</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of</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stock</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20000"/>
              </a:lnSpc>
              <a:spcBef>
                <a:spcPts val="600"/>
              </a:spcBef>
              <a:spcAft>
                <a:spcPts val="600"/>
              </a:spcAft>
              <a:buClr>
                <a:srgbClr val="FFFF00"/>
              </a:buClr>
              <a:buSzPct val="100000"/>
              <a:buNone/>
              <a:tabLst>
                <a:tab pos="2867025"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Raw</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components</a:t>
            </a:r>
            <a:r>
              <a:rPr lang="cs-CZ" sz="2000" dirty="0">
                <a:solidFill>
                  <a:srgbClr val="307871"/>
                </a:solidFill>
                <a:latin typeface="Times New Roman" panose="02020603050405020304" pitchFamily="18" charset="0"/>
                <a:cs typeface="Times New Roman" panose="02020603050405020304" pitchFamily="18" charset="0"/>
              </a:rPr>
              <a:t>:   these are </a:t>
            </a:r>
            <a:r>
              <a:rPr lang="cs-CZ" sz="2000" dirty="0" err="1">
                <a:solidFill>
                  <a:srgbClr val="307871"/>
                </a:solidFill>
                <a:latin typeface="Times New Roman" panose="02020603050405020304" pitchFamily="18" charset="0"/>
                <a:cs typeface="Times New Roman" panose="02020603050405020304" pitchFamily="18" charset="0"/>
              </a:rPr>
              <a:t>waiting</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be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used</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production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Purchased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materials</a:t>
            </a:r>
            <a:r>
              <a:rPr lang="cs-CZ" sz="2000" dirty="0">
                <a:solidFill>
                  <a:srgbClr val="307871"/>
                </a:solidFill>
                <a:latin typeface="Times New Roman" panose="02020603050405020304" pitchFamily="18" charset="0"/>
                <a:cs typeface="Times New Roman" panose="02020603050405020304" pitchFamily="18" charset="0"/>
              </a:rPr>
              <a:t> – </a:t>
            </a:r>
            <a:r>
              <a:rPr lang="cs-CZ" sz="2000" dirty="0" err="1">
                <a:solidFill>
                  <a:srgbClr val="307871"/>
                </a:solidFill>
                <a:latin typeface="Times New Roman" panose="02020603050405020304" pitchFamily="18" charset="0"/>
                <a:cs typeface="Times New Roman" panose="02020603050405020304" pitchFamily="18" charset="0"/>
              </a:rPr>
              <a:t>raw</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components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spare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parts</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items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that</a:t>
            </a:r>
            <a:r>
              <a:rPr lang="cs-CZ" sz="2000" dirty="0">
                <a:solidFill>
                  <a:srgbClr val="307871"/>
                </a:solidFill>
                <a:latin typeface="Times New Roman" panose="02020603050405020304" pitchFamily="18" charset="0"/>
                <a:cs typeface="Times New Roman" panose="02020603050405020304" pitchFamily="18" charset="0"/>
              </a:rPr>
              <a:t> are </a:t>
            </a:r>
            <a:r>
              <a:rPr lang="cs-CZ" sz="2000" dirty="0" err="1">
                <a:solidFill>
                  <a:srgbClr val="307871"/>
                </a:solidFill>
                <a:latin typeface="Times New Roman" panose="02020603050405020304" pitchFamily="18" charset="0"/>
                <a:cs typeface="Times New Roman" panose="02020603050405020304" pitchFamily="18" charset="0"/>
              </a:rPr>
              <a:t>used</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usually</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they</a:t>
            </a:r>
            <a:r>
              <a:rPr lang="cs-CZ" sz="2000" dirty="0">
                <a:solidFill>
                  <a:srgbClr val="307871"/>
                </a:solidFill>
                <a:latin typeface="Times New Roman" panose="02020603050405020304" pitchFamily="18" charset="0"/>
                <a:cs typeface="Times New Roman" panose="02020603050405020304" pitchFamily="18" charset="0"/>
              </a:rPr>
              <a:t> do not </a:t>
            </a:r>
            <a:r>
              <a:rPr lang="cs-CZ" sz="2000" dirty="0" err="1">
                <a:solidFill>
                  <a:srgbClr val="307871"/>
                </a:solidFill>
                <a:latin typeface="Times New Roman" panose="02020603050405020304" pitchFamily="18" charset="0"/>
                <a:cs typeface="Times New Roman" panose="02020603050405020304" pitchFamily="18" charset="0"/>
              </a:rPr>
              <a:t>appear</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end </a:t>
            </a:r>
            <a:r>
              <a:rPr lang="cs-CZ" sz="2000" dirty="0" err="1">
                <a:solidFill>
                  <a:srgbClr val="307871"/>
                </a:solidFill>
                <a:latin typeface="Times New Roman" panose="02020603050405020304" pitchFamily="18" charset="0"/>
                <a:cs typeface="Times New Roman" panose="02020603050405020304" pitchFamily="18" charset="0"/>
              </a:rPr>
              <a:t>product</a:t>
            </a:r>
            <a:r>
              <a:rPr lang="cs-CZ" sz="2000" dirty="0">
                <a:solidFill>
                  <a:srgbClr val="307871"/>
                </a:solidFill>
                <a:latin typeface="Times New Roman" panose="02020603050405020304" pitchFamily="18" charset="0"/>
                <a:cs typeface="Times New Roman" panose="02020603050405020304" pitchFamily="18" charset="0"/>
              </a:rPr>
              <a:t>.</a:t>
            </a:r>
          </a:p>
          <a:p>
            <a:pPr marL="457200" indent="-457200" algn="just">
              <a:lnSpc>
                <a:spcPct val="120000"/>
              </a:lnSpc>
              <a:spcBef>
                <a:spcPts val="600"/>
              </a:spcBef>
              <a:spcAft>
                <a:spcPts val="600"/>
              </a:spcAft>
              <a:buClr>
                <a:srgbClr val="FFFF00"/>
              </a:buClr>
              <a:buSzPct val="100000"/>
              <a:buNone/>
              <a:tabLst>
                <a:tab pos="2867025" algn="l"/>
                <a:tab pos="5200650" algn="l"/>
                <a:tab pos="6191250" algn="l"/>
                <a:tab pos="8610600" algn="r"/>
              </a:tabLst>
              <a:defRPr/>
            </a:pPr>
            <a:endParaRPr lang="cs-CZ" sz="2000" dirty="0">
              <a:solidFill>
                <a:srgbClr val="30787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Work</a:t>
            </a:r>
            <a:r>
              <a:rPr lang="cs-CZ" sz="2000" dirty="0">
                <a:solidFill>
                  <a:srgbClr val="307871"/>
                </a:solidFill>
                <a:latin typeface="Times New Roman" panose="02020603050405020304" pitchFamily="18" charset="0"/>
                <a:cs typeface="Times New Roman" panose="02020603050405020304" pitchFamily="18" charset="0"/>
              </a:rPr>
              <a:t>-in-</a:t>
            </a:r>
            <a:r>
              <a:rPr lang="cs-CZ" sz="2000" dirty="0" err="1">
                <a:solidFill>
                  <a:srgbClr val="307871"/>
                </a:solidFill>
                <a:latin typeface="Times New Roman" panose="02020603050405020304" pitchFamily="18" charset="0"/>
                <a:cs typeface="Times New Roman" panose="02020603050405020304" pitchFamily="18" charset="0"/>
              </a:rPr>
              <a:t>Progress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or</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unfinished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goods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stocks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goods</a:t>
            </a:r>
            <a:r>
              <a:rPr lang="cs-CZ" sz="2000" dirty="0">
                <a:solidFill>
                  <a:srgbClr val="307871"/>
                </a:solidFill>
                <a:latin typeface="Times New Roman" panose="02020603050405020304" pitchFamily="18" charset="0"/>
                <a:cs typeface="Times New Roman" panose="02020603050405020304" pitchFamily="18" charset="0"/>
              </a:rPr>
              <a:t> in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process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being</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manufactured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materials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that</a:t>
            </a:r>
            <a:r>
              <a:rPr lang="cs-CZ" sz="2000" dirty="0">
                <a:solidFill>
                  <a:srgbClr val="307871"/>
                </a:solidFill>
                <a:latin typeface="Times New Roman" panose="02020603050405020304" pitchFamily="18" charset="0"/>
                <a:cs typeface="Times New Roman" panose="02020603050405020304" pitchFamily="18" charset="0"/>
              </a:rPr>
              <a:t> are in </a:t>
            </a:r>
            <a:r>
              <a:rPr lang="cs-CZ" sz="2000" dirty="0" err="1">
                <a:solidFill>
                  <a:srgbClr val="307871"/>
                </a:solidFill>
                <a:latin typeface="Times New Roman" panose="02020603050405020304" pitchFamily="18" charset="0"/>
                <a:cs typeface="Times New Roman" panose="02020603050405020304" pitchFamily="18" charset="0"/>
              </a:rPr>
              <a:t>the</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semi-finished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stage</a:t>
            </a:r>
            <a:r>
              <a:rPr lang="cs-CZ" sz="2000" dirty="0">
                <a:solidFill>
                  <a:srgbClr val="30787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endParaRPr lang="cs-CZ" sz="2000" dirty="0">
              <a:solidFill>
                <a:srgbClr val="30787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spcAft>
                <a:spcPts val="600"/>
              </a:spcAft>
              <a:buClr>
                <a:srgbClr val="FFFF00"/>
              </a:buClr>
              <a:buSzPct val="100000"/>
              <a:buNone/>
              <a:tabLst>
                <a:tab pos="2241550" algn="l"/>
                <a:tab pos="3052763" algn="l"/>
                <a:tab pos="3671888" algn="l"/>
                <a:tab pos="5200650" algn="l"/>
                <a:tab pos="6191250" algn="l"/>
                <a:tab pos="8610600" algn="r"/>
              </a:tabLst>
              <a:defRPr/>
            </a:pPr>
            <a:r>
              <a:rPr lang="cs-CZ" sz="2000" dirty="0" err="1">
                <a:solidFill>
                  <a:srgbClr val="307871"/>
                </a:solidFill>
                <a:latin typeface="Times New Roman" panose="02020603050405020304" pitchFamily="18" charset="0"/>
                <a:cs typeface="Times New Roman" panose="02020603050405020304" pitchFamily="18" charset="0"/>
              </a:rPr>
              <a:t>Finished</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Goods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goods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produced</a:t>
            </a:r>
            <a:r>
              <a:rPr lang="cs-CZ" sz="2000" dirty="0">
                <a:solidFill>
                  <a:srgbClr val="307871"/>
                </a:solidFill>
                <a:latin typeface="Times New Roman" panose="02020603050405020304" pitchFamily="18" charset="0"/>
                <a:cs typeface="Times New Roman" panose="02020603050405020304" pitchFamily="18" charset="0"/>
              </a:rPr>
              <a:t> and </a:t>
            </a:r>
            <a:r>
              <a:rPr lang="cs-CZ" sz="2000" dirty="0" err="1">
                <a:solidFill>
                  <a:srgbClr val="307871"/>
                </a:solidFill>
                <a:latin typeface="Times New Roman" panose="02020603050405020304" pitchFamily="18" charset="0"/>
                <a:cs typeface="Times New Roman" panose="02020603050405020304" pitchFamily="18" charset="0"/>
              </a:rPr>
              <a:t>ready</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be</a:t>
            </a:r>
            <a:r>
              <a:rPr lang="cs-CZ" sz="2000" dirty="0">
                <a:solidFill>
                  <a:srgbClr val="307871"/>
                </a:solidFill>
                <a:latin typeface="Times New Roman" panose="02020603050405020304" pitchFamily="18" charset="0"/>
                <a:cs typeface="Times New Roman" panose="02020603050405020304" pitchFamily="18" charset="0"/>
              </a:rPr>
              <a:t> sold.</a:t>
            </a:r>
          </a:p>
        </p:txBody>
      </p:sp>
    </p:spTree>
    <p:extLst>
      <p:ext uri="{BB962C8B-B14F-4D97-AF65-F5344CB8AC3E}">
        <p14:creationId xmlns:p14="http://schemas.microsoft.com/office/powerpoint/2010/main" val="9758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681363"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Objective</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of</a:t>
            </a:r>
            <a:r>
              <a:rPr lang="cs-CZ" sz="2800" b="1" dirty="0">
                <a:solidFill>
                  <a:srgbClr val="307871"/>
                </a:solidFill>
                <a:latin typeface="Times New Roman" panose="02020603050405020304" pitchFamily="18" charset="0"/>
                <a:cs typeface="Times New Roman" panose="02020603050405020304" pitchFamily="18" charset="0"/>
              </a:rPr>
              <a:t> </a:t>
            </a: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307871"/>
                </a:solidFill>
                <a:latin typeface="Times New Roman" panose="02020603050405020304" pitchFamily="18" charset="0"/>
                <a:cs typeface="Times New Roman" panose="02020603050405020304" pitchFamily="18" charset="0"/>
              </a:rPr>
              <a:t>To </a:t>
            </a:r>
            <a:r>
              <a:rPr lang="cs-CZ" sz="2400" dirty="0" err="1">
                <a:solidFill>
                  <a:srgbClr val="307871"/>
                </a:solidFill>
                <a:latin typeface="Times New Roman" panose="02020603050405020304" pitchFamily="18" charset="0"/>
                <a:cs typeface="Times New Roman" panose="02020603050405020304" pitchFamily="18" charset="0"/>
              </a:rPr>
              <a:t>meet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unforeseen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future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demand</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due</a:t>
            </a:r>
            <a:r>
              <a:rPr lang="cs-CZ" sz="2400" dirty="0">
                <a:solidFill>
                  <a:srgbClr val="307871"/>
                </a:solidFill>
                <a:latin typeface="Times New Roman" panose="02020603050405020304" pitchFamily="18" charset="0"/>
                <a:cs typeface="Times New Roman" panose="02020603050405020304" pitchFamily="18" charset="0"/>
              </a:rPr>
              <a:t> to </a:t>
            </a:r>
            <a:r>
              <a:rPr lang="cs-CZ" sz="2400" dirty="0" err="1">
                <a:solidFill>
                  <a:srgbClr val="307871"/>
                </a:solidFill>
                <a:latin typeface="Times New Roman" panose="02020603050405020304" pitchFamily="18" charset="0"/>
                <a:cs typeface="Times New Roman" panose="02020603050405020304" pitchFamily="18" charset="0"/>
              </a:rPr>
              <a:t>variation</a:t>
            </a:r>
            <a:r>
              <a:rPr lang="cs-CZ" sz="2400" dirty="0">
                <a:solidFill>
                  <a:srgbClr val="307871"/>
                </a:solidFill>
                <a:latin typeface="Times New Roman" panose="02020603050405020304" pitchFamily="18" charset="0"/>
                <a:cs typeface="Times New Roman" panose="02020603050405020304" pitchFamily="18" charset="0"/>
              </a:rPr>
              <a:t> in </a:t>
            </a:r>
            <a:r>
              <a:rPr lang="cs-CZ" sz="2400" dirty="0" err="1">
                <a:solidFill>
                  <a:srgbClr val="307871"/>
                </a:solidFill>
                <a:latin typeface="Times New Roman" panose="02020603050405020304" pitchFamily="18" charset="0"/>
                <a:cs typeface="Times New Roman" panose="02020603050405020304" pitchFamily="18" charset="0"/>
              </a:rPr>
              <a:t>forecast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figures</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actual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figures</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a:solidFill>
                  <a:srgbClr val="307871"/>
                </a:solidFill>
                <a:latin typeface="Times New Roman" panose="02020603050405020304" pitchFamily="18" charset="0"/>
                <a:cs typeface="Times New Roman" panose="02020603050405020304" pitchFamily="18" charset="0"/>
              </a:rPr>
              <a:t>To </a:t>
            </a:r>
            <a:r>
              <a:rPr lang="cs-CZ" sz="2400" dirty="0" err="1">
                <a:solidFill>
                  <a:srgbClr val="307871"/>
                </a:solidFill>
                <a:latin typeface="Times New Roman" panose="02020603050405020304" pitchFamily="18" charset="0"/>
                <a:cs typeface="Times New Roman" panose="02020603050405020304" pitchFamily="18" charset="0"/>
              </a:rPr>
              <a:t>meet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customer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requirement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timely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effectively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efficiently</a:t>
            </a:r>
            <a:r>
              <a:rPr lang="cs-CZ" sz="2400" dirty="0">
                <a:solidFill>
                  <a:srgbClr val="307871"/>
                </a:solidFill>
                <a:latin typeface="Times New Roman" panose="02020603050405020304" pitchFamily="18" charset="0"/>
                <a:cs typeface="Times New Roman" panose="02020603050405020304" pitchFamily="18" charset="0"/>
              </a:rPr>
              <a:t> and </a:t>
            </a:r>
            <a:r>
              <a:rPr lang="cs-CZ" sz="2400" dirty="0" err="1">
                <a:solidFill>
                  <a:srgbClr val="307871"/>
                </a:solidFill>
                <a:latin typeface="Times New Roman" panose="02020603050405020304" pitchFamily="18" charset="0"/>
                <a:cs typeface="Times New Roman" panose="02020603050405020304" pitchFamily="18" charset="0"/>
              </a:rPr>
              <a:t>smoothly</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a:solidFill>
                  <a:srgbClr val="307871"/>
                </a:solidFill>
                <a:latin typeface="Times New Roman" panose="02020603050405020304" pitchFamily="18" charset="0"/>
                <a:cs typeface="Times New Roman" panose="02020603050405020304" pitchFamily="18" charset="0"/>
              </a:rPr>
              <a:t>To </a:t>
            </a:r>
            <a:r>
              <a:rPr lang="cs-CZ" sz="2400" dirty="0" err="1">
                <a:solidFill>
                  <a:srgbClr val="307871"/>
                </a:solidFill>
                <a:latin typeface="Times New Roman" panose="02020603050405020304" pitchFamily="18" charset="0"/>
                <a:cs typeface="Times New Roman" panose="02020603050405020304" pitchFamily="18" charset="0"/>
              </a:rPr>
              <a:t>smoothen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process</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cs-CZ" sz="2400" dirty="0">
                <a:solidFill>
                  <a:srgbClr val="307871"/>
                </a:solidFill>
                <a:latin typeface="Times New Roman" panose="02020603050405020304" pitchFamily="18" charset="0"/>
                <a:cs typeface="Times New Roman" panose="02020603050405020304" pitchFamily="18" charset="0"/>
              </a:rPr>
              <a:t>To </a:t>
            </a:r>
            <a:r>
              <a:rPr lang="cs-CZ" sz="2400" dirty="0" err="1">
                <a:solidFill>
                  <a:srgbClr val="307871"/>
                </a:solidFill>
                <a:latin typeface="Times New Roman" panose="02020603050405020304" pitchFamily="18" charset="0"/>
                <a:cs typeface="Times New Roman" panose="02020603050405020304" pitchFamily="18" charset="0"/>
              </a:rPr>
              <a:t>facilitate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intermittent</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several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products</a:t>
            </a:r>
            <a:r>
              <a:rPr lang="cs-CZ" sz="2400" dirty="0">
                <a:solidFill>
                  <a:srgbClr val="307871"/>
                </a:solidFill>
                <a:latin typeface="Times New Roman" panose="02020603050405020304" pitchFamily="18" charset="0"/>
                <a:cs typeface="Times New Roman" panose="02020603050405020304" pitchFamily="18" charset="0"/>
              </a:rPr>
              <a:t> on </a:t>
            </a:r>
            <a:r>
              <a:rPr lang="cs-CZ" sz="2400" dirty="0" err="1">
                <a:solidFill>
                  <a:srgbClr val="307871"/>
                </a:solidFill>
                <a:latin typeface="Times New Roman" panose="02020603050405020304" pitchFamily="18" charset="0"/>
                <a:cs typeface="Times New Roman" panose="02020603050405020304" pitchFamily="18" charset="0"/>
              </a:rPr>
              <a:t>the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same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facility</a:t>
            </a:r>
            <a:r>
              <a:rPr lang="cs-CZ" sz="2400" dirty="0">
                <a:solidFill>
                  <a:srgbClr val="30787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05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0" algn="just">
              <a:lnSpc>
                <a:spcPct val="120000"/>
              </a:lnSpc>
              <a:spcBef>
                <a:spcPts val="1200"/>
              </a:spcBef>
              <a:spcAft>
                <a:spcPts val="1200"/>
              </a:spcAft>
              <a:buClr>
                <a:srgbClr val="FFFF00"/>
              </a:buClr>
              <a:buSzPct val="100000"/>
              <a:buNone/>
              <a:tabLst>
                <a:tab pos="2686050" algn="l"/>
                <a:tab pos="5200650" algn="l"/>
                <a:tab pos="6191250" algn="l"/>
                <a:tab pos="8610600" algn="r"/>
              </a:tabLst>
              <a:defRPr/>
            </a:pPr>
            <a:r>
              <a:rPr lang="en-US" sz="2400" dirty="0">
                <a:solidFill>
                  <a:srgbClr val="307871"/>
                </a:solidFill>
                <a:latin typeface="Times New Roman" panose="02020603050405020304" pitchFamily="18" charset="0"/>
                <a:cs typeface="Times New Roman" panose="02020603050405020304" pitchFamily="18" charset="0"/>
              </a:rPr>
              <a:t>The mission of inventory </a:t>
            </a:r>
            <a:r>
              <a:rPr lang="cs-CZ" sz="2400" dirty="0">
                <a:solidFill>
                  <a:srgbClr val="307871"/>
                </a:solidFill>
                <a:latin typeface="Times New Roman" panose="02020603050405020304" pitchFamily="18" charset="0"/>
                <a:cs typeface="Times New Roman" panose="02020603050405020304" pitchFamily="18" charset="0"/>
              </a:rPr>
              <a:t>management </a:t>
            </a:r>
            <a:r>
              <a:rPr lang="en-US" sz="2400" dirty="0">
                <a:solidFill>
                  <a:srgbClr val="307871"/>
                </a:solidFill>
                <a:latin typeface="Times New Roman" panose="02020603050405020304" pitchFamily="18" charset="0"/>
                <a:cs typeface="Times New Roman" panose="02020603050405020304" pitchFamily="18" charset="0"/>
              </a:rPr>
              <a:t>is to ensure trouble-free and </a:t>
            </a:r>
            <a:r>
              <a:rPr lang="cs-CZ" sz="2400" dirty="0" err="1">
                <a:solidFill>
                  <a:srgbClr val="307871"/>
                </a:solidFill>
                <a:latin typeface="Times New Roman" panose="02020603050405020304" pitchFamily="18" charset="0"/>
                <a:cs typeface="Times New Roman" panose="02020603050405020304" pitchFamily="18" charset="0"/>
              </a:rPr>
              <a:t>smooth</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delivery of stored items to consumption. The inventory </a:t>
            </a:r>
            <a:r>
              <a:rPr lang="cs-CZ" sz="2400" dirty="0" err="1">
                <a:solidFill>
                  <a:srgbClr val="307871"/>
                </a:solidFill>
                <a:latin typeface="Times New Roman" panose="02020603050405020304" pitchFamily="18" charset="0"/>
                <a:cs typeface="Times New Roman" panose="02020603050405020304" pitchFamily="18" charset="0"/>
              </a:rPr>
              <a:t>level</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is determined by the performance of the production equipment, the supply conditions (in the case of production stocks), and the factor of protection against failures in storage.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Defects</a:t>
            </a:r>
            <a:r>
              <a:rPr lang="cs-CZ" sz="2400" dirty="0">
                <a:solidFill>
                  <a:srgbClr val="307871"/>
                </a:solidFill>
                <a:latin typeface="Times New Roman" panose="02020603050405020304" pitchFamily="18" charset="0"/>
                <a:cs typeface="Times New Roman" panose="02020603050405020304" pitchFamily="18" charset="0"/>
              </a:rPr>
              <a:t> in </a:t>
            </a:r>
            <a:r>
              <a:rPr lang="cs-CZ" sz="2400" dirty="0" err="1">
                <a:solidFill>
                  <a:srgbClr val="307871"/>
                </a:solidFill>
                <a:latin typeface="Times New Roman" panose="02020603050405020304" pitchFamily="18" charset="0"/>
                <a:cs typeface="Times New Roman" panose="02020603050405020304" pitchFamily="18" charset="0"/>
              </a:rPr>
              <a:t>storage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can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crop</a:t>
            </a:r>
            <a:r>
              <a:rPr lang="cs-CZ" sz="2400" dirty="0">
                <a:solidFill>
                  <a:srgbClr val="307871"/>
                </a:solidFill>
                <a:latin typeface="Times New Roman" panose="02020603050405020304" pitchFamily="18" charset="0"/>
                <a:cs typeface="Times New Roman" panose="02020603050405020304" pitchFamily="18" charset="0"/>
              </a:rPr>
              <a:t> up.</a:t>
            </a:r>
          </a:p>
          <a:p>
            <a:pPr marL="0" indent="0" algn="just">
              <a:lnSpc>
                <a:spcPct val="120000"/>
              </a:lnSpc>
              <a:spcBef>
                <a:spcPts val="1200"/>
              </a:spcBef>
              <a:spcAft>
                <a:spcPts val="1200"/>
              </a:spcAft>
              <a:buClr>
                <a:srgbClr val="FFFF00"/>
              </a:buClr>
              <a:buSzPct val="100000"/>
              <a:buFont typeface="Wingdings" pitchFamily="2" charset="2"/>
              <a:buChar char="q"/>
              <a:tabLst>
                <a:tab pos="633413" algn="l"/>
                <a:tab pos="2686050" algn="l"/>
                <a:tab pos="5200650" algn="l"/>
                <a:tab pos="6191250" algn="l"/>
                <a:tab pos="8610600" algn="r"/>
              </a:tabLst>
              <a:defRPr/>
            </a:pP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delivery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fluctuation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or</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delivery</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failure</a:t>
            </a:r>
            <a:r>
              <a:rPr lang="cs-CZ" sz="2400" dirty="0">
                <a:solidFill>
                  <a:srgbClr val="307871"/>
                </a:solidFill>
                <a:latin typeface="Times New Roman" panose="02020603050405020304" pitchFamily="18" charset="0"/>
                <a:cs typeface="Times New Roman" panose="02020603050405020304" pitchFamily="18" charset="0"/>
              </a:rPr>
              <a:t> (by </a:t>
            </a:r>
            <a:r>
              <a:rPr lang="cs-CZ" sz="2400" dirty="0" err="1">
                <a:solidFill>
                  <a:srgbClr val="307871"/>
                </a:solidFill>
                <a:latin typeface="Times New Roman" panose="02020603050405020304" pitchFamily="18" charset="0"/>
                <a:cs typeface="Times New Roman" panose="02020603050405020304" pitchFamily="18" charset="0"/>
              </a:rPr>
              <a:t>supplier</a:t>
            </a:r>
            <a:r>
              <a:rPr lang="cs-CZ" sz="2400" dirty="0">
                <a:solidFill>
                  <a:srgbClr val="307871"/>
                </a:solidFill>
                <a:latin typeface="Times New Roman" panose="02020603050405020304" pitchFamily="18" charset="0"/>
                <a:cs typeface="Times New Roman" panose="02020603050405020304" pitchFamily="18" charset="0"/>
              </a:rPr>
              <a:t>, by</a:t>
            </a:r>
            <a:r>
              <a:rPr lang="en-US" sz="2400" dirty="0">
                <a:solidFill>
                  <a:srgbClr val="307871"/>
                </a:solidFill>
                <a:latin typeface="Times New Roman" panose="02020603050405020304" pitchFamily="18" charset="0"/>
                <a:cs typeface="Times New Roman" panose="02020603050405020304" pitchFamily="18" charset="0"/>
              </a:rPr>
              <a:t> a production facility </a:t>
            </a:r>
            <a:r>
              <a:rPr lang="cs-CZ" sz="2400" dirty="0" err="1">
                <a:solidFill>
                  <a:srgbClr val="307871"/>
                </a:solidFill>
                <a:latin typeface="Times New Roman" panose="02020603050405020304" pitchFamily="18" charset="0"/>
                <a:cs typeface="Times New Roman" panose="02020603050405020304" pitchFamily="18" charset="0"/>
              </a:rPr>
              <a:t>from</a:t>
            </a:r>
            <a:r>
              <a:rPr lang="en-US" sz="2400" dirty="0">
                <a:solidFill>
                  <a:srgbClr val="307871"/>
                </a:solidFill>
                <a:latin typeface="Times New Roman" panose="02020603050405020304" pitchFamily="18" charset="0"/>
                <a:cs typeface="Times New Roman" panose="02020603050405020304" pitchFamily="18" charset="0"/>
              </a:rPr>
              <a:t> one production stage </a:t>
            </a:r>
            <a:r>
              <a:rPr lang="cs-CZ" sz="2400" dirty="0">
                <a:solidFill>
                  <a:srgbClr val="307871"/>
                </a:solidFill>
                <a:latin typeface="Times New Roman" panose="02020603050405020304" pitchFamily="18" charset="0"/>
                <a:cs typeface="Times New Roman" panose="02020603050405020304" pitchFamily="18" charset="0"/>
              </a:rPr>
              <a:t>to</a:t>
            </a:r>
            <a:r>
              <a:rPr lang="en-US" sz="2400" dirty="0">
                <a:solidFill>
                  <a:srgbClr val="307871"/>
                </a:solidFill>
                <a:latin typeface="Times New Roman" panose="02020603050405020304" pitchFamily="18" charset="0"/>
                <a:cs typeface="Times New Roman" panose="02020603050405020304" pitchFamily="18" charset="0"/>
              </a:rPr>
              <a:t> the next stage of production, when products are removed from the production process to a finished product warehouse), volume or time factor for inventory </a:t>
            </a:r>
            <a:r>
              <a:rPr lang="cs-CZ" sz="2400" dirty="0" err="1">
                <a:solidFill>
                  <a:srgbClr val="307871"/>
                </a:solidFill>
                <a:latin typeface="Times New Roman" panose="02020603050405020304" pitchFamily="18" charset="0"/>
                <a:cs typeface="Times New Roman" panose="02020603050405020304" pitchFamily="18" charset="0"/>
              </a:rPr>
              <a:t>creation</a:t>
            </a:r>
            <a:r>
              <a:rPr lang="en-US" sz="2400" dirty="0">
                <a:solidFill>
                  <a:srgbClr val="307871"/>
                </a:solidFill>
                <a:latin typeface="Times New Roman" panose="02020603050405020304" pitchFamily="18" charset="0"/>
                <a:cs typeface="Times New Roman" panose="02020603050405020304" pitchFamily="18" charset="0"/>
              </a:rPr>
              <a:t>.</a:t>
            </a:r>
            <a:endParaRPr 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4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346795"/>
            <a:ext cx="3767378" cy="523220"/>
          </a:xfrm>
          <a:prstGeom prst="rect">
            <a:avLst/>
          </a:prstGeom>
        </p:spPr>
        <p:txBody>
          <a:bodyPr wrap="none">
            <a:spAutoFit/>
          </a:bodyPr>
          <a:lstStyle/>
          <a:p>
            <a:pPr lvl="0">
              <a:defRPr/>
            </a:pPr>
            <a:r>
              <a:rPr lang="cs-CZ" sz="2800" b="1" dirty="0" err="1">
                <a:solidFill>
                  <a:srgbClr val="307871"/>
                </a:solidFill>
                <a:latin typeface="Times New Roman" panose="02020603050405020304" pitchFamily="18" charset="0"/>
                <a:cs typeface="Times New Roman" panose="02020603050405020304" pitchFamily="18" charset="0"/>
              </a:rPr>
              <a:t>Inventory</a:t>
            </a:r>
            <a:r>
              <a:rPr lang="cs-CZ" sz="2800" b="1" dirty="0">
                <a:solidFill>
                  <a:srgbClr val="307871"/>
                </a:solidFill>
                <a:latin typeface="Times New Roman" panose="02020603050405020304" pitchFamily="18" charset="0"/>
                <a:cs typeface="Times New Roman" panose="02020603050405020304" pitchFamily="18" charset="0"/>
              </a:rPr>
              <a:t> management</a:t>
            </a:r>
            <a:endParaRPr lang="en-GB" sz="2800" b="1" dirty="0">
              <a:solidFill>
                <a:srgbClr val="30787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32782" y="1051672"/>
            <a:ext cx="9325617"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spcBef>
                <a:spcPct val="50000"/>
              </a:spcBef>
              <a:buNone/>
            </a:pPr>
            <a:r>
              <a:rPr lang="cs-CZ" sz="2400" dirty="0" err="1">
                <a:solidFill>
                  <a:srgbClr val="307871"/>
                </a:solidFill>
                <a:latin typeface="Times New Roman" panose="02020603050405020304" pitchFamily="18" charset="0"/>
                <a:cs typeface="Times New Roman" panose="02020603050405020304" pitchFamily="18" charset="0"/>
              </a:rPr>
              <a:t>Classification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stocks</a:t>
            </a:r>
            <a:r>
              <a:rPr lang="cs-CZ" sz="2400" dirty="0">
                <a:solidFill>
                  <a:srgbClr val="307871"/>
                </a:solidFill>
                <a:latin typeface="Times New Roman" panose="02020603050405020304" pitchFamily="18" charset="0"/>
                <a:cs typeface="Times New Roman" panose="02020603050405020304" pitchFamily="18" charset="0"/>
              </a:rPr>
              <a:t>:</a:t>
            </a:r>
          </a:p>
          <a:p>
            <a:pPr marL="628650" indent="-628650">
              <a:spcBef>
                <a:spcPct val="50000"/>
              </a:spcBef>
            </a:pPr>
            <a:r>
              <a:rPr lang="cs-CZ" sz="2400" dirty="0" err="1">
                <a:solidFill>
                  <a:srgbClr val="307871"/>
                </a:solidFill>
                <a:latin typeface="Times New Roman" panose="02020603050405020304" pitchFamily="18" charset="0"/>
                <a:cs typeface="Times New Roman" panose="02020603050405020304" pitchFamily="18" charset="0"/>
              </a:rPr>
              <a:t>Generic</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classification</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stocks</a:t>
            </a:r>
            <a:endParaRPr lang="cs-CZ" sz="2400" dirty="0">
              <a:solidFill>
                <a:srgbClr val="307871"/>
              </a:solidFill>
              <a:latin typeface="Times New Roman" panose="02020603050405020304" pitchFamily="18" charset="0"/>
              <a:cs typeface="Times New Roman" panose="02020603050405020304" pitchFamily="18" charset="0"/>
            </a:endParaRP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Production</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stocks</a:t>
            </a:r>
            <a:r>
              <a:rPr lang="cs-CZ" dirty="0">
                <a:solidFill>
                  <a:srgbClr val="307871"/>
                </a:solidFill>
                <a:latin typeface="Times New Roman" panose="02020603050405020304" pitchFamily="18" charset="0"/>
                <a:cs typeface="Times New Roman" panose="02020603050405020304" pitchFamily="18" charset="0"/>
              </a:rPr>
              <a:t>, </a:t>
            </a: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Unfinished</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production</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Bookkeeping</a:t>
            </a:r>
            <a:endParaRPr lang="cs-CZ" dirty="0">
              <a:solidFill>
                <a:srgbClr val="307871"/>
              </a:solidFill>
              <a:latin typeface="Times New Roman" panose="02020603050405020304" pitchFamily="18" charset="0"/>
              <a:cs typeface="Times New Roman" panose="02020603050405020304" pitchFamily="18" charset="0"/>
            </a:endParaRP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Spare</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parts</a:t>
            </a:r>
            <a:r>
              <a:rPr lang="cs-CZ" dirty="0">
                <a:solidFill>
                  <a:srgbClr val="307871"/>
                </a:solidFill>
                <a:latin typeface="Times New Roman" panose="02020603050405020304" pitchFamily="18" charset="0"/>
                <a:cs typeface="Times New Roman" panose="02020603050405020304" pitchFamily="18" charset="0"/>
              </a:rPr>
              <a:t>…</a:t>
            </a:r>
          </a:p>
          <a:p>
            <a:pPr marL="2152650" lvl="1" indent="-447675">
              <a:spcBef>
                <a:spcPts val="300"/>
              </a:spcBef>
              <a:spcAft>
                <a:spcPts val="300"/>
              </a:spcAft>
              <a:buNone/>
            </a:pPr>
            <a:endParaRPr lang="cs-CZ" dirty="0">
              <a:solidFill>
                <a:srgbClr val="307871"/>
              </a:solidFill>
              <a:latin typeface="Times New Roman" panose="02020603050405020304" pitchFamily="18" charset="0"/>
              <a:cs typeface="Times New Roman" panose="02020603050405020304" pitchFamily="18" charset="0"/>
            </a:endParaRPr>
          </a:p>
          <a:p>
            <a:pPr marL="628650" indent="-628650">
              <a:spcBef>
                <a:spcPct val="50000"/>
              </a:spcBef>
            </a:pPr>
            <a:r>
              <a:rPr lang="cs-CZ" sz="2400" dirty="0" err="1">
                <a:solidFill>
                  <a:srgbClr val="307871"/>
                </a:solidFill>
                <a:latin typeface="Times New Roman" panose="02020603050405020304" pitchFamily="18" charset="0"/>
                <a:cs typeface="Times New Roman" panose="02020603050405020304" pitchFamily="18" charset="0"/>
              </a:rPr>
              <a:t>Functional</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items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of</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stocks</a:t>
            </a:r>
            <a:endParaRPr lang="cs-CZ" sz="2400" dirty="0">
              <a:solidFill>
                <a:srgbClr val="307871"/>
              </a:solidFill>
              <a:latin typeface="Times New Roman" panose="02020603050405020304" pitchFamily="18" charset="0"/>
              <a:cs typeface="Times New Roman" panose="02020603050405020304" pitchFamily="18" charset="0"/>
            </a:endParaRP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Common</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level</a:t>
            </a:r>
            <a:r>
              <a:rPr lang="cs-CZ" dirty="0">
                <a:solidFill>
                  <a:srgbClr val="307871"/>
                </a:solidFill>
                <a:latin typeface="Times New Roman" panose="02020603050405020304" pitchFamily="18" charset="0"/>
                <a:cs typeface="Times New Roman" panose="02020603050405020304" pitchFamily="18" charset="0"/>
              </a:rPr>
              <a:t>, </a:t>
            </a: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Safety</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 	</a:t>
            </a: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Technical</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Operative</a:t>
            </a:r>
            <a:r>
              <a:rPr lang="cs-CZ" dirty="0">
                <a:solidFill>
                  <a:srgbClr val="307871"/>
                </a:solidFill>
                <a:latin typeface="Times New Roman" panose="02020603050405020304" pitchFamily="18" charset="0"/>
                <a:cs typeface="Times New Roman" panose="02020603050405020304" pitchFamily="18" charset="0"/>
              </a:rPr>
              <a:t> management</a:t>
            </a: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Seasonal</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a:t>
            </a:r>
          </a:p>
          <a:p>
            <a:pPr marL="2152650" lvl="1" indent="-447675">
              <a:spcBef>
                <a:spcPts val="300"/>
              </a:spcBef>
              <a:spcAft>
                <a:spcPts val="300"/>
              </a:spcAft>
            </a:pPr>
            <a:r>
              <a:rPr lang="cs-CZ" dirty="0" err="1">
                <a:solidFill>
                  <a:srgbClr val="307871"/>
                </a:solidFill>
                <a:latin typeface="Times New Roman" panose="02020603050405020304" pitchFamily="18" charset="0"/>
                <a:cs typeface="Times New Roman" panose="02020603050405020304" pitchFamily="18" charset="0"/>
              </a:rPr>
              <a:t>Speculative</a:t>
            </a:r>
            <a:r>
              <a:rPr lang="cs-CZ" dirty="0">
                <a:solidFill>
                  <a:srgbClr val="307871"/>
                </a:solidFill>
                <a:latin typeface="Times New Roman" panose="02020603050405020304" pitchFamily="18" charset="0"/>
                <a:cs typeface="Times New Roman" panose="02020603050405020304" pitchFamily="18" charset="0"/>
              </a:rPr>
              <a:t> </a:t>
            </a:r>
            <a:r>
              <a:rPr lang="cs-CZ" dirty="0" err="1">
                <a:solidFill>
                  <a:srgbClr val="307871"/>
                </a:solidFill>
                <a:latin typeface="Times New Roman" panose="02020603050405020304" pitchFamily="18" charset="0"/>
                <a:cs typeface="Times New Roman" panose="02020603050405020304" pitchFamily="18" charset="0"/>
              </a:rPr>
              <a:t>stock</a:t>
            </a:r>
            <a:r>
              <a:rPr lang="cs-CZ" dirty="0">
                <a:solidFill>
                  <a:srgbClr val="307871"/>
                </a:solidFill>
                <a:latin typeface="Times New Roman" panose="02020603050405020304" pitchFamily="18" charset="0"/>
                <a:cs typeface="Times New Roman" panose="02020603050405020304" pitchFamily="18" charset="0"/>
              </a:rPr>
              <a:t>.</a:t>
            </a:r>
          </a:p>
          <a:p>
            <a:pPr marL="180975" indent="0">
              <a:lnSpc>
                <a:spcPct val="120000"/>
              </a:lnSpc>
              <a:spcBef>
                <a:spcPts val="1200"/>
              </a:spcBef>
              <a:spcAft>
                <a:spcPts val="1200"/>
              </a:spcAft>
              <a:buClr>
                <a:srgbClr val="FFFF00"/>
              </a:buClr>
              <a:buSzPct val="100000"/>
              <a:buNone/>
              <a:tabLst>
                <a:tab pos="2686050" algn="l"/>
                <a:tab pos="5200650" algn="l"/>
                <a:tab pos="6191250" algn="l"/>
                <a:tab pos="8610600" algn="r"/>
              </a:tabLst>
              <a:defRPr/>
            </a:pPr>
            <a:endParaRPr lang="cs-CZ" sz="2000" dirty="0">
              <a:solidFill>
                <a:srgbClr val="FFFFFF"/>
              </a:solidFill>
              <a:latin typeface="Times New Roman" pitchFamily="18" charset="0"/>
              <a:cs typeface="Times New Roman" pitchFamily="18" charset="0"/>
            </a:endParaRPr>
          </a:p>
        </p:txBody>
      </p:sp>
      <p:sp>
        <p:nvSpPr>
          <p:cNvPr id="2" name="Pravá složená závorka 1"/>
          <p:cNvSpPr/>
          <p:nvPr/>
        </p:nvSpPr>
        <p:spPr>
          <a:xfrm>
            <a:off x="6044209" y="2190966"/>
            <a:ext cx="223934" cy="961053"/>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Pravá složená závorka 8"/>
          <p:cNvSpPr/>
          <p:nvPr/>
        </p:nvSpPr>
        <p:spPr>
          <a:xfrm>
            <a:off x="5850294" y="4313792"/>
            <a:ext cx="195943" cy="1965710"/>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2098510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1658</Words>
  <Application>Microsoft Office PowerPoint</Application>
  <PresentationFormat>Širokoúhlá obrazovka</PresentationFormat>
  <Paragraphs>142</Paragraphs>
  <Slides>28</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28</vt:i4>
      </vt:variant>
    </vt:vector>
  </HeadingPairs>
  <TitlesOfParts>
    <vt:vector size="36" baseType="lpstr">
      <vt:lpstr>Arial</vt:lpstr>
      <vt:lpstr>Calibri</vt:lpstr>
      <vt:lpstr>Calibri Light</vt:lpstr>
      <vt:lpstr>Cambria Math</vt:lpstr>
      <vt:lpstr>Times New Roman</vt:lpstr>
      <vt:lpstr>Wingdings</vt:lpstr>
      <vt:lpstr>Motiv Office</vt:lpstr>
      <vt:lpstr>Document</vt:lpstr>
      <vt:lpstr>Inventory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Žaneta Rylková</cp:lastModifiedBy>
  <cp:revision>217</cp:revision>
  <cp:lastPrinted>2019-11-27T07:13:41Z</cp:lastPrinted>
  <dcterms:created xsi:type="dcterms:W3CDTF">2016-11-25T20:36:16Z</dcterms:created>
  <dcterms:modified xsi:type="dcterms:W3CDTF">2025-02-04T12:29:09Z</dcterms:modified>
</cp:coreProperties>
</file>