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7" r:id="rId2"/>
    <p:sldId id="256" r:id="rId3"/>
    <p:sldId id="284" r:id="rId4"/>
    <p:sldId id="273" r:id="rId5"/>
    <p:sldId id="274" r:id="rId6"/>
    <p:sldId id="275" r:id="rId7"/>
    <p:sldId id="285" r:id="rId8"/>
    <p:sldId id="286" r:id="rId9"/>
    <p:sldId id="287" r:id="rId10"/>
    <p:sldId id="288" r:id="rId11"/>
    <p:sldId id="290" r:id="rId12"/>
    <p:sldId id="291" r:id="rId13"/>
    <p:sldId id="292" r:id="rId14"/>
    <p:sldId id="293" r:id="rId15"/>
    <p:sldId id="294" r:id="rId16"/>
    <p:sldId id="300" r:id="rId17"/>
    <p:sldId id="301" r:id="rId18"/>
    <p:sldId id="302" r:id="rId19"/>
    <p:sldId id="277" r:id="rId20"/>
    <p:sldId id="278" r:id="rId21"/>
    <p:sldId id="279" r:id="rId22"/>
    <p:sldId id="280" r:id="rId23"/>
    <p:sldId id="281" r:id="rId24"/>
    <p:sldId id="282" r:id="rId25"/>
    <p:sldId id="283" r:id="rId26"/>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yl0001" initials="r" lastIdx="0" clrIdx="0">
    <p:extLst>
      <p:ext uri="{19B8F6BF-5375-455C-9EA6-DF929625EA0E}">
        <p15:presenceInfo xmlns:p15="http://schemas.microsoft.com/office/powerpoint/2012/main" userId="ryl0001"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13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B10322B3-2EAA-4F03-8AA1-F3B5A5C5E298}" type="datetimeFigureOut">
              <a:rPr lang="cs-CZ" smtClean="0"/>
              <a:t>04.02.2025</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880D54F-4987-48BA-BCB1-CFDA5F61E1C0}" type="slidenum">
              <a:rPr lang="cs-CZ" smtClean="0"/>
              <a:t>‹#›</a:t>
            </a:fld>
            <a:endParaRPr lang="cs-CZ"/>
          </a:p>
        </p:txBody>
      </p:sp>
    </p:spTree>
    <p:extLst>
      <p:ext uri="{BB962C8B-B14F-4D97-AF65-F5344CB8AC3E}">
        <p14:creationId xmlns:p14="http://schemas.microsoft.com/office/powerpoint/2010/main" val="15896205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38EE71D-5C94-4B11-8A45-C1C321D2C443}" type="datetimeFigureOut">
              <a:rPr lang="cs-CZ" smtClean="0"/>
              <a:t>04.02.2025</a:t>
            </a:fld>
            <a:endParaRPr lang="cs-CZ"/>
          </a:p>
        </p:txBody>
      </p:sp>
      <p:sp>
        <p:nvSpPr>
          <p:cNvPr id="4" name="Zástupný symbol pro obrázek snímk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B3653B8-858E-44C6-A63C-C836EA9DC11D}" type="slidenum">
              <a:rPr lang="cs-CZ" smtClean="0"/>
              <a:t>‹#›</a:t>
            </a:fld>
            <a:endParaRPr lang="cs-CZ"/>
          </a:p>
        </p:txBody>
      </p:sp>
    </p:spTree>
    <p:extLst>
      <p:ext uri="{BB962C8B-B14F-4D97-AF65-F5344CB8AC3E}">
        <p14:creationId xmlns:p14="http://schemas.microsoft.com/office/powerpoint/2010/main" val="1349720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1</a:t>
            </a:fld>
            <a:endParaRPr lang="cs-CZ"/>
          </a:p>
        </p:txBody>
      </p:sp>
    </p:spTree>
    <p:extLst>
      <p:ext uri="{BB962C8B-B14F-4D97-AF65-F5344CB8AC3E}">
        <p14:creationId xmlns:p14="http://schemas.microsoft.com/office/powerpoint/2010/main" val="20173632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10</a:t>
            </a:fld>
            <a:endParaRPr lang="cs-CZ"/>
          </a:p>
        </p:txBody>
      </p:sp>
    </p:spTree>
    <p:extLst>
      <p:ext uri="{BB962C8B-B14F-4D97-AF65-F5344CB8AC3E}">
        <p14:creationId xmlns:p14="http://schemas.microsoft.com/office/powerpoint/2010/main" val="14532655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11</a:t>
            </a:fld>
            <a:endParaRPr lang="cs-CZ"/>
          </a:p>
        </p:txBody>
      </p:sp>
    </p:spTree>
    <p:extLst>
      <p:ext uri="{BB962C8B-B14F-4D97-AF65-F5344CB8AC3E}">
        <p14:creationId xmlns:p14="http://schemas.microsoft.com/office/powerpoint/2010/main" val="33859342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12</a:t>
            </a:fld>
            <a:endParaRPr lang="cs-CZ"/>
          </a:p>
        </p:txBody>
      </p:sp>
    </p:spTree>
    <p:extLst>
      <p:ext uri="{BB962C8B-B14F-4D97-AF65-F5344CB8AC3E}">
        <p14:creationId xmlns:p14="http://schemas.microsoft.com/office/powerpoint/2010/main" val="18504997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13</a:t>
            </a:fld>
            <a:endParaRPr lang="cs-CZ"/>
          </a:p>
        </p:txBody>
      </p:sp>
    </p:spTree>
    <p:extLst>
      <p:ext uri="{BB962C8B-B14F-4D97-AF65-F5344CB8AC3E}">
        <p14:creationId xmlns:p14="http://schemas.microsoft.com/office/powerpoint/2010/main" val="6628638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14</a:t>
            </a:fld>
            <a:endParaRPr lang="cs-CZ"/>
          </a:p>
        </p:txBody>
      </p:sp>
    </p:spTree>
    <p:extLst>
      <p:ext uri="{BB962C8B-B14F-4D97-AF65-F5344CB8AC3E}">
        <p14:creationId xmlns:p14="http://schemas.microsoft.com/office/powerpoint/2010/main" val="2630565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15</a:t>
            </a:fld>
            <a:endParaRPr lang="cs-CZ"/>
          </a:p>
        </p:txBody>
      </p:sp>
    </p:spTree>
    <p:extLst>
      <p:ext uri="{BB962C8B-B14F-4D97-AF65-F5344CB8AC3E}">
        <p14:creationId xmlns:p14="http://schemas.microsoft.com/office/powerpoint/2010/main" val="40007149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16</a:t>
            </a:fld>
            <a:endParaRPr lang="cs-CZ"/>
          </a:p>
        </p:txBody>
      </p:sp>
    </p:spTree>
    <p:extLst>
      <p:ext uri="{BB962C8B-B14F-4D97-AF65-F5344CB8AC3E}">
        <p14:creationId xmlns:p14="http://schemas.microsoft.com/office/powerpoint/2010/main" val="19861907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17</a:t>
            </a:fld>
            <a:endParaRPr lang="cs-CZ"/>
          </a:p>
        </p:txBody>
      </p:sp>
    </p:spTree>
    <p:extLst>
      <p:ext uri="{BB962C8B-B14F-4D97-AF65-F5344CB8AC3E}">
        <p14:creationId xmlns:p14="http://schemas.microsoft.com/office/powerpoint/2010/main" val="27414623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18</a:t>
            </a:fld>
            <a:endParaRPr lang="cs-CZ"/>
          </a:p>
        </p:txBody>
      </p:sp>
    </p:spTree>
    <p:extLst>
      <p:ext uri="{BB962C8B-B14F-4D97-AF65-F5344CB8AC3E}">
        <p14:creationId xmlns:p14="http://schemas.microsoft.com/office/powerpoint/2010/main" val="36370978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19</a:t>
            </a:fld>
            <a:endParaRPr lang="cs-CZ"/>
          </a:p>
        </p:txBody>
      </p:sp>
    </p:spTree>
    <p:extLst>
      <p:ext uri="{BB962C8B-B14F-4D97-AF65-F5344CB8AC3E}">
        <p14:creationId xmlns:p14="http://schemas.microsoft.com/office/powerpoint/2010/main" val="8078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2</a:t>
            </a:fld>
            <a:endParaRPr lang="cs-CZ"/>
          </a:p>
        </p:txBody>
      </p:sp>
    </p:spTree>
    <p:extLst>
      <p:ext uri="{BB962C8B-B14F-4D97-AF65-F5344CB8AC3E}">
        <p14:creationId xmlns:p14="http://schemas.microsoft.com/office/powerpoint/2010/main" val="5180073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20</a:t>
            </a:fld>
            <a:endParaRPr lang="cs-CZ"/>
          </a:p>
        </p:txBody>
      </p:sp>
    </p:spTree>
    <p:extLst>
      <p:ext uri="{BB962C8B-B14F-4D97-AF65-F5344CB8AC3E}">
        <p14:creationId xmlns:p14="http://schemas.microsoft.com/office/powerpoint/2010/main" val="37170210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21</a:t>
            </a:fld>
            <a:endParaRPr lang="cs-CZ"/>
          </a:p>
        </p:txBody>
      </p:sp>
    </p:spTree>
    <p:extLst>
      <p:ext uri="{BB962C8B-B14F-4D97-AF65-F5344CB8AC3E}">
        <p14:creationId xmlns:p14="http://schemas.microsoft.com/office/powerpoint/2010/main" val="17231982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22</a:t>
            </a:fld>
            <a:endParaRPr lang="cs-CZ"/>
          </a:p>
        </p:txBody>
      </p:sp>
    </p:spTree>
    <p:extLst>
      <p:ext uri="{BB962C8B-B14F-4D97-AF65-F5344CB8AC3E}">
        <p14:creationId xmlns:p14="http://schemas.microsoft.com/office/powerpoint/2010/main" val="32585642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23</a:t>
            </a:fld>
            <a:endParaRPr lang="cs-CZ"/>
          </a:p>
        </p:txBody>
      </p:sp>
    </p:spTree>
    <p:extLst>
      <p:ext uri="{BB962C8B-B14F-4D97-AF65-F5344CB8AC3E}">
        <p14:creationId xmlns:p14="http://schemas.microsoft.com/office/powerpoint/2010/main" val="35474075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24</a:t>
            </a:fld>
            <a:endParaRPr lang="cs-CZ"/>
          </a:p>
        </p:txBody>
      </p:sp>
    </p:spTree>
    <p:extLst>
      <p:ext uri="{BB962C8B-B14F-4D97-AF65-F5344CB8AC3E}">
        <p14:creationId xmlns:p14="http://schemas.microsoft.com/office/powerpoint/2010/main" val="3464965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25</a:t>
            </a:fld>
            <a:endParaRPr lang="cs-CZ"/>
          </a:p>
        </p:txBody>
      </p:sp>
    </p:spTree>
    <p:extLst>
      <p:ext uri="{BB962C8B-B14F-4D97-AF65-F5344CB8AC3E}">
        <p14:creationId xmlns:p14="http://schemas.microsoft.com/office/powerpoint/2010/main" val="3054825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3</a:t>
            </a:fld>
            <a:endParaRPr lang="cs-CZ"/>
          </a:p>
        </p:txBody>
      </p:sp>
    </p:spTree>
    <p:extLst>
      <p:ext uri="{BB962C8B-B14F-4D97-AF65-F5344CB8AC3E}">
        <p14:creationId xmlns:p14="http://schemas.microsoft.com/office/powerpoint/2010/main" val="893685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4</a:t>
            </a:fld>
            <a:endParaRPr lang="cs-CZ"/>
          </a:p>
        </p:txBody>
      </p:sp>
    </p:spTree>
    <p:extLst>
      <p:ext uri="{BB962C8B-B14F-4D97-AF65-F5344CB8AC3E}">
        <p14:creationId xmlns:p14="http://schemas.microsoft.com/office/powerpoint/2010/main" val="37729495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5</a:t>
            </a:fld>
            <a:endParaRPr lang="cs-CZ"/>
          </a:p>
        </p:txBody>
      </p:sp>
    </p:spTree>
    <p:extLst>
      <p:ext uri="{BB962C8B-B14F-4D97-AF65-F5344CB8AC3E}">
        <p14:creationId xmlns:p14="http://schemas.microsoft.com/office/powerpoint/2010/main" val="1833486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6</a:t>
            </a:fld>
            <a:endParaRPr lang="cs-CZ"/>
          </a:p>
        </p:txBody>
      </p:sp>
    </p:spTree>
    <p:extLst>
      <p:ext uri="{BB962C8B-B14F-4D97-AF65-F5344CB8AC3E}">
        <p14:creationId xmlns:p14="http://schemas.microsoft.com/office/powerpoint/2010/main" val="11001210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7</a:t>
            </a:fld>
            <a:endParaRPr lang="cs-CZ"/>
          </a:p>
        </p:txBody>
      </p:sp>
    </p:spTree>
    <p:extLst>
      <p:ext uri="{BB962C8B-B14F-4D97-AF65-F5344CB8AC3E}">
        <p14:creationId xmlns:p14="http://schemas.microsoft.com/office/powerpoint/2010/main" val="13456199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8</a:t>
            </a:fld>
            <a:endParaRPr lang="cs-CZ"/>
          </a:p>
        </p:txBody>
      </p:sp>
    </p:spTree>
    <p:extLst>
      <p:ext uri="{BB962C8B-B14F-4D97-AF65-F5344CB8AC3E}">
        <p14:creationId xmlns:p14="http://schemas.microsoft.com/office/powerpoint/2010/main" val="41415677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9</a:t>
            </a:fld>
            <a:endParaRPr lang="cs-CZ"/>
          </a:p>
        </p:txBody>
      </p:sp>
    </p:spTree>
    <p:extLst>
      <p:ext uri="{BB962C8B-B14F-4D97-AF65-F5344CB8AC3E}">
        <p14:creationId xmlns:p14="http://schemas.microsoft.com/office/powerpoint/2010/main" val="1158762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04.02.2025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04.02.2025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04.02.2025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04.02.2025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04.02.2025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04.02.2025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04.02.2025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04.02.2025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04.02.2025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04.02.2025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04.02.2025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04.02.2025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embeddings/oleObject2.bin"/><Relationship Id="rId4" Type="http://schemas.openxmlformats.org/officeDocument/2006/relationships/image" Target="../media/image2.JPG"/></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9.emf"/><Relationship Id="rId5" Type="http://schemas.openxmlformats.org/officeDocument/2006/relationships/oleObject" Target="../embeddings/oleObject3.bin"/><Relationship Id="rId4" Type="http://schemas.openxmlformats.org/officeDocument/2006/relationships/image" Target="../media/image2.JPG"/></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oleObject1.bin"/><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ctr"/>
            <a:r>
              <a:rPr lang="cs-CZ" sz="5333" b="1" dirty="0" err="1">
                <a:solidFill>
                  <a:schemeClr val="bg1"/>
                </a:solidFill>
                <a:latin typeface="Times New Roman" panose="02020603050405020304" pitchFamily="18" charset="0"/>
                <a:cs typeface="Times New Roman" panose="02020603050405020304" pitchFamily="18" charset="0"/>
              </a:rPr>
              <a:t>Capital</a:t>
            </a:r>
            <a:r>
              <a:rPr lang="cs-CZ" sz="5333" b="1" dirty="0">
                <a:solidFill>
                  <a:schemeClr val="bg1"/>
                </a:solidFill>
                <a:latin typeface="Times New Roman" panose="02020603050405020304" pitchFamily="18" charset="0"/>
                <a:cs typeface="Times New Roman" panose="02020603050405020304" pitchFamily="18" charset="0"/>
              </a:rPr>
              <a:t> </a:t>
            </a:r>
            <a:r>
              <a:rPr lang="cs-CZ" sz="5333" b="1" dirty="0" err="1">
                <a:solidFill>
                  <a:schemeClr val="bg1"/>
                </a:solidFill>
                <a:latin typeface="Times New Roman" panose="02020603050405020304" pitchFamily="18" charset="0"/>
                <a:cs typeface="Times New Roman" panose="02020603050405020304" pitchFamily="18" charset="0"/>
              </a:rPr>
              <a:t>Structure</a:t>
            </a:r>
            <a:r>
              <a:rPr lang="cs-CZ" sz="5333" b="1">
                <a:solidFill>
                  <a:schemeClr val="bg1"/>
                </a:solidFill>
                <a:latin typeface="Times New Roman" panose="02020603050405020304" pitchFamily="18" charset="0"/>
                <a:cs typeface="Times New Roman" panose="02020603050405020304" pitchFamily="18" charset="0"/>
              </a:rPr>
              <a:t> and Financial</a:t>
            </a:r>
            <a:r>
              <a:rPr lang="cs-CZ" sz="5333" b="1" dirty="0">
                <a:solidFill>
                  <a:schemeClr val="bg1"/>
                </a:solidFill>
                <a:latin typeface="Times New Roman" panose="02020603050405020304" pitchFamily="18" charset="0"/>
                <a:cs typeface="Times New Roman" panose="02020603050405020304" pitchFamily="18" charset="0"/>
              </a:rPr>
              <a:t> </a:t>
            </a:r>
            <a:r>
              <a:rPr lang="cs-CZ" sz="5333" b="1" dirty="0" err="1">
                <a:solidFill>
                  <a:schemeClr val="bg1"/>
                </a:solidFill>
                <a:latin typeface="Times New Roman" panose="02020603050405020304" pitchFamily="18" charset="0"/>
                <a:cs typeface="Times New Roman" panose="02020603050405020304" pitchFamily="18" charset="0"/>
              </a:rPr>
              <a:t>Leverage</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072285" y="4965171"/>
            <a:ext cx="3890744"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a:solidFill>
                  <a:srgbClr val="307871"/>
                </a:solidFill>
                <a:latin typeface="Times New Roman" panose="02020603050405020304" pitchFamily="18" charset="0"/>
                <a:cs typeface="Times New Roman" panose="02020603050405020304" pitchFamily="18" charset="0"/>
              </a:rPr>
              <a:t>Ing. Žaneta </a:t>
            </a:r>
            <a:r>
              <a:rPr lang="cs-CZ" altLang="cs-CZ" sz="2400" b="1" dirty="0" err="1">
                <a:solidFill>
                  <a:srgbClr val="307871"/>
                </a:solidFill>
                <a:latin typeface="Times New Roman" panose="02020603050405020304" pitchFamily="18" charset="0"/>
                <a:cs typeface="Times New Roman" panose="02020603050405020304" pitchFamily="18" charset="0"/>
              </a:rPr>
              <a:t>Rylková</a:t>
            </a:r>
            <a:r>
              <a:rPr lang="cs-CZ" altLang="cs-CZ" sz="2400" b="1" dirty="0">
                <a:solidFill>
                  <a:srgbClr val="307871"/>
                </a:solidFill>
                <a:latin typeface="Times New Roman" panose="02020603050405020304" pitchFamily="18" charset="0"/>
                <a:cs typeface="Times New Roman" panose="02020603050405020304" pitchFamily="18" charset="0"/>
              </a:rPr>
              <a:t>, Ph.D.</a:t>
            </a:r>
            <a:endParaRPr lang="en-GB" altLang="cs-CZ" sz="2400" b="1" dirty="0">
              <a:solidFill>
                <a:srgbClr val="307871"/>
              </a:solidFill>
              <a:latin typeface="Times New Roman" panose="02020603050405020304" pitchFamily="18" charset="0"/>
              <a:cs typeface="Times New Roman" panose="02020603050405020304" pitchFamily="18" charset="0"/>
            </a:endParaRPr>
          </a:p>
          <a:p>
            <a:pPr algn="r"/>
            <a:r>
              <a:rPr lang="cs-CZ" altLang="cs-CZ" sz="2400">
                <a:solidFill>
                  <a:srgbClr val="307871"/>
                </a:solidFill>
                <a:latin typeface="Times New Roman" panose="02020603050405020304" pitchFamily="18" charset="0"/>
                <a:cs typeface="Times New Roman" panose="02020603050405020304" pitchFamily="18" charset="0"/>
              </a:rPr>
              <a:t>Business </a:t>
            </a:r>
            <a:r>
              <a:rPr lang="cs-CZ" altLang="cs-CZ" sz="2400" dirty="0" err="1">
                <a:solidFill>
                  <a:srgbClr val="307871"/>
                </a:solidFill>
                <a:latin typeface="Times New Roman" panose="02020603050405020304" pitchFamily="18" charset="0"/>
                <a:cs typeface="Times New Roman" panose="02020603050405020304" pitchFamily="18" charset="0"/>
              </a:rPr>
              <a:t>Economics</a:t>
            </a:r>
            <a:endParaRPr lang="en-GB" altLang="cs-CZ" sz="2400" dirty="0">
              <a:solidFill>
                <a:srgbClr val="307871"/>
              </a:solidFill>
              <a:latin typeface="Times New Roman" panose="02020603050405020304" pitchFamily="18" charset="0"/>
              <a:cs typeface="Times New Roman" panose="02020603050405020304" pitchFamily="18" charset="0"/>
            </a:endParaRPr>
          </a:p>
          <a:p>
            <a:pPr algn="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4254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a:ln>
                  <a:noFill/>
                </a:ln>
                <a:effectLst/>
                <a:uLnTx/>
                <a:uFillTx/>
                <a:latin typeface="Times New Roman"/>
                <a:ea typeface="+mj-ea"/>
                <a:cs typeface="+mj-cs"/>
              </a:rPr>
              <a:t>Cost</a:t>
            </a:r>
            <a:r>
              <a:rPr kumimoji="0" lang="cs-CZ" sz="2800" b="1" i="0" u="none" strike="noStrike" kern="0" cap="none" spc="0" normalizeH="0" baseline="0" dirty="0">
                <a:ln>
                  <a:noFill/>
                </a:ln>
                <a:effectLst/>
                <a:uLnTx/>
                <a:uFillTx/>
                <a:latin typeface="Times New Roman"/>
                <a:ea typeface="+mj-ea"/>
                <a:cs typeface="+mj-cs"/>
              </a:rPr>
              <a:t> </a:t>
            </a:r>
            <a:r>
              <a:rPr kumimoji="0" lang="cs-CZ" sz="2800" b="1" i="0" u="none" strike="noStrike" kern="0" cap="none" spc="0" normalizeH="0" baseline="0" dirty="0" err="1">
                <a:ln>
                  <a:noFill/>
                </a:ln>
                <a:effectLst/>
                <a:uLnTx/>
                <a:uFillTx/>
                <a:latin typeface="Times New Roman"/>
                <a:ea typeface="+mj-ea"/>
                <a:cs typeface="+mj-cs"/>
              </a:rPr>
              <a:t>of</a:t>
            </a:r>
            <a:r>
              <a:rPr kumimoji="0" lang="cs-CZ" sz="2800" b="1" i="0" u="none" strike="noStrike" kern="0" cap="none" spc="0" normalizeH="0" baseline="0" dirty="0">
                <a:ln>
                  <a:noFill/>
                </a:ln>
                <a:effectLst/>
                <a:uLnTx/>
                <a:uFillTx/>
                <a:latin typeface="Times New Roman"/>
                <a:ea typeface="+mj-ea"/>
                <a:cs typeface="+mj-cs"/>
              </a:rPr>
              <a:t> </a:t>
            </a:r>
            <a:r>
              <a:rPr kumimoji="0" lang="cs-CZ" sz="2800" b="1" i="0" u="none" strike="noStrike" kern="0" cap="none" spc="0" normalizeH="0" baseline="0" dirty="0" err="1">
                <a:ln>
                  <a:noFill/>
                </a:ln>
                <a:effectLst/>
                <a:uLnTx/>
                <a:uFillTx/>
                <a:latin typeface="Times New Roman"/>
                <a:ea typeface="+mj-ea"/>
                <a:cs typeface="+mj-cs"/>
              </a:rPr>
              <a:t>debt</a:t>
            </a:r>
            <a:endParaRPr kumimoji="0" lang="en-GB" sz="2800" b="1" i="0" u="none" strike="noStrike" kern="0" cap="none" spc="0" normalizeH="0" baseline="0" dirty="0">
              <a:ln>
                <a:noFill/>
              </a:ln>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6"/>
            <a:ext cx="8280920" cy="3100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10000"/>
              </a:lnSpc>
              <a:spcBef>
                <a:spcPts val="1200"/>
              </a:spcBef>
              <a:spcAft>
                <a:spcPts val="1200"/>
              </a:spcAft>
              <a:buFont typeface="Wingdings" pitchFamily="2" charset="2"/>
              <a:buNone/>
              <a:defRPr/>
            </a:pPr>
            <a:r>
              <a:rPr lang="cs-CZ" sz="2400" dirty="0" err="1">
                <a:latin typeface="Times New Roman" pitchFamily="18" charset="0"/>
                <a:cs typeface="Times New Roman" pitchFamily="18" charset="0"/>
              </a:rPr>
              <a:t>Moreover</a:t>
            </a:r>
            <a:r>
              <a:rPr lang="cs-CZ" sz="2400" dirty="0">
                <a:latin typeface="Times New Roman" pitchFamily="18" charset="0"/>
                <a:cs typeface="Times New Roman" pitchFamily="18" charset="0"/>
              </a:rPr>
              <a:t> </a:t>
            </a:r>
            <a:r>
              <a:rPr lang="cs-CZ" sz="2400" dirty="0" err="1">
                <a:latin typeface="Times New Roman" pitchFamily="18" charset="0"/>
                <a:cs typeface="Times New Roman" pitchFamily="18" charset="0"/>
              </a:rPr>
              <a:t>there</a:t>
            </a:r>
            <a:r>
              <a:rPr lang="cs-CZ" sz="2400" dirty="0">
                <a:latin typeface="Times New Roman" pitchFamily="18" charset="0"/>
                <a:cs typeface="Times New Roman" pitchFamily="18" charset="0"/>
              </a:rPr>
              <a:t> </a:t>
            </a:r>
            <a:r>
              <a:rPr lang="cs-CZ" sz="2400" dirty="0" err="1">
                <a:latin typeface="Times New Roman" pitchFamily="18" charset="0"/>
                <a:cs typeface="Times New Roman" pitchFamily="18" charset="0"/>
              </a:rPr>
              <a:t>is</a:t>
            </a:r>
            <a:r>
              <a:rPr lang="cs-CZ" sz="2400" dirty="0">
                <a:latin typeface="Times New Roman" pitchFamily="18" charset="0"/>
                <a:cs typeface="Times New Roman" pitchFamily="18" charset="0"/>
              </a:rPr>
              <a:t> a </a:t>
            </a:r>
            <a:r>
              <a:rPr lang="cs-CZ" sz="2400" b="1" i="1" dirty="0">
                <a:latin typeface="Times New Roman" pitchFamily="18" charset="0"/>
                <a:cs typeface="Times New Roman" pitchFamily="18" charset="0"/>
              </a:rPr>
              <a:t>tax </a:t>
            </a:r>
            <a:r>
              <a:rPr lang="cs-CZ" sz="2400" b="1" i="1" dirty="0" err="1">
                <a:latin typeface="Times New Roman" pitchFamily="18" charset="0"/>
                <a:cs typeface="Times New Roman" pitchFamily="18" charset="0"/>
              </a:rPr>
              <a:t>effect</a:t>
            </a:r>
            <a:r>
              <a:rPr lang="cs-CZ" sz="2400" dirty="0">
                <a:latin typeface="Times New Roman" pitchFamily="18" charset="0"/>
                <a:cs typeface="Times New Roman" pitchFamily="18" charset="0"/>
              </a:rPr>
              <a:t> </a:t>
            </a:r>
            <a:r>
              <a:rPr lang="en-US" sz="2400" dirty="0">
                <a:latin typeface="Times New Roman" panose="02020603050405020304" pitchFamily="18" charset="0"/>
                <a:cs typeface="Times New Roman" panose="02020603050405020304" pitchFamily="18" charset="0"/>
              </a:rPr>
              <a:t>that </a:t>
            </a:r>
            <a:r>
              <a:rPr lang="en-US" sz="2400" i="1" dirty="0">
                <a:solidFill>
                  <a:srgbClr val="FFC000"/>
                </a:solidFill>
                <a:latin typeface="Times New Roman" panose="02020603050405020304" pitchFamily="18" charset="0"/>
                <a:cs typeface="Times New Roman" panose="02020603050405020304" pitchFamily="18" charset="0"/>
              </a:rPr>
              <a:t>the interest on the loan received is a tax-deductible expense for the enterprise</a:t>
            </a:r>
            <a:r>
              <a:rPr lang="cs-CZ" sz="2400" b="1" i="1" dirty="0">
                <a:latin typeface="Times New Roman" pitchFamily="18" charset="0"/>
                <a:cs typeface="Times New Roman" pitchFamily="18" charset="0"/>
              </a:rPr>
              <a:t>,</a:t>
            </a:r>
            <a:r>
              <a:rPr lang="cs-CZ" sz="2400" dirty="0">
                <a:latin typeface="Times New Roman" pitchFamily="18" charset="0"/>
                <a:cs typeface="Times New Roman" pitchFamily="18" charset="0"/>
              </a:rPr>
              <a:t> </a:t>
            </a:r>
            <a:r>
              <a:rPr lang="en-US" sz="2400" dirty="0">
                <a:latin typeface="Times New Roman" panose="02020603050405020304" pitchFamily="18" charset="0"/>
                <a:cs typeface="Times New Roman" panose="02020603050405020304" pitchFamily="18" charset="0"/>
              </a:rPr>
              <a:t>which reduces the size of the tax base and hence the amount of tax paid and thus increases the net profit of the company. Therefore, the actual cost of </a:t>
            </a:r>
            <a:r>
              <a:rPr lang="cs-CZ" sz="2400" dirty="0" err="1">
                <a:latin typeface="Times New Roman" panose="02020603050405020304" pitchFamily="18" charset="0"/>
                <a:cs typeface="Times New Roman" panose="02020603050405020304" pitchFamily="18" charset="0"/>
              </a:rPr>
              <a:t>foreign</a:t>
            </a:r>
            <a:r>
              <a:rPr lang="en-US" sz="2400" dirty="0">
                <a:latin typeface="Times New Roman" panose="02020603050405020304" pitchFamily="18" charset="0"/>
                <a:cs typeface="Times New Roman" panose="02020603050405020304" pitchFamily="18" charset="0"/>
              </a:rPr>
              <a:t> capital is as follows:</a:t>
            </a:r>
            <a:endParaRPr lang="cs-CZ" sz="2400" dirty="0">
              <a:latin typeface="Times New Roman" panose="02020603050405020304" pitchFamily="18" charset="0"/>
              <a:cs typeface="Times New Roman" panose="02020603050405020304" pitchFamily="18" charset="0"/>
            </a:endParaRPr>
          </a:p>
          <a:p>
            <a:pPr marL="0" indent="0" algn="just">
              <a:lnSpc>
                <a:spcPct val="110000"/>
              </a:lnSpc>
              <a:spcBef>
                <a:spcPts val="1200"/>
              </a:spcBef>
              <a:spcAft>
                <a:spcPts val="1200"/>
              </a:spcAft>
              <a:buFont typeface="Wingdings" pitchFamily="2" charset="2"/>
              <a:buNone/>
              <a:defRPr/>
            </a:pPr>
            <a:r>
              <a:rPr lang="cs-CZ" sz="2400" b="1" dirty="0" err="1">
                <a:solidFill>
                  <a:srgbClr val="FFC000"/>
                </a:solidFill>
                <a:latin typeface="Times New Roman" pitchFamily="18" charset="0"/>
                <a:cs typeface="Times New Roman" pitchFamily="18" charset="0"/>
              </a:rPr>
              <a:t>Cost</a:t>
            </a:r>
            <a:r>
              <a:rPr lang="cs-CZ" sz="2400" b="1" dirty="0">
                <a:solidFill>
                  <a:srgbClr val="FFC000"/>
                </a:solidFill>
                <a:latin typeface="Times New Roman" pitchFamily="18" charset="0"/>
                <a:cs typeface="Times New Roman" pitchFamily="18" charset="0"/>
              </a:rPr>
              <a:t> </a:t>
            </a:r>
            <a:r>
              <a:rPr lang="cs-CZ" sz="2400" b="1" dirty="0" err="1">
                <a:solidFill>
                  <a:srgbClr val="FFC000"/>
                </a:solidFill>
                <a:latin typeface="Times New Roman" pitchFamily="18" charset="0"/>
                <a:cs typeface="Times New Roman" pitchFamily="18" charset="0"/>
              </a:rPr>
              <a:t>of</a:t>
            </a:r>
            <a:r>
              <a:rPr lang="cs-CZ" sz="2400" b="1" dirty="0">
                <a:solidFill>
                  <a:srgbClr val="FFC000"/>
                </a:solidFill>
                <a:latin typeface="Times New Roman" pitchFamily="18" charset="0"/>
                <a:cs typeface="Times New Roman" pitchFamily="18" charset="0"/>
              </a:rPr>
              <a:t> </a:t>
            </a:r>
            <a:r>
              <a:rPr lang="cs-CZ" sz="2400" b="1" dirty="0" err="1">
                <a:solidFill>
                  <a:srgbClr val="FFC000"/>
                </a:solidFill>
                <a:latin typeface="Times New Roman" pitchFamily="18" charset="0"/>
                <a:cs typeface="Times New Roman" pitchFamily="18" charset="0"/>
              </a:rPr>
              <a:t>debt</a:t>
            </a:r>
            <a:r>
              <a:rPr lang="cs-CZ" sz="2400" b="1" dirty="0">
                <a:solidFill>
                  <a:srgbClr val="FFC000"/>
                </a:solidFill>
                <a:latin typeface="Times New Roman" pitchFamily="18" charset="0"/>
                <a:cs typeface="Times New Roman" pitchFamily="18" charset="0"/>
              </a:rPr>
              <a:t>=  </a:t>
            </a:r>
            <a:r>
              <a:rPr lang="cs-CZ" sz="2400" b="1" dirty="0" err="1">
                <a:solidFill>
                  <a:srgbClr val="FFC000"/>
                </a:solidFill>
                <a:latin typeface="Times New Roman" pitchFamily="18" charset="0"/>
                <a:cs typeface="Times New Roman" pitchFamily="18" charset="0"/>
              </a:rPr>
              <a:t>interest</a:t>
            </a:r>
            <a:r>
              <a:rPr lang="cs-CZ" sz="2400" b="1" dirty="0">
                <a:solidFill>
                  <a:srgbClr val="FFC000"/>
                </a:solidFill>
                <a:latin typeface="Times New Roman" pitchFamily="18" charset="0"/>
                <a:cs typeface="Times New Roman" pitchFamily="18" charset="0"/>
              </a:rPr>
              <a:t> </a:t>
            </a:r>
            <a:r>
              <a:rPr lang="cs-CZ" sz="2400" b="1" dirty="0" err="1">
                <a:solidFill>
                  <a:srgbClr val="FFC000"/>
                </a:solidFill>
                <a:latin typeface="Times New Roman" pitchFamily="18" charset="0"/>
                <a:cs typeface="Times New Roman" pitchFamily="18" charset="0"/>
              </a:rPr>
              <a:t>rate</a:t>
            </a:r>
            <a:r>
              <a:rPr lang="cs-CZ" sz="2400" b="1" dirty="0">
                <a:solidFill>
                  <a:srgbClr val="FFC000"/>
                </a:solidFill>
                <a:latin typeface="Times New Roman" pitchFamily="18" charset="0"/>
                <a:cs typeface="Times New Roman" pitchFamily="18" charset="0"/>
              </a:rPr>
              <a:t> (1 – </a:t>
            </a:r>
            <a:r>
              <a:rPr lang="cs-CZ" sz="2400" b="1" dirty="0" err="1">
                <a:solidFill>
                  <a:srgbClr val="FFC000"/>
                </a:solidFill>
                <a:latin typeface="Times New Roman" pitchFamily="18" charset="0"/>
                <a:cs typeface="Times New Roman" pitchFamily="18" charset="0"/>
              </a:rPr>
              <a:t>income</a:t>
            </a:r>
            <a:r>
              <a:rPr lang="cs-CZ" sz="2400" b="1" dirty="0">
                <a:solidFill>
                  <a:srgbClr val="FFC000"/>
                </a:solidFill>
                <a:latin typeface="Times New Roman" pitchFamily="18" charset="0"/>
                <a:cs typeface="Times New Roman" pitchFamily="18" charset="0"/>
              </a:rPr>
              <a:t> tax </a:t>
            </a:r>
            <a:r>
              <a:rPr lang="cs-CZ" sz="2400" b="1" dirty="0" err="1">
                <a:solidFill>
                  <a:srgbClr val="FFC000"/>
                </a:solidFill>
                <a:latin typeface="Times New Roman" pitchFamily="18" charset="0"/>
                <a:cs typeface="Times New Roman" pitchFamily="18" charset="0"/>
              </a:rPr>
              <a:t>rate</a:t>
            </a:r>
            <a:r>
              <a:rPr lang="cs-CZ" sz="2400" b="1" dirty="0">
                <a:solidFill>
                  <a:srgbClr val="FFC000"/>
                </a:solidFill>
                <a:latin typeface="Times New Roman" pitchFamily="18" charset="0"/>
                <a:cs typeface="Times New Roman" pitchFamily="18" charset="0"/>
              </a:rPr>
              <a:t>)</a:t>
            </a:r>
            <a:endParaRPr lang="cs-CZ" sz="2400" dirty="0">
              <a:solidFill>
                <a:srgbClr val="FFC000"/>
              </a:solidFill>
              <a:latin typeface="Times New Roman" pitchFamily="18" charset="0"/>
              <a:cs typeface="Times New Roman" pitchFamily="18" charset="0"/>
            </a:endParaRPr>
          </a:p>
          <a:p>
            <a:pPr>
              <a:buFont typeface="Wingdings" pitchFamily="2" charset="2"/>
              <a:buNone/>
              <a:defRPr/>
            </a:pPr>
            <a:endParaRPr lang="cs-CZ" sz="2400" dirty="0"/>
          </a:p>
        </p:txBody>
      </p:sp>
    </p:spTree>
    <p:extLst>
      <p:ext uri="{BB962C8B-B14F-4D97-AF65-F5344CB8AC3E}">
        <p14:creationId xmlns:p14="http://schemas.microsoft.com/office/powerpoint/2010/main" val="1505053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5803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a:ln>
                  <a:noFill/>
                </a:ln>
                <a:effectLst/>
                <a:uLnTx/>
                <a:uFillTx/>
                <a:latin typeface="Times New Roman"/>
                <a:ea typeface="+mj-ea"/>
                <a:cs typeface="+mj-cs"/>
              </a:rPr>
              <a:t>Principle</a:t>
            </a:r>
            <a:r>
              <a:rPr kumimoji="0" lang="cs-CZ" sz="2800" b="1" i="0" u="none" strike="noStrike" kern="0" cap="none" spc="0" normalizeH="0" baseline="0" dirty="0">
                <a:ln>
                  <a:noFill/>
                </a:ln>
                <a:effectLst/>
                <a:uLnTx/>
                <a:uFillTx/>
                <a:latin typeface="Times New Roman"/>
                <a:ea typeface="+mj-ea"/>
                <a:cs typeface="+mj-cs"/>
              </a:rPr>
              <a:t> </a:t>
            </a:r>
            <a:r>
              <a:rPr kumimoji="0" lang="cs-CZ" sz="2800" b="1" i="0" u="none" strike="noStrike" kern="0" cap="none" spc="0" normalizeH="0" baseline="0" dirty="0" err="1">
                <a:ln>
                  <a:noFill/>
                </a:ln>
                <a:effectLst/>
                <a:uLnTx/>
                <a:uFillTx/>
                <a:latin typeface="Times New Roman"/>
                <a:ea typeface="+mj-ea"/>
                <a:cs typeface="+mj-cs"/>
              </a:rPr>
              <a:t>of</a:t>
            </a:r>
            <a:r>
              <a:rPr kumimoji="0" lang="cs-CZ" sz="2800" b="1" i="0" u="none" strike="noStrike" kern="0" cap="none" spc="0" normalizeH="0" baseline="0" dirty="0">
                <a:ln>
                  <a:noFill/>
                </a:ln>
                <a:effectLst/>
                <a:uLnTx/>
                <a:uFillTx/>
                <a:latin typeface="Times New Roman"/>
                <a:ea typeface="+mj-ea"/>
                <a:cs typeface="+mj-cs"/>
              </a:rPr>
              <a:t> </a:t>
            </a:r>
            <a:r>
              <a:rPr kumimoji="0" lang="cs-CZ" sz="2800" b="1" i="0" u="none" strike="noStrike" kern="0" cap="none" spc="0" normalizeH="0" baseline="0" dirty="0" err="1">
                <a:ln>
                  <a:noFill/>
                </a:ln>
                <a:effectLst/>
                <a:uLnTx/>
                <a:uFillTx/>
                <a:latin typeface="Times New Roman"/>
                <a:ea typeface="+mj-ea"/>
                <a:cs typeface="+mj-cs"/>
              </a:rPr>
              <a:t>financial</a:t>
            </a:r>
            <a:r>
              <a:rPr kumimoji="0" lang="cs-CZ" sz="2800" b="1" i="0" u="none" strike="noStrike" kern="0" cap="none" spc="0" normalizeH="0" baseline="0" dirty="0">
                <a:ln>
                  <a:noFill/>
                </a:ln>
                <a:effectLst/>
                <a:uLnTx/>
                <a:uFillTx/>
                <a:latin typeface="Times New Roman"/>
                <a:ea typeface="+mj-ea"/>
                <a:cs typeface="+mj-cs"/>
              </a:rPr>
              <a:t> </a:t>
            </a:r>
            <a:r>
              <a:rPr kumimoji="0" lang="cs-CZ" sz="2800" b="1" i="0" u="none" strike="noStrike" kern="0" cap="none" spc="0" normalizeH="0" baseline="0" dirty="0" err="1">
                <a:ln>
                  <a:noFill/>
                </a:ln>
                <a:effectLst/>
                <a:uLnTx/>
                <a:uFillTx/>
                <a:latin typeface="Times New Roman"/>
                <a:ea typeface="+mj-ea"/>
                <a:cs typeface="+mj-cs"/>
              </a:rPr>
              <a:t>leverage</a:t>
            </a:r>
            <a:endParaRPr kumimoji="0" lang="en-GB" sz="2800" b="1" i="0" u="none" strike="noStrike" kern="0" cap="none" spc="0" normalizeH="0" baseline="0" dirty="0">
              <a:ln>
                <a:noFill/>
              </a:ln>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6"/>
            <a:ext cx="8280920" cy="3100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defRPr/>
            </a:pPr>
            <a:r>
              <a:rPr lang="en-US" sz="2400" dirty="0">
                <a:latin typeface="Times New Roman" panose="02020603050405020304" pitchFamily="18" charset="0"/>
                <a:cs typeface="Times New Roman" panose="02020603050405020304" pitchFamily="18" charset="0"/>
              </a:rPr>
              <a:t>An important factor in assessing the impact of “foreign capital” on the business entity's performance, particularly in terms of return on equity, is the effect of the so-called financial leverage on the return on equity. This can be illustrated schematically as shown in the following figure.</a:t>
            </a:r>
            <a:endParaRPr lang="cs-CZ" sz="2400" dirty="0">
              <a:latin typeface="Times New Roman" panose="02020603050405020304" pitchFamily="18" charset="0"/>
              <a:cs typeface="Times New Roman" panose="02020603050405020304" pitchFamily="18" charset="0"/>
            </a:endParaRPr>
          </a:p>
        </p:txBody>
      </p:sp>
      <p:graphicFrame>
        <p:nvGraphicFramePr>
          <p:cNvPr id="6" name="Objekt 5"/>
          <p:cNvGraphicFramePr>
            <a:graphicFrameLocks noChangeAspect="1"/>
          </p:cNvGraphicFramePr>
          <p:nvPr>
            <p:extLst>
              <p:ext uri="{D42A27DB-BD31-4B8C-83A1-F6EECF244321}">
                <p14:modId xmlns:p14="http://schemas.microsoft.com/office/powerpoint/2010/main" val="810314187"/>
              </p:ext>
            </p:extLst>
          </p:nvPr>
        </p:nvGraphicFramePr>
        <p:xfrm>
          <a:off x="3563938" y="3070225"/>
          <a:ext cx="7343775" cy="2873375"/>
        </p:xfrm>
        <a:graphic>
          <a:graphicData uri="http://schemas.openxmlformats.org/presentationml/2006/ole">
            <mc:AlternateContent xmlns:mc="http://schemas.openxmlformats.org/markup-compatibility/2006">
              <mc:Choice xmlns:v="urn:schemas-microsoft-com:vml" Requires="v">
                <p:oleObj spid="_x0000_s3144" name="Dokument" r:id="rId5" imgW="5503371" imgH="2155757" progId="Word.Document.12">
                  <p:embed/>
                </p:oleObj>
              </mc:Choice>
              <mc:Fallback>
                <p:oleObj name="Dokument" r:id="rId5" imgW="5503371" imgH="2155757" progId="Word.Document.12">
                  <p:embed/>
                  <p:pic>
                    <p:nvPicPr>
                      <p:cNvPr id="4" name="Objekt 3"/>
                      <p:cNvPicPr>
                        <a:picLocks noChangeAspect="1" noChangeArrowheads="1"/>
                      </p:cNvPicPr>
                      <p:nvPr/>
                    </p:nvPicPr>
                    <p:blipFill>
                      <a:blip r:embed="rId6"/>
                      <a:srcRect/>
                      <a:stretch>
                        <a:fillRect/>
                      </a:stretch>
                    </p:blipFill>
                    <p:spPr bwMode="auto">
                      <a:xfrm>
                        <a:off x="3563938" y="3070225"/>
                        <a:ext cx="7343775" cy="2873375"/>
                      </a:xfrm>
                      <a:prstGeom prst="rect">
                        <a:avLst/>
                      </a:prstGeom>
                      <a:solidFill>
                        <a:srgbClr val="DDD9C3"/>
                      </a:solidFill>
                    </p:spPr>
                  </p:pic>
                </p:oleObj>
              </mc:Fallback>
            </mc:AlternateContent>
          </a:graphicData>
        </a:graphic>
      </p:graphicFrame>
    </p:spTree>
    <p:extLst>
      <p:ext uri="{BB962C8B-B14F-4D97-AF65-F5344CB8AC3E}">
        <p14:creationId xmlns:p14="http://schemas.microsoft.com/office/powerpoint/2010/main" val="454081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5803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a:ln>
                  <a:noFill/>
                </a:ln>
                <a:effectLst/>
                <a:uLnTx/>
                <a:uFillTx/>
                <a:latin typeface="Times New Roman"/>
                <a:ea typeface="+mj-ea"/>
                <a:cs typeface="+mj-cs"/>
              </a:rPr>
              <a:t>Principle</a:t>
            </a:r>
            <a:r>
              <a:rPr kumimoji="0" lang="cs-CZ" sz="2800" b="1" i="0" u="none" strike="noStrike" kern="0" cap="none" spc="0" normalizeH="0" baseline="0" dirty="0">
                <a:ln>
                  <a:noFill/>
                </a:ln>
                <a:effectLst/>
                <a:uLnTx/>
                <a:uFillTx/>
                <a:latin typeface="Times New Roman"/>
                <a:ea typeface="+mj-ea"/>
                <a:cs typeface="+mj-cs"/>
              </a:rPr>
              <a:t> </a:t>
            </a:r>
            <a:r>
              <a:rPr kumimoji="0" lang="cs-CZ" sz="2800" b="1" i="0" u="none" strike="noStrike" kern="0" cap="none" spc="0" normalizeH="0" baseline="0" dirty="0" err="1">
                <a:ln>
                  <a:noFill/>
                </a:ln>
                <a:effectLst/>
                <a:uLnTx/>
                <a:uFillTx/>
                <a:latin typeface="Times New Roman"/>
                <a:ea typeface="+mj-ea"/>
                <a:cs typeface="+mj-cs"/>
              </a:rPr>
              <a:t>of</a:t>
            </a:r>
            <a:r>
              <a:rPr kumimoji="0" lang="cs-CZ" sz="2800" b="1" i="0" u="none" strike="noStrike" kern="0" cap="none" spc="0" normalizeH="0" baseline="0" dirty="0">
                <a:ln>
                  <a:noFill/>
                </a:ln>
                <a:effectLst/>
                <a:uLnTx/>
                <a:uFillTx/>
                <a:latin typeface="Times New Roman"/>
                <a:ea typeface="+mj-ea"/>
                <a:cs typeface="+mj-cs"/>
              </a:rPr>
              <a:t> </a:t>
            </a:r>
            <a:r>
              <a:rPr kumimoji="0" lang="cs-CZ" sz="2800" b="1" i="0" u="none" strike="noStrike" kern="0" cap="none" spc="0" normalizeH="0" baseline="0" dirty="0" err="1">
                <a:ln>
                  <a:noFill/>
                </a:ln>
                <a:effectLst/>
                <a:uLnTx/>
                <a:uFillTx/>
                <a:latin typeface="Times New Roman"/>
                <a:ea typeface="+mj-ea"/>
                <a:cs typeface="+mj-cs"/>
              </a:rPr>
              <a:t>financial</a:t>
            </a:r>
            <a:r>
              <a:rPr kumimoji="0" lang="cs-CZ" sz="2800" b="1" i="0" u="none" strike="noStrike" kern="0" cap="none" spc="0" normalizeH="0" baseline="0" dirty="0">
                <a:ln>
                  <a:noFill/>
                </a:ln>
                <a:effectLst/>
                <a:uLnTx/>
                <a:uFillTx/>
                <a:latin typeface="Times New Roman"/>
                <a:ea typeface="+mj-ea"/>
                <a:cs typeface="+mj-cs"/>
              </a:rPr>
              <a:t> </a:t>
            </a:r>
            <a:r>
              <a:rPr kumimoji="0" lang="cs-CZ" sz="2800" b="1" i="0" u="none" strike="noStrike" kern="0" cap="none" spc="0" normalizeH="0" baseline="0" dirty="0" err="1">
                <a:ln>
                  <a:noFill/>
                </a:ln>
                <a:effectLst/>
                <a:uLnTx/>
                <a:uFillTx/>
                <a:latin typeface="Times New Roman"/>
                <a:ea typeface="+mj-ea"/>
                <a:cs typeface="+mj-cs"/>
              </a:rPr>
              <a:t>leverage</a:t>
            </a:r>
            <a:endParaRPr kumimoji="0" lang="en-GB" sz="2800" b="1" i="0" u="none" strike="noStrike" kern="0" cap="none" spc="0" normalizeH="0" baseline="0" dirty="0">
              <a:ln>
                <a:noFill/>
              </a:ln>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6"/>
            <a:ext cx="8280920" cy="3100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defRPr/>
            </a:pPr>
            <a:r>
              <a:rPr lang="en-US" sz="2400" dirty="0">
                <a:latin typeface="Times New Roman" panose="02020603050405020304" pitchFamily="18" charset="0"/>
                <a:cs typeface="Times New Roman" panose="02020603050405020304" pitchFamily="18" charset="0"/>
              </a:rPr>
              <a:t>The principle of </a:t>
            </a:r>
            <a:r>
              <a:rPr lang="cs-CZ" sz="2400" dirty="0" err="1">
                <a:latin typeface="Times New Roman" panose="02020603050405020304" pitchFamily="18" charset="0"/>
                <a:cs typeface="Times New Roman" panose="02020603050405020304" pitchFamily="18" charset="0"/>
              </a:rPr>
              <a:t>financial</a:t>
            </a:r>
            <a:r>
              <a:rPr lang="cs-CZ"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leverage can be characterized by the fact that if the return on total capital is </a:t>
            </a:r>
            <a:r>
              <a:rPr lang="cs-CZ" sz="2400" dirty="0" err="1">
                <a:latin typeface="Times New Roman" panose="02020603050405020304" pitchFamily="18" charset="0"/>
                <a:cs typeface="Times New Roman" panose="02020603050405020304" pitchFamily="18" charset="0"/>
              </a:rPr>
              <a:t>greater</a:t>
            </a:r>
            <a:r>
              <a:rPr lang="en-US" sz="2400" dirty="0">
                <a:latin typeface="Times New Roman" panose="02020603050405020304" pitchFamily="18" charset="0"/>
                <a:cs typeface="Times New Roman" panose="02020603050405020304" pitchFamily="18" charset="0"/>
              </a:rPr>
              <a:t> than the unit cost of foreign capital, e</a:t>
            </a:r>
            <a:r>
              <a:rPr lang="cs-CZ"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g</a:t>
            </a:r>
            <a:r>
              <a:rPr lang="cs-CZ"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in the form of an interest rate, the presence of foreign capital increases the return on equity. In this case, w</a:t>
            </a:r>
            <a:r>
              <a:rPr lang="cs-CZ" sz="2400" dirty="0">
                <a:latin typeface="Times New Roman" panose="02020603050405020304" pitchFamily="18" charset="0"/>
                <a:cs typeface="Times New Roman" panose="02020603050405020304" pitchFamily="18" charset="0"/>
              </a:rPr>
              <a: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tal</a:t>
            </a:r>
            <a:r>
              <a:rPr lang="cs-CZ" sz="2400" dirty="0">
                <a:latin typeface="Times New Roman" panose="02020603050405020304" pitchFamily="18" charset="0"/>
                <a:cs typeface="Times New Roman" panose="02020603050405020304" pitchFamily="18" charset="0"/>
              </a:rPr>
              <a:t>k</a:t>
            </a:r>
            <a:r>
              <a:rPr lang="en-US" sz="2400" dirty="0">
                <a:latin typeface="Times New Roman" panose="02020603050405020304" pitchFamily="18" charset="0"/>
                <a:cs typeface="Times New Roman" panose="02020603050405020304" pitchFamily="18" charset="0"/>
              </a:rPr>
              <a:t> about the positive effect of financial leverage.</a:t>
            </a:r>
            <a:endParaRPr lang="cs-CZ" sz="2400" dirty="0">
              <a:latin typeface="Times New Roman" panose="02020603050405020304" pitchFamily="18" charset="0"/>
              <a:cs typeface="Times New Roman" panose="02020603050405020304" pitchFamily="18" charset="0"/>
            </a:endParaRPr>
          </a:p>
          <a:p>
            <a:pPr marL="0" indent="0" algn="just">
              <a:buNone/>
              <a:defRPr/>
            </a:pPr>
            <a:r>
              <a:rPr lang="en-US" sz="2400" dirty="0">
                <a:latin typeface="Times New Roman" panose="02020603050405020304" pitchFamily="18" charset="0"/>
                <a:cs typeface="Times New Roman" panose="02020603050405020304" pitchFamily="18" charset="0"/>
              </a:rPr>
              <a:t>If the return on total capital is </a:t>
            </a:r>
            <a:r>
              <a:rPr lang="cs-CZ" sz="2400" dirty="0" err="1">
                <a:latin typeface="Times New Roman" panose="02020603050405020304" pitchFamily="18" charset="0"/>
                <a:cs typeface="Times New Roman" panose="02020603050405020304" pitchFamily="18" charset="0"/>
              </a:rPr>
              <a:t>lower</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than</a:t>
            </a:r>
            <a:r>
              <a:rPr lang="en-US" sz="2400" dirty="0">
                <a:latin typeface="Times New Roman" panose="02020603050405020304" pitchFamily="18" charset="0"/>
                <a:cs typeface="Times New Roman" panose="02020603050405020304" pitchFamily="18" charset="0"/>
              </a:rPr>
              <a:t> interest rate, the</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financial</a:t>
            </a:r>
            <a:r>
              <a:rPr lang="en-US" sz="2400" dirty="0">
                <a:latin typeface="Times New Roman" panose="02020603050405020304" pitchFamily="18" charset="0"/>
                <a:cs typeface="Times New Roman" panose="02020603050405020304" pitchFamily="18" charset="0"/>
              </a:rPr>
              <a:t> leverage is negative, </a:t>
            </a:r>
            <a:r>
              <a:rPr lang="en-US" sz="2400" dirty="0" err="1">
                <a:latin typeface="Times New Roman" panose="02020603050405020304" pitchFamily="18" charset="0"/>
                <a:cs typeface="Times New Roman" panose="02020603050405020304" pitchFamily="18" charset="0"/>
              </a:rPr>
              <a:t>i</a:t>
            </a:r>
            <a:r>
              <a:rPr lang="cs-CZ"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e</a:t>
            </a:r>
            <a:r>
              <a:rPr lang="cs-CZ"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the return on equity is lower than it would be in the capital structure without the presence of foreign capital.</a:t>
            </a: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7456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5803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a:ln>
                  <a:noFill/>
                </a:ln>
                <a:effectLst/>
                <a:uLnTx/>
                <a:uFillTx/>
                <a:latin typeface="Times New Roman"/>
                <a:ea typeface="+mj-ea"/>
                <a:cs typeface="+mj-cs"/>
              </a:rPr>
              <a:t>Principle</a:t>
            </a:r>
            <a:r>
              <a:rPr kumimoji="0" lang="cs-CZ" sz="2800" b="1" i="0" u="none" strike="noStrike" kern="0" cap="none" spc="0" normalizeH="0" baseline="0" dirty="0">
                <a:ln>
                  <a:noFill/>
                </a:ln>
                <a:effectLst/>
                <a:uLnTx/>
                <a:uFillTx/>
                <a:latin typeface="Times New Roman"/>
                <a:ea typeface="+mj-ea"/>
                <a:cs typeface="+mj-cs"/>
              </a:rPr>
              <a:t> </a:t>
            </a:r>
            <a:r>
              <a:rPr kumimoji="0" lang="cs-CZ" sz="2800" b="1" i="0" u="none" strike="noStrike" kern="0" cap="none" spc="0" normalizeH="0" baseline="0" dirty="0" err="1">
                <a:ln>
                  <a:noFill/>
                </a:ln>
                <a:effectLst/>
                <a:uLnTx/>
                <a:uFillTx/>
                <a:latin typeface="Times New Roman"/>
                <a:ea typeface="+mj-ea"/>
                <a:cs typeface="+mj-cs"/>
              </a:rPr>
              <a:t>of</a:t>
            </a:r>
            <a:r>
              <a:rPr kumimoji="0" lang="cs-CZ" sz="2800" b="1" i="0" u="none" strike="noStrike" kern="0" cap="none" spc="0" normalizeH="0" baseline="0" dirty="0">
                <a:ln>
                  <a:noFill/>
                </a:ln>
                <a:effectLst/>
                <a:uLnTx/>
                <a:uFillTx/>
                <a:latin typeface="Times New Roman"/>
                <a:ea typeface="+mj-ea"/>
                <a:cs typeface="+mj-cs"/>
              </a:rPr>
              <a:t> </a:t>
            </a:r>
            <a:r>
              <a:rPr kumimoji="0" lang="cs-CZ" sz="2800" b="1" i="0" u="none" strike="noStrike" kern="0" cap="none" spc="0" normalizeH="0" baseline="0" dirty="0" err="1">
                <a:ln>
                  <a:noFill/>
                </a:ln>
                <a:effectLst/>
                <a:uLnTx/>
                <a:uFillTx/>
                <a:latin typeface="Times New Roman"/>
                <a:ea typeface="+mj-ea"/>
                <a:cs typeface="+mj-cs"/>
              </a:rPr>
              <a:t>financial</a:t>
            </a:r>
            <a:r>
              <a:rPr kumimoji="0" lang="cs-CZ" sz="2800" b="1" i="0" u="none" strike="noStrike" kern="0" cap="none" spc="0" normalizeH="0" baseline="0" dirty="0">
                <a:ln>
                  <a:noFill/>
                </a:ln>
                <a:effectLst/>
                <a:uLnTx/>
                <a:uFillTx/>
                <a:latin typeface="Times New Roman"/>
                <a:ea typeface="+mj-ea"/>
                <a:cs typeface="+mj-cs"/>
              </a:rPr>
              <a:t> </a:t>
            </a:r>
            <a:r>
              <a:rPr kumimoji="0" lang="cs-CZ" sz="2800" b="1" i="0" u="none" strike="noStrike" kern="0" cap="none" spc="0" normalizeH="0" baseline="0" dirty="0" err="1">
                <a:ln>
                  <a:noFill/>
                </a:ln>
                <a:effectLst/>
                <a:uLnTx/>
                <a:uFillTx/>
                <a:latin typeface="Times New Roman"/>
                <a:ea typeface="+mj-ea"/>
                <a:cs typeface="+mj-cs"/>
              </a:rPr>
              <a:t>leverage</a:t>
            </a:r>
            <a:endParaRPr kumimoji="0" lang="en-GB" sz="2800" b="1" i="0" u="none" strike="noStrike" kern="0" cap="none" spc="0" normalizeH="0" baseline="0" dirty="0">
              <a:ln>
                <a:noFill/>
              </a:ln>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6"/>
            <a:ext cx="8280920" cy="3100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9388" indent="0" algn="just">
              <a:buFont typeface="Wingdings" pitchFamily="2" charset="2"/>
              <a:buNone/>
            </a:pPr>
            <a:r>
              <a:rPr lang="en-US" sz="2400" b="1" i="1" dirty="0">
                <a:solidFill>
                  <a:srgbClr val="FFC000"/>
                </a:solidFill>
                <a:latin typeface="Times New Roman" panose="02020603050405020304" pitchFamily="18" charset="0"/>
                <a:cs typeface="Times New Roman" panose="02020603050405020304" pitchFamily="18" charset="0"/>
              </a:rPr>
              <a:t>The leverage effect (</a:t>
            </a:r>
            <a:r>
              <a:rPr lang="cs-CZ" sz="2400" b="1" i="1" dirty="0" err="1">
                <a:solidFill>
                  <a:srgbClr val="FFC000"/>
                </a:solidFill>
                <a:latin typeface="Times New Roman" panose="02020603050405020304" pitchFamily="18" charset="0"/>
                <a:cs typeface="Times New Roman" panose="02020603050405020304" pitchFamily="18" charset="0"/>
              </a:rPr>
              <a:t>power</a:t>
            </a:r>
            <a:r>
              <a:rPr lang="en-US" sz="2400" b="1" i="1" dirty="0">
                <a:solidFill>
                  <a:srgbClr val="FFC000"/>
                </a:solidFill>
                <a:latin typeface="Times New Roman" panose="02020603050405020304" pitchFamily="18" charset="0"/>
                <a:cs typeface="Times New Roman" panose="02020603050405020304" pitchFamily="18" charset="0"/>
              </a:rPr>
              <a:t>) expresses a multiple of the return on equity with the share of foreign capital over the return on equity without the share of foreign capital in total capital.</a:t>
            </a:r>
            <a:endParaRPr lang="cs-CZ" sz="2400" b="1" i="1"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198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559471" cy="954107"/>
          </a:xfrm>
          <a:prstGeom prst="rect">
            <a:avLst/>
          </a:prstGeom>
        </p:spPr>
        <p:txBody>
          <a:bodyPr wrap="none">
            <a:spAutoFit/>
          </a:bodyPr>
          <a:lstStyle/>
          <a:p>
            <a:pPr lvl="0">
              <a:defRPr/>
            </a:pPr>
            <a:r>
              <a:rPr lang="cs-CZ" sz="2800" b="1" i="1" dirty="0" err="1">
                <a:latin typeface="Times New Roman" pitchFamily="18" charset="0"/>
                <a:cs typeface="Times New Roman" pitchFamily="18" charset="0"/>
              </a:rPr>
              <a:t>Effect</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power</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of</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financial</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leverage</a:t>
            </a:r>
            <a:r>
              <a:rPr lang="cs-CZ" sz="2800" b="1" i="1" dirty="0">
                <a:latin typeface="Times New Roman" pitchFamily="18" charset="0"/>
                <a:cs typeface="Times New Roman" pitchFamily="18" charset="0"/>
              </a:rPr>
              <a:t>:</a:t>
            </a:r>
            <a:br>
              <a:rPr lang="en-US" sz="2800" b="1" i="1" dirty="0">
                <a:latin typeface="Times New Roman" pitchFamily="18" charset="0"/>
                <a:cs typeface="Times New Roman" pitchFamily="18" charset="0"/>
              </a:rPr>
            </a:br>
            <a:endParaRPr kumimoji="0" lang="en-GB" sz="2800" b="1" i="0" u="none" strike="noStrike" kern="0" cap="none" spc="0" normalizeH="0" baseline="0" dirty="0">
              <a:ln>
                <a:noFill/>
              </a:ln>
              <a:effectLst/>
              <a:uLnTx/>
              <a:uFillTx/>
            </a:endParaRPr>
          </a:p>
        </p:txBody>
      </p:sp>
      <mc:AlternateContent xmlns:mc="http://schemas.openxmlformats.org/markup-compatibility/2006" xmlns:a14="http://schemas.microsoft.com/office/drawing/2010/main">
        <mc:Choice Requires="a14">
          <p:sp>
            <p:nvSpPr>
              <p:cNvPr id="7" name="Zástupný symbol pro obsah 2"/>
              <p:cNvSpPr txBox="1">
                <a:spLocks/>
              </p:cNvSpPr>
              <p:nvPr/>
            </p:nvSpPr>
            <p:spPr>
              <a:xfrm>
                <a:off x="395535" y="1275606"/>
                <a:ext cx="8365909" cy="406150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14:m>
                  <m:oMathPara xmlns:m="http://schemas.openxmlformats.org/officeDocument/2006/math">
                    <m:oMathParaPr>
                      <m:jc m:val="centerGroup"/>
                    </m:oMathParaPr>
                    <m:oMath xmlns:m="http://schemas.openxmlformats.org/officeDocument/2006/math">
                      <m:r>
                        <a:rPr lang="cs-CZ" i="1">
                          <a:latin typeface="Cambria Math" panose="02040503050406030204" pitchFamily="18" charset="0"/>
                        </a:rPr>
                        <m:t>𝑒</m:t>
                      </m:r>
                      <m:r>
                        <a:rPr lang="cs-CZ" i="1">
                          <a:latin typeface="Cambria Math" panose="02040503050406030204" pitchFamily="18" charset="0"/>
                        </a:rPr>
                        <m:t>= </m:t>
                      </m:r>
                      <m:f>
                        <m:fPr>
                          <m:ctrlPr>
                            <a:rPr lang="cs-CZ" i="1">
                              <a:latin typeface="Cambria Math" panose="02040503050406030204" pitchFamily="18" charset="0"/>
                            </a:rPr>
                          </m:ctrlPr>
                        </m:fPr>
                        <m:num>
                          <m:r>
                            <a:rPr lang="cs-CZ" i="1">
                              <a:latin typeface="Cambria Math" panose="02040503050406030204" pitchFamily="18" charset="0"/>
                            </a:rPr>
                            <m:t>𝑟𝑒𝑡𝑢𝑟𝑛</m:t>
                          </m:r>
                          <m:r>
                            <a:rPr lang="cs-CZ" i="1">
                              <a:latin typeface="Cambria Math" panose="02040503050406030204" pitchFamily="18" charset="0"/>
                            </a:rPr>
                            <m:t> </m:t>
                          </m:r>
                          <m:r>
                            <a:rPr lang="cs-CZ" i="1">
                              <a:latin typeface="Cambria Math" panose="02040503050406030204" pitchFamily="18" charset="0"/>
                            </a:rPr>
                            <m:t>𝑜𝑛</m:t>
                          </m:r>
                          <m:r>
                            <a:rPr lang="cs-CZ" i="1">
                              <a:latin typeface="Cambria Math" panose="02040503050406030204" pitchFamily="18" charset="0"/>
                            </a:rPr>
                            <m:t> </m:t>
                          </m:r>
                          <m:r>
                            <a:rPr lang="cs-CZ" i="1">
                              <a:latin typeface="Cambria Math" panose="02040503050406030204" pitchFamily="18" charset="0"/>
                            </a:rPr>
                            <m:t>𝑒𝑞𝑢𝑖𝑡𝑦</m:t>
                          </m:r>
                          <m:r>
                            <a:rPr lang="cs-CZ" i="1">
                              <a:latin typeface="Cambria Math" panose="02040503050406030204" pitchFamily="18" charset="0"/>
                            </a:rPr>
                            <m:t> </m:t>
                          </m:r>
                          <m:r>
                            <a:rPr lang="cs-CZ" i="1">
                              <a:latin typeface="Cambria Math" panose="02040503050406030204" pitchFamily="18" charset="0"/>
                            </a:rPr>
                            <m:t>𝑤𝑖𝑡h</m:t>
                          </m:r>
                          <m:r>
                            <a:rPr lang="cs-CZ" i="1">
                              <a:latin typeface="Cambria Math" panose="02040503050406030204" pitchFamily="18" charset="0"/>
                            </a:rPr>
                            <m:t> </m:t>
                          </m:r>
                          <m:r>
                            <a:rPr lang="cs-CZ" i="1">
                              <a:latin typeface="Cambria Math" panose="02040503050406030204" pitchFamily="18" charset="0"/>
                            </a:rPr>
                            <m:t>𝑢𝑠𝑒</m:t>
                          </m:r>
                          <m:r>
                            <a:rPr lang="cs-CZ" i="1">
                              <a:latin typeface="Cambria Math" panose="02040503050406030204" pitchFamily="18" charset="0"/>
                            </a:rPr>
                            <m:t> </m:t>
                          </m:r>
                          <m:r>
                            <a:rPr lang="cs-CZ" i="1">
                              <a:latin typeface="Cambria Math" panose="02040503050406030204" pitchFamily="18" charset="0"/>
                            </a:rPr>
                            <m:t>𝑜𝑓</m:t>
                          </m:r>
                          <m:r>
                            <a:rPr lang="cs-CZ" i="1">
                              <a:latin typeface="Cambria Math" panose="02040503050406030204" pitchFamily="18" charset="0"/>
                            </a:rPr>
                            <m:t> </m:t>
                          </m:r>
                          <m:r>
                            <a:rPr lang="cs-CZ" i="1">
                              <a:latin typeface="Cambria Math" panose="02040503050406030204" pitchFamily="18" charset="0"/>
                            </a:rPr>
                            <m:t>𝑑𝑒𝑏𝑡</m:t>
                          </m:r>
                        </m:num>
                        <m:den>
                          <m:r>
                            <a:rPr lang="cs-CZ" i="1">
                              <a:latin typeface="Cambria Math" panose="02040503050406030204" pitchFamily="18" charset="0"/>
                            </a:rPr>
                            <m:t>𝑟𝑒𝑡𝑢𝑟𝑛</m:t>
                          </m:r>
                          <m:r>
                            <a:rPr lang="cs-CZ" i="1">
                              <a:latin typeface="Cambria Math" panose="02040503050406030204" pitchFamily="18" charset="0"/>
                            </a:rPr>
                            <m:t> </m:t>
                          </m:r>
                          <m:r>
                            <a:rPr lang="cs-CZ" i="1">
                              <a:latin typeface="Cambria Math" panose="02040503050406030204" pitchFamily="18" charset="0"/>
                            </a:rPr>
                            <m:t>𝑜𝑛</m:t>
                          </m:r>
                          <m:r>
                            <a:rPr lang="cs-CZ" i="1">
                              <a:latin typeface="Cambria Math" panose="02040503050406030204" pitchFamily="18" charset="0"/>
                            </a:rPr>
                            <m:t> </m:t>
                          </m:r>
                          <m:r>
                            <a:rPr lang="cs-CZ" i="1">
                              <a:latin typeface="Cambria Math" panose="02040503050406030204" pitchFamily="18" charset="0"/>
                            </a:rPr>
                            <m:t>𝑒𝑞𝑢𝑖𝑡𝑦</m:t>
                          </m:r>
                          <m:r>
                            <a:rPr lang="cs-CZ" i="1">
                              <a:latin typeface="Cambria Math" panose="02040503050406030204" pitchFamily="18" charset="0"/>
                            </a:rPr>
                            <m:t> </m:t>
                          </m:r>
                          <m:r>
                            <a:rPr lang="cs-CZ" i="1">
                              <a:latin typeface="Cambria Math" panose="02040503050406030204" pitchFamily="18" charset="0"/>
                            </a:rPr>
                            <m:t>𝑤𝑖𝑡h𝑜𝑢𝑡</m:t>
                          </m:r>
                          <m:r>
                            <a:rPr lang="cs-CZ" i="1">
                              <a:latin typeface="Cambria Math" panose="02040503050406030204" pitchFamily="18" charset="0"/>
                            </a:rPr>
                            <m:t> </m:t>
                          </m:r>
                          <m:r>
                            <a:rPr lang="cs-CZ" i="1">
                              <a:latin typeface="Cambria Math" panose="02040503050406030204" pitchFamily="18" charset="0"/>
                            </a:rPr>
                            <m:t>𝑑𝑒𝑏𝑡</m:t>
                          </m:r>
                        </m:den>
                      </m:f>
                    </m:oMath>
                  </m:oMathPara>
                </a14:m>
                <a:endParaRPr lang="cs-CZ" dirty="0"/>
              </a:p>
            </p:txBody>
          </p:sp>
        </mc:Choice>
        <mc:Fallback xmlns="">
          <p:sp>
            <p:nvSpPr>
              <p:cNvPr id="7" name="Zástupný symbol pro obsah 2"/>
              <p:cNvSpPr txBox="1">
                <a:spLocks noRot="1" noChangeAspect="1" noMove="1" noResize="1" noEditPoints="1" noAdjustHandles="1" noChangeArrowheads="1" noChangeShapeType="1" noTextEdit="1"/>
              </p:cNvSpPr>
              <p:nvPr/>
            </p:nvSpPr>
            <p:spPr>
              <a:xfrm>
                <a:off x="395535" y="1275606"/>
                <a:ext cx="8365909" cy="4061504"/>
              </a:xfrm>
              <a:prstGeom prst="rect">
                <a:avLst/>
              </a:prstGeom>
              <a:blipFill>
                <a:blip r:embed="rId4"/>
                <a:stretch>
                  <a:fillRect/>
                </a:stretch>
              </a:blipFill>
            </p:spPr>
            <p:txBody>
              <a:bodyPr/>
              <a:lstStyle/>
              <a:p>
                <a:r>
                  <a:rPr lang="cs-CZ">
                    <a:noFill/>
                  </a:rPr>
                  <a:t> </a:t>
                </a:r>
              </a:p>
            </p:txBody>
          </p:sp>
        </mc:Fallback>
      </mc:AlternateContent>
      <p:sp>
        <p:nvSpPr>
          <p:cNvPr id="8" name="Zástupný symbol pro obsah 2"/>
          <p:cNvSpPr txBox="1">
            <a:spLocks/>
          </p:cNvSpPr>
          <p:nvPr/>
        </p:nvSpPr>
        <p:spPr>
          <a:xfrm>
            <a:off x="395536" y="1275606"/>
            <a:ext cx="8280920" cy="3100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None/>
              <a:defRPr/>
            </a:pPr>
            <a:endParaRPr lang="cs-CZ" sz="2400" dirty="0"/>
          </a:p>
        </p:txBody>
      </p:sp>
      <mc:AlternateContent xmlns:mc="http://schemas.openxmlformats.org/markup-compatibility/2006" xmlns:a14="http://schemas.microsoft.com/office/drawing/2010/main">
        <mc:Choice Requires="a14">
          <p:sp>
            <p:nvSpPr>
              <p:cNvPr id="2" name="Obdélník 1"/>
              <p:cNvSpPr/>
              <p:nvPr/>
            </p:nvSpPr>
            <p:spPr>
              <a:xfrm>
                <a:off x="724780" y="2675978"/>
                <a:ext cx="3259289" cy="105817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i="1">
                          <a:latin typeface="Cambria Math" panose="02040503050406030204" pitchFamily="18" charset="0"/>
                        </a:rPr>
                        <m:t>𝑒</m:t>
                      </m:r>
                      <m:r>
                        <a:rPr lang="cs-CZ" i="0">
                          <a:latin typeface="Cambria Math" panose="02040503050406030204" pitchFamily="18" charset="0"/>
                        </a:rPr>
                        <m:t>= </m:t>
                      </m:r>
                      <m:f>
                        <m:fPr>
                          <m:ctrlPr>
                            <a:rPr lang="cs-CZ" i="1">
                              <a:latin typeface="Cambria Math" panose="02040503050406030204" pitchFamily="18" charset="0"/>
                            </a:rPr>
                          </m:ctrlPr>
                        </m:fPr>
                        <m:num>
                          <m:f>
                            <m:fPr>
                              <m:ctrlPr>
                                <a:rPr lang="cs-CZ" i="1">
                                  <a:latin typeface="Cambria Math" panose="02040503050406030204" pitchFamily="18" charset="0"/>
                                </a:rPr>
                              </m:ctrlPr>
                            </m:fPr>
                            <m:num>
                              <m:d>
                                <m:dPr>
                                  <m:begChr m:val=""/>
                                  <m:ctrlPr>
                                    <a:rPr lang="cs-CZ" i="1">
                                      <a:latin typeface="Cambria Math" panose="02040503050406030204" pitchFamily="18" charset="0"/>
                                    </a:rPr>
                                  </m:ctrlPr>
                                </m:dPr>
                                <m:e>
                                  <m:d>
                                    <m:dPr>
                                      <m:ctrlPr>
                                        <a:rPr lang="cs-CZ" i="1">
                                          <a:latin typeface="Cambria Math" panose="02040503050406030204" pitchFamily="18" charset="0"/>
                                        </a:rPr>
                                      </m:ctrlPr>
                                    </m:dPr>
                                    <m:e>
                                      <m:r>
                                        <a:rPr lang="cs-CZ" i="1">
                                          <a:latin typeface="Cambria Math" panose="02040503050406030204" pitchFamily="18" charset="0"/>
                                        </a:rPr>
                                        <m:t>𝐸𝐵𝐼𝑇</m:t>
                                      </m:r>
                                      <m:r>
                                        <a:rPr lang="cs-CZ" i="0">
                                          <a:latin typeface="Cambria Math" panose="02040503050406030204" pitchFamily="18" charset="0"/>
                                        </a:rPr>
                                        <m:t>−</m:t>
                                      </m:r>
                                      <m:r>
                                        <a:rPr lang="cs-CZ" i="1">
                                          <a:latin typeface="Cambria Math" panose="02040503050406030204" pitchFamily="18" charset="0"/>
                                        </a:rPr>
                                        <m:t>𝑖𝑛𝑡𝑒𝑟𝑒𝑠𝑡</m:t>
                                      </m:r>
                                    </m:e>
                                  </m:d>
                                  <m:r>
                                    <a:rPr lang="cs-CZ" i="0">
                                      <a:latin typeface="Cambria Math" panose="02040503050406030204" pitchFamily="18" charset="0"/>
                                    </a:rPr>
                                    <m:t>(1−</m:t>
                                  </m:r>
                                  <m:r>
                                    <a:rPr lang="cs-CZ" i="1">
                                      <a:latin typeface="Cambria Math" panose="02040503050406030204" pitchFamily="18" charset="0"/>
                                    </a:rPr>
                                    <m:t>𝑡</m:t>
                                  </m:r>
                                </m:e>
                              </m:d>
                            </m:num>
                            <m:den>
                              <m:r>
                                <a:rPr lang="cs-CZ" i="1">
                                  <a:latin typeface="Cambria Math" panose="02040503050406030204" pitchFamily="18" charset="0"/>
                                </a:rPr>
                                <m:t>𝐸</m:t>
                              </m:r>
                            </m:den>
                          </m:f>
                        </m:num>
                        <m:den>
                          <m:f>
                            <m:fPr>
                              <m:ctrlPr>
                                <a:rPr lang="cs-CZ" i="1">
                                  <a:latin typeface="Cambria Math" panose="02040503050406030204" pitchFamily="18" charset="0"/>
                                </a:rPr>
                              </m:ctrlPr>
                            </m:fPr>
                            <m:num>
                              <m:d>
                                <m:dPr>
                                  <m:begChr m:val=""/>
                                  <m:ctrlPr>
                                    <a:rPr lang="cs-CZ" i="1">
                                      <a:latin typeface="Cambria Math" panose="02040503050406030204" pitchFamily="18" charset="0"/>
                                    </a:rPr>
                                  </m:ctrlPr>
                                </m:dPr>
                                <m:e>
                                  <m:r>
                                    <a:rPr lang="cs-CZ" i="1">
                                      <a:latin typeface="Cambria Math" panose="02040503050406030204" pitchFamily="18" charset="0"/>
                                    </a:rPr>
                                    <m:t>𝐸𝐵𝐼𝑇</m:t>
                                  </m:r>
                                  <m:r>
                                    <a:rPr lang="cs-CZ" i="0">
                                      <a:latin typeface="Cambria Math" panose="02040503050406030204" pitchFamily="18" charset="0"/>
                                    </a:rPr>
                                    <m:t> (1−</m:t>
                                  </m:r>
                                  <m:r>
                                    <a:rPr lang="cs-CZ" i="1">
                                      <a:latin typeface="Cambria Math" panose="02040503050406030204" pitchFamily="18" charset="0"/>
                                    </a:rPr>
                                    <m:t>𝑡</m:t>
                                  </m:r>
                                </m:e>
                              </m:d>
                            </m:num>
                            <m:den>
                              <m:r>
                                <a:rPr lang="cs-CZ" i="1">
                                  <a:latin typeface="Cambria Math" panose="02040503050406030204" pitchFamily="18" charset="0"/>
                                </a:rPr>
                                <m:t>𝐶</m:t>
                              </m:r>
                            </m:den>
                          </m:f>
                        </m:den>
                      </m:f>
                    </m:oMath>
                  </m:oMathPara>
                </a14:m>
                <a:endParaRPr lang="cs-CZ" dirty="0"/>
              </a:p>
            </p:txBody>
          </p:sp>
        </mc:Choice>
        <mc:Fallback xmlns="">
          <p:sp>
            <p:nvSpPr>
              <p:cNvPr id="2" name="Obdélník 1"/>
              <p:cNvSpPr>
                <a:spLocks noRot="1" noChangeAspect="1" noMove="1" noResize="1" noEditPoints="1" noAdjustHandles="1" noChangeArrowheads="1" noChangeShapeType="1" noTextEdit="1"/>
              </p:cNvSpPr>
              <p:nvPr/>
            </p:nvSpPr>
            <p:spPr>
              <a:xfrm>
                <a:off x="724780" y="2675978"/>
                <a:ext cx="3259289" cy="1058175"/>
              </a:xfrm>
              <a:prstGeom prst="rect">
                <a:avLst/>
              </a:prstGeom>
              <a:blipFill>
                <a:blip r:embed="rId5"/>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 name="Obdélník 2"/>
              <p:cNvSpPr/>
              <p:nvPr/>
            </p:nvSpPr>
            <p:spPr>
              <a:xfrm>
                <a:off x="807920" y="4264582"/>
                <a:ext cx="2719784" cy="61279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i="1">
                          <a:latin typeface="Cambria Math" panose="02040503050406030204" pitchFamily="18" charset="0"/>
                        </a:rPr>
                        <m:t>𝑒</m:t>
                      </m:r>
                      <m:r>
                        <a:rPr lang="cs-CZ" i="0">
                          <a:latin typeface="Cambria Math" panose="02040503050406030204" pitchFamily="18" charset="0"/>
                        </a:rPr>
                        <m:t>= </m:t>
                      </m:r>
                      <m:f>
                        <m:fPr>
                          <m:ctrlPr>
                            <a:rPr lang="cs-CZ" i="1">
                              <a:latin typeface="Cambria Math" panose="02040503050406030204" pitchFamily="18" charset="0"/>
                            </a:rPr>
                          </m:ctrlPr>
                        </m:fPr>
                        <m:num>
                          <m:r>
                            <a:rPr lang="cs-CZ" i="1">
                              <a:latin typeface="Cambria Math" panose="02040503050406030204" pitchFamily="18" charset="0"/>
                            </a:rPr>
                            <m:t>𝐶</m:t>
                          </m:r>
                        </m:num>
                        <m:den>
                          <m:r>
                            <a:rPr lang="cs-CZ" i="1">
                              <a:latin typeface="Cambria Math" panose="02040503050406030204" pitchFamily="18" charset="0"/>
                            </a:rPr>
                            <m:t>𝐸</m:t>
                          </m:r>
                        </m:den>
                      </m:f>
                      <m:r>
                        <a:rPr lang="cs-CZ" i="0">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𝐸𝐵𝐼𝑇</m:t>
                          </m:r>
                          <m:r>
                            <a:rPr lang="cs-CZ" i="0">
                              <a:latin typeface="Cambria Math" panose="02040503050406030204" pitchFamily="18" charset="0"/>
                            </a:rPr>
                            <m:t>−</m:t>
                          </m:r>
                          <m:r>
                            <a:rPr lang="cs-CZ" i="1">
                              <a:latin typeface="Cambria Math" panose="02040503050406030204" pitchFamily="18" charset="0"/>
                            </a:rPr>
                            <m:t>𝑖𝑛𝑡𝑒𝑟𝑒𝑠𝑡</m:t>
                          </m:r>
                        </m:num>
                        <m:den>
                          <m:r>
                            <a:rPr lang="cs-CZ" i="1">
                              <a:latin typeface="Cambria Math" panose="02040503050406030204" pitchFamily="18" charset="0"/>
                            </a:rPr>
                            <m:t>𝑖𝑛𝑡𝑒𝑟𝑒𝑠𝑡</m:t>
                          </m:r>
                        </m:den>
                      </m:f>
                    </m:oMath>
                  </m:oMathPara>
                </a14:m>
                <a:endParaRPr lang="cs-CZ" dirty="0"/>
              </a:p>
            </p:txBody>
          </p:sp>
        </mc:Choice>
        <mc:Fallback xmlns="">
          <p:sp>
            <p:nvSpPr>
              <p:cNvPr id="3" name="Obdélník 2"/>
              <p:cNvSpPr>
                <a:spLocks noRot="1" noChangeAspect="1" noMove="1" noResize="1" noEditPoints="1" noAdjustHandles="1" noChangeArrowheads="1" noChangeShapeType="1" noTextEdit="1"/>
              </p:cNvSpPr>
              <p:nvPr/>
            </p:nvSpPr>
            <p:spPr>
              <a:xfrm>
                <a:off x="807920" y="4264582"/>
                <a:ext cx="2719784" cy="612796"/>
              </a:xfrm>
              <a:prstGeom prst="rect">
                <a:avLst/>
              </a:prstGeom>
              <a:blipFill>
                <a:blip r:embed="rId6"/>
                <a:stretch>
                  <a:fillRect/>
                </a:stretch>
              </a:blipFill>
            </p:spPr>
            <p:txBody>
              <a:bodyPr/>
              <a:lstStyle/>
              <a:p>
                <a:r>
                  <a:rPr lang="cs-CZ">
                    <a:noFill/>
                  </a:rPr>
                  <a:t> </a:t>
                </a:r>
              </a:p>
            </p:txBody>
          </p:sp>
        </mc:Fallback>
      </mc:AlternateContent>
    </p:spTree>
    <p:extLst>
      <p:ext uri="{BB962C8B-B14F-4D97-AF65-F5344CB8AC3E}">
        <p14:creationId xmlns:p14="http://schemas.microsoft.com/office/powerpoint/2010/main" val="2912085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559471" cy="954107"/>
          </a:xfrm>
          <a:prstGeom prst="rect">
            <a:avLst/>
          </a:prstGeom>
        </p:spPr>
        <p:txBody>
          <a:bodyPr wrap="none">
            <a:spAutoFit/>
          </a:bodyPr>
          <a:lstStyle/>
          <a:p>
            <a:pPr lvl="0">
              <a:defRPr/>
            </a:pPr>
            <a:r>
              <a:rPr lang="cs-CZ" sz="2800" b="1" i="1" dirty="0" err="1">
                <a:latin typeface="Times New Roman" pitchFamily="18" charset="0"/>
                <a:cs typeface="Times New Roman" pitchFamily="18" charset="0"/>
              </a:rPr>
              <a:t>Effect</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power</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of</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financial</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leverage</a:t>
            </a:r>
            <a:r>
              <a:rPr lang="cs-CZ" sz="2800" b="1" i="1" dirty="0">
                <a:latin typeface="Times New Roman" pitchFamily="18" charset="0"/>
                <a:cs typeface="Times New Roman" pitchFamily="18" charset="0"/>
              </a:rPr>
              <a:t>:</a:t>
            </a:r>
            <a:br>
              <a:rPr lang="en-US" sz="2800" b="1" i="1" dirty="0">
                <a:latin typeface="Times New Roman" pitchFamily="18" charset="0"/>
                <a:cs typeface="Times New Roman" pitchFamily="18" charset="0"/>
              </a:rPr>
            </a:br>
            <a:endParaRPr lang="en-GB" sz="2800" b="1" kern="0" dirty="0"/>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6"/>
            <a:ext cx="9485582" cy="39775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2400" dirty="0" err="1">
                <a:latin typeface="Times New Roman" panose="02020603050405020304" pitchFamily="18" charset="0"/>
                <a:cs typeface="Times New Roman" panose="02020603050405020304" pitchFamily="18" charset="0"/>
              </a:rPr>
              <a:t>where</a:t>
            </a:r>
            <a:r>
              <a:rPr lang="cs-CZ" sz="2400" dirty="0">
                <a:latin typeface="Times New Roman" panose="02020603050405020304" pitchFamily="18" charset="0"/>
                <a:cs typeface="Times New Roman" panose="02020603050405020304" pitchFamily="18" charset="0"/>
              </a:rPr>
              <a:t>:</a:t>
            </a:r>
          </a:p>
          <a:p>
            <a:pPr marL="0" indent="182563" algn="just" defTabSz="895350">
              <a:buNone/>
              <a:tabLst>
                <a:tab pos="1433513" algn="l"/>
              </a:tabLst>
            </a:pPr>
            <a:r>
              <a:rPr lang="cs-CZ" sz="2400" i="1" dirty="0">
                <a:latin typeface="Times New Roman" panose="02020603050405020304" pitchFamily="18" charset="0"/>
                <a:cs typeface="Times New Roman" panose="02020603050405020304" pitchFamily="18" charset="0"/>
              </a:rPr>
              <a:t>e</a:t>
            </a:r>
            <a:r>
              <a:rPr lang="cs-CZ" sz="2400" dirty="0">
                <a:latin typeface="Times New Roman" panose="02020603050405020304" pitchFamily="18" charset="0"/>
                <a:cs typeface="Times New Roman" panose="02020603050405020304" pitchFamily="18" charset="0"/>
              </a:rPr>
              <a:t>	</a:t>
            </a:r>
            <a:r>
              <a:rPr lang="cs-CZ" sz="2400" i="1" dirty="0">
                <a:latin typeface="Times New Roman" panose="02020603050405020304" pitchFamily="18" charset="0"/>
                <a:cs typeface="Times New Roman" panose="02020603050405020304" pitchFamily="18" charset="0"/>
              </a:rPr>
              <a:t>„</a:t>
            </a:r>
            <a:r>
              <a:rPr lang="cs-CZ" sz="2400" i="1" dirty="0" err="1">
                <a:latin typeface="Times New Roman" panose="02020603050405020304" pitchFamily="18" charset="0"/>
                <a:cs typeface="Times New Roman" panose="02020603050405020304" pitchFamily="18" charset="0"/>
              </a:rPr>
              <a:t>power</a:t>
            </a:r>
            <a:r>
              <a:rPr lang="cs-CZ" sz="2400" i="1" dirty="0">
                <a:latin typeface="Times New Roman" panose="02020603050405020304" pitchFamily="18" charset="0"/>
                <a:cs typeface="Times New Roman" panose="02020603050405020304" pitchFamily="18" charset="0"/>
              </a:rPr>
              <a:t>“ </a:t>
            </a:r>
            <a:r>
              <a:rPr lang="cs-CZ" sz="2400" i="1" dirty="0" err="1">
                <a:latin typeface="Times New Roman" panose="02020603050405020304" pitchFamily="18" charset="0"/>
                <a:cs typeface="Times New Roman" panose="02020603050405020304" pitchFamily="18" charset="0"/>
              </a:rPr>
              <a:t>effect</a:t>
            </a:r>
            <a:r>
              <a:rPr lang="cs-CZ" sz="2400" i="1" dirty="0">
                <a:latin typeface="Times New Roman" panose="02020603050405020304" pitchFamily="18" charset="0"/>
                <a:cs typeface="Times New Roman" panose="02020603050405020304" pitchFamily="18" charset="0"/>
              </a:rPr>
              <a:t> </a:t>
            </a:r>
            <a:r>
              <a:rPr lang="cs-CZ" sz="2400" i="1" dirty="0" err="1">
                <a:latin typeface="Times New Roman" panose="02020603050405020304" pitchFamily="18" charset="0"/>
                <a:cs typeface="Times New Roman" panose="02020603050405020304" pitchFamily="18" charset="0"/>
              </a:rPr>
              <a:t>of</a:t>
            </a:r>
            <a:r>
              <a:rPr lang="cs-CZ" sz="2400" i="1" dirty="0">
                <a:latin typeface="Times New Roman" panose="02020603050405020304" pitchFamily="18" charset="0"/>
                <a:cs typeface="Times New Roman" panose="02020603050405020304" pitchFamily="18" charset="0"/>
              </a:rPr>
              <a:t> </a:t>
            </a:r>
            <a:r>
              <a:rPr lang="cs-CZ" sz="2400" i="1" dirty="0" err="1">
                <a:latin typeface="Times New Roman" panose="02020603050405020304" pitchFamily="18" charset="0"/>
                <a:cs typeface="Times New Roman" panose="02020603050405020304" pitchFamily="18" charset="0"/>
              </a:rPr>
              <a:t>financial</a:t>
            </a:r>
            <a:r>
              <a:rPr lang="cs-CZ" sz="2400" i="1" dirty="0">
                <a:latin typeface="Times New Roman" panose="02020603050405020304" pitchFamily="18" charset="0"/>
                <a:cs typeface="Times New Roman" panose="02020603050405020304" pitchFamily="18" charset="0"/>
              </a:rPr>
              <a:t> </a:t>
            </a:r>
            <a:r>
              <a:rPr lang="cs-CZ" sz="2400" i="1" dirty="0" err="1">
                <a:latin typeface="Times New Roman" panose="02020603050405020304" pitchFamily="18" charset="0"/>
                <a:cs typeface="Times New Roman" panose="02020603050405020304" pitchFamily="18" charset="0"/>
              </a:rPr>
              <a:t>leverage</a:t>
            </a:r>
            <a:r>
              <a:rPr lang="cs-CZ" sz="2400" i="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how many times the</a:t>
            </a:r>
            <a:endParaRPr lang="cs-CZ" sz="2400" dirty="0">
              <a:latin typeface="Times New Roman" panose="02020603050405020304" pitchFamily="18" charset="0"/>
              <a:cs typeface="Times New Roman" panose="02020603050405020304" pitchFamily="18" charset="0"/>
            </a:endParaRPr>
          </a:p>
          <a:p>
            <a:pPr marL="0" indent="182563" algn="just" defTabSz="895350">
              <a:buNone/>
              <a:tabLst>
                <a:tab pos="1433513" algn="l"/>
              </a:tabLst>
            </a:pPr>
            <a:r>
              <a:rPr lang="cs-CZ"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return on equity with the share of foreign capital increased </a:t>
            </a:r>
            <a:r>
              <a:rPr lang="cs-CZ"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compared to</a:t>
            </a:r>
            <a:r>
              <a:rPr lang="cs-CZ"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the return on equity without the presence of</a:t>
            </a:r>
            <a:endParaRPr lang="cs-CZ" sz="2400" dirty="0">
              <a:latin typeface="Times New Roman" panose="02020603050405020304" pitchFamily="18" charset="0"/>
              <a:cs typeface="Times New Roman" panose="02020603050405020304" pitchFamily="18" charset="0"/>
            </a:endParaRPr>
          </a:p>
          <a:p>
            <a:pPr marL="0" indent="182563" algn="just" defTabSz="895350">
              <a:buNone/>
              <a:tabLst>
                <a:tab pos="1433513" algn="l"/>
              </a:tabLst>
            </a:pPr>
            <a:r>
              <a:rPr lang="cs-CZ"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foreign capital)</a:t>
            </a:r>
            <a:endParaRPr lang="cs-CZ" sz="2400" dirty="0">
              <a:latin typeface="Times New Roman" panose="02020603050405020304" pitchFamily="18" charset="0"/>
              <a:cs typeface="Times New Roman" panose="02020603050405020304" pitchFamily="18" charset="0"/>
            </a:endParaRPr>
          </a:p>
          <a:p>
            <a:pPr marL="0" indent="182563" defTabSz="895350">
              <a:buNone/>
              <a:tabLst>
                <a:tab pos="1433513" algn="l"/>
              </a:tabLst>
            </a:pPr>
            <a:r>
              <a:rPr lang="cs-CZ" sz="2400" i="1" dirty="0">
                <a:latin typeface="Times New Roman" panose="02020603050405020304" pitchFamily="18" charset="0"/>
                <a:cs typeface="Times New Roman" panose="02020603050405020304" pitchFamily="18" charset="0"/>
              </a:rPr>
              <a:t>EBIT	</a:t>
            </a:r>
            <a:r>
              <a:rPr lang="cs-CZ" sz="2400" i="1" dirty="0" err="1">
                <a:latin typeface="Times New Roman" panose="02020603050405020304" pitchFamily="18" charset="0"/>
                <a:cs typeface="Times New Roman" panose="02020603050405020304" pitchFamily="18" charset="0"/>
              </a:rPr>
              <a:t>operating</a:t>
            </a:r>
            <a:r>
              <a:rPr lang="cs-CZ" sz="2400" i="1" dirty="0">
                <a:latin typeface="Times New Roman" panose="02020603050405020304" pitchFamily="18" charset="0"/>
                <a:cs typeface="Times New Roman" panose="02020603050405020304" pitchFamily="18" charset="0"/>
              </a:rPr>
              <a:t> </a:t>
            </a:r>
            <a:r>
              <a:rPr lang="cs-CZ" sz="2400" i="1" dirty="0" err="1">
                <a:latin typeface="Times New Roman" panose="02020603050405020304" pitchFamily="18" charset="0"/>
                <a:cs typeface="Times New Roman" panose="02020603050405020304" pitchFamily="18" charset="0"/>
              </a:rPr>
              <a:t>economic</a:t>
            </a:r>
            <a:r>
              <a:rPr lang="cs-CZ" sz="2400" i="1" dirty="0">
                <a:latin typeface="Times New Roman" panose="02020603050405020304" pitchFamily="18" charset="0"/>
                <a:cs typeface="Times New Roman" panose="02020603050405020304" pitchFamily="18" charset="0"/>
              </a:rPr>
              <a:t> profit</a:t>
            </a:r>
            <a:endParaRPr lang="cs-CZ" sz="2400" dirty="0">
              <a:latin typeface="Times New Roman" panose="02020603050405020304" pitchFamily="18" charset="0"/>
              <a:cs typeface="Times New Roman" panose="02020603050405020304" pitchFamily="18" charset="0"/>
            </a:endParaRPr>
          </a:p>
          <a:p>
            <a:pPr marL="0" indent="182563">
              <a:buNone/>
              <a:tabLst>
                <a:tab pos="1433513" algn="l"/>
              </a:tabLst>
            </a:pPr>
            <a:r>
              <a:rPr lang="cs-CZ" sz="2400" i="1" dirty="0">
                <a:latin typeface="Times New Roman" panose="02020603050405020304" pitchFamily="18" charset="0"/>
                <a:cs typeface="Times New Roman" panose="02020603050405020304" pitchFamily="18" charset="0"/>
              </a:rPr>
              <a:t>t	</a:t>
            </a:r>
            <a:r>
              <a:rPr lang="cs-CZ" sz="2400" i="1" dirty="0" err="1">
                <a:latin typeface="Times New Roman" panose="02020603050405020304" pitchFamily="18" charset="0"/>
                <a:cs typeface="Times New Roman" panose="02020603050405020304" pitchFamily="18" charset="0"/>
              </a:rPr>
              <a:t>income</a:t>
            </a:r>
            <a:r>
              <a:rPr lang="cs-CZ" sz="2400" i="1" dirty="0">
                <a:latin typeface="Times New Roman" panose="02020603050405020304" pitchFamily="18" charset="0"/>
                <a:cs typeface="Times New Roman" panose="02020603050405020304" pitchFamily="18" charset="0"/>
              </a:rPr>
              <a:t> tax </a:t>
            </a:r>
            <a:r>
              <a:rPr lang="cs-CZ" sz="2400" i="1" dirty="0" err="1">
                <a:latin typeface="Times New Roman" panose="02020603050405020304" pitchFamily="18" charset="0"/>
                <a:cs typeface="Times New Roman" panose="02020603050405020304" pitchFamily="18" charset="0"/>
              </a:rPr>
              <a:t>rate</a:t>
            </a:r>
            <a:endParaRPr lang="cs-CZ" sz="2400" dirty="0">
              <a:latin typeface="Times New Roman" panose="02020603050405020304" pitchFamily="18" charset="0"/>
              <a:cs typeface="Times New Roman" panose="02020603050405020304" pitchFamily="18" charset="0"/>
            </a:endParaRPr>
          </a:p>
          <a:p>
            <a:pPr marL="0" indent="182563">
              <a:buNone/>
              <a:tabLst>
                <a:tab pos="1433513" algn="l"/>
              </a:tabLst>
            </a:pPr>
            <a:r>
              <a:rPr lang="cs-CZ" sz="2400" i="1" dirty="0">
                <a:latin typeface="Times New Roman" panose="02020603050405020304" pitchFamily="18" charset="0"/>
                <a:cs typeface="Times New Roman" panose="02020603050405020304" pitchFamily="18" charset="0"/>
              </a:rPr>
              <a:t>C	</a:t>
            </a:r>
            <a:r>
              <a:rPr lang="cs-CZ" sz="2400" i="1" dirty="0" err="1">
                <a:latin typeface="Times New Roman" panose="02020603050405020304" pitchFamily="18" charset="0"/>
                <a:cs typeface="Times New Roman" panose="02020603050405020304" pitchFamily="18" charset="0"/>
              </a:rPr>
              <a:t>total</a:t>
            </a:r>
            <a:r>
              <a:rPr lang="cs-CZ" sz="2400" i="1" dirty="0">
                <a:latin typeface="Times New Roman" panose="02020603050405020304" pitchFamily="18" charset="0"/>
                <a:cs typeface="Times New Roman" panose="02020603050405020304" pitchFamily="18" charset="0"/>
              </a:rPr>
              <a:t> </a:t>
            </a:r>
            <a:r>
              <a:rPr lang="cs-CZ" sz="2400" i="1" dirty="0" err="1">
                <a:latin typeface="Times New Roman" panose="02020603050405020304" pitchFamily="18" charset="0"/>
                <a:cs typeface="Times New Roman" panose="02020603050405020304" pitchFamily="18" charset="0"/>
              </a:rPr>
              <a:t>capital</a:t>
            </a:r>
            <a:endParaRPr lang="cs-CZ" sz="2400" dirty="0">
              <a:latin typeface="Times New Roman" panose="02020603050405020304" pitchFamily="18" charset="0"/>
              <a:cs typeface="Times New Roman" panose="02020603050405020304" pitchFamily="18" charset="0"/>
            </a:endParaRPr>
          </a:p>
          <a:p>
            <a:pPr marL="0" indent="182563">
              <a:buNone/>
              <a:tabLst>
                <a:tab pos="1433513" algn="l"/>
              </a:tabLst>
            </a:pPr>
            <a:r>
              <a:rPr lang="cs-CZ" sz="2400" i="1" dirty="0">
                <a:latin typeface="Times New Roman" panose="02020603050405020304" pitchFamily="18" charset="0"/>
                <a:cs typeface="Times New Roman" panose="02020603050405020304" pitchFamily="18" charset="0"/>
              </a:rPr>
              <a:t>E 	</a:t>
            </a:r>
            <a:r>
              <a:rPr lang="cs-CZ" sz="2400" i="1" dirty="0" err="1">
                <a:latin typeface="Times New Roman" panose="02020603050405020304" pitchFamily="18" charset="0"/>
                <a:cs typeface="Times New Roman" panose="02020603050405020304" pitchFamily="18" charset="0"/>
              </a:rPr>
              <a:t>equity</a:t>
            </a:r>
            <a:endParaRPr lang="cs-CZ" sz="2400" dirty="0">
              <a:latin typeface="Times New Roman" panose="02020603050405020304" pitchFamily="18" charset="0"/>
              <a:cs typeface="Times New Roman" panose="02020603050405020304" pitchFamily="18" charset="0"/>
            </a:endParaRPr>
          </a:p>
          <a:p>
            <a:pPr>
              <a:buFont typeface="Wingdings" pitchFamily="2" charset="2"/>
              <a:buNone/>
              <a:defRPr/>
            </a:pPr>
            <a:endParaRPr lang="cs-CZ" sz="2400" dirty="0"/>
          </a:p>
        </p:txBody>
      </p:sp>
    </p:spTree>
    <p:extLst>
      <p:ext uri="{BB962C8B-B14F-4D97-AF65-F5344CB8AC3E}">
        <p14:creationId xmlns:p14="http://schemas.microsoft.com/office/powerpoint/2010/main" val="2787129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646645" cy="523220"/>
          </a:xfrm>
          <a:prstGeom prst="rect">
            <a:avLst/>
          </a:prstGeom>
        </p:spPr>
        <p:txBody>
          <a:bodyPr wrap="none">
            <a:spAutoFit/>
          </a:bodyPr>
          <a:lstStyle/>
          <a:p>
            <a:pPr lvl="0">
              <a:defRPr/>
            </a:pPr>
            <a:r>
              <a:rPr lang="cs-CZ" sz="2800" b="1" i="1" dirty="0" err="1">
                <a:latin typeface="Times New Roman" pitchFamily="18" charset="0"/>
                <a:cs typeface="Times New Roman" pitchFamily="18" charset="0"/>
              </a:rPr>
              <a:t>Reasons</a:t>
            </a:r>
            <a:r>
              <a:rPr lang="cs-CZ" sz="2800" b="1" i="1" dirty="0">
                <a:latin typeface="Times New Roman" pitchFamily="18" charset="0"/>
                <a:cs typeface="Times New Roman" pitchFamily="18" charset="0"/>
              </a:rPr>
              <a:t> to </a:t>
            </a:r>
            <a:r>
              <a:rPr lang="cs-CZ" sz="2800" b="1" i="1" dirty="0" err="1">
                <a:latin typeface="Times New Roman" pitchFamily="18" charset="0"/>
                <a:cs typeface="Times New Roman" pitchFamily="18" charset="0"/>
              </a:rPr>
              <a:t>prevent</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extensive</a:t>
            </a:r>
            <a:r>
              <a:rPr lang="cs-CZ" sz="2800" b="1" i="1" dirty="0">
                <a:latin typeface="Times New Roman" pitchFamily="18" charset="0"/>
                <a:cs typeface="Times New Roman" pitchFamily="18" charset="0"/>
              </a:rPr>
              <a:t> use </a:t>
            </a:r>
            <a:r>
              <a:rPr lang="cs-CZ" sz="2800" b="1" i="1" dirty="0" err="1">
                <a:latin typeface="Times New Roman" pitchFamily="18" charset="0"/>
                <a:cs typeface="Times New Roman" pitchFamily="18" charset="0"/>
              </a:rPr>
              <a:t>of</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foreign</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capital</a:t>
            </a:r>
            <a:endParaRPr lang="en-GB" sz="2800" b="1" kern="0" dirty="0"/>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6"/>
            <a:ext cx="8280920" cy="3100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09600" indent="-609600" algn="just">
              <a:spcBef>
                <a:spcPct val="40000"/>
              </a:spcBef>
              <a:spcAft>
                <a:spcPct val="40000"/>
              </a:spcAft>
              <a:buFont typeface="Wingdings" pitchFamily="2" charset="2"/>
              <a:buAutoNum type="arabicPeriod"/>
            </a:pPr>
            <a:r>
              <a:rPr lang="en-US" sz="2400" dirty="0">
                <a:latin typeface="Times New Roman" panose="02020603050405020304" pitchFamily="18" charset="0"/>
                <a:cs typeface="Times New Roman" panose="02020603050405020304" pitchFamily="18" charset="0"/>
              </a:rPr>
              <a:t>Foreign capital increases indebtedness and thus reduces financial stability</a:t>
            </a:r>
            <a:endParaRPr lang="cs-CZ" sz="2400" dirty="0">
              <a:latin typeface="Times New Roman" panose="02020603050405020304" pitchFamily="18" charset="0"/>
              <a:cs typeface="Times New Roman" panose="02020603050405020304" pitchFamily="18" charset="0"/>
            </a:endParaRPr>
          </a:p>
          <a:p>
            <a:pPr marL="609600" indent="-609600" algn="just">
              <a:spcBef>
                <a:spcPct val="40000"/>
              </a:spcBef>
              <a:spcAft>
                <a:spcPct val="40000"/>
              </a:spcAft>
              <a:buFont typeface="Wingdings" pitchFamily="2" charset="2"/>
              <a:buAutoNum type="arabicPeriod"/>
            </a:pPr>
            <a:r>
              <a:rPr lang="en-US" sz="2400" dirty="0">
                <a:latin typeface="Times New Roman" panose="02020603050405020304" pitchFamily="18" charset="0"/>
                <a:cs typeface="Times New Roman" panose="02020603050405020304" pitchFamily="18" charset="0"/>
              </a:rPr>
              <a:t>Growth in debt is accompanied by an increase in the price of foreign capital (interest rate increase)</a:t>
            </a:r>
            <a:endParaRPr lang="cs-CZ" sz="2400" dirty="0">
              <a:latin typeface="Times New Roman" panose="02020603050405020304" pitchFamily="18" charset="0"/>
              <a:cs typeface="Times New Roman" panose="02020603050405020304" pitchFamily="18" charset="0"/>
            </a:endParaRPr>
          </a:p>
          <a:p>
            <a:pPr marL="609600" indent="-609600" algn="just">
              <a:spcBef>
                <a:spcPct val="40000"/>
              </a:spcBef>
              <a:spcAft>
                <a:spcPct val="40000"/>
              </a:spcAft>
              <a:buFont typeface="Wingdings" pitchFamily="2" charset="2"/>
              <a:buAutoNum type="arabicPeriod"/>
            </a:pPr>
            <a:r>
              <a:rPr lang="en-US" sz="2400" dirty="0">
                <a:latin typeface="Times New Roman" panose="02020603050405020304" pitchFamily="18" charset="0"/>
                <a:cs typeface="Times New Roman" panose="02020603050405020304" pitchFamily="18" charset="0"/>
              </a:rPr>
              <a:t>High share of foreign capital narrows the management </a:t>
            </a:r>
            <a:r>
              <a:rPr lang="cs-CZ" sz="2400" dirty="0" err="1">
                <a:latin typeface="Times New Roman" panose="02020603050405020304" pitchFamily="18" charset="0"/>
                <a:cs typeface="Times New Roman" panose="02020603050405020304" pitchFamily="18" charset="0"/>
              </a:rPr>
              <a:t>space</a:t>
            </a:r>
            <a:r>
              <a:rPr lang="en-US" sz="2400" dirty="0">
                <a:latin typeface="Times New Roman" panose="02020603050405020304" pitchFamily="18" charset="0"/>
                <a:cs typeface="Times New Roman" panose="02020603050405020304" pitchFamily="18" charset="0"/>
              </a:rPr>
              <a:t> of maneuver (increased vigilance of creditors)</a:t>
            </a: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2444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17274" cy="523220"/>
          </a:xfrm>
          <a:prstGeom prst="rect">
            <a:avLst/>
          </a:prstGeom>
        </p:spPr>
        <p:txBody>
          <a:bodyPr wrap="none">
            <a:spAutoFit/>
          </a:bodyPr>
          <a:lstStyle/>
          <a:p>
            <a:pPr lvl="0">
              <a:defRPr/>
            </a:pPr>
            <a:r>
              <a:rPr lang="cs-CZ" sz="2800" b="1" i="1" dirty="0" err="1">
                <a:latin typeface="Times New Roman" pitchFamily="18" charset="0"/>
                <a:cs typeface="Times New Roman" pitchFamily="18" charset="0"/>
              </a:rPr>
              <a:t>Cost</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of</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equity</a:t>
            </a:r>
            <a:endParaRPr lang="en-GB" sz="2800" b="1" kern="0" dirty="0"/>
          </a:p>
        </p:txBody>
      </p:sp>
      <p:sp>
        <p:nvSpPr>
          <p:cNvPr id="7" name="Zástupný symbol pro obsah 2"/>
          <p:cNvSpPr txBox="1">
            <a:spLocks/>
          </p:cNvSpPr>
          <p:nvPr/>
        </p:nvSpPr>
        <p:spPr>
          <a:xfrm>
            <a:off x="1471301" y="1481795"/>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5" y="1120878"/>
            <a:ext cx="9161419" cy="325518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10000"/>
              </a:lnSpc>
              <a:spcBef>
                <a:spcPts val="1200"/>
              </a:spcBef>
              <a:spcAft>
                <a:spcPts val="1200"/>
              </a:spcAft>
              <a:buFont typeface="Wingdings" pitchFamily="2" charset="2"/>
              <a:buNone/>
            </a:pPr>
            <a:r>
              <a:rPr lang="en-US" sz="2000" dirty="0">
                <a:latin typeface="Times New Roman" panose="02020603050405020304" pitchFamily="18" charset="0"/>
                <a:cs typeface="Times New Roman" panose="02020603050405020304" pitchFamily="18" charset="0"/>
              </a:rPr>
              <a:t>Unlike the cost of borrowed capital, there are no fixed payments for equity costs.</a:t>
            </a:r>
            <a:endParaRPr lang="cs-CZ" sz="2000" dirty="0">
              <a:latin typeface="Times New Roman" panose="02020603050405020304" pitchFamily="18" charset="0"/>
              <a:cs typeface="Times New Roman" panose="02020603050405020304" pitchFamily="18" charset="0"/>
            </a:endParaRPr>
          </a:p>
          <a:p>
            <a:pPr marL="0" indent="0" algn="just">
              <a:lnSpc>
                <a:spcPct val="110000"/>
              </a:lnSpc>
              <a:spcBef>
                <a:spcPts val="1200"/>
              </a:spcBef>
              <a:spcAft>
                <a:spcPts val="1200"/>
              </a:spcAft>
              <a:buFont typeface="Wingdings" pitchFamily="2" charset="2"/>
              <a:buNone/>
            </a:pPr>
            <a:r>
              <a:rPr lang="en-US" sz="2000" b="1" i="1" dirty="0">
                <a:solidFill>
                  <a:srgbClr val="FFC000"/>
                </a:solidFill>
                <a:latin typeface="Times New Roman" panose="02020603050405020304" pitchFamily="18" charset="0"/>
                <a:cs typeface="Times New Roman" panose="02020603050405020304" pitchFamily="18" charset="0"/>
              </a:rPr>
              <a:t>The financial concept of </a:t>
            </a:r>
            <a:r>
              <a:rPr lang="cs-CZ" sz="2000" b="1" i="1" dirty="0">
                <a:solidFill>
                  <a:srgbClr val="FFC000"/>
                </a:solidFill>
                <a:latin typeface="Times New Roman" panose="02020603050405020304" pitchFamily="18" charset="0"/>
                <a:cs typeface="Times New Roman" panose="02020603050405020304" pitchFamily="18" charset="0"/>
              </a:rPr>
              <a:t>EC</a:t>
            </a:r>
            <a:r>
              <a:rPr lang="en-US" sz="2000" b="1" i="1" dirty="0">
                <a:solidFill>
                  <a:srgbClr val="FFC000"/>
                </a:solidFill>
                <a:latin typeface="Times New Roman" panose="02020603050405020304" pitchFamily="18" charset="0"/>
                <a:cs typeface="Times New Roman" panose="02020603050405020304" pitchFamily="18" charset="0"/>
              </a:rPr>
              <a:t> costs may include</a:t>
            </a:r>
            <a:r>
              <a:rPr lang="en-US" sz="2000" dirty="0">
                <a:latin typeface="Times New Roman" panose="02020603050405020304" pitchFamily="18" charset="0"/>
                <a:cs typeface="Times New Roman" panose="02020603050405020304" pitchFamily="18" charset="0"/>
              </a:rPr>
              <a:t> dividends (for joint stock companies) or owners' shares in the profits of the business, the cost of raising capital and, in certain circumstances, the costs of winding up the business. Such a view of the costs of </a:t>
            </a:r>
            <a:r>
              <a:rPr lang="cs-CZ" sz="2000" dirty="0">
                <a:latin typeface="Times New Roman" panose="02020603050405020304" pitchFamily="18" charset="0"/>
                <a:cs typeface="Times New Roman" panose="02020603050405020304" pitchFamily="18" charset="0"/>
              </a:rPr>
              <a:t>EC</a:t>
            </a:r>
            <a:r>
              <a:rPr lang="en-US" sz="2000" dirty="0">
                <a:latin typeface="Times New Roman" panose="02020603050405020304" pitchFamily="18" charset="0"/>
                <a:cs typeface="Times New Roman" panose="02020603050405020304" pitchFamily="18" charset="0"/>
              </a:rPr>
              <a:t> will want to apply the company management. </a:t>
            </a:r>
            <a:endParaRPr lang="cs-CZ" sz="2000" dirty="0">
              <a:latin typeface="Times New Roman" panose="02020603050405020304" pitchFamily="18" charset="0"/>
              <a:cs typeface="Times New Roman" panose="02020603050405020304" pitchFamily="18" charset="0"/>
            </a:endParaRPr>
          </a:p>
          <a:p>
            <a:pPr marL="0" indent="0" algn="just">
              <a:lnSpc>
                <a:spcPct val="110000"/>
              </a:lnSpc>
              <a:spcBef>
                <a:spcPts val="1200"/>
              </a:spcBef>
              <a:spcAft>
                <a:spcPts val="1200"/>
              </a:spcAft>
              <a:buFont typeface="Wingdings" pitchFamily="2" charset="2"/>
              <a:buNone/>
            </a:pPr>
            <a:r>
              <a:rPr lang="en-US" sz="2000" dirty="0">
                <a:latin typeface="Times New Roman" panose="02020603050405020304" pitchFamily="18" charset="0"/>
                <a:cs typeface="Times New Roman" panose="02020603050405020304" pitchFamily="18" charset="0"/>
              </a:rPr>
              <a:t>However, from </a:t>
            </a:r>
            <a:r>
              <a:rPr lang="en-US" sz="2000" b="1" i="1" dirty="0">
                <a:solidFill>
                  <a:srgbClr val="FFC000"/>
                </a:solidFill>
                <a:latin typeface="Times New Roman" panose="02020603050405020304" pitchFamily="18" charset="0"/>
                <a:cs typeface="Times New Roman" panose="02020603050405020304" pitchFamily="18" charset="0"/>
              </a:rPr>
              <a:t>the point of view of owners </a:t>
            </a:r>
            <a:r>
              <a:rPr lang="en-US" sz="2000" dirty="0">
                <a:latin typeface="Times New Roman" panose="02020603050405020304" pitchFamily="18" charset="0"/>
                <a:cs typeface="Times New Roman" panose="02020603050405020304" pitchFamily="18" charset="0"/>
              </a:rPr>
              <a:t>(investors), the costs of </a:t>
            </a:r>
            <a:r>
              <a:rPr lang="cs-CZ" sz="2000" dirty="0">
                <a:latin typeface="Times New Roman" panose="02020603050405020304" pitchFamily="18" charset="0"/>
                <a:cs typeface="Times New Roman" panose="02020603050405020304" pitchFamily="18" charset="0"/>
              </a:rPr>
              <a:t>EC</a:t>
            </a:r>
            <a:r>
              <a:rPr lang="en-US" sz="2000" dirty="0">
                <a:latin typeface="Times New Roman" panose="02020603050405020304" pitchFamily="18" charset="0"/>
                <a:cs typeface="Times New Roman" panose="02020603050405020304" pitchFamily="18" charset="0"/>
              </a:rPr>
              <a:t> should be considered to be the returns that these owners could achieve at the same risk if they had invested their capital in another investment opportunity outside the company. It should therefore be the opportunity costs (opportunity costs) associated with leaving another, equally risky investment opportunity outside the enterprise.</a:t>
            </a:r>
            <a:endParaRPr 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87179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890809" cy="523220"/>
          </a:xfrm>
          <a:prstGeom prst="rect">
            <a:avLst/>
          </a:prstGeom>
        </p:spPr>
        <p:txBody>
          <a:bodyPr wrap="none">
            <a:spAutoFit/>
          </a:bodyPr>
          <a:lstStyle/>
          <a:p>
            <a:pPr lvl="0">
              <a:defRPr/>
            </a:pPr>
            <a:r>
              <a:rPr lang="cs-CZ" sz="2800" b="1" i="1" dirty="0" err="1">
                <a:latin typeface="Times New Roman" pitchFamily="18" charset="0"/>
                <a:cs typeface="Times New Roman" pitchFamily="18" charset="0"/>
              </a:rPr>
              <a:t>Optimal</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capital</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structure</a:t>
            </a:r>
            <a:endParaRPr lang="en-GB" sz="2800" b="1" kern="0" dirty="0"/>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5" y="1120878"/>
            <a:ext cx="9161419" cy="325518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400" dirty="0">
                <a:latin typeface="Times New Roman" panose="02020603050405020304" pitchFamily="18" charset="0"/>
                <a:cs typeface="Times New Roman" panose="02020603050405020304" pitchFamily="18" charset="0"/>
              </a:rPr>
              <a:t>In order to include all costs associated with business activities in the assessment of the economic activity of enterprises, indicators designed on the basis of economic value added (EVA) are used in the analysis of enterprises.</a:t>
            </a:r>
            <a:endParaRPr lang="cs-CZ" sz="2400"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In contrast to the classic </a:t>
            </a:r>
            <a:r>
              <a:rPr lang="en-US" sz="2400" b="1" i="1" dirty="0">
                <a:solidFill>
                  <a:srgbClr val="FFC000"/>
                </a:solidFill>
                <a:latin typeface="Times New Roman" panose="02020603050405020304" pitchFamily="18" charset="0"/>
                <a:cs typeface="Times New Roman" panose="02020603050405020304" pitchFamily="18" charset="0"/>
              </a:rPr>
              <a:t>economic result</a:t>
            </a:r>
            <a:r>
              <a:rPr lang="en-US" sz="2400" dirty="0">
                <a:latin typeface="Times New Roman" panose="02020603050405020304" pitchFamily="18" charset="0"/>
                <a:cs typeface="Times New Roman" panose="02020603050405020304" pitchFamily="18" charset="0"/>
              </a:rPr>
              <a:t>, which is the output of the Czech Republic's financial statements and which essentially </a:t>
            </a:r>
            <a:r>
              <a:rPr lang="en-US" sz="2400" b="1" dirty="0">
                <a:solidFill>
                  <a:srgbClr val="FFC000"/>
                </a:solidFill>
                <a:latin typeface="Times New Roman" panose="02020603050405020304" pitchFamily="18" charset="0"/>
                <a:cs typeface="Times New Roman" panose="02020603050405020304" pitchFamily="18" charset="0"/>
              </a:rPr>
              <a:t>“ignores” the cost of equity</a:t>
            </a:r>
            <a:r>
              <a:rPr lang="en-US" sz="2400" dirty="0">
                <a:latin typeface="Times New Roman" panose="02020603050405020304" pitchFamily="18" charset="0"/>
                <a:cs typeface="Times New Roman" panose="02020603050405020304" pitchFamily="18" charset="0"/>
              </a:rPr>
              <a:t>, these costs are </a:t>
            </a:r>
            <a:r>
              <a:rPr lang="en-US" sz="2400" b="1" i="1" dirty="0">
                <a:solidFill>
                  <a:srgbClr val="FFC000"/>
                </a:solidFill>
                <a:latin typeface="Times New Roman" panose="02020603050405020304" pitchFamily="18" charset="0"/>
                <a:cs typeface="Times New Roman" panose="02020603050405020304" pitchFamily="18" charset="0"/>
              </a:rPr>
              <a:t>fully reflected in the EVA indicators</a:t>
            </a:r>
            <a:r>
              <a:rPr lang="en-US" sz="2400" i="1" dirty="0">
                <a:solidFill>
                  <a:srgbClr val="FFC000"/>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and included in the total cost of the business entity.</a:t>
            </a:r>
            <a:endParaRPr lang="cs-CZ" sz="2400"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At that point, the capital structure becomes an important factor in the assessment of the economic activity of the business entity.</a:t>
            </a: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5440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75440" y="441579"/>
            <a:ext cx="4031874" cy="523220"/>
          </a:xfrm>
          <a:prstGeom prst="rect">
            <a:avLst/>
          </a:prstGeom>
        </p:spPr>
        <p:txBody>
          <a:bodyPr wrap="none">
            <a:spAutoFit/>
          </a:bodyPr>
          <a:lstStyle/>
          <a:p>
            <a:pPr algn="ctr">
              <a:spcBef>
                <a:spcPct val="0"/>
              </a:spcBef>
            </a:pPr>
            <a:r>
              <a:rPr lang="cs-CZ" altLang="cs-CZ" sz="2800" b="1" i="1" dirty="0" err="1">
                <a:latin typeface="Times New Roman" panose="02020603050405020304" pitchFamily="18" charset="0"/>
                <a:cs typeface="Times New Roman" panose="02020603050405020304" pitchFamily="18" charset="0"/>
              </a:rPr>
              <a:t>Optimal</a:t>
            </a:r>
            <a:r>
              <a:rPr lang="cs-CZ" altLang="cs-CZ" sz="2800" b="1" i="1" dirty="0">
                <a:latin typeface="Times New Roman" panose="02020603050405020304" pitchFamily="18" charset="0"/>
                <a:cs typeface="Times New Roman" panose="02020603050405020304" pitchFamily="18" charset="0"/>
              </a:rPr>
              <a:t> </a:t>
            </a:r>
            <a:r>
              <a:rPr lang="cs-CZ" altLang="cs-CZ" sz="2800" b="1" i="1" dirty="0" err="1">
                <a:latin typeface="Times New Roman" panose="02020603050405020304" pitchFamily="18" charset="0"/>
                <a:cs typeface="Times New Roman" panose="02020603050405020304" pitchFamily="18" charset="0"/>
              </a:rPr>
              <a:t>Capital</a:t>
            </a:r>
            <a:r>
              <a:rPr lang="cs-CZ" altLang="cs-CZ" sz="2800" b="1" i="1" dirty="0">
                <a:latin typeface="Times New Roman" panose="02020603050405020304" pitchFamily="18" charset="0"/>
                <a:cs typeface="Times New Roman" panose="02020603050405020304" pitchFamily="18" charset="0"/>
              </a:rPr>
              <a:t> </a:t>
            </a:r>
            <a:r>
              <a:rPr lang="cs-CZ" altLang="cs-CZ" sz="2800" b="1" i="1" dirty="0" err="1">
                <a:latin typeface="Times New Roman" panose="02020603050405020304" pitchFamily="18" charset="0"/>
                <a:cs typeface="Times New Roman" panose="02020603050405020304" pitchFamily="18" charset="0"/>
              </a:rPr>
              <a:t>Structure</a:t>
            </a:r>
            <a:endParaRPr lang="cs-CZ" altLang="cs-CZ" sz="2800" b="1" i="1" dirty="0">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396181"/>
            <a:ext cx="8974606" cy="29798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5725" indent="0" algn="just">
              <a:lnSpc>
                <a:spcPct val="120000"/>
              </a:lnSpc>
              <a:spcBef>
                <a:spcPct val="40000"/>
              </a:spcBef>
              <a:spcAft>
                <a:spcPct val="40000"/>
              </a:spcAft>
              <a:buNone/>
              <a:defRPr/>
            </a:pPr>
            <a:r>
              <a:rPr lang="en-US" sz="2400" dirty="0">
                <a:latin typeface="Times New Roman" panose="02020603050405020304" pitchFamily="18" charset="0"/>
                <a:cs typeface="Times New Roman" panose="02020603050405020304" pitchFamily="18" charset="0"/>
              </a:rPr>
              <a:t>Optimal capital structure provides the minimum cost</a:t>
            </a:r>
            <a:r>
              <a:rPr lang="cs-CZ" sz="2400" dirty="0">
                <a:latin typeface="Times New Roman" panose="02020603050405020304" pitchFamily="18" charset="0"/>
                <a:cs typeface="Times New Roman" panose="02020603050405020304" pitchFamily="18" charset="0"/>
              </a:rPr>
              <a:t>s</a:t>
            </a:r>
            <a:r>
              <a:rPr lang="en-US" sz="2400" dirty="0">
                <a:latin typeface="Times New Roman" panose="02020603050405020304" pitchFamily="18" charset="0"/>
                <a:cs typeface="Times New Roman" panose="02020603050405020304" pitchFamily="18" charset="0"/>
              </a:rPr>
              <a:t> of capital employed. </a:t>
            </a:r>
            <a:r>
              <a:rPr lang="cs-CZ" sz="2400" dirty="0" err="1">
                <a:latin typeface="Times New Roman" panose="02020603050405020304" pitchFamily="18" charset="0"/>
                <a:cs typeface="Times New Roman" panose="02020603050405020304" pitchFamily="18" charset="0"/>
              </a:rPr>
              <a:t>It</a:t>
            </a:r>
            <a:r>
              <a:rPr lang="cs-CZ" sz="2400" dirty="0">
                <a:latin typeface="Times New Roman" panose="02020603050405020304" pitchFamily="18" charset="0"/>
                <a:cs typeface="Times New Roman" panose="02020603050405020304" pitchFamily="18" charset="0"/>
              </a:rPr>
              <a:t> i</a:t>
            </a:r>
            <a:r>
              <a:rPr lang="en-US" sz="2400" dirty="0">
                <a:latin typeface="Times New Roman" panose="02020603050405020304" pitchFamily="18" charset="0"/>
                <a:cs typeface="Times New Roman" panose="02020603050405020304" pitchFamily="18" charset="0"/>
              </a:rPr>
              <a:t>s the result correctly determined ratio between equity and debt.</a:t>
            </a:r>
            <a:endParaRPr lang="cs-CZ" sz="2400" dirty="0">
              <a:latin typeface="Times New Roman" panose="02020603050405020304" pitchFamily="18" charset="0"/>
              <a:cs typeface="Times New Roman" panose="02020603050405020304" pitchFamily="18" charset="0"/>
            </a:endParaRPr>
          </a:p>
          <a:p>
            <a:pPr marL="85725" indent="0" algn="just">
              <a:lnSpc>
                <a:spcPct val="120000"/>
              </a:lnSpc>
              <a:spcBef>
                <a:spcPct val="40000"/>
              </a:spcBef>
              <a:spcAft>
                <a:spcPct val="40000"/>
              </a:spcAft>
              <a:buNone/>
              <a:defRPr/>
            </a:pPr>
            <a:r>
              <a:rPr lang="cs-CZ" sz="2400" dirty="0" err="1">
                <a:latin typeface="Times New Roman" panose="02020603050405020304" pitchFamily="18" charset="0"/>
                <a:cs typeface="Times New Roman" panose="02020603050405020304" pitchFamily="18" charset="0"/>
              </a:rPr>
              <a:t>Total</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costs</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of</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capital</a:t>
            </a:r>
            <a:r>
              <a:rPr lang="cs-CZ" sz="2400" dirty="0">
                <a:latin typeface="Times New Roman" panose="02020603050405020304" pitchFamily="18" charset="0"/>
                <a:cs typeface="Times New Roman" panose="02020603050405020304" pitchFamily="18" charset="0"/>
              </a:rPr>
              <a:t>:</a:t>
            </a:r>
          </a:p>
          <a:p>
            <a:pPr marL="1014413" lvl="1">
              <a:lnSpc>
                <a:spcPct val="120000"/>
              </a:lnSpc>
              <a:spcBef>
                <a:spcPct val="50000"/>
              </a:spcBef>
              <a:buNone/>
              <a:defRPr/>
            </a:pPr>
            <a:r>
              <a:rPr lang="cs-CZ" i="1" dirty="0" err="1">
                <a:latin typeface="Times New Roman" pitchFamily="18" charset="0"/>
                <a:cs typeface="Times New Roman" pitchFamily="18" charset="0"/>
              </a:rPr>
              <a:t>k</a:t>
            </a:r>
            <a:r>
              <a:rPr lang="cs-CZ" i="1" baseline="-25000" dirty="0" err="1">
                <a:latin typeface="Times New Roman" pitchFamily="18" charset="0"/>
                <a:cs typeface="Times New Roman" pitchFamily="18" charset="0"/>
              </a:rPr>
              <a:t>O</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or</a:t>
            </a:r>
            <a:r>
              <a:rPr lang="cs-CZ" i="1" dirty="0">
                <a:latin typeface="Times New Roman" pitchFamily="18" charset="0"/>
                <a:cs typeface="Times New Roman" pitchFamily="18" charset="0"/>
              </a:rPr>
              <a:t> WACC)  ∙ C = </a:t>
            </a:r>
            <a:r>
              <a:rPr lang="cs-CZ" i="1" dirty="0" err="1">
                <a:latin typeface="Times New Roman" pitchFamily="18" charset="0"/>
                <a:cs typeface="Times New Roman" pitchFamily="18" charset="0"/>
              </a:rPr>
              <a:t>k</a:t>
            </a:r>
            <a:r>
              <a:rPr lang="cs-CZ" i="1" baseline="-25000" dirty="0" err="1">
                <a:latin typeface="Times New Roman" pitchFamily="18" charset="0"/>
                <a:cs typeface="Times New Roman" pitchFamily="18" charset="0"/>
              </a:rPr>
              <a:t>d</a:t>
            </a:r>
            <a:r>
              <a:rPr lang="cs-CZ" i="1" dirty="0">
                <a:latin typeface="Times New Roman" pitchFamily="18" charset="0"/>
                <a:cs typeface="Times New Roman" pitchFamily="18" charset="0"/>
              </a:rPr>
              <a:t> ∙ (1 – t)∙D + k</a:t>
            </a:r>
            <a:r>
              <a:rPr lang="cs-CZ" i="1" baseline="-25000" dirty="0">
                <a:latin typeface="Times New Roman" pitchFamily="18" charset="0"/>
                <a:cs typeface="Times New Roman" pitchFamily="18" charset="0"/>
              </a:rPr>
              <a:t>e </a:t>
            </a:r>
            <a:r>
              <a:rPr lang="cs-CZ" i="1" dirty="0">
                <a:latin typeface="Times New Roman" pitchFamily="18" charset="0"/>
                <a:cs typeface="Times New Roman" pitchFamily="18" charset="0"/>
              </a:rPr>
              <a:t>∙ E</a:t>
            </a:r>
          </a:p>
          <a:p>
            <a:pPr marL="1014413" lvl="1">
              <a:lnSpc>
                <a:spcPct val="120000"/>
              </a:lnSpc>
              <a:spcBef>
                <a:spcPct val="50000"/>
              </a:spcBef>
              <a:buNone/>
              <a:defRPr/>
            </a:pPr>
            <a:r>
              <a:rPr lang="cs-CZ" i="1" dirty="0" err="1">
                <a:latin typeface="Times New Roman" pitchFamily="18" charset="0"/>
                <a:cs typeface="Times New Roman" pitchFamily="18" charset="0"/>
              </a:rPr>
              <a:t>k</a:t>
            </a:r>
            <a:r>
              <a:rPr lang="cs-CZ" i="1" baseline="-25000" dirty="0" err="1">
                <a:latin typeface="Times New Roman" pitchFamily="18" charset="0"/>
                <a:cs typeface="Times New Roman" pitchFamily="18" charset="0"/>
              </a:rPr>
              <a:t>O</a:t>
            </a:r>
            <a:r>
              <a:rPr lang="cs-CZ" i="1" dirty="0">
                <a:latin typeface="Times New Roman" pitchFamily="18" charset="0"/>
                <a:cs typeface="Times New Roman" pitchFamily="18" charset="0"/>
              </a:rPr>
              <a:t> = </a:t>
            </a:r>
            <a:r>
              <a:rPr lang="cs-CZ" i="1" dirty="0" err="1">
                <a:latin typeface="Times New Roman" pitchFamily="18" charset="0"/>
                <a:cs typeface="Times New Roman" pitchFamily="18" charset="0"/>
              </a:rPr>
              <a:t>k</a:t>
            </a:r>
            <a:r>
              <a:rPr lang="cs-CZ" i="1" baseline="-25000" dirty="0" err="1">
                <a:latin typeface="Times New Roman" pitchFamily="18" charset="0"/>
                <a:cs typeface="Times New Roman" pitchFamily="18" charset="0"/>
              </a:rPr>
              <a:t>d</a:t>
            </a:r>
            <a:r>
              <a:rPr lang="cs-CZ" i="1" dirty="0">
                <a:latin typeface="Times New Roman" pitchFamily="18" charset="0"/>
                <a:cs typeface="Times New Roman" pitchFamily="18" charset="0"/>
              </a:rPr>
              <a:t> ∙ (1 – t) ∙ D/C + k</a:t>
            </a:r>
            <a:r>
              <a:rPr lang="cs-CZ" i="1" baseline="-25000" dirty="0">
                <a:latin typeface="Times New Roman" pitchFamily="18" charset="0"/>
                <a:cs typeface="Times New Roman" pitchFamily="18" charset="0"/>
              </a:rPr>
              <a:t>e </a:t>
            </a:r>
            <a:r>
              <a:rPr lang="cs-CZ" i="1" dirty="0">
                <a:latin typeface="Times New Roman" pitchFamily="18" charset="0"/>
                <a:cs typeface="Times New Roman" pitchFamily="18" charset="0"/>
              </a:rPr>
              <a:t>∙ E/C</a:t>
            </a:r>
          </a:p>
        </p:txBody>
      </p:sp>
    </p:spTree>
    <p:extLst>
      <p:ext uri="{BB962C8B-B14F-4D97-AF65-F5344CB8AC3E}">
        <p14:creationId xmlns:p14="http://schemas.microsoft.com/office/powerpoint/2010/main" val="2833204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4517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dirty="0" err="1">
                <a:solidFill>
                  <a:srgbClr val="307871"/>
                </a:solidFill>
                <a:latin typeface="Times New Roman" panose="02020603050405020304" pitchFamily="18" charset="0"/>
                <a:cs typeface="Times New Roman" panose="02020603050405020304" pitchFamily="18" charset="0"/>
              </a:rPr>
              <a:t>Liquidity</a:t>
            </a:r>
            <a:endParaRPr lang="cs-CZ" sz="2400" dirty="0">
              <a:solidFill>
                <a:srgbClr val="307871"/>
              </a:solidFill>
              <a:latin typeface="Times New Roman" panose="02020603050405020304" pitchFamily="18" charset="0"/>
              <a:cs typeface="Times New Roman" panose="02020603050405020304" pitchFamily="18" charset="0"/>
            </a:endParaRPr>
          </a:p>
          <a:p>
            <a:r>
              <a:rPr lang="cs-CZ" sz="2400" dirty="0" err="1">
                <a:solidFill>
                  <a:srgbClr val="307871"/>
                </a:solidFill>
                <a:latin typeface="Times New Roman" panose="02020603050405020304" pitchFamily="18" charset="0"/>
                <a:cs typeface="Times New Roman" panose="02020603050405020304" pitchFamily="18" charset="0"/>
              </a:rPr>
              <a:t>Capital</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structure</a:t>
            </a:r>
            <a:endParaRPr lang="cs-CZ" sz="2400" dirty="0">
              <a:solidFill>
                <a:srgbClr val="307871"/>
              </a:solidFill>
              <a:latin typeface="Times New Roman" panose="02020603050405020304" pitchFamily="18" charset="0"/>
              <a:cs typeface="Times New Roman" panose="02020603050405020304" pitchFamily="18" charset="0"/>
            </a:endParaRPr>
          </a:p>
          <a:p>
            <a:r>
              <a:rPr lang="cs-CZ" sz="2400" dirty="0" err="1">
                <a:solidFill>
                  <a:srgbClr val="307871"/>
                </a:solidFill>
                <a:latin typeface="Times New Roman" panose="02020603050405020304" pitchFamily="18" charset="0"/>
                <a:cs typeface="Times New Roman" panose="02020603050405020304" pitchFamily="18" charset="0"/>
              </a:rPr>
              <a:t>Financial</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leverage</a:t>
            </a:r>
            <a:endParaRPr lang="cs-CZ" sz="2400" dirty="0">
              <a:solidFill>
                <a:srgbClr val="307871"/>
              </a:solidFill>
              <a:latin typeface="Times New Roman" panose="02020603050405020304" pitchFamily="18" charset="0"/>
              <a:cs typeface="Times New Roman" panose="02020603050405020304" pitchFamily="18" charset="0"/>
            </a:endParaRPr>
          </a:p>
          <a:p>
            <a:r>
              <a:rPr lang="cs-CZ" altLang="cs-CZ" sz="2400" dirty="0" err="1">
                <a:solidFill>
                  <a:srgbClr val="307871"/>
                </a:solidFill>
                <a:latin typeface="Times New Roman" panose="02020603050405020304" pitchFamily="18" charset="0"/>
                <a:cs typeface="Times New Roman" panose="02020603050405020304" pitchFamily="18" charset="0"/>
              </a:rPr>
              <a:t>Optimal</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capital</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structure</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75440" y="441579"/>
            <a:ext cx="4031874" cy="523220"/>
          </a:xfrm>
          <a:prstGeom prst="rect">
            <a:avLst/>
          </a:prstGeom>
        </p:spPr>
        <p:txBody>
          <a:bodyPr wrap="none">
            <a:spAutoFit/>
          </a:bodyPr>
          <a:lstStyle/>
          <a:p>
            <a:pPr algn="ctr">
              <a:spcBef>
                <a:spcPct val="0"/>
              </a:spcBef>
            </a:pPr>
            <a:r>
              <a:rPr lang="cs-CZ" altLang="cs-CZ" sz="2800" b="1" i="1" dirty="0" err="1">
                <a:latin typeface="Times New Roman" panose="02020603050405020304" pitchFamily="18" charset="0"/>
                <a:cs typeface="Times New Roman" panose="02020603050405020304" pitchFamily="18" charset="0"/>
              </a:rPr>
              <a:t>Optimal</a:t>
            </a:r>
            <a:r>
              <a:rPr lang="cs-CZ" altLang="cs-CZ" sz="2800" b="1" i="1" dirty="0">
                <a:latin typeface="Times New Roman" panose="02020603050405020304" pitchFamily="18" charset="0"/>
                <a:cs typeface="Times New Roman" panose="02020603050405020304" pitchFamily="18" charset="0"/>
              </a:rPr>
              <a:t> </a:t>
            </a:r>
            <a:r>
              <a:rPr lang="cs-CZ" altLang="cs-CZ" sz="2800" b="1" i="1" dirty="0" err="1">
                <a:latin typeface="Times New Roman" panose="02020603050405020304" pitchFamily="18" charset="0"/>
                <a:cs typeface="Times New Roman" panose="02020603050405020304" pitchFamily="18" charset="0"/>
              </a:rPr>
              <a:t>Capital</a:t>
            </a:r>
            <a:r>
              <a:rPr lang="cs-CZ" altLang="cs-CZ" sz="2800" b="1" i="1" dirty="0">
                <a:latin typeface="Times New Roman" panose="02020603050405020304" pitchFamily="18" charset="0"/>
                <a:cs typeface="Times New Roman" panose="02020603050405020304" pitchFamily="18" charset="0"/>
              </a:rPr>
              <a:t> </a:t>
            </a:r>
            <a:r>
              <a:rPr lang="cs-CZ" altLang="cs-CZ" sz="2800" b="1" i="1" dirty="0" err="1">
                <a:latin typeface="Times New Roman" panose="02020603050405020304" pitchFamily="18" charset="0"/>
                <a:cs typeface="Times New Roman" panose="02020603050405020304" pitchFamily="18" charset="0"/>
              </a:rPr>
              <a:t>Structure</a:t>
            </a:r>
            <a:endParaRPr lang="cs-CZ" altLang="cs-CZ" sz="2800" b="1" i="1" dirty="0">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396181"/>
            <a:ext cx="8974606" cy="29798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ct val="50000"/>
              </a:spcBef>
              <a:buNone/>
              <a:defRPr/>
            </a:pP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O</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or</a:t>
            </a:r>
            <a:r>
              <a:rPr lang="cs-CZ" sz="2400" i="1" dirty="0">
                <a:latin typeface="Times New Roman" pitchFamily="18" charset="0"/>
                <a:cs typeface="Times New Roman" pitchFamily="18" charset="0"/>
              </a:rPr>
              <a:t> WACC) = </a:t>
            </a: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d</a:t>
            </a:r>
            <a:r>
              <a:rPr lang="cs-CZ" sz="2400" i="1" dirty="0">
                <a:latin typeface="Times New Roman" pitchFamily="18" charset="0"/>
                <a:cs typeface="Times New Roman" pitchFamily="18" charset="0"/>
              </a:rPr>
              <a:t> ∙ (1 – t)∙D/C + k</a:t>
            </a:r>
            <a:r>
              <a:rPr lang="cs-CZ" sz="2400" i="1" baseline="-25000" dirty="0">
                <a:latin typeface="Times New Roman" pitchFamily="18" charset="0"/>
                <a:cs typeface="Times New Roman" pitchFamily="18" charset="0"/>
              </a:rPr>
              <a:t>e</a:t>
            </a:r>
            <a:r>
              <a:rPr lang="cs-CZ" sz="2400" i="1" dirty="0">
                <a:latin typeface="Times New Roman" pitchFamily="18" charset="0"/>
                <a:cs typeface="Times New Roman" pitchFamily="18" charset="0"/>
              </a:rPr>
              <a:t> ∙ E/C</a:t>
            </a:r>
          </a:p>
          <a:p>
            <a:pPr marL="0" indent="0">
              <a:lnSpc>
                <a:spcPct val="120000"/>
              </a:lnSpc>
              <a:spcBef>
                <a:spcPct val="50000"/>
              </a:spcBef>
              <a:buNone/>
              <a:defRPr/>
            </a:pPr>
            <a:r>
              <a:rPr lang="cs-CZ" sz="2400" i="1" dirty="0" err="1">
                <a:latin typeface="Times New Roman" pitchFamily="18" charset="0"/>
                <a:cs typeface="Times New Roman" pitchFamily="18" charset="0"/>
              </a:rPr>
              <a:t>where</a:t>
            </a:r>
            <a:r>
              <a:rPr lang="cs-CZ" sz="2400" i="1" dirty="0">
                <a:latin typeface="Times New Roman" pitchFamily="18" charset="0"/>
                <a:cs typeface="Times New Roman" pitchFamily="18" charset="0"/>
              </a:rPr>
              <a:t>:</a:t>
            </a:r>
          </a:p>
          <a:p>
            <a:pPr marL="0" indent="0">
              <a:lnSpc>
                <a:spcPct val="120000"/>
              </a:lnSpc>
              <a:spcBef>
                <a:spcPct val="50000"/>
              </a:spcBef>
              <a:buNone/>
              <a:defRPr/>
            </a:pP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O</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costs</a:t>
            </a:r>
            <a:r>
              <a:rPr lang="cs-CZ" sz="2400" i="1" dirty="0">
                <a:latin typeface="Times New Roman" pitchFamily="18" charset="0"/>
                <a:cs typeface="Times New Roman" pitchFamily="18" charset="0"/>
              </a:rPr>
              <a:t> per 1 CZK </a:t>
            </a:r>
            <a:r>
              <a:rPr lang="cs-CZ" sz="2400" i="1" dirty="0" err="1">
                <a:latin typeface="Times New Roman" pitchFamily="18" charset="0"/>
                <a:cs typeface="Times New Roman" pitchFamily="18" charset="0"/>
              </a:rPr>
              <a:t>of</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total</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capital</a:t>
            </a:r>
            <a:endParaRPr lang="cs-CZ" sz="2400" i="1" dirty="0">
              <a:latin typeface="Times New Roman" pitchFamily="18" charset="0"/>
              <a:cs typeface="Times New Roman" pitchFamily="18" charset="0"/>
            </a:endParaRPr>
          </a:p>
          <a:p>
            <a:pPr marL="0" indent="0">
              <a:lnSpc>
                <a:spcPct val="120000"/>
              </a:lnSpc>
              <a:spcBef>
                <a:spcPct val="50000"/>
              </a:spcBef>
              <a:buNone/>
              <a:defRPr/>
            </a:pP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or</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kO</a:t>
            </a:r>
            <a:r>
              <a:rPr lang="cs-CZ" sz="2400" i="1" dirty="0">
                <a:latin typeface="Times New Roman" pitchFamily="18" charset="0"/>
                <a:cs typeface="Times New Roman" pitchFamily="18" charset="0"/>
              </a:rPr>
              <a:t> ∙ 100  in  %</a:t>
            </a:r>
          </a:p>
          <a:p>
            <a:pPr marL="0" indent="0">
              <a:lnSpc>
                <a:spcPct val="120000"/>
              </a:lnSpc>
              <a:spcBef>
                <a:spcPct val="50000"/>
              </a:spcBef>
              <a:buNone/>
              <a:defRPr/>
            </a:pP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d</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costs</a:t>
            </a:r>
            <a:r>
              <a:rPr lang="cs-CZ" sz="2400" i="1" dirty="0">
                <a:latin typeface="Times New Roman" pitchFamily="18" charset="0"/>
                <a:cs typeface="Times New Roman" pitchFamily="18" charset="0"/>
              </a:rPr>
              <a:t> per 1CZK </a:t>
            </a:r>
            <a:r>
              <a:rPr lang="cs-CZ" sz="2400" i="1" dirty="0" err="1">
                <a:latin typeface="Times New Roman" pitchFamily="18" charset="0"/>
                <a:cs typeface="Times New Roman" pitchFamily="18" charset="0"/>
              </a:rPr>
              <a:t>of</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debt</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befor</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taxation</a:t>
            </a:r>
            <a:endParaRPr lang="cs-CZ" sz="2400" i="1" dirty="0">
              <a:latin typeface="Times New Roman" pitchFamily="18" charset="0"/>
              <a:cs typeface="Times New Roman" pitchFamily="18" charset="0"/>
            </a:endParaRPr>
          </a:p>
          <a:p>
            <a:pPr marL="0" indent="0">
              <a:lnSpc>
                <a:spcPct val="120000"/>
              </a:lnSpc>
              <a:spcBef>
                <a:spcPct val="50000"/>
              </a:spcBef>
              <a:buNone/>
              <a:defRPr/>
            </a:pP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or</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kd</a:t>
            </a:r>
            <a:r>
              <a:rPr lang="cs-CZ" sz="2400" i="1" dirty="0">
                <a:latin typeface="Times New Roman" pitchFamily="18" charset="0"/>
                <a:cs typeface="Times New Roman" pitchFamily="18" charset="0"/>
              </a:rPr>
              <a:t> ∙100  in %</a:t>
            </a:r>
          </a:p>
          <a:p>
            <a:pPr marL="0" indent="0">
              <a:lnSpc>
                <a:spcPct val="120000"/>
              </a:lnSpc>
              <a:spcBef>
                <a:spcPct val="50000"/>
              </a:spcBef>
              <a:buNone/>
              <a:defRPr/>
            </a:pPr>
            <a:r>
              <a:rPr lang="cs-CZ" sz="2400" i="1" dirty="0">
                <a:latin typeface="Times New Roman" pitchFamily="18" charset="0"/>
                <a:cs typeface="Times New Roman" pitchFamily="18" charset="0"/>
              </a:rPr>
              <a:t>t	tax </a:t>
            </a:r>
            <a:r>
              <a:rPr lang="cs-CZ" sz="2400" i="1" dirty="0" err="1">
                <a:latin typeface="Times New Roman" pitchFamily="18" charset="0"/>
                <a:cs typeface="Times New Roman" pitchFamily="18" charset="0"/>
              </a:rPr>
              <a:t>rate</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of</a:t>
            </a:r>
            <a:r>
              <a:rPr lang="cs-CZ" sz="2400" i="1" dirty="0">
                <a:latin typeface="Times New Roman" pitchFamily="18" charset="0"/>
                <a:cs typeface="Times New Roman" pitchFamily="18" charset="0"/>
              </a:rPr>
              <a:t> profit (tax </a:t>
            </a:r>
            <a:r>
              <a:rPr lang="cs-CZ" sz="2400" i="1" dirty="0" err="1">
                <a:latin typeface="Times New Roman" pitchFamily="18" charset="0"/>
                <a:cs typeface="Times New Roman" pitchFamily="18" charset="0"/>
              </a:rPr>
              <a:t>rate</a:t>
            </a:r>
            <a:r>
              <a:rPr lang="cs-CZ" sz="2400" i="1" dirty="0">
                <a:latin typeface="Times New Roman" pitchFamily="18" charset="0"/>
                <a:cs typeface="Times New Roman" pitchFamily="18" charset="0"/>
              </a:rPr>
              <a:t>)</a:t>
            </a:r>
          </a:p>
        </p:txBody>
      </p:sp>
    </p:spTree>
    <p:extLst>
      <p:ext uri="{BB962C8B-B14F-4D97-AF65-F5344CB8AC3E}">
        <p14:creationId xmlns:p14="http://schemas.microsoft.com/office/powerpoint/2010/main" val="3093163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75440" y="441579"/>
            <a:ext cx="4031874" cy="523220"/>
          </a:xfrm>
          <a:prstGeom prst="rect">
            <a:avLst/>
          </a:prstGeom>
        </p:spPr>
        <p:txBody>
          <a:bodyPr wrap="none">
            <a:spAutoFit/>
          </a:bodyPr>
          <a:lstStyle/>
          <a:p>
            <a:pPr algn="ctr">
              <a:spcBef>
                <a:spcPct val="0"/>
              </a:spcBef>
            </a:pPr>
            <a:r>
              <a:rPr lang="cs-CZ" altLang="cs-CZ" sz="2800" b="1" i="1" dirty="0" err="1">
                <a:latin typeface="Times New Roman" panose="02020603050405020304" pitchFamily="18" charset="0"/>
                <a:cs typeface="Times New Roman" panose="02020603050405020304" pitchFamily="18" charset="0"/>
              </a:rPr>
              <a:t>Optimal</a:t>
            </a:r>
            <a:r>
              <a:rPr lang="cs-CZ" altLang="cs-CZ" sz="2800" b="1" i="1" dirty="0">
                <a:latin typeface="Times New Roman" panose="02020603050405020304" pitchFamily="18" charset="0"/>
                <a:cs typeface="Times New Roman" panose="02020603050405020304" pitchFamily="18" charset="0"/>
              </a:rPr>
              <a:t> </a:t>
            </a:r>
            <a:r>
              <a:rPr lang="cs-CZ" altLang="cs-CZ" sz="2800" b="1" i="1" dirty="0" err="1">
                <a:latin typeface="Times New Roman" panose="02020603050405020304" pitchFamily="18" charset="0"/>
                <a:cs typeface="Times New Roman" panose="02020603050405020304" pitchFamily="18" charset="0"/>
              </a:rPr>
              <a:t>Capital</a:t>
            </a:r>
            <a:r>
              <a:rPr lang="cs-CZ" altLang="cs-CZ" sz="2800" b="1" i="1" dirty="0">
                <a:latin typeface="Times New Roman" panose="02020603050405020304" pitchFamily="18" charset="0"/>
                <a:cs typeface="Times New Roman" panose="02020603050405020304" pitchFamily="18" charset="0"/>
              </a:rPr>
              <a:t> </a:t>
            </a:r>
            <a:r>
              <a:rPr lang="cs-CZ" altLang="cs-CZ" sz="2800" b="1" i="1" dirty="0" err="1">
                <a:latin typeface="Times New Roman" panose="02020603050405020304" pitchFamily="18" charset="0"/>
                <a:cs typeface="Times New Roman" panose="02020603050405020304" pitchFamily="18" charset="0"/>
              </a:rPr>
              <a:t>Structure</a:t>
            </a:r>
            <a:endParaRPr lang="cs-CZ" altLang="cs-CZ" sz="2800" b="1" i="1" dirty="0">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396181"/>
            <a:ext cx="8974606" cy="29798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80975" indent="0">
              <a:buNone/>
              <a:defRPr/>
            </a:pPr>
            <a:r>
              <a:rPr lang="cs-CZ" sz="2400" i="1" dirty="0"/>
              <a:t>k</a:t>
            </a:r>
            <a:r>
              <a:rPr lang="cs-CZ" sz="2400" i="1" baseline="-25000" dirty="0"/>
              <a:t>e</a:t>
            </a:r>
            <a:r>
              <a:rPr lang="cs-CZ" sz="2400" i="1" dirty="0"/>
              <a:t>	</a:t>
            </a:r>
            <a:r>
              <a:rPr lang="cs-CZ" sz="2400" i="1" dirty="0" err="1">
                <a:latin typeface="Times New Roman" pitchFamily="18" charset="0"/>
                <a:cs typeface="Times New Roman" pitchFamily="18" charset="0"/>
              </a:rPr>
              <a:t>costs</a:t>
            </a:r>
            <a:r>
              <a:rPr lang="cs-CZ" sz="2400" i="1" dirty="0">
                <a:latin typeface="Times New Roman" pitchFamily="18" charset="0"/>
                <a:cs typeface="Times New Roman" pitchFamily="18" charset="0"/>
              </a:rPr>
              <a:t> per 1 CZK </a:t>
            </a:r>
            <a:r>
              <a:rPr lang="cs-CZ" sz="2400" i="1" dirty="0" err="1">
                <a:latin typeface="Times New Roman" pitchFamily="18" charset="0"/>
                <a:cs typeface="Times New Roman" pitchFamily="18" charset="0"/>
              </a:rPr>
              <a:t>of</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equity</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after</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taxation</a:t>
            </a:r>
            <a:endParaRPr lang="cs-CZ" sz="2400" i="1" dirty="0">
              <a:latin typeface="Times New Roman" pitchFamily="18" charset="0"/>
              <a:cs typeface="Times New Roman" pitchFamily="18" charset="0"/>
            </a:endParaRPr>
          </a:p>
          <a:p>
            <a:pPr marL="180975" indent="0">
              <a:buNone/>
              <a:defRPr/>
            </a:pP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or</a:t>
            </a:r>
            <a:r>
              <a:rPr lang="cs-CZ" sz="2400" i="1" dirty="0">
                <a:latin typeface="Times New Roman" pitchFamily="18" charset="0"/>
                <a:cs typeface="Times New Roman" pitchFamily="18" charset="0"/>
              </a:rPr>
              <a:t> ke ∙ 100  in %</a:t>
            </a:r>
          </a:p>
          <a:p>
            <a:pPr marL="180975" indent="0">
              <a:buNone/>
              <a:defRPr/>
            </a:pPr>
            <a:endParaRPr lang="cs-CZ" sz="2400" i="1" dirty="0">
              <a:latin typeface="Times New Roman" pitchFamily="18" charset="0"/>
              <a:cs typeface="Times New Roman" pitchFamily="18" charset="0"/>
            </a:endParaRPr>
          </a:p>
          <a:p>
            <a:pPr marL="180975" indent="0">
              <a:buNone/>
              <a:defRPr/>
            </a:pPr>
            <a:r>
              <a:rPr lang="cs-CZ" sz="2400" i="1" dirty="0">
                <a:latin typeface="Times New Roman" pitchFamily="18" charset="0"/>
                <a:cs typeface="Times New Roman" pitchFamily="18" charset="0"/>
              </a:rPr>
              <a:t>C	</a:t>
            </a:r>
            <a:r>
              <a:rPr lang="cs-CZ" sz="2400" i="1" dirty="0" err="1">
                <a:latin typeface="Times New Roman" pitchFamily="18" charset="0"/>
                <a:cs typeface="Times New Roman" pitchFamily="18" charset="0"/>
              </a:rPr>
              <a:t>total</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capital</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total</a:t>
            </a:r>
            <a:r>
              <a:rPr lang="cs-CZ" sz="2400" i="1" dirty="0">
                <a:latin typeface="Times New Roman" pitchFamily="18" charset="0"/>
                <a:cs typeface="Times New Roman" pitchFamily="18" charset="0"/>
              </a:rPr>
              <a:t> market </a:t>
            </a:r>
            <a:r>
              <a:rPr lang="cs-CZ" sz="2400" i="1" dirty="0" err="1">
                <a:latin typeface="Times New Roman" pitchFamily="18" charset="0"/>
                <a:cs typeface="Times New Roman" pitchFamily="18" charset="0"/>
              </a:rPr>
              <a:t>value</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of</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company</a:t>
            </a:r>
            <a:r>
              <a:rPr lang="cs-CZ" sz="2400" i="1" dirty="0">
                <a:latin typeface="Times New Roman" pitchFamily="18" charset="0"/>
                <a:cs typeface="Times New Roman" pitchFamily="18" charset="0"/>
              </a:rPr>
              <a:t>) in CZK</a:t>
            </a:r>
          </a:p>
          <a:p>
            <a:pPr marL="180975" indent="0">
              <a:buNone/>
              <a:defRPr/>
            </a:pPr>
            <a:endParaRPr lang="cs-CZ" sz="2400" i="1" dirty="0">
              <a:latin typeface="Times New Roman" pitchFamily="18" charset="0"/>
              <a:cs typeface="Times New Roman" pitchFamily="18" charset="0"/>
            </a:endParaRPr>
          </a:p>
          <a:p>
            <a:pPr marL="180975" indent="0">
              <a:buNone/>
              <a:defRPr/>
            </a:pPr>
            <a:r>
              <a:rPr lang="cs-CZ" sz="2400" i="1" dirty="0">
                <a:latin typeface="Times New Roman" pitchFamily="18" charset="0"/>
                <a:cs typeface="Times New Roman" pitchFamily="18" charset="0"/>
              </a:rPr>
              <a:t>E	</a:t>
            </a:r>
            <a:r>
              <a:rPr lang="cs-CZ" sz="2400" i="1" dirty="0" err="1">
                <a:latin typeface="Times New Roman" pitchFamily="18" charset="0"/>
                <a:cs typeface="Times New Roman" pitchFamily="18" charset="0"/>
              </a:rPr>
              <a:t>value</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of</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equity</a:t>
            </a:r>
            <a:r>
              <a:rPr lang="cs-CZ" sz="2400" i="1" dirty="0">
                <a:latin typeface="Times New Roman" pitchFamily="18" charset="0"/>
                <a:cs typeface="Times New Roman" pitchFamily="18" charset="0"/>
              </a:rPr>
              <a:t> in CZK</a:t>
            </a:r>
          </a:p>
          <a:p>
            <a:pPr marL="180975" indent="0">
              <a:buNone/>
              <a:defRPr/>
            </a:pPr>
            <a:endParaRPr lang="cs-CZ" sz="2400" i="1" dirty="0">
              <a:latin typeface="Times New Roman" pitchFamily="18" charset="0"/>
              <a:cs typeface="Times New Roman" pitchFamily="18" charset="0"/>
            </a:endParaRPr>
          </a:p>
          <a:p>
            <a:pPr marL="180975" indent="0">
              <a:buNone/>
              <a:defRPr/>
            </a:pPr>
            <a:r>
              <a:rPr lang="cs-CZ" sz="2400" i="1" dirty="0">
                <a:latin typeface="Times New Roman" pitchFamily="18" charset="0"/>
                <a:cs typeface="Times New Roman" pitchFamily="18" charset="0"/>
              </a:rPr>
              <a:t>D	</a:t>
            </a:r>
            <a:r>
              <a:rPr lang="cs-CZ" sz="2400" i="1" dirty="0" err="1">
                <a:latin typeface="Times New Roman" pitchFamily="18" charset="0"/>
                <a:cs typeface="Times New Roman" pitchFamily="18" charset="0"/>
              </a:rPr>
              <a:t>value</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of</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debt</a:t>
            </a:r>
            <a:r>
              <a:rPr lang="cs-CZ" sz="2400" i="1" dirty="0">
                <a:latin typeface="Times New Roman" pitchFamily="18" charset="0"/>
                <a:cs typeface="Times New Roman" pitchFamily="18" charset="0"/>
              </a:rPr>
              <a:t> in CZK</a:t>
            </a:r>
          </a:p>
        </p:txBody>
      </p:sp>
    </p:spTree>
    <p:extLst>
      <p:ext uri="{BB962C8B-B14F-4D97-AF65-F5344CB8AC3E}">
        <p14:creationId xmlns:p14="http://schemas.microsoft.com/office/powerpoint/2010/main" val="18635539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818243" y="441579"/>
            <a:ext cx="2746265" cy="523220"/>
          </a:xfrm>
          <a:prstGeom prst="rect">
            <a:avLst/>
          </a:prstGeom>
        </p:spPr>
        <p:txBody>
          <a:bodyPr wrap="none">
            <a:spAutoFit/>
          </a:bodyPr>
          <a:lstStyle/>
          <a:p>
            <a:pPr algn="ctr">
              <a:spcBef>
                <a:spcPct val="0"/>
              </a:spcBef>
            </a:pPr>
            <a:r>
              <a:rPr lang="cs-CZ" altLang="cs-CZ" sz="2800" b="1" i="1" dirty="0" err="1">
                <a:latin typeface="Times New Roman" panose="02020603050405020304" pitchFamily="18" charset="0"/>
                <a:cs typeface="Times New Roman" panose="02020603050405020304" pitchFamily="18" charset="0"/>
              </a:rPr>
              <a:t>Capital</a:t>
            </a:r>
            <a:r>
              <a:rPr lang="cs-CZ" altLang="cs-CZ" sz="2800" b="1" i="1" dirty="0">
                <a:latin typeface="Times New Roman" panose="02020603050405020304" pitchFamily="18" charset="0"/>
                <a:cs typeface="Times New Roman" panose="02020603050405020304" pitchFamily="18" charset="0"/>
              </a:rPr>
              <a:t> </a:t>
            </a:r>
            <a:r>
              <a:rPr lang="cs-CZ" altLang="cs-CZ" sz="2800" b="1" i="1" dirty="0" err="1">
                <a:latin typeface="Times New Roman" panose="02020603050405020304" pitchFamily="18" charset="0"/>
                <a:cs typeface="Times New Roman" panose="02020603050405020304" pitchFamily="18" charset="0"/>
              </a:rPr>
              <a:t>Structure</a:t>
            </a:r>
            <a:endParaRPr lang="cs-CZ" altLang="cs-CZ" sz="2800" b="1" i="1" dirty="0">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7371948" cy="136927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indent="-285750" algn="just">
              <a:spcBef>
                <a:spcPct val="0"/>
              </a:spcBef>
              <a:defRPr/>
            </a:pPr>
            <a:r>
              <a:rPr lang="cs-CZ" altLang="cs-CZ" sz="2400" dirty="0" err="1">
                <a:latin typeface="Times New Roman" panose="02020603050405020304" pitchFamily="18" charset="0"/>
                <a:cs typeface="Times New Roman" panose="02020603050405020304" pitchFamily="18" charset="0"/>
              </a:rPr>
              <a:t>Capital</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structure</a:t>
            </a:r>
            <a:r>
              <a:rPr lang="cs-CZ" altLang="cs-CZ" sz="2400" dirty="0">
                <a:latin typeface="Times New Roman" panose="02020603050405020304" pitchFamily="18" charset="0"/>
                <a:cs typeface="Times New Roman" panose="02020603050405020304" pitchFamily="18" charset="0"/>
              </a:rPr>
              <a:t> has a </a:t>
            </a:r>
            <a:r>
              <a:rPr lang="cs-CZ" altLang="cs-CZ" sz="2400" dirty="0" err="1">
                <a:latin typeface="Times New Roman" panose="02020603050405020304" pitchFamily="18" charset="0"/>
                <a:cs typeface="Times New Roman" panose="02020603050405020304" pitchFamily="18" charset="0"/>
              </a:rPr>
              <a:t>bearing</a:t>
            </a:r>
            <a:r>
              <a:rPr lang="cs-CZ" altLang="cs-CZ" sz="2400" dirty="0">
                <a:latin typeface="Times New Roman" panose="02020603050405020304" pitchFamily="18" charset="0"/>
                <a:cs typeface="Times New Roman" panose="02020603050405020304" pitchFamily="18" charset="0"/>
              </a:rPr>
              <a:t> on </a:t>
            </a:r>
            <a:r>
              <a:rPr lang="cs-CZ" altLang="cs-CZ" sz="2400" dirty="0" err="1">
                <a:latin typeface="Times New Roman" panose="02020603050405020304" pitchFamily="18" charset="0"/>
                <a:cs typeface="Times New Roman" panose="02020603050405020304" pitchFamily="18" charset="0"/>
              </a:rPr>
              <a:t>cost</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of</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capital</a:t>
            </a:r>
            <a:r>
              <a:rPr lang="cs-CZ" altLang="cs-CZ" sz="2400" dirty="0">
                <a:latin typeface="Times New Roman" panose="02020603050405020304" pitchFamily="18" charset="0"/>
                <a:cs typeface="Times New Roman" panose="02020603050405020304" pitchFamily="18" charset="0"/>
              </a:rPr>
              <a:t> WACC</a:t>
            </a:r>
          </a:p>
          <a:p>
            <a:pPr marL="285750" indent="-285750" algn="just">
              <a:spcBef>
                <a:spcPct val="0"/>
              </a:spcBef>
              <a:defRPr/>
            </a:pPr>
            <a:r>
              <a:rPr lang="cs-CZ" altLang="cs-CZ" sz="2400" dirty="0" err="1">
                <a:latin typeface="Times New Roman" panose="02020603050405020304" pitchFamily="18" charset="0"/>
                <a:cs typeface="Times New Roman" panose="02020603050405020304" pitchFamily="18" charset="0"/>
              </a:rPr>
              <a:t>Calculating</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cost</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of</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capital</a:t>
            </a:r>
            <a:r>
              <a:rPr lang="cs-CZ" altLang="cs-CZ" sz="2400" dirty="0">
                <a:latin typeface="Times New Roman" panose="02020603050405020304" pitchFamily="18" charset="0"/>
                <a:cs typeface="Times New Roman" panose="02020603050405020304" pitchFamily="18" charset="0"/>
              </a:rPr>
              <a:t> – </a:t>
            </a:r>
            <a:r>
              <a:rPr lang="cs-CZ" altLang="cs-CZ" sz="2400" dirty="0" err="1">
                <a:latin typeface="Times New Roman" panose="02020603050405020304" pitchFamily="18" charset="0"/>
                <a:cs typeface="Times New Roman" panose="02020603050405020304" pitchFamily="18" charset="0"/>
              </a:rPr>
              <a:t>the</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formula</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for</a:t>
            </a:r>
            <a:r>
              <a:rPr lang="cs-CZ" altLang="cs-CZ" sz="2400" dirty="0">
                <a:latin typeface="Times New Roman" panose="02020603050405020304" pitchFamily="18" charset="0"/>
                <a:cs typeface="Times New Roman" panose="02020603050405020304" pitchFamily="18" charset="0"/>
              </a:rPr>
              <a:t> WACC </a:t>
            </a:r>
            <a:r>
              <a:rPr lang="cs-CZ" altLang="cs-CZ" sz="2400" dirty="0" err="1">
                <a:latin typeface="Times New Roman" panose="02020603050405020304" pitchFamily="18" charset="0"/>
                <a:cs typeface="Times New Roman" panose="02020603050405020304" pitchFamily="18" charset="0"/>
              </a:rPr>
              <a:t>is</a:t>
            </a:r>
            <a:r>
              <a:rPr lang="cs-CZ" altLang="cs-CZ" sz="2400" dirty="0">
                <a:latin typeface="Times New Roman" panose="02020603050405020304" pitchFamily="18" charset="0"/>
                <a:cs typeface="Times New Roman" panose="02020603050405020304" pitchFamily="18" charset="0"/>
              </a:rPr>
              <a:t>:</a:t>
            </a:r>
          </a:p>
          <a:p>
            <a:pPr marL="285750" indent="-285750" algn="just">
              <a:spcBef>
                <a:spcPct val="0"/>
              </a:spcBef>
              <a:defRPr/>
            </a:pPr>
            <a:endParaRPr lang="cs-CZ" altLang="cs-CZ" sz="2400" dirty="0">
              <a:latin typeface="Arial" panose="020B0604020202020204" pitchFamily="34" charset="0"/>
            </a:endParaRPr>
          </a:p>
        </p:txBody>
      </p:sp>
      <p:sp>
        <p:nvSpPr>
          <p:cNvPr id="8" name="Zástupný symbol pro obsah 2"/>
          <p:cNvSpPr txBox="1">
            <a:spLocks/>
          </p:cNvSpPr>
          <p:nvPr/>
        </p:nvSpPr>
        <p:spPr>
          <a:xfrm>
            <a:off x="395536" y="1396181"/>
            <a:ext cx="8974606" cy="29798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80975" indent="0">
              <a:buNone/>
              <a:defRPr/>
            </a:pPr>
            <a:endParaRPr lang="cs-CZ" sz="2400" i="1" dirty="0">
              <a:latin typeface="Times New Roman" pitchFamily="18" charset="0"/>
              <a:cs typeface="Times New Roman" pitchFamily="18" charset="0"/>
            </a:endParaRPr>
          </a:p>
        </p:txBody>
      </p:sp>
      <p:pic>
        <p:nvPicPr>
          <p:cNvPr id="6" name="Obrázek 5"/>
          <p:cNvPicPr/>
          <p:nvPr/>
        </p:nvPicPr>
        <p:blipFill rotWithShape="1">
          <a:blip r:embed="rId4"/>
          <a:srcRect l="32217" t="26988" r="39993" b="35512"/>
          <a:stretch/>
        </p:blipFill>
        <p:spPr bwMode="auto">
          <a:xfrm>
            <a:off x="1495473" y="2459726"/>
            <a:ext cx="6272011" cy="32832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637279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75440" y="441579"/>
            <a:ext cx="4031874" cy="523220"/>
          </a:xfrm>
          <a:prstGeom prst="rect">
            <a:avLst/>
          </a:prstGeom>
        </p:spPr>
        <p:txBody>
          <a:bodyPr wrap="none">
            <a:spAutoFit/>
          </a:bodyPr>
          <a:lstStyle/>
          <a:p>
            <a:pPr algn="ctr">
              <a:spcBef>
                <a:spcPct val="0"/>
              </a:spcBef>
            </a:pPr>
            <a:r>
              <a:rPr lang="cs-CZ" altLang="cs-CZ" sz="2800" b="1" i="1" dirty="0" err="1">
                <a:latin typeface="Times New Roman" panose="02020603050405020304" pitchFamily="18" charset="0"/>
                <a:cs typeface="Times New Roman" panose="02020603050405020304" pitchFamily="18" charset="0"/>
              </a:rPr>
              <a:t>Optimal</a:t>
            </a:r>
            <a:r>
              <a:rPr lang="cs-CZ" altLang="cs-CZ" sz="2800" b="1" i="1" dirty="0">
                <a:latin typeface="Times New Roman" panose="02020603050405020304" pitchFamily="18" charset="0"/>
                <a:cs typeface="Times New Roman" panose="02020603050405020304" pitchFamily="18" charset="0"/>
              </a:rPr>
              <a:t> </a:t>
            </a:r>
            <a:r>
              <a:rPr lang="cs-CZ" altLang="cs-CZ" sz="2800" b="1" i="1" dirty="0" err="1">
                <a:latin typeface="Times New Roman" panose="02020603050405020304" pitchFamily="18" charset="0"/>
                <a:cs typeface="Times New Roman" panose="02020603050405020304" pitchFamily="18" charset="0"/>
              </a:rPr>
              <a:t>Capital</a:t>
            </a:r>
            <a:r>
              <a:rPr lang="cs-CZ" altLang="cs-CZ" sz="2800" b="1" i="1" dirty="0">
                <a:latin typeface="Times New Roman" panose="02020603050405020304" pitchFamily="18" charset="0"/>
                <a:cs typeface="Times New Roman" panose="02020603050405020304" pitchFamily="18" charset="0"/>
              </a:rPr>
              <a:t> </a:t>
            </a:r>
            <a:r>
              <a:rPr lang="cs-CZ" altLang="cs-CZ" sz="2800" b="1" i="1" dirty="0" err="1">
                <a:latin typeface="Times New Roman" panose="02020603050405020304" pitchFamily="18" charset="0"/>
                <a:cs typeface="Times New Roman" panose="02020603050405020304" pitchFamily="18" charset="0"/>
              </a:rPr>
              <a:t>Structure</a:t>
            </a:r>
            <a:endParaRPr lang="cs-CZ" altLang="cs-CZ" sz="2800" b="1" i="1" dirty="0">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396181"/>
            <a:ext cx="8974606" cy="29798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80975" indent="0" algn="just">
              <a:buNone/>
              <a:defRPr/>
            </a:pPr>
            <a:r>
              <a:rPr lang="cs-CZ" sz="2400" i="1" dirty="0" err="1">
                <a:latin typeface="Times New Roman" pitchFamily="18" charset="0"/>
                <a:cs typeface="Times New Roman" pitchFamily="18" charset="0"/>
              </a:rPr>
              <a:t>Optimal</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capital</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structure</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exhibits</a:t>
            </a:r>
            <a:r>
              <a:rPr lang="cs-CZ" sz="2400" i="1" dirty="0">
                <a:latin typeface="Times New Roman" pitchFamily="18" charset="0"/>
                <a:cs typeface="Times New Roman" pitchFamily="18" charset="0"/>
              </a:rPr>
              <a:t> minimum </a:t>
            </a:r>
            <a:r>
              <a:rPr lang="cs-CZ" sz="2400" i="1" dirty="0" err="1">
                <a:latin typeface="Times New Roman" pitchFamily="18" charset="0"/>
                <a:cs typeface="Times New Roman" pitchFamily="18" charset="0"/>
              </a:rPr>
              <a:t>cost</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for</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the</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given</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indebtedness</a:t>
            </a:r>
            <a:r>
              <a:rPr lang="cs-CZ" sz="2400" i="1" dirty="0">
                <a:latin typeface="Times New Roman" pitchFamily="18" charset="0"/>
                <a:cs typeface="Times New Roman" pitchFamily="18" charset="0"/>
              </a:rPr>
              <a:t>.</a:t>
            </a:r>
          </a:p>
        </p:txBody>
      </p:sp>
    </p:spTree>
    <p:extLst>
      <p:ext uri="{BB962C8B-B14F-4D97-AF65-F5344CB8AC3E}">
        <p14:creationId xmlns:p14="http://schemas.microsoft.com/office/powerpoint/2010/main" val="5347923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75440" y="441579"/>
            <a:ext cx="4031874" cy="523220"/>
          </a:xfrm>
          <a:prstGeom prst="rect">
            <a:avLst/>
          </a:prstGeom>
        </p:spPr>
        <p:txBody>
          <a:bodyPr wrap="none">
            <a:spAutoFit/>
          </a:bodyPr>
          <a:lstStyle/>
          <a:p>
            <a:pPr algn="ctr">
              <a:spcBef>
                <a:spcPct val="0"/>
              </a:spcBef>
            </a:pPr>
            <a:r>
              <a:rPr lang="cs-CZ" altLang="cs-CZ" sz="2800" b="1" i="1" dirty="0" err="1">
                <a:latin typeface="Times New Roman" panose="02020603050405020304" pitchFamily="18" charset="0"/>
                <a:cs typeface="Times New Roman" panose="02020603050405020304" pitchFamily="18" charset="0"/>
              </a:rPr>
              <a:t>Optimal</a:t>
            </a:r>
            <a:r>
              <a:rPr lang="cs-CZ" altLang="cs-CZ" sz="2800" b="1" i="1" dirty="0">
                <a:latin typeface="Times New Roman" panose="02020603050405020304" pitchFamily="18" charset="0"/>
                <a:cs typeface="Times New Roman" panose="02020603050405020304" pitchFamily="18" charset="0"/>
              </a:rPr>
              <a:t> </a:t>
            </a:r>
            <a:r>
              <a:rPr lang="cs-CZ" altLang="cs-CZ" sz="2800" b="1" i="1" dirty="0" err="1">
                <a:latin typeface="Times New Roman" panose="02020603050405020304" pitchFamily="18" charset="0"/>
                <a:cs typeface="Times New Roman" panose="02020603050405020304" pitchFamily="18" charset="0"/>
              </a:rPr>
              <a:t>Capital</a:t>
            </a:r>
            <a:r>
              <a:rPr lang="cs-CZ" altLang="cs-CZ" sz="2800" b="1" i="1" dirty="0">
                <a:latin typeface="Times New Roman" panose="02020603050405020304" pitchFamily="18" charset="0"/>
                <a:cs typeface="Times New Roman" panose="02020603050405020304" pitchFamily="18" charset="0"/>
              </a:rPr>
              <a:t> </a:t>
            </a:r>
            <a:r>
              <a:rPr lang="cs-CZ" altLang="cs-CZ" sz="2800" b="1" i="1" dirty="0" err="1">
                <a:latin typeface="Times New Roman" panose="02020603050405020304" pitchFamily="18" charset="0"/>
                <a:cs typeface="Times New Roman" panose="02020603050405020304" pitchFamily="18" charset="0"/>
              </a:rPr>
              <a:t>Structure</a:t>
            </a:r>
            <a:endParaRPr lang="cs-CZ" altLang="cs-CZ" sz="2800" b="1" i="1" dirty="0">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396181"/>
            <a:ext cx="8974606" cy="29798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80975" indent="0">
              <a:buNone/>
              <a:defRPr/>
            </a:pPr>
            <a:endParaRPr lang="cs-CZ" sz="2400" i="1" dirty="0">
              <a:latin typeface="Times New Roman" pitchFamily="18" charset="0"/>
              <a:cs typeface="Times New Roman" pitchFamily="18" charset="0"/>
            </a:endParaRPr>
          </a:p>
        </p:txBody>
      </p:sp>
      <p:graphicFrame>
        <p:nvGraphicFramePr>
          <p:cNvPr id="6" name="Object 2"/>
          <p:cNvGraphicFramePr>
            <a:graphicFrameLocks noChangeAspect="1"/>
          </p:cNvGraphicFramePr>
          <p:nvPr>
            <p:extLst>
              <p:ext uri="{D42A27DB-BD31-4B8C-83A1-F6EECF244321}">
                <p14:modId xmlns:p14="http://schemas.microsoft.com/office/powerpoint/2010/main" val="1133392437"/>
              </p:ext>
            </p:extLst>
          </p:nvPr>
        </p:nvGraphicFramePr>
        <p:xfrm>
          <a:off x="613441" y="1210892"/>
          <a:ext cx="8956675" cy="5091585"/>
        </p:xfrm>
        <a:graphic>
          <a:graphicData uri="http://schemas.openxmlformats.org/presentationml/2006/ole">
            <mc:AlternateContent xmlns:mc="http://schemas.openxmlformats.org/markup-compatibility/2006">
              <mc:Choice xmlns:v="urn:schemas-microsoft-com:vml" Requires="v">
                <p:oleObj spid="_x0000_s2130" name="Document" r:id="rId5" imgW="5914766" imgH="3440959" progId="Word.Document.8">
                  <p:embed/>
                </p:oleObj>
              </mc:Choice>
              <mc:Fallback>
                <p:oleObj name="Document" r:id="rId5" imgW="5914766" imgH="3440959" progId="Word.Document.8">
                  <p:embed/>
                  <p:pic>
                    <p:nvPicPr>
                      <p:cNvPr id="7170" name="Object 2"/>
                      <p:cNvPicPr>
                        <a:picLocks noGrp="1" noChangeAspect="1" noChangeArrowheads="1"/>
                      </p:cNvPicPr>
                      <p:nvPr/>
                    </p:nvPicPr>
                    <p:blipFill>
                      <a:blip r:embed="rId6"/>
                      <a:srcRect/>
                      <a:stretch>
                        <a:fillRect/>
                      </a:stretch>
                    </p:blipFill>
                    <p:spPr bwMode="auto">
                      <a:xfrm>
                        <a:off x="613441" y="1210892"/>
                        <a:ext cx="8956675" cy="5091585"/>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37772076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75440" y="441579"/>
            <a:ext cx="4031874" cy="523220"/>
          </a:xfrm>
          <a:prstGeom prst="rect">
            <a:avLst/>
          </a:prstGeom>
        </p:spPr>
        <p:txBody>
          <a:bodyPr wrap="none">
            <a:spAutoFit/>
          </a:bodyPr>
          <a:lstStyle/>
          <a:p>
            <a:pPr algn="ctr">
              <a:spcBef>
                <a:spcPct val="0"/>
              </a:spcBef>
            </a:pPr>
            <a:r>
              <a:rPr lang="cs-CZ" altLang="cs-CZ" sz="2800" b="1" i="1" dirty="0" err="1">
                <a:latin typeface="Times New Roman" panose="02020603050405020304" pitchFamily="18" charset="0"/>
                <a:cs typeface="Times New Roman" panose="02020603050405020304" pitchFamily="18" charset="0"/>
              </a:rPr>
              <a:t>Optimal</a:t>
            </a:r>
            <a:r>
              <a:rPr lang="cs-CZ" altLang="cs-CZ" sz="2800" b="1" i="1" dirty="0">
                <a:latin typeface="Times New Roman" panose="02020603050405020304" pitchFamily="18" charset="0"/>
                <a:cs typeface="Times New Roman" panose="02020603050405020304" pitchFamily="18" charset="0"/>
              </a:rPr>
              <a:t> </a:t>
            </a:r>
            <a:r>
              <a:rPr lang="cs-CZ" altLang="cs-CZ" sz="2800" b="1" i="1" dirty="0" err="1">
                <a:latin typeface="Times New Roman" panose="02020603050405020304" pitchFamily="18" charset="0"/>
                <a:cs typeface="Times New Roman" panose="02020603050405020304" pitchFamily="18" charset="0"/>
              </a:rPr>
              <a:t>Capital</a:t>
            </a:r>
            <a:r>
              <a:rPr lang="cs-CZ" altLang="cs-CZ" sz="2800" b="1" i="1" dirty="0">
                <a:latin typeface="Times New Roman" panose="02020603050405020304" pitchFamily="18" charset="0"/>
                <a:cs typeface="Times New Roman" panose="02020603050405020304" pitchFamily="18" charset="0"/>
              </a:rPr>
              <a:t> </a:t>
            </a:r>
            <a:r>
              <a:rPr lang="cs-CZ" altLang="cs-CZ" sz="2800" b="1" i="1" dirty="0" err="1">
                <a:latin typeface="Times New Roman" panose="02020603050405020304" pitchFamily="18" charset="0"/>
                <a:cs typeface="Times New Roman" panose="02020603050405020304" pitchFamily="18" charset="0"/>
              </a:rPr>
              <a:t>Structure</a:t>
            </a:r>
            <a:endParaRPr lang="cs-CZ" altLang="cs-CZ" sz="2800" b="1" i="1" dirty="0">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396181"/>
            <a:ext cx="8974606" cy="29798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46188" lvl="1" indent="-517525" algn="just">
              <a:lnSpc>
                <a:spcPct val="120000"/>
              </a:lnSpc>
              <a:spcBef>
                <a:spcPct val="40000"/>
              </a:spcBef>
              <a:spcAft>
                <a:spcPct val="40000"/>
              </a:spcAft>
              <a:buFont typeface="Wingdings" pitchFamily="2" charset="2"/>
              <a:buChar char="q"/>
              <a:defRPr/>
            </a:pPr>
            <a:r>
              <a:rPr lang="cs-CZ" dirty="0" err="1">
                <a:latin typeface="Times New Roman" pitchFamily="18" charset="0"/>
                <a:cs typeface="Times New Roman" pitchFamily="18" charset="0"/>
              </a:rPr>
              <a:t>Foreign</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capital</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is</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cheaper</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than</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equity</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capital</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Equity</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capital</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carries</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greatest</a:t>
            </a:r>
            <a:r>
              <a:rPr lang="cs-CZ" dirty="0">
                <a:latin typeface="Times New Roman" pitchFamily="18" charset="0"/>
                <a:cs typeface="Times New Roman" pitchFamily="18" charset="0"/>
              </a:rPr>
              <a:t> risk –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dividend </a:t>
            </a:r>
            <a:r>
              <a:rPr lang="cs-CZ" dirty="0" err="1">
                <a:latin typeface="Times New Roman" pitchFamily="18" charset="0"/>
                <a:cs typeface="Times New Roman" pitchFamily="18" charset="0"/>
              </a:rPr>
              <a:t>is</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reward</a:t>
            </a:r>
            <a:r>
              <a:rPr lang="cs-CZ" dirty="0">
                <a:latin typeface="Times New Roman" pitchFamily="18" charset="0"/>
                <a:cs typeface="Times New Roman" pitchFamily="18" charset="0"/>
              </a:rPr>
              <a:t>. </a:t>
            </a:r>
          </a:p>
          <a:p>
            <a:pPr marL="1246188" lvl="1" indent="-517525" algn="just">
              <a:lnSpc>
                <a:spcPct val="120000"/>
              </a:lnSpc>
              <a:spcBef>
                <a:spcPct val="40000"/>
              </a:spcBef>
              <a:spcAft>
                <a:spcPct val="40000"/>
              </a:spcAft>
              <a:buFont typeface="Wingdings" pitchFamily="2" charset="2"/>
              <a:buChar char="q"/>
              <a:defRPr/>
            </a:pP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interest</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rate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increases</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with</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growth</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of</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indebtedness</a:t>
            </a:r>
            <a:r>
              <a:rPr lang="cs-CZ" dirty="0">
                <a:latin typeface="Times New Roman" pitchFamily="18" charset="0"/>
                <a:cs typeface="Times New Roman" pitchFamily="18" charset="0"/>
              </a:rPr>
              <a:t>.</a:t>
            </a:r>
          </a:p>
          <a:p>
            <a:pPr marL="1246188" lvl="1" indent="-517525" algn="just">
              <a:lnSpc>
                <a:spcPct val="120000"/>
              </a:lnSpc>
              <a:spcBef>
                <a:spcPct val="40000"/>
              </a:spcBef>
              <a:spcAft>
                <a:spcPct val="40000"/>
              </a:spcAft>
              <a:buFont typeface="Wingdings" pitchFamily="2" charset="2"/>
              <a:buChar char="q"/>
              <a:defRPr/>
            </a:pPr>
            <a:r>
              <a:rPr lang="cs-CZ" dirty="0" err="1">
                <a:latin typeface="Times New Roman" pitchFamily="18" charset="0"/>
                <a:cs typeface="Times New Roman" pitchFamily="18" charset="0"/>
              </a:rPr>
              <a:t>That</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affects</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demand</a:t>
            </a:r>
            <a:r>
              <a:rPr lang="cs-CZ" dirty="0">
                <a:latin typeface="Times New Roman" pitchFamily="18" charset="0"/>
                <a:cs typeface="Times New Roman" pitchFamily="18" charset="0"/>
              </a:rPr>
              <a:t> on </a:t>
            </a:r>
            <a:r>
              <a:rPr lang="cs-CZ" dirty="0" err="1">
                <a:latin typeface="Times New Roman" pitchFamily="18" charset="0"/>
                <a:cs typeface="Times New Roman" pitchFamily="18" charset="0"/>
              </a:rPr>
              <a:t>higher</a:t>
            </a:r>
            <a:r>
              <a:rPr lang="cs-CZ" dirty="0">
                <a:latin typeface="Times New Roman" pitchFamily="18" charset="0"/>
                <a:cs typeface="Times New Roman" pitchFamily="18" charset="0"/>
              </a:rPr>
              <a:t> dividend.</a:t>
            </a:r>
          </a:p>
          <a:p>
            <a:pPr marL="1246188" lvl="1" indent="-517525" algn="just">
              <a:lnSpc>
                <a:spcPct val="120000"/>
              </a:lnSpc>
              <a:spcBef>
                <a:spcPct val="40000"/>
              </a:spcBef>
              <a:spcAft>
                <a:spcPct val="40000"/>
              </a:spcAft>
              <a:buFont typeface="Wingdings" pitchFamily="2" charset="2"/>
              <a:buChar char="q"/>
              <a:defRPr/>
            </a:pPr>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Replacement of equity by foreign</a:t>
            </a:r>
            <a:r>
              <a:rPr lang="cs-CZ"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cs-CZ"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debt</a:t>
            </a:r>
            <a:r>
              <a:rPr lang="cs-CZ"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capital brings cheapening cost</a:t>
            </a:r>
            <a:r>
              <a:rPr lang="cs-CZ"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a:t>
            </a:r>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of the total capital up to a certain level of indebtedness; then the total cost</a:t>
            </a:r>
            <a:r>
              <a:rPr lang="cs-CZ"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a:t>
            </a:r>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of capital are beginning to grow</a:t>
            </a:r>
            <a:r>
              <a:rPr lang="cs-CZ">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481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4193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a:ln>
                  <a:noFill/>
                </a:ln>
                <a:solidFill>
                  <a:srgbClr val="307871"/>
                </a:solidFill>
                <a:effectLst/>
                <a:uLnTx/>
                <a:uFillTx/>
                <a:latin typeface="Times New Roman"/>
                <a:ea typeface="+mj-ea"/>
                <a:cs typeface="+mj-cs"/>
              </a:rPr>
              <a:t>Introduction</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10000"/>
              </a:lnSpc>
              <a:buFont typeface="Wingdings" pitchFamily="2" charset="2"/>
              <a:buNone/>
              <a:defRPr/>
            </a:pPr>
            <a:r>
              <a:rPr lang="en-US" sz="2400" dirty="0">
                <a:latin typeface="Times New Roman" panose="02020603050405020304" pitchFamily="18" charset="0"/>
                <a:cs typeface="Times New Roman" panose="02020603050405020304" pitchFamily="18" charset="0"/>
              </a:rPr>
              <a:t>For each source of funding, it is more or less difficult to identify or estimate the cost of obtaining and using </a:t>
            </a:r>
            <a:r>
              <a:rPr lang="cs-CZ" sz="2400" dirty="0" err="1">
                <a:latin typeface="Times New Roman" panose="02020603050405020304" pitchFamily="18" charset="0"/>
                <a:cs typeface="Times New Roman" panose="02020603050405020304" pitchFamily="18" charset="0"/>
              </a:rPr>
              <a:t>the</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capital</a:t>
            </a:r>
            <a:r>
              <a:rPr lang="en-US" sz="2400" dirty="0">
                <a:latin typeface="Times New Roman" panose="02020603050405020304" pitchFamily="18" charset="0"/>
                <a:cs typeface="Times New Roman" panose="02020603050405020304" pitchFamily="18" charset="0"/>
              </a:rPr>
              <a:t>. Each capital incurs costs associated with its use. In terms of the economic use of this category of costs, we are interested in the costs of individual types of capital, but also in the amount of the average cost of total capital</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of</a:t>
            </a:r>
            <a:r>
              <a:rPr lang="en-US" sz="2400" dirty="0">
                <a:latin typeface="Times New Roman" panose="02020603050405020304" pitchFamily="18" charset="0"/>
                <a:cs typeface="Times New Roman" panose="02020603050405020304" pitchFamily="18" charset="0"/>
              </a:rPr>
              <a:t> the company, which significantly influence the investment and financial decisions of the company.</a:t>
            </a:r>
            <a:endParaRPr lang="cs-CZ" sz="24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688777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190610" cy="523220"/>
          </a:xfrm>
          <a:prstGeom prst="rect">
            <a:avLst/>
          </a:prstGeom>
        </p:spPr>
        <p:txBody>
          <a:bodyPr wrap="none">
            <a:spAutoFit/>
          </a:bodyPr>
          <a:lstStyle/>
          <a:p>
            <a:pPr lvl="0">
              <a:defRPr/>
            </a:pPr>
            <a:r>
              <a:rPr lang="cs-CZ" sz="2800" b="1" i="1" dirty="0" err="1">
                <a:latin typeface="Times New Roman" pitchFamily="18" charset="0"/>
                <a:cs typeface="Times New Roman" pitchFamily="18" charset="0"/>
              </a:rPr>
              <a:t>The</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ownership</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structure</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of</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the</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company</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the</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cycle</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of</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current</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assets</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sz="2400" dirty="0">
              <a:solidFill>
                <a:srgbClr val="307871"/>
              </a:solidFill>
              <a:latin typeface="Times New Roman" panose="02020603050405020304" pitchFamily="18" charset="0"/>
              <a:cs typeface="Times New Roman" panose="02020603050405020304" pitchFamily="18" charset="0"/>
            </a:endParaRPr>
          </a:p>
        </p:txBody>
      </p:sp>
      <p:graphicFrame>
        <p:nvGraphicFramePr>
          <p:cNvPr id="6" name="Object 2"/>
          <p:cNvGraphicFramePr>
            <a:graphicFrameLocks noChangeAspect="1"/>
          </p:cNvGraphicFramePr>
          <p:nvPr>
            <p:extLst>
              <p:ext uri="{D42A27DB-BD31-4B8C-83A1-F6EECF244321}">
                <p14:modId xmlns:p14="http://schemas.microsoft.com/office/powerpoint/2010/main" val="2728555114"/>
              </p:ext>
            </p:extLst>
          </p:nvPr>
        </p:nvGraphicFramePr>
        <p:xfrm>
          <a:off x="1198109" y="1275606"/>
          <a:ext cx="8154987" cy="4870450"/>
        </p:xfrm>
        <a:graphic>
          <a:graphicData uri="http://schemas.openxmlformats.org/presentationml/2006/ole">
            <mc:AlternateContent xmlns:mc="http://schemas.openxmlformats.org/markup-compatibility/2006">
              <mc:Choice xmlns:v="urn:schemas-microsoft-com:vml" Requires="v">
                <p:oleObj spid="_x0000_s1112" name="Document" r:id="rId5" imgW="5746651" imgH="3431927" progId="Word.Document.8">
                  <p:embed/>
                </p:oleObj>
              </mc:Choice>
              <mc:Fallback>
                <p:oleObj name="Document" r:id="rId5" imgW="5746651" imgH="3431927" progId="Word.Document.8">
                  <p:embed/>
                  <p:pic>
                    <p:nvPicPr>
                      <p:cNvPr id="6146" name="Object 2"/>
                      <p:cNvPicPr>
                        <a:picLocks noGrp="1" noChangeAspect="1" noChangeArrowheads="1"/>
                      </p:cNvPicPr>
                      <p:nvPr/>
                    </p:nvPicPr>
                    <p:blipFill>
                      <a:blip r:embed="rId6"/>
                      <a:srcRect/>
                      <a:stretch>
                        <a:fillRect/>
                      </a:stretch>
                    </p:blipFill>
                    <p:spPr bwMode="auto">
                      <a:xfrm>
                        <a:off x="1198109" y="1275606"/>
                        <a:ext cx="8154987" cy="4870450"/>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1134141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519968" cy="523220"/>
          </a:xfrm>
          <a:prstGeom prst="rect">
            <a:avLst/>
          </a:prstGeom>
        </p:spPr>
        <p:txBody>
          <a:bodyPr wrap="none">
            <a:spAutoFit/>
          </a:bodyPr>
          <a:lstStyle/>
          <a:p>
            <a:pPr lvl="0">
              <a:defRPr/>
            </a:pPr>
            <a:r>
              <a:rPr lang="cs-CZ" sz="2800" b="1" i="1" dirty="0" err="1">
                <a:latin typeface="Times New Roman" pitchFamily="18" charset="0"/>
                <a:cs typeface="Times New Roman" pitchFamily="18" charset="0"/>
              </a:rPr>
              <a:t>Liquidity</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101214"/>
            <a:ext cx="8280920" cy="327484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0000"/>
              </a:lnSpc>
              <a:spcBef>
                <a:spcPct val="40000"/>
              </a:spcBef>
              <a:spcAft>
                <a:spcPct val="40000"/>
              </a:spcAft>
              <a:buNone/>
              <a:defRPr/>
            </a:pPr>
            <a:r>
              <a:rPr lang="en-US" sz="2400" dirty="0">
                <a:latin typeface="Times New Roman" panose="02020603050405020304" pitchFamily="18" charset="0"/>
                <a:cs typeface="Times New Roman" panose="02020603050405020304" pitchFamily="18" charset="0"/>
              </a:rPr>
              <a:t>The ability of the individual components of assets to convert into cash is known as a liquidity (liquidity, absolute liquidity). (How quickly</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components</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convert</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or</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transform</a:t>
            </a:r>
            <a:r>
              <a:rPr lang="en-US" sz="2400" dirty="0">
                <a:latin typeface="Times New Roman" panose="02020603050405020304" pitchFamily="18" charset="0"/>
                <a:cs typeface="Times New Roman" panose="02020603050405020304" pitchFamily="18" charset="0"/>
              </a:rPr>
              <a:t>)</a:t>
            </a:r>
            <a:endParaRPr lang="cs-CZ" sz="2400" dirty="0">
              <a:latin typeface="Times New Roman" panose="02020603050405020304" pitchFamily="18" charset="0"/>
              <a:cs typeface="Times New Roman" panose="02020603050405020304" pitchFamily="18" charset="0"/>
            </a:endParaRPr>
          </a:p>
          <a:p>
            <a:pPr marL="0" indent="0" algn="just">
              <a:lnSpc>
                <a:spcPct val="120000"/>
              </a:lnSpc>
              <a:spcBef>
                <a:spcPct val="40000"/>
              </a:spcBef>
              <a:spcAft>
                <a:spcPct val="40000"/>
              </a:spcAft>
              <a:buNone/>
              <a:defRPr/>
            </a:pPr>
            <a:r>
              <a:rPr lang="en-US" sz="2400" b="1" i="1" dirty="0">
                <a:solidFill>
                  <a:srgbClr val="FFC000"/>
                </a:solidFill>
                <a:latin typeface="Times New Roman" panose="02020603050405020304" pitchFamily="18" charset="0"/>
                <a:cs typeface="Times New Roman" panose="02020603050405020304" pitchFamily="18" charset="0"/>
              </a:rPr>
              <a:t>Money</a:t>
            </a:r>
            <a:r>
              <a:rPr lang="en-US" sz="2400" dirty="0">
                <a:latin typeface="Times New Roman" panose="02020603050405020304" pitchFamily="18" charset="0"/>
                <a:cs typeface="Times New Roman" panose="02020603050405020304" pitchFamily="18" charset="0"/>
              </a:rPr>
              <a:t>: the most liquid part of Assets</a:t>
            </a:r>
            <a:endParaRPr lang="cs-CZ" sz="2400" dirty="0">
              <a:latin typeface="Times New Roman" panose="02020603050405020304" pitchFamily="18" charset="0"/>
              <a:cs typeface="Times New Roman" panose="02020603050405020304" pitchFamily="18" charset="0"/>
            </a:endParaRPr>
          </a:p>
          <a:p>
            <a:pPr marL="0" indent="0" algn="just">
              <a:lnSpc>
                <a:spcPct val="120000"/>
              </a:lnSpc>
              <a:spcBef>
                <a:spcPct val="40000"/>
              </a:spcBef>
              <a:spcAft>
                <a:spcPct val="40000"/>
              </a:spcAft>
              <a:buNone/>
              <a:defRPr/>
            </a:pPr>
            <a:r>
              <a:rPr lang="en-US" sz="2400" b="1" i="1" dirty="0">
                <a:solidFill>
                  <a:srgbClr val="FFC000"/>
                </a:solidFill>
                <a:latin typeface="Times New Roman" panose="02020603050405020304" pitchFamily="18" charset="0"/>
                <a:cs typeface="Times New Roman" panose="02020603050405020304" pitchFamily="18" charset="0"/>
              </a:rPr>
              <a:t>Fixed assets </a:t>
            </a:r>
            <a:r>
              <a:rPr lang="en-US" sz="2400" dirty="0">
                <a:latin typeface="Times New Roman" panose="02020603050405020304" pitchFamily="18" charset="0"/>
                <a:cs typeface="Times New Roman" panose="02020603050405020304" pitchFamily="18" charset="0"/>
              </a:rPr>
              <a:t>(buildings, machinery ...) the least liquid component</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of</a:t>
            </a:r>
            <a:r>
              <a:rPr lang="en-US" sz="2400" dirty="0">
                <a:latin typeface="Times New Roman" panose="02020603050405020304" pitchFamily="18" charset="0"/>
                <a:cs typeface="Times New Roman" panose="02020603050405020304" pitchFamily="18" charset="0"/>
              </a:rPr>
              <a:t> assets.</a:t>
            </a:r>
            <a:endParaRPr lang="cs-CZ" sz="2400" dirty="0">
              <a:latin typeface="Times New Roman" panose="02020603050405020304" pitchFamily="18" charset="0"/>
              <a:cs typeface="Times New Roman" panose="02020603050405020304" pitchFamily="18" charset="0"/>
            </a:endParaRPr>
          </a:p>
          <a:p>
            <a:pPr marL="0" indent="0" algn="just">
              <a:lnSpc>
                <a:spcPct val="120000"/>
              </a:lnSpc>
              <a:spcBef>
                <a:spcPct val="40000"/>
              </a:spcBef>
              <a:spcAft>
                <a:spcPct val="40000"/>
              </a:spcAft>
              <a:buNone/>
              <a:defRPr/>
            </a:pPr>
            <a:r>
              <a:rPr lang="cs-CZ" sz="2400" dirty="0" err="1">
                <a:latin typeface="Times New Roman" panose="02020603050405020304" pitchFamily="18" charset="0"/>
                <a:cs typeface="Times New Roman" panose="02020603050405020304" pitchFamily="18" charset="0"/>
              </a:rPr>
              <a:t>If</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we</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measure</a:t>
            </a:r>
            <a:r>
              <a:rPr lang="en-US" sz="2400" dirty="0">
                <a:latin typeface="Times New Roman" panose="02020603050405020304" pitchFamily="18" charset="0"/>
                <a:cs typeface="Times New Roman" panose="02020603050405020304" pitchFamily="18" charset="0"/>
              </a:rPr>
              <a:t> amount of the payables of the company with the amount of liquid assets we are talking about the liquidity of the company. It is the firm's ability to pay its obligations in the "near future".</a:t>
            </a:r>
            <a:endParaRPr lang="cs-CZ" sz="2400" dirty="0">
              <a:latin typeface="Times New Roman" pitchFamily="18" charset="0"/>
              <a:cs typeface="Times New Roman" pitchFamily="18" charset="0"/>
            </a:endParaRPr>
          </a:p>
        </p:txBody>
      </p:sp>
    </p:spTree>
    <p:extLst>
      <p:ext uri="{BB962C8B-B14F-4D97-AF65-F5344CB8AC3E}">
        <p14:creationId xmlns:p14="http://schemas.microsoft.com/office/powerpoint/2010/main" val="185668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519968" cy="523220"/>
          </a:xfrm>
          <a:prstGeom prst="rect">
            <a:avLst/>
          </a:prstGeom>
        </p:spPr>
        <p:txBody>
          <a:bodyPr wrap="none">
            <a:spAutoFit/>
          </a:bodyPr>
          <a:lstStyle/>
          <a:p>
            <a:pPr lvl="0">
              <a:defRPr/>
            </a:pPr>
            <a:r>
              <a:rPr lang="cs-CZ" sz="2800" b="1" i="1" dirty="0" err="1">
                <a:latin typeface="Times New Roman" pitchFamily="18" charset="0"/>
                <a:cs typeface="Times New Roman" pitchFamily="18" charset="0"/>
              </a:rPr>
              <a:t>Liquidity</a:t>
            </a:r>
            <a:endParaRPr lang="en-GB" sz="2800" b="1" kern="0" dirty="0">
              <a:solidFill>
                <a:sysClr val="windowText" lastClr="000000"/>
              </a:solidFill>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5725" indent="0" algn="just">
              <a:lnSpc>
                <a:spcPct val="120000"/>
              </a:lnSpc>
              <a:spcBef>
                <a:spcPct val="40000"/>
              </a:spcBef>
              <a:spcAft>
                <a:spcPct val="40000"/>
              </a:spcAft>
              <a:buNone/>
              <a:defRPr/>
            </a:pPr>
            <a:r>
              <a:rPr lang="en-US" sz="2400" dirty="0">
                <a:latin typeface="Times New Roman" panose="02020603050405020304" pitchFamily="18" charset="0"/>
                <a:cs typeface="Times New Roman" panose="02020603050405020304" pitchFamily="18" charset="0"/>
              </a:rPr>
              <a:t>Good liquidity is a prerequisite for the company's financial balance. Disrupted financial balance leads to insolvency</a:t>
            </a:r>
            <a:r>
              <a:rPr lang="cs-CZ" sz="2400" dirty="0">
                <a:latin typeface="Times New Roman" panose="02020603050405020304" pitchFamily="18" charset="0"/>
                <a:cs typeface="Times New Roman" panose="02020603050405020304" pitchFamily="18" charset="0"/>
              </a:rPr>
              <a:t>.</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Liquidity is expressed in the form of ratios called the </a:t>
            </a:r>
            <a:r>
              <a:rPr lang="en-US" sz="2400" dirty="0">
                <a:solidFill>
                  <a:srgbClr val="FFC000"/>
                </a:solidFill>
                <a:latin typeface="Times New Roman" panose="02020603050405020304" pitchFamily="18" charset="0"/>
                <a:cs typeface="Times New Roman" panose="02020603050405020304" pitchFamily="18" charset="0"/>
              </a:rPr>
              <a:t>degree of liquidity.</a:t>
            </a:r>
            <a:endParaRPr lang="cs-CZ" sz="2400" dirty="0">
              <a:solidFill>
                <a:srgbClr val="FFC000"/>
              </a:solidFill>
              <a:latin typeface="Times New Roman" panose="02020603050405020304" pitchFamily="18" charset="0"/>
              <a:cs typeface="Times New Roman" panose="02020603050405020304" pitchFamily="18" charset="0"/>
            </a:endParaRPr>
          </a:p>
          <a:p>
            <a:pPr marL="85725" indent="0" algn="just">
              <a:lnSpc>
                <a:spcPct val="120000"/>
              </a:lnSpc>
              <a:spcBef>
                <a:spcPct val="40000"/>
              </a:spcBef>
              <a:spcAft>
                <a:spcPct val="40000"/>
              </a:spcAft>
              <a:buNone/>
              <a:defRPr/>
            </a:pPr>
            <a:r>
              <a:rPr lang="en-US" sz="2400" dirty="0">
                <a:latin typeface="Times New Roman" panose="02020603050405020304" pitchFamily="18" charset="0"/>
                <a:cs typeface="Times New Roman" panose="02020603050405020304" pitchFamily="18" charset="0"/>
              </a:rPr>
              <a:t>As a measure of liquidity, the principle of a major proportion of assets with a higher degree of liquidity</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is</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used</a:t>
            </a:r>
            <a:r>
              <a:rPr lang="en-US" sz="2400" dirty="0">
                <a:latin typeface="Times New Roman" panose="02020603050405020304" pitchFamily="18" charset="0"/>
                <a:cs typeface="Times New Roman" panose="02020603050405020304" pitchFamily="18" charset="0"/>
              </a:rPr>
              <a:t> compared to short-term liabilities and short-term bank loans.</a:t>
            </a:r>
            <a:r>
              <a:rPr lang="cs-CZ" sz="2400" dirty="0">
                <a:latin typeface="Times New Roman" pitchFamily="18" charset="0"/>
                <a:cs typeface="Times New Roman" pitchFamily="18" charset="0"/>
              </a:rPr>
              <a:t> </a:t>
            </a:r>
          </a:p>
        </p:txBody>
      </p:sp>
    </p:spTree>
    <p:extLst>
      <p:ext uri="{BB962C8B-B14F-4D97-AF65-F5344CB8AC3E}">
        <p14:creationId xmlns:p14="http://schemas.microsoft.com/office/powerpoint/2010/main" val="4160613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39478"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a:ln>
                  <a:noFill/>
                </a:ln>
                <a:solidFill>
                  <a:srgbClr val="307871"/>
                </a:solidFill>
                <a:effectLst/>
                <a:uLnTx/>
                <a:uFillTx/>
                <a:latin typeface="Times New Roman"/>
                <a:ea typeface="+mj-ea"/>
                <a:cs typeface="+mj-cs"/>
              </a:rPr>
              <a:t>Costs</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of</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capital</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2058873" y="2729938"/>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709045" y="957040"/>
            <a:ext cx="8280920" cy="607077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10000"/>
              </a:lnSpc>
              <a:spcBef>
                <a:spcPts val="1200"/>
              </a:spcBef>
              <a:spcAft>
                <a:spcPts val="1200"/>
              </a:spcAft>
              <a:buFont typeface="Wingdings" pitchFamily="2" charset="2"/>
              <a:buNone/>
            </a:pPr>
            <a:r>
              <a:rPr lang="en-US" sz="2400" dirty="0">
                <a:latin typeface="Times New Roman" panose="02020603050405020304" pitchFamily="18" charset="0"/>
                <a:cs typeface="Times New Roman" panose="02020603050405020304" pitchFamily="18" charset="0"/>
              </a:rPr>
              <a:t>The cost of each type of capital depends mainly on:</a:t>
            </a:r>
            <a:endParaRPr lang="cs-CZ" sz="2400" dirty="0">
              <a:latin typeface="Times New Roman" panose="02020603050405020304" pitchFamily="18" charset="0"/>
              <a:cs typeface="Times New Roman" panose="02020603050405020304" pitchFamily="18" charset="0"/>
            </a:endParaRPr>
          </a:p>
          <a:p>
            <a:pPr algn="just">
              <a:lnSpc>
                <a:spcPct val="110000"/>
              </a:lnSpc>
              <a:spcBef>
                <a:spcPts val="1200"/>
              </a:spcBef>
              <a:spcAft>
                <a:spcPts val="1200"/>
              </a:spcAft>
            </a:pPr>
            <a:r>
              <a:rPr lang="en-US" sz="2000" dirty="0">
                <a:latin typeface="Times New Roman" panose="02020603050405020304" pitchFamily="18" charset="0"/>
                <a:cs typeface="Times New Roman" panose="02020603050405020304" pitchFamily="18" charset="0"/>
              </a:rPr>
              <a:t>capital maturity - at longer maturities, the investor asks for higher returns and the cost of capital increases,</a:t>
            </a:r>
            <a:endParaRPr lang="cs-CZ" sz="2000" dirty="0">
              <a:latin typeface="Times New Roman" panose="02020603050405020304" pitchFamily="18" charset="0"/>
              <a:cs typeface="Times New Roman" panose="02020603050405020304" pitchFamily="18" charset="0"/>
            </a:endParaRPr>
          </a:p>
          <a:p>
            <a:pPr algn="just">
              <a:lnSpc>
                <a:spcPct val="110000"/>
              </a:lnSpc>
              <a:spcBef>
                <a:spcPts val="1200"/>
              </a:spcBef>
              <a:spcAft>
                <a:spcPts val="1200"/>
              </a:spcAft>
            </a:pPr>
            <a:r>
              <a:rPr lang="en-US" sz="2000" dirty="0">
                <a:latin typeface="Times New Roman" panose="02020603050405020304" pitchFamily="18" charset="0"/>
                <a:cs typeface="Times New Roman" panose="02020603050405020304" pitchFamily="18" charset="0"/>
              </a:rPr>
              <a:t>the degree of risk the investor </a:t>
            </a:r>
            <a:r>
              <a:rPr lang="cs-CZ" sz="2000" dirty="0" err="1">
                <a:latin typeface="Times New Roman" panose="02020603050405020304" pitchFamily="18" charset="0"/>
                <a:cs typeface="Times New Roman" panose="02020603050405020304" pitchFamily="18" charset="0"/>
              </a:rPr>
              <a:t>takes</a:t>
            </a:r>
            <a:r>
              <a:rPr lang="en-US" sz="2000" dirty="0">
                <a:latin typeface="Times New Roman" panose="02020603050405020304" pitchFamily="18" charset="0"/>
                <a:cs typeface="Times New Roman" panose="02020603050405020304" pitchFamily="18" charset="0"/>
              </a:rPr>
              <a:t> - at higher risk, the investor asks for higher returns and the cost of capital increases,</a:t>
            </a:r>
            <a:endParaRPr lang="cs-CZ" sz="2000" dirty="0">
              <a:latin typeface="Times New Roman" panose="02020603050405020304" pitchFamily="18" charset="0"/>
              <a:cs typeface="Times New Roman" panose="02020603050405020304" pitchFamily="18" charset="0"/>
            </a:endParaRPr>
          </a:p>
          <a:p>
            <a:pPr algn="just">
              <a:lnSpc>
                <a:spcPct val="110000"/>
              </a:lnSpc>
              <a:spcBef>
                <a:spcPts val="1200"/>
              </a:spcBef>
              <a:spcAft>
                <a:spcPts val="1200"/>
              </a:spcAft>
            </a:pPr>
            <a:r>
              <a:rPr lang="en-US" sz="2000" dirty="0">
                <a:latin typeface="Times New Roman" panose="02020603050405020304" pitchFamily="18" charset="0"/>
                <a:cs typeface="Times New Roman" panose="02020603050405020304" pitchFamily="18" charset="0"/>
              </a:rPr>
              <a:t>investment liquidity - with lower liquidity, the investor asks for higher returns and the cost of capital increases,</a:t>
            </a:r>
            <a:endParaRPr lang="cs-CZ" sz="2000" dirty="0">
              <a:latin typeface="Times New Roman" panose="02020603050405020304" pitchFamily="18" charset="0"/>
              <a:cs typeface="Times New Roman" panose="02020603050405020304" pitchFamily="18" charset="0"/>
            </a:endParaRPr>
          </a:p>
          <a:p>
            <a:pPr algn="just">
              <a:lnSpc>
                <a:spcPct val="110000"/>
              </a:lnSpc>
              <a:spcBef>
                <a:spcPts val="1200"/>
              </a:spcBef>
              <a:spcAft>
                <a:spcPts val="1200"/>
              </a:spcAft>
            </a:pPr>
            <a:r>
              <a:rPr lang="en-US" sz="2000" dirty="0">
                <a:latin typeface="Times New Roman" panose="02020603050405020304" pitchFamily="18" charset="0"/>
                <a:cs typeface="Times New Roman" panose="02020603050405020304" pitchFamily="18" charset="0"/>
              </a:rPr>
              <a:t>method of reimbursement of the cost of capital by the company - if they lower the tax base (interest is a cost), they are cheaper, if the company pays them only from net profit (profit shares, dividends), they are more expensive.</a:t>
            </a:r>
            <a:endParaRPr lang="cs-CZ" sz="20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90711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400016"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a:ln>
                  <a:noFill/>
                </a:ln>
                <a:solidFill>
                  <a:srgbClr val="307871"/>
                </a:solidFill>
                <a:effectLst/>
                <a:uLnTx/>
                <a:uFillTx/>
                <a:latin typeface="Times New Roman"/>
                <a:ea typeface="+mj-ea"/>
                <a:cs typeface="+mj-cs"/>
              </a:rPr>
              <a:t>Cost</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of</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capital</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6"/>
            <a:ext cx="8280920" cy="3100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10000"/>
              </a:lnSpc>
              <a:spcBef>
                <a:spcPts val="1200"/>
              </a:spcBef>
              <a:spcAft>
                <a:spcPts val="1200"/>
              </a:spcAft>
              <a:buNone/>
              <a:tabLst>
                <a:tab pos="538163" algn="l"/>
              </a:tabLst>
            </a:pPr>
            <a:r>
              <a:rPr lang="en-US" sz="2400" dirty="0">
                <a:latin typeface="Times New Roman" panose="02020603050405020304" pitchFamily="18" charset="0"/>
                <a:cs typeface="Times New Roman" panose="02020603050405020304" pitchFamily="18" charset="0"/>
              </a:rPr>
              <a:t>Taking into account the factors, the different types of capital may be ranked in terms of their 'price' </a:t>
            </a:r>
            <a:r>
              <a:rPr lang="cs-CZ" sz="2400" dirty="0">
                <a:latin typeface="Times New Roman" panose="02020603050405020304" pitchFamily="18" charset="0"/>
                <a:cs typeface="Times New Roman" panose="02020603050405020304" pitchFamily="18" charset="0"/>
              </a:rPr>
              <a:t>to</a:t>
            </a:r>
            <a:r>
              <a:rPr lang="en-US" sz="2400" dirty="0">
                <a:latin typeface="Times New Roman" panose="02020603050405020304" pitchFamily="18" charset="0"/>
                <a:cs typeface="Times New Roman" panose="02020603050405020304" pitchFamily="18" charset="0"/>
              </a:rPr>
              <a:t> the company as follows:</a:t>
            </a:r>
            <a:endParaRPr lang="cs-CZ" sz="2400" dirty="0">
              <a:latin typeface="Times New Roman" panose="02020603050405020304" pitchFamily="18" charset="0"/>
              <a:cs typeface="Times New Roman" panose="02020603050405020304" pitchFamily="18" charset="0"/>
            </a:endParaRPr>
          </a:p>
          <a:p>
            <a:pPr lvl="1">
              <a:lnSpc>
                <a:spcPct val="110000"/>
              </a:lnSpc>
              <a:spcBef>
                <a:spcPts val="1200"/>
              </a:spcBef>
              <a:spcAft>
                <a:spcPts val="1200"/>
              </a:spcAft>
              <a:tabLst>
                <a:tab pos="538163" algn="l"/>
              </a:tabLst>
            </a:pPr>
            <a:r>
              <a:rPr lang="en-US" sz="2000" dirty="0">
                <a:latin typeface="Times New Roman" panose="02020603050405020304" pitchFamily="18" charset="0"/>
                <a:cs typeface="Times New Roman" panose="02020603050405020304" pitchFamily="18" charset="0"/>
              </a:rPr>
              <a:t>the </a:t>
            </a:r>
            <a:r>
              <a:rPr lang="cs-CZ" sz="2000" dirty="0" err="1">
                <a:latin typeface="Times New Roman" panose="02020603050405020304" pitchFamily="18" charset="0"/>
                <a:cs typeface="Times New Roman" panose="02020603050405020304" pitchFamily="18" charset="0"/>
              </a:rPr>
              <a:t>cheapest</a:t>
            </a:r>
            <a:r>
              <a:rPr lang="en-US" sz="2000" dirty="0">
                <a:latin typeface="Times New Roman" panose="02020603050405020304" pitchFamily="18" charset="0"/>
                <a:cs typeface="Times New Roman" panose="02020603050405020304" pitchFamily="18" charset="0"/>
              </a:rPr>
              <a:t> is </a:t>
            </a:r>
            <a:r>
              <a:rPr lang="cs-CZ" sz="2000" dirty="0" err="1">
                <a:latin typeface="Times New Roman" panose="02020603050405020304" pitchFamily="18" charset="0"/>
                <a:cs typeface="Times New Roman" panose="02020603050405020304" pitchFamily="18" charset="0"/>
              </a:rPr>
              <a:t>external</a:t>
            </a:r>
            <a:r>
              <a:rPr lang="en-US" sz="2000" dirty="0">
                <a:latin typeface="Times New Roman" panose="02020603050405020304" pitchFamily="18" charset="0"/>
                <a:cs typeface="Times New Roman" panose="02020603050405020304" pitchFamily="18" charset="0"/>
              </a:rPr>
              <a:t> short-term capital</a:t>
            </a:r>
            <a:endParaRPr lang="cs-CZ" sz="2000" dirty="0">
              <a:latin typeface="Times New Roman" panose="02020603050405020304" pitchFamily="18" charset="0"/>
              <a:cs typeface="Times New Roman" panose="02020603050405020304" pitchFamily="18" charset="0"/>
            </a:endParaRPr>
          </a:p>
          <a:p>
            <a:pPr lvl="1">
              <a:lnSpc>
                <a:spcPct val="110000"/>
              </a:lnSpc>
              <a:spcBef>
                <a:spcPts val="1200"/>
              </a:spcBef>
              <a:spcAft>
                <a:spcPts val="1200"/>
              </a:spcAft>
              <a:tabLst>
                <a:tab pos="538163" algn="l"/>
              </a:tabLst>
            </a:pPr>
            <a:r>
              <a:rPr lang="en-US" sz="2000" dirty="0">
                <a:latin typeface="Times New Roman" panose="02020603050405020304" pitchFamily="18" charset="0"/>
                <a:cs typeface="Times New Roman" panose="02020603050405020304" pitchFamily="18" charset="0"/>
              </a:rPr>
              <a:t>long-term </a:t>
            </a:r>
            <a:r>
              <a:rPr lang="cs-CZ" sz="2000" dirty="0" err="1">
                <a:latin typeface="Times New Roman" panose="02020603050405020304" pitchFamily="18" charset="0"/>
                <a:cs typeface="Times New Roman" panose="02020603050405020304" pitchFamily="18" charset="0"/>
              </a:rPr>
              <a:t>external</a:t>
            </a:r>
            <a:r>
              <a:rPr lang="en-US" sz="2000" dirty="0">
                <a:latin typeface="Times New Roman" panose="02020603050405020304" pitchFamily="18" charset="0"/>
                <a:cs typeface="Times New Roman" panose="02020603050405020304" pitchFamily="18" charset="0"/>
              </a:rPr>
              <a:t> capital is more expensive,</a:t>
            </a:r>
            <a:endParaRPr lang="cs-CZ" sz="2000" dirty="0">
              <a:latin typeface="Times New Roman" panose="02020603050405020304" pitchFamily="18" charset="0"/>
              <a:cs typeface="Times New Roman" panose="02020603050405020304" pitchFamily="18" charset="0"/>
            </a:endParaRPr>
          </a:p>
          <a:p>
            <a:pPr lvl="1">
              <a:lnSpc>
                <a:spcPct val="110000"/>
              </a:lnSpc>
              <a:spcBef>
                <a:spcPts val="1200"/>
              </a:spcBef>
              <a:spcAft>
                <a:spcPts val="1200"/>
              </a:spcAft>
              <a:tabLst>
                <a:tab pos="538163" algn="l"/>
              </a:tabLst>
            </a:pPr>
            <a:r>
              <a:rPr lang="en-US" sz="2000" dirty="0">
                <a:latin typeface="Times New Roman" panose="02020603050405020304" pitchFamily="18" charset="0"/>
                <a:cs typeface="Times New Roman" panose="02020603050405020304" pitchFamily="18" charset="0"/>
              </a:rPr>
              <a:t>equity is the most expensive.</a:t>
            </a:r>
            <a:endParaRPr lang="cs-CZ" sz="20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580488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4254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a:ln>
                  <a:noFill/>
                </a:ln>
                <a:solidFill>
                  <a:srgbClr val="307871"/>
                </a:solidFill>
                <a:effectLst/>
                <a:uLnTx/>
                <a:uFillTx/>
                <a:latin typeface="Times New Roman"/>
                <a:ea typeface="+mj-ea"/>
                <a:cs typeface="+mj-cs"/>
              </a:rPr>
              <a:t>Cost</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of</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debt</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6"/>
            <a:ext cx="8280920" cy="3100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10000"/>
              </a:lnSpc>
              <a:buFont typeface="Wingdings" pitchFamily="2" charset="2"/>
              <a:buNone/>
            </a:pPr>
            <a:r>
              <a:rPr lang="en-US" sz="2400" dirty="0">
                <a:latin typeface="Times New Roman" panose="02020603050405020304" pitchFamily="18" charset="0"/>
                <a:cs typeface="Times New Roman" panose="02020603050405020304" pitchFamily="18" charset="0"/>
              </a:rPr>
              <a:t>They represent </a:t>
            </a:r>
            <a:r>
              <a:rPr lang="en-US" sz="2400" b="1" i="1" dirty="0">
                <a:latin typeface="Times New Roman" panose="02020603050405020304" pitchFamily="18" charset="0"/>
                <a:cs typeface="Times New Roman" panose="02020603050405020304" pitchFamily="18" charset="0"/>
              </a:rPr>
              <a:t>interest and other expenses related to the acquisition of foreign capital </a:t>
            </a:r>
            <a:r>
              <a:rPr lang="en-US" sz="2400" dirty="0">
                <a:latin typeface="Times New Roman" panose="02020603050405020304" pitchFamily="18" charset="0"/>
                <a:cs typeface="Times New Roman" panose="02020603050405020304" pitchFamily="18" charset="0"/>
              </a:rPr>
              <a:t>(bank and other fees, commissions), which are mostly contractually agreed. </a:t>
            </a:r>
            <a:r>
              <a:rPr lang="cs-CZ" sz="2400" dirty="0">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n the case of the provision of capital in the form of a loan, the company is obliged to return the loan within the set deadline,</a:t>
            </a:r>
            <a:r>
              <a:rPr lang="cs-CZ"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with the agreed interest.</a:t>
            </a:r>
            <a:endParaRPr lang="cs-CZ" sz="2400" dirty="0">
              <a:latin typeface="Times New Roman" panose="02020603050405020304" pitchFamily="18" charset="0"/>
              <a:cs typeface="Times New Roman" panose="02020603050405020304" pitchFamily="18" charset="0"/>
            </a:endParaRPr>
          </a:p>
          <a:p>
            <a:pPr marL="0" indent="0" algn="just">
              <a:lnSpc>
                <a:spcPct val="110000"/>
              </a:lnSpc>
              <a:buFont typeface="Wingdings" pitchFamily="2" charset="2"/>
              <a:buNone/>
            </a:pPr>
            <a:r>
              <a:rPr lang="en-US" sz="2400" dirty="0">
                <a:latin typeface="Times New Roman" panose="02020603050405020304" pitchFamily="18" charset="0"/>
                <a:cs typeface="Times New Roman" panose="02020603050405020304" pitchFamily="18" charset="0"/>
              </a:rPr>
              <a:t>At the same time, </a:t>
            </a:r>
            <a:r>
              <a:rPr lang="en-US" sz="2400" b="1" i="1" dirty="0">
                <a:latin typeface="Times New Roman" panose="02020603050405020304" pitchFamily="18" charset="0"/>
                <a:cs typeface="Times New Roman" panose="02020603050405020304" pitchFamily="18" charset="0"/>
              </a:rPr>
              <a:t>short-term foreign capital is cheaper than long-term capital </a:t>
            </a:r>
            <a:r>
              <a:rPr lang="en-US" sz="2400" dirty="0">
                <a:latin typeface="Times New Roman" panose="02020603050405020304" pitchFamily="18" charset="0"/>
                <a:cs typeface="Times New Roman" panose="02020603050405020304" pitchFamily="18" charset="0"/>
              </a:rPr>
              <a:t>(it bears lower interest rates).</a:t>
            </a:r>
            <a:endParaRPr lang="cs-CZ" sz="24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97436272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861</TotalTime>
  <Words>1569</Words>
  <Application>Microsoft Office PowerPoint</Application>
  <PresentationFormat>Širokoúhlá obrazovka</PresentationFormat>
  <Paragraphs>126</Paragraphs>
  <Slides>25</Slides>
  <Notes>25</Notes>
  <HiddenSlides>0</HiddenSlides>
  <MMClips>0</MMClips>
  <ScaleCrop>false</ScaleCrop>
  <HeadingPairs>
    <vt:vector size="8" baseType="variant">
      <vt:variant>
        <vt:lpstr>Použitá písma</vt:lpstr>
      </vt:variant>
      <vt:variant>
        <vt:i4>6</vt:i4>
      </vt:variant>
      <vt:variant>
        <vt:lpstr>Motiv</vt:lpstr>
      </vt:variant>
      <vt:variant>
        <vt:i4>1</vt:i4>
      </vt:variant>
      <vt:variant>
        <vt:lpstr>Vložené servery OLE</vt:lpstr>
      </vt:variant>
      <vt:variant>
        <vt:i4>2</vt:i4>
      </vt:variant>
      <vt:variant>
        <vt:lpstr>Nadpisy snímků</vt:lpstr>
      </vt:variant>
      <vt:variant>
        <vt:i4>25</vt:i4>
      </vt:variant>
    </vt:vector>
  </HeadingPairs>
  <TitlesOfParts>
    <vt:vector size="34" baseType="lpstr">
      <vt:lpstr>Arial</vt:lpstr>
      <vt:lpstr>Calibri</vt:lpstr>
      <vt:lpstr>Calibri Light</vt:lpstr>
      <vt:lpstr>Cambria Math</vt:lpstr>
      <vt:lpstr>Times New Roman</vt:lpstr>
      <vt:lpstr>Wingdings</vt:lpstr>
      <vt:lpstr>Motiv Office</vt:lpstr>
      <vt:lpstr>Document</vt:lpstr>
      <vt:lpstr>Dokument</vt:lpstr>
      <vt:lpstr>Capital Structure and Financial Leverage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Žaneta Rylková</cp:lastModifiedBy>
  <cp:revision>166</cp:revision>
  <cp:lastPrinted>2019-11-14T05:47:15Z</cp:lastPrinted>
  <dcterms:created xsi:type="dcterms:W3CDTF">2016-11-25T20:36:16Z</dcterms:created>
  <dcterms:modified xsi:type="dcterms:W3CDTF">2025-02-04T12:30:25Z</dcterms:modified>
</cp:coreProperties>
</file>