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349" r:id="rId3"/>
    <p:sldId id="351" r:id="rId4"/>
    <p:sldId id="352" r:id="rId5"/>
    <p:sldId id="312" r:id="rId6"/>
    <p:sldId id="418" r:id="rId7"/>
    <p:sldId id="419" r:id="rId8"/>
    <p:sldId id="420" r:id="rId9"/>
    <p:sldId id="422" r:id="rId10"/>
    <p:sldId id="423" r:id="rId11"/>
    <p:sldId id="424" r:id="rId12"/>
    <p:sldId id="425" r:id="rId13"/>
    <p:sldId id="426" r:id="rId14"/>
    <p:sldId id="427" r:id="rId15"/>
    <p:sldId id="428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3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0D8353-FD62-4CEC-AA96-F5C8A5712562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2A06C6-64E3-4EE6-A837-86B79B7371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1018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is.slu.cz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</a:t>
            </a:r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4400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Requirements</a:t>
            </a:r>
            <a:endParaRPr lang="en-GB" sz="44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8072285" y="4965171"/>
            <a:ext cx="3890744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Žaneta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Rylková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en-GB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24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8000" dirty="0"/>
          </a:p>
        </p:txBody>
      </p:sp>
      <p:sp>
        <p:nvSpPr>
          <p:cNvPr id="5" name="Obdélník 4"/>
          <p:cNvSpPr/>
          <p:nvPr/>
        </p:nvSpPr>
        <p:spPr>
          <a:xfrm>
            <a:off x="3672041" y="449338"/>
            <a:ext cx="3357009" cy="523220"/>
          </a:xfrm>
          <a:prstGeom prst="rect">
            <a:avLst/>
          </a:prstGeom>
        </p:spPr>
        <p:txBody>
          <a:bodyPr wrap="none" lIns="91440" tIns="45720" rIns="91440" bIns="45720">
            <a:spAutoFit/>
          </a:bodyPr>
          <a:lstStyle/>
          <a:p>
            <a:pPr algn="ctr" defTabSz="914377">
              <a:defRPr/>
            </a:pP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Seminar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work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topics</a:t>
            </a:r>
            <a:endParaRPr lang="en-GB" sz="2800" b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1073" y="1657296"/>
            <a:ext cx="10657184" cy="285001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91440" tIns="45720" rIns="91440" bIns="45720" rtlCol="0">
            <a:spAutoFit/>
          </a:bodyPr>
          <a:lstStyle/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Overall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equipment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effectiveness</a:t>
            </a:r>
            <a:endParaRPr lang="cs-CZ" altLang="cs-CZ" sz="2800" b="1" i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Improving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quality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of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products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and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services</a:t>
            </a:r>
            <a:endParaRPr lang="cs-CZ" altLang="cs-CZ" sz="2800" b="1" i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Effective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business performance management</a:t>
            </a:r>
          </a:p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Financial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measures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within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managerial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economics</a:t>
            </a:r>
            <a:endParaRPr lang="cs-CZ" altLang="cs-CZ" sz="2800" b="1" i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Nonfinancial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measures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within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managerial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economics</a:t>
            </a:r>
            <a:endParaRPr lang="cs-CZ" altLang="cs-CZ" sz="2800" b="1" i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Strategic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management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methods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and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managerial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economics</a:t>
            </a:r>
            <a:endParaRPr lang="cs-CZ" altLang="cs-CZ" sz="2800" b="1" i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Managerial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economics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as a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tool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for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improving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management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decision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making</a:t>
            </a:r>
            <a:endParaRPr lang="cs-CZ" altLang="cs-CZ" sz="2800" b="1" i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4188" y="195487"/>
            <a:ext cx="1248139" cy="973549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65145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8000" dirty="0"/>
          </a:p>
        </p:txBody>
      </p:sp>
      <p:sp>
        <p:nvSpPr>
          <p:cNvPr id="5" name="Obdélník 4"/>
          <p:cNvSpPr/>
          <p:nvPr/>
        </p:nvSpPr>
        <p:spPr>
          <a:xfrm>
            <a:off x="3672041" y="449338"/>
            <a:ext cx="3357009" cy="523220"/>
          </a:xfrm>
          <a:prstGeom prst="rect">
            <a:avLst/>
          </a:prstGeom>
        </p:spPr>
        <p:txBody>
          <a:bodyPr wrap="none" lIns="91440" tIns="45720" rIns="91440" bIns="45720">
            <a:spAutoFit/>
          </a:bodyPr>
          <a:lstStyle/>
          <a:p>
            <a:pPr algn="ctr" defTabSz="914377">
              <a:defRPr/>
            </a:pP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Seminar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work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topics</a:t>
            </a:r>
            <a:endParaRPr lang="en-GB" sz="2800" b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1073" y="1657296"/>
            <a:ext cx="10657184" cy="353943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91440" tIns="45720" rIns="91440" bIns="45720" rtlCol="0">
            <a:spAutoFit/>
          </a:bodyPr>
          <a:lstStyle/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Balance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Sheet</a:t>
            </a:r>
            <a:endParaRPr lang="cs-CZ" altLang="cs-CZ" sz="2800" b="1" i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Profit and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Loss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Statement</a:t>
            </a:r>
            <a:endParaRPr lang="cs-CZ" altLang="cs-CZ" sz="2800" b="1" i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Cash-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flow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statement</a:t>
            </a:r>
            <a:endParaRPr lang="cs-CZ" altLang="cs-CZ" sz="2800" b="1" i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Working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Capital</a:t>
            </a:r>
            <a:endParaRPr lang="cs-CZ" altLang="cs-CZ" sz="2800" b="1" i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Financial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analysis</a:t>
            </a:r>
            <a:endParaRPr lang="cs-CZ" altLang="cs-CZ" sz="2800" b="1" i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Sales management</a:t>
            </a:r>
          </a:p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Production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process</a:t>
            </a:r>
            <a:endParaRPr lang="cs-CZ" altLang="cs-CZ" sz="2800" b="1" i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Inventory management</a:t>
            </a:r>
          </a:p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Investment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spending</a:t>
            </a:r>
            <a:endParaRPr lang="cs-CZ" altLang="cs-CZ" sz="2800" b="1" i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Objectives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of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organizations</a:t>
            </a:r>
            <a:endParaRPr lang="cs-CZ" altLang="cs-CZ" sz="2800" b="1" i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4188" y="195487"/>
            <a:ext cx="1248139" cy="973549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5919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8000" dirty="0"/>
          </a:p>
        </p:txBody>
      </p:sp>
      <p:sp>
        <p:nvSpPr>
          <p:cNvPr id="5" name="Obdélník 4"/>
          <p:cNvSpPr/>
          <p:nvPr/>
        </p:nvSpPr>
        <p:spPr>
          <a:xfrm>
            <a:off x="3672041" y="449338"/>
            <a:ext cx="3357009" cy="523220"/>
          </a:xfrm>
          <a:prstGeom prst="rect">
            <a:avLst/>
          </a:prstGeom>
        </p:spPr>
        <p:txBody>
          <a:bodyPr wrap="none" lIns="91440" tIns="45720" rIns="91440" bIns="45720">
            <a:spAutoFit/>
          </a:bodyPr>
          <a:lstStyle/>
          <a:p>
            <a:pPr algn="ctr" defTabSz="914377">
              <a:defRPr/>
            </a:pP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Seminar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work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topics</a:t>
            </a:r>
            <a:endParaRPr lang="en-GB" sz="2800" b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1073" y="1657296"/>
            <a:ext cx="10657184" cy="315285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91440" tIns="45720" rIns="91440" bIns="45720" rtlCol="0">
            <a:spAutoFit/>
          </a:bodyPr>
          <a:lstStyle/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Financial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Leverage</a:t>
            </a:r>
            <a:endParaRPr lang="cs-CZ" altLang="cs-CZ" sz="2800" b="1" i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Economy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of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Scale</a:t>
            </a:r>
            <a:endParaRPr lang="cs-CZ" altLang="cs-CZ" sz="2800" b="1" i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Price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of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a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product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or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a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service</a:t>
            </a:r>
            <a:endParaRPr lang="cs-CZ" altLang="cs-CZ" sz="2800" b="1" i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Controlling</a:t>
            </a:r>
          </a:p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Economic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Value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Added</a:t>
            </a:r>
            <a:endParaRPr lang="cs-CZ" altLang="cs-CZ" sz="2800" b="1" i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Business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Financing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and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Cost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of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Capital</a:t>
            </a:r>
            <a:endParaRPr lang="cs-CZ" altLang="cs-CZ" sz="2800" b="1" i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Elasticity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of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Demand</a:t>
            </a:r>
            <a:endParaRPr lang="cs-CZ" altLang="cs-CZ" sz="2800" b="1" i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Investment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and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Investment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Spending</a:t>
            </a:r>
            <a:endParaRPr lang="cs-CZ" altLang="cs-CZ" sz="2800" b="1" i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2400" i="1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4188" y="195487"/>
            <a:ext cx="1248139" cy="973549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32009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8000" dirty="0"/>
          </a:p>
        </p:txBody>
      </p:sp>
      <p:sp>
        <p:nvSpPr>
          <p:cNvPr id="5" name="Obdélník 4"/>
          <p:cNvSpPr/>
          <p:nvPr/>
        </p:nvSpPr>
        <p:spPr>
          <a:xfrm>
            <a:off x="3703302" y="449338"/>
            <a:ext cx="3294492" cy="523220"/>
          </a:xfrm>
          <a:prstGeom prst="rect">
            <a:avLst/>
          </a:prstGeom>
        </p:spPr>
        <p:txBody>
          <a:bodyPr wrap="none" lIns="91440" tIns="45720" rIns="91440" bIns="45720">
            <a:spAutoFit/>
          </a:bodyPr>
          <a:lstStyle/>
          <a:p>
            <a:pPr algn="ctr" defTabSz="914377">
              <a:defRPr/>
            </a:pP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Guidelines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for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slides</a:t>
            </a:r>
            <a:endParaRPr lang="en-GB" sz="2800" b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1073" y="1657296"/>
            <a:ext cx="10657184" cy="341138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91440" tIns="45720" rIns="91440" bIns="45720" rtlCol="0">
            <a:spAutoFit/>
          </a:bodyPr>
          <a:lstStyle/>
          <a:p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You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shouldn´t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use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slides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than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necessary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: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one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or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two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per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minute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of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your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presentation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will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be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enough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.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Don´t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present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information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in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sentences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and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paragraphs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,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divide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it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up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into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individual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points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. Try not to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present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more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than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six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points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on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one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slide.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You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should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reduce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text to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keywords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and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phrases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: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try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to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have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no more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than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six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words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per line.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Don´t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forget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, a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graph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or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chart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is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much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easier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to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understand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than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a text.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2400" i="1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4188" y="195487"/>
            <a:ext cx="1248139" cy="973549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28351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8000" dirty="0"/>
          </a:p>
        </p:txBody>
      </p:sp>
      <p:sp>
        <p:nvSpPr>
          <p:cNvPr id="5" name="Obdélník 4"/>
          <p:cNvSpPr/>
          <p:nvPr/>
        </p:nvSpPr>
        <p:spPr>
          <a:xfrm>
            <a:off x="3703302" y="449338"/>
            <a:ext cx="3294492" cy="523220"/>
          </a:xfrm>
          <a:prstGeom prst="rect">
            <a:avLst/>
          </a:prstGeom>
        </p:spPr>
        <p:txBody>
          <a:bodyPr wrap="none" lIns="91440" tIns="45720" rIns="91440" bIns="45720">
            <a:spAutoFit/>
          </a:bodyPr>
          <a:lstStyle/>
          <a:p>
            <a:pPr algn="ctr" defTabSz="914377">
              <a:defRPr/>
            </a:pP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Guidelines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for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slides</a:t>
            </a:r>
            <a:endParaRPr lang="en-GB" sz="2800" b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1073" y="1657296"/>
            <a:ext cx="10657184" cy="298049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91440" tIns="45720" rIns="91440" bIns="45720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1-2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slides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/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minute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– 1-2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slides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per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minute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of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presentation</a:t>
            </a:r>
            <a:endParaRPr lang="cs-CZ" altLang="cs-CZ" sz="2800" b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Info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in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points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–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information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in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points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, not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complete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sentences</a:t>
            </a:r>
            <a:endParaRPr lang="cs-CZ" altLang="cs-CZ" sz="2800" b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Max 6/slide – maximum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six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points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per slide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Keywords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only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–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reduce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to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key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words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and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phrases</a:t>
            </a:r>
            <a:endParaRPr lang="cs-CZ" altLang="cs-CZ" sz="2800" b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Max 6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words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– maximum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six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words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for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each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point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Visuals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best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–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graphs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and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visuals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wherever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possible</a:t>
            </a:r>
            <a:endParaRPr lang="cs-CZ" altLang="cs-CZ" sz="2800" b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2400" i="1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4188" y="195487"/>
            <a:ext cx="1248139" cy="973549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99834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8000" dirty="0"/>
          </a:p>
        </p:txBody>
      </p:sp>
      <p:sp>
        <p:nvSpPr>
          <p:cNvPr id="5" name="Obdélník 4"/>
          <p:cNvSpPr/>
          <p:nvPr/>
        </p:nvSpPr>
        <p:spPr>
          <a:xfrm>
            <a:off x="3703302" y="449338"/>
            <a:ext cx="3294492" cy="523220"/>
          </a:xfrm>
          <a:prstGeom prst="rect">
            <a:avLst/>
          </a:prstGeom>
        </p:spPr>
        <p:txBody>
          <a:bodyPr wrap="none" lIns="91440" tIns="45720" rIns="91440" bIns="45720">
            <a:spAutoFit/>
          </a:bodyPr>
          <a:lstStyle/>
          <a:p>
            <a:pPr algn="ctr" defTabSz="914377">
              <a:defRPr/>
            </a:pP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Guidelines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for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slides</a:t>
            </a:r>
            <a:endParaRPr lang="en-GB" sz="2800" b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1073" y="1657296"/>
            <a:ext cx="10657184" cy="267765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91440" tIns="45720" rIns="91440" bIns="45720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1-2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slides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/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minute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Info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in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points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Max 6/slide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Keywords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only</a:t>
            </a:r>
            <a:endParaRPr lang="cs-CZ" altLang="cs-CZ" sz="2800" b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Max 6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words</a:t>
            </a:r>
            <a:endParaRPr lang="cs-CZ" altLang="cs-CZ" sz="2800" b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Visuals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best</a:t>
            </a:r>
            <a:endParaRPr lang="cs-CZ" altLang="cs-CZ" sz="2800" b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4188" y="195487"/>
            <a:ext cx="1248139" cy="973549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6754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8000" dirty="0"/>
          </a:p>
        </p:txBody>
      </p:sp>
      <p:sp>
        <p:nvSpPr>
          <p:cNvPr id="5" name="Obdélník 4"/>
          <p:cNvSpPr/>
          <p:nvPr/>
        </p:nvSpPr>
        <p:spPr>
          <a:xfrm>
            <a:off x="3475673" y="449338"/>
            <a:ext cx="3749744" cy="523220"/>
          </a:xfrm>
          <a:prstGeom prst="rect">
            <a:avLst/>
          </a:prstGeom>
        </p:spPr>
        <p:txBody>
          <a:bodyPr wrap="none" lIns="91440" tIns="45720" rIns="91440" bIns="45720">
            <a:spAutoFit/>
          </a:bodyPr>
          <a:lstStyle/>
          <a:p>
            <a:pPr algn="ctr" defTabSz="914377">
              <a:defRPr/>
            </a:pP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Important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Information</a:t>
            </a:r>
            <a:endParaRPr lang="en-GB" sz="2800" b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27381" y="1530984"/>
            <a:ext cx="10657184" cy="181588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91440" tIns="45720" rIns="91440" bIns="45720" rtlCol="0">
            <a:spAutoFit/>
          </a:bodyPr>
          <a:lstStyle/>
          <a:p>
            <a:pPr eaLnBrk="1" hangingPunct="1">
              <a:defRPr/>
            </a:pPr>
            <a:r>
              <a:rPr lang="cs-CZ" alt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Consultancy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Hours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alt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Monday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09:00 – 10:00, office B303</a:t>
            </a:r>
          </a:p>
          <a:p>
            <a:pPr lvl="1">
              <a:spcBef>
                <a:spcPts val="800"/>
              </a:spcBef>
              <a:buClr>
                <a:srgbClr val="660000"/>
              </a:buClr>
              <a:buFont typeface="Wingdings" panose="05000000000000000000" pitchFamily="2" charset="2"/>
              <a:buChar char=""/>
              <a:defRPr/>
            </a:pPr>
            <a:r>
              <a:rPr lang="cs-CZ" altLang="cs-CZ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</a:t>
            </a:r>
            <a:r>
              <a:rPr lang="cs-CZ" alt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studying</a:t>
            </a:r>
            <a:r>
              <a:rPr lang="cs-CZ" alt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presentations</a:t>
            </a:r>
            <a:r>
              <a:rPr lang="cs-CZ" alt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within</a:t>
            </a:r>
            <a:r>
              <a:rPr lang="cs-CZ" alt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alt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cs-CZ" alt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faculty</a:t>
            </a:r>
            <a:r>
              <a:rPr lang="cs-CZ" alt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>
              <a:spcBef>
                <a:spcPts val="800"/>
              </a:spcBef>
              <a:buClr>
                <a:srgbClr val="660000"/>
              </a:buClr>
              <a:buFont typeface="Wingdings" panose="05000000000000000000" pitchFamily="2" charset="2"/>
              <a:buChar char=""/>
              <a:defRPr/>
            </a:pPr>
            <a:r>
              <a:rPr lang="cs-CZ" altLang="cs-CZ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alt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cs-CZ" alt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https://is.slu.cz/</a:t>
            </a:r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800"/>
              </a:spcBef>
              <a:buClr>
                <a:srgbClr val="660000"/>
              </a:buClr>
              <a:buFont typeface="Wingdings" panose="05000000000000000000" pitchFamily="2" charset="2"/>
              <a:buNone/>
              <a:defRPr/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</a:t>
            </a:r>
            <a:r>
              <a:rPr lang="cs-CZ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materials</a:t>
            </a:r>
            <a:r>
              <a:rPr 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Interactive</a:t>
            </a:r>
            <a:r>
              <a:rPr 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syllabi</a:t>
            </a:r>
            <a:endParaRPr lang="cs-CZ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4188" y="195487"/>
            <a:ext cx="1248139" cy="973549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0566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8000" dirty="0"/>
          </a:p>
        </p:txBody>
      </p:sp>
      <p:sp>
        <p:nvSpPr>
          <p:cNvPr id="5" name="Obdélník 4"/>
          <p:cNvSpPr/>
          <p:nvPr/>
        </p:nvSpPr>
        <p:spPr>
          <a:xfrm>
            <a:off x="651177" y="449338"/>
            <a:ext cx="9398727" cy="523220"/>
          </a:xfrm>
          <a:prstGeom prst="rect">
            <a:avLst/>
          </a:prstGeom>
        </p:spPr>
        <p:txBody>
          <a:bodyPr wrap="none" lIns="91440" tIns="45720" rIns="91440" bIns="45720">
            <a:spAutoFit/>
          </a:bodyPr>
          <a:lstStyle/>
          <a:p>
            <a:pPr algn="ctr" defTabSz="914377">
              <a:defRPr/>
            </a:pPr>
            <a:r>
              <a:rPr lang="en-US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Conditions for completing the course "Business Economics"</a:t>
            </a:r>
            <a:endParaRPr lang="en-GB" sz="2800" b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27381" y="1530984"/>
            <a:ext cx="10657184" cy="490115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91440" tIns="45720" rIns="91440" bIns="45720" rtlCol="0">
            <a:spAutoFit/>
          </a:bodyPr>
          <a:lstStyle/>
          <a:p>
            <a:pPr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603236" algn="l"/>
              </a:tabLst>
            </a:pPr>
            <a:r>
              <a:rPr lang="cs-CZ" sz="24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Economic</a:t>
            </a: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problems</a:t>
            </a:r>
            <a:endParaRPr lang="cs-CZ" sz="2400" i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478355" algn="l"/>
                <a:tab pos="5266135" algn="l"/>
              </a:tabLst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max. 30 </a:t>
            </a:r>
            <a:r>
              <a:rPr lang="cs-CZ" sz="24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points</a:t>
            </a: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478355" algn="l"/>
                <a:tab pos="5266135" algn="l"/>
              </a:tabLst>
            </a:pPr>
            <a:r>
              <a:rPr lang="cs-CZ" sz="24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Theoretical</a:t>
            </a: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minimum 	</a:t>
            </a:r>
          </a:p>
          <a:p>
            <a:pPr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603236" algn="l"/>
                <a:tab pos="5259786" algn="l"/>
                <a:tab pos="6095848" algn="l"/>
              </a:tabLst>
            </a:pPr>
            <a:r>
              <a:rPr lang="cs-CZ" sz="24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Seminar</a:t>
            </a: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work</a:t>
            </a: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max.   20 </a:t>
            </a:r>
            <a:r>
              <a:rPr lang="cs-CZ" sz="24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points</a:t>
            </a:r>
            <a:endParaRPr lang="cs-CZ" sz="24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buClr>
                <a:schemeClr val="bg1"/>
              </a:buClr>
              <a:buSzPct val="200000"/>
              <a:tabLst>
                <a:tab pos="603236" algn="l"/>
                <a:tab pos="5266135" algn="l"/>
                <a:tab pos="6095848" algn="l"/>
              </a:tabLst>
            </a:pPr>
            <a:endParaRPr lang="cs-CZ" sz="24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buClr>
                <a:schemeClr val="bg1"/>
              </a:buClr>
              <a:buSzPct val="200000"/>
              <a:tabLst>
                <a:tab pos="603236" algn="l"/>
                <a:tab pos="5266135" algn="l"/>
                <a:tab pos="6095848" algn="l"/>
              </a:tabLst>
            </a:pPr>
            <a:r>
              <a:rPr lang="cs-CZ" sz="24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Scale</a:t>
            </a: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:	A	50 – 47 </a:t>
            </a:r>
            <a:r>
              <a:rPr lang="cs-CZ" sz="24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points</a:t>
            </a: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lnSpc>
                <a:spcPct val="110000"/>
              </a:lnSpc>
              <a:buClr>
                <a:schemeClr val="bg1"/>
              </a:buClr>
              <a:buSzPct val="200000"/>
              <a:tabLst>
                <a:tab pos="603236" algn="l"/>
                <a:tab pos="5266135" algn="l"/>
                <a:tab pos="6095848" algn="l"/>
              </a:tabLst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	B	46 – 42 </a:t>
            </a:r>
            <a:r>
              <a:rPr lang="cs-CZ" sz="24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points</a:t>
            </a:r>
            <a:endParaRPr lang="cs-CZ" sz="24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buClr>
                <a:schemeClr val="bg1"/>
              </a:buClr>
              <a:buSzPct val="200000"/>
              <a:tabLst>
                <a:tab pos="603236" algn="l"/>
                <a:tab pos="5266135" algn="l"/>
                <a:tab pos="6095848" algn="l"/>
              </a:tabLst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	C	41 – 37 </a:t>
            </a:r>
            <a:r>
              <a:rPr lang="cs-CZ" sz="24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points</a:t>
            </a:r>
            <a:endParaRPr lang="cs-CZ" sz="24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buClr>
                <a:schemeClr val="bg1"/>
              </a:buClr>
              <a:buSzPct val="200000"/>
              <a:tabLst>
                <a:tab pos="603236" algn="l"/>
                <a:tab pos="5266135" algn="l"/>
                <a:tab pos="6095848" algn="l"/>
              </a:tabLst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	D	36 – 33 </a:t>
            </a:r>
            <a:r>
              <a:rPr lang="cs-CZ" sz="24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points</a:t>
            </a:r>
            <a:endParaRPr lang="cs-CZ" sz="24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buClr>
                <a:schemeClr val="bg1"/>
              </a:buClr>
              <a:buSzPct val="200000"/>
              <a:tabLst>
                <a:tab pos="603236" algn="l"/>
                <a:tab pos="5266135" algn="l"/>
                <a:tab pos="6095848" algn="l"/>
              </a:tabLst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	E	32 – 29 </a:t>
            </a:r>
            <a:r>
              <a:rPr lang="cs-CZ" sz="24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points</a:t>
            </a:r>
            <a:endParaRPr lang="cs-CZ" sz="24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4188" y="195487"/>
            <a:ext cx="1248139" cy="973549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3</a:t>
            </a:fld>
            <a:endParaRPr lang="cs-CZ"/>
          </a:p>
        </p:txBody>
      </p:sp>
      <p:sp>
        <p:nvSpPr>
          <p:cNvPr id="8" name="Pravá složená závorka 7"/>
          <p:cNvSpPr/>
          <p:nvPr/>
        </p:nvSpPr>
        <p:spPr>
          <a:xfrm>
            <a:off x="3983765" y="1700810"/>
            <a:ext cx="384043" cy="1344149"/>
          </a:xfrm>
          <a:prstGeom prst="rightBrace">
            <a:avLst>
              <a:gd name="adj1" fmla="val 47607"/>
              <a:gd name="adj2" fmla="val 50595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3407628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8000" dirty="0"/>
          </a:p>
        </p:txBody>
      </p:sp>
      <p:sp>
        <p:nvSpPr>
          <p:cNvPr id="5" name="Obdélník 4"/>
          <p:cNvSpPr/>
          <p:nvPr/>
        </p:nvSpPr>
        <p:spPr>
          <a:xfrm>
            <a:off x="3503720" y="449338"/>
            <a:ext cx="3693639" cy="954107"/>
          </a:xfrm>
          <a:prstGeom prst="rect">
            <a:avLst/>
          </a:prstGeom>
        </p:spPr>
        <p:txBody>
          <a:bodyPr wrap="none" lIns="91440" tIns="45720" rIns="91440" bIns="45720">
            <a:spAutoFit/>
          </a:bodyPr>
          <a:lstStyle/>
          <a:p>
            <a:pPr algn="ctr" defTabSz="914377">
              <a:defRPr/>
            </a:pP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Requirements</a:t>
            </a:r>
            <a:b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</a:b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„Business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Economics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“</a:t>
            </a:r>
            <a:endParaRPr lang="en-GB" sz="2800" b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1073" y="1657296"/>
            <a:ext cx="10657184" cy="320344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91440" tIns="45720" rIns="91440" bIns="45720" rtlCol="0">
            <a:spAutoFit/>
          </a:bodyPr>
          <a:lstStyle/>
          <a:p>
            <a:pPr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603236" algn="l"/>
              </a:tabLst>
            </a:pPr>
            <a:r>
              <a:rPr lang="en-US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Exam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ination</a:t>
            </a:r>
            <a:r>
              <a:rPr lang="en-US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test (structure):</a:t>
            </a:r>
            <a:endParaRPr lang="cs-CZ" sz="2800" b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marL="914400" lvl="1" indent="-457200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  <a:tabLst>
                <a:tab pos="603236" algn="l"/>
              </a:tabLst>
            </a:pPr>
            <a:r>
              <a:rPr lang="en-US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Economic problems –  20 points</a:t>
            </a:r>
            <a:endParaRPr lang="cs-CZ" sz="2800" b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marL="914400" lvl="1" indent="-457200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  <a:tabLst>
                <a:tab pos="603236" algn="l"/>
              </a:tabLst>
            </a:pPr>
            <a:r>
              <a:rPr lang="en-US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Theoretical principles  – 10 points</a:t>
            </a:r>
            <a:endParaRPr lang="cs-CZ" sz="2800" b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603236" algn="l"/>
              </a:tabLst>
            </a:pPr>
            <a:r>
              <a:rPr lang="en-US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Submission of seminar paper to the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Homework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Vaults</a:t>
            </a:r>
            <a:r>
              <a:rPr lang="en-US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–  20 points (no later than 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10</a:t>
            </a:r>
            <a:r>
              <a:rPr lang="en-US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. 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May</a:t>
            </a:r>
            <a:r>
              <a:rPr lang="en-US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202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5</a:t>
            </a:r>
            <a:r>
              <a:rPr lang="en-US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)</a:t>
            </a:r>
            <a:endParaRPr lang="cs-CZ" sz="2800" b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4188" y="195487"/>
            <a:ext cx="1248139" cy="973549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6522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4697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Structure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of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lectures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seminars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447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585" indent="-609585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2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Basic </a:t>
            </a:r>
            <a:r>
              <a:rPr lang="cs-CZ" sz="20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concepts</a:t>
            </a:r>
            <a:r>
              <a:rPr lang="cs-CZ" sz="2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 </a:t>
            </a:r>
            <a:r>
              <a:rPr lang="cs-CZ" sz="20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endParaRPr lang="cs-CZ" sz="20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585" indent="-609585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altLang="cs-CZ" sz="20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altLang="cs-CZ" sz="2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altLang="cs-CZ" sz="2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endParaRPr lang="cs-CZ" altLang="cs-CZ" sz="20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585" indent="-609585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altLang="cs-CZ" sz="20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Revenues</a:t>
            </a:r>
            <a:endParaRPr lang="cs-CZ" altLang="cs-CZ" sz="20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585" indent="-609585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altLang="cs-CZ" sz="20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Break-even</a:t>
            </a:r>
            <a:r>
              <a:rPr lang="cs-CZ" altLang="cs-CZ" sz="2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point</a:t>
            </a:r>
          </a:p>
          <a:p>
            <a:pPr marL="609585" indent="-609585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altLang="cs-CZ" sz="20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lang="cs-CZ" altLang="cs-CZ" sz="2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margin</a:t>
            </a:r>
            <a:endParaRPr lang="cs-CZ" altLang="cs-CZ" sz="20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585" indent="-609585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altLang="cs-CZ" sz="20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cs-CZ" altLang="cs-CZ" sz="2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altLang="cs-CZ" sz="2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lines, </a:t>
            </a:r>
            <a:r>
              <a:rPr lang="cs-CZ" altLang="cs-CZ" sz="20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altLang="cs-CZ" sz="2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funds</a:t>
            </a:r>
            <a:endParaRPr lang="cs-CZ" altLang="cs-CZ" sz="20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585" indent="-609585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altLang="cs-CZ" sz="2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Inventory management</a:t>
            </a:r>
          </a:p>
          <a:p>
            <a:pPr marL="609585" indent="-609585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altLang="cs-CZ" sz="20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altLang="cs-CZ" sz="2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endParaRPr lang="cs-CZ" altLang="cs-CZ" sz="20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585" indent="-609585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altLang="cs-CZ" sz="20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altLang="cs-CZ" sz="2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altLang="cs-CZ" sz="2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added</a:t>
            </a:r>
            <a:endParaRPr lang="cs-CZ" altLang="cs-CZ" sz="20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585" indent="-609585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altLang="cs-CZ" sz="20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Investment</a:t>
            </a:r>
            <a:r>
              <a:rPr lang="cs-CZ" altLang="cs-CZ" sz="2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spending</a:t>
            </a:r>
            <a:endParaRPr lang="cs-CZ" altLang="cs-CZ" sz="20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585" indent="-609585">
              <a:spcBef>
                <a:spcPts val="1333"/>
              </a:spcBef>
              <a:spcAft>
                <a:spcPts val="1333"/>
              </a:spcAft>
              <a:buFont typeface="+mj-lt"/>
              <a:buAutoNum type="arabicPeriod"/>
            </a:pPr>
            <a:endParaRPr lang="en-GB" altLang="cs-CZ" sz="18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296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8000" dirty="0"/>
          </a:p>
        </p:txBody>
      </p:sp>
      <p:sp>
        <p:nvSpPr>
          <p:cNvPr id="5" name="Obdélník 4"/>
          <p:cNvSpPr/>
          <p:nvPr/>
        </p:nvSpPr>
        <p:spPr>
          <a:xfrm>
            <a:off x="4461516" y="449338"/>
            <a:ext cx="1778052" cy="523220"/>
          </a:xfrm>
          <a:prstGeom prst="rect">
            <a:avLst/>
          </a:prstGeom>
        </p:spPr>
        <p:txBody>
          <a:bodyPr wrap="none" lIns="91440" tIns="45720" rIns="91440" bIns="45720">
            <a:spAutoFit/>
          </a:bodyPr>
          <a:lstStyle/>
          <a:p>
            <a:pPr algn="ctr" defTabSz="914377">
              <a:defRPr/>
            </a:pP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Literature</a:t>
            </a:r>
            <a:endParaRPr lang="en-GB" sz="2800" b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1073" y="1657296"/>
            <a:ext cx="10657184" cy="409342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91440" tIns="45720" rIns="91440" bIns="45720" rtlCol="0">
            <a:spAutoFit/>
          </a:bodyPr>
          <a:lstStyle/>
          <a:p>
            <a:pPr>
              <a:defRPr/>
            </a:pPr>
            <a:r>
              <a:rPr lang="en-US" sz="20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Compulsory</a:t>
            </a:r>
            <a:r>
              <a:rPr lang="cs-CZ" sz="20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, </a:t>
            </a:r>
            <a:r>
              <a:rPr lang="cs-CZ" sz="20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mandatory</a:t>
            </a:r>
            <a:r>
              <a:rPr lang="en-US" sz="20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:</a:t>
            </a:r>
            <a:endParaRPr lang="cs-CZ" sz="2000" b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lvl="1">
              <a:defRPr/>
            </a:pPr>
            <a:r>
              <a:rPr lang="en-GB" sz="20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ADÁMEK, P. and Ž. RYLKOVÁ, 2014. Managerial Economics. Selected Aspects of the Business. </a:t>
            </a:r>
            <a:r>
              <a:rPr lang="en-GB" sz="20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Karviná</a:t>
            </a:r>
            <a:r>
              <a:rPr lang="en-GB" sz="20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: OPF SU. ISBN 978-80-7248-991-6.</a:t>
            </a:r>
            <a:endParaRPr lang="cs-CZ" sz="2000" b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lvl="1">
              <a:defRPr/>
            </a:pPr>
            <a:r>
              <a:rPr lang="en-GB" sz="20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BHAT, M. S. and A. V. RAU, 2008. Managerial Economics and Financial Analysis. Hyderabad: BS Publications. ISBN 978-817-800-153-1.</a:t>
            </a:r>
            <a:endParaRPr lang="cs-CZ" sz="2000" b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marL="0" indent="0">
              <a:buNone/>
              <a:defRPr/>
            </a:pPr>
            <a:endParaRPr lang="cs-CZ" sz="2000" b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>
              <a:defRPr/>
            </a:pPr>
            <a:r>
              <a:rPr lang="en-GB" sz="20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Recommended:</a:t>
            </a:r>
            <a:endParaRPr lang="cs-CZ" sz="2000" b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lvl="1">
              <a:defRPr/>
            </a:pPr>
            <a:r>
              <a:rPr lang="en-GB" sz="20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SIVAGNANAM, K. J. and R. SRINIVASAN, 2010. Business Economics. India: Tata McGraw-Hill. ISBN 978-0-07-068215-3.</a:t>
            </a:r>
            <a:endParaRPr lang="cs-CZ" sz="2000" b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lvl="1">
              <a:defRPr/>
            </a:pPr>
            <a:r>
              <a:rPr lang="en-GB" sz="20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TATICCHI, P., 2010. Business Performance Measurement and Management. New Contexts, Themes and Challenges. Berlin: Springer-Verlag. ISBN 978-3-642-04799-2.</a:t>
            </a:r>
            <a:endParaRPr lang="cs-CZ" sz="2000" b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lvl="1">
              <a:defRPr/>
            </a:pPr>
            <a:r>
              <a:rPr lang="en-GB" sz="20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WITCHER, B. J. and V. J. CHAU, 2010. Strategic Management: Principles and Practice. Hampshire: Cengage Learning EMEA. ISBN 978-1-84480-993-6.</a:t>
            </a:r>
            <a:endParaRPr lang="cs-CZ" sz="2000" b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4188" y="195487"/>
            <a:ext cx="1248139" cy="973549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9924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8000" dirty="0"/>
          </a:p>
        </p:txBody>
      </p:sp>
      <p:sp>
        <p:nvSpPr>
          <p:cNvPr id="5" name="Obdélník 4"/>
          <p:cNvSpPr/>
          <p:nvPr/>
        </p:nvSpPr>
        <p:spPr>
          <a:xfrm>
            <a:off x="3503720" y="449338"/>
            <a:ext cx="3693639" cy="954107"/>
          </a:xfrm>
          <a:prstGeom prst="rect">
            <a:avLst/>
          </a:prstGeom>
        </p:spPr>
        <p:txBody>
          <a:bodyPr wrap="none" lIns="91440" tIns="45720" rIns="91440" bIns="45720">
            <a:spAutoFit/>
          </a:bodyPr>
          <a:lstStyle/>
          <a:p>
            <a:pPr algn="ctr" defTabSz="914377">
              <a:defRPr/>
            </a:pP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Requirements</a:t>
            </a:r>
            <a:b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</a:b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„Business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Economics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“</a:t>
            </a:r>
            <a:endParaRPr lang="en-GB" sz="2800" b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1073" y="1657296"/>
            <a:ext cx="10657184" cy="120032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91440" tIns="45720" rIns="91440" bIns="45720" rtlCol="0">
            <a:spAutoFit/>
          </a:bodyPr>
          <a:lstStyle/>
          <a:p>
            <a:r>
              <a:rPr lang="cs-CZ" altLang="cs-CZ" sz="24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Seminar</a:t>
            </a:r>
            <a:r>
              <a:rPr lang="cs-CZ" alt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4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work</a:t>
            </a:r>
            <a:r>
              <a:rPr lang="cs-CZ" alt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(20 </a:t>
            </a:r>
            <a:r>
              <a:rPr lang="cs-CZ" altLang="cs-CZ" sz="24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points</a:t>
            </a:r>
            <a:r>
              <a:rPr lang="cs-CZ" alt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) – 10 - 12 min. PowerPoint </a:t>
            </a:r>
            <a:r>
              <a:rPr lang="cs-CZ" altLang="cs-CZ" sz="24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presentation</a:t>
            </a:r>
            <a:endParaRPr lang="cs-CZ" altLang="cs-CZ" sz="2400" b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r>
              <a:rPr lang="cs-CZ" alt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W</a:t>
            </a:r>
            <a:r>
              <a:rPr lang="en-US" altLang="cs-CZ" sz="24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ritten</a:t>
            </a:r>
            <a:r>
              <a:rPr lang="en-US" alt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exam</a:t>
            </a:r>
            <a:r>
              <a:rPr lang="cs-CZ" alt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(30 </a:t>
            </a:r>
            <a:r>
              <a:rPr lang="cs-CZ" altLang="cs-CZ" sz="24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points</a:t>
            </a:r>
            <a:r>
              <a:rPr lang="cs-CZ" alt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) – </a:t>
            </a:r>
            <a:r>
              <a:rPr lang="cs-CZ" altLang="cs-CZ" sz="24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based</a:t>
            </a:r>
            <a:r>
              <a:rPr lang="cs-CZ" alt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on study </a:t>
            </a:r>
            <a:r>
              <a:rPr lang="cs-CZ" altLang="cs-CZ" sz="24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materials</a:t>
            </a:r>
            <a:r>
              <a:rPr lang="cs-CZ" alt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in </a:t>
            </a:r>
            <a:r>
              <a:rPr lang="cs-CZ" altLang="cs-CZ" sz="24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Information</a:t>
            </a:r>
            <a:r>
              <a:rPr lang="cs-CZ" alt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4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system</a:t>
            </a:r>
            <a:r>
              <a:rPr lang="cs-CZ" alt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and on </a:t>
            </a:r>
            <a:r>
              <a:rPr lang="cs-CZ" altLang="cs-CZ" sz="24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lectures</a:t>
            </a:r>
            <a:r>
              <a:rPr lang="cs-CZ" alt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and </a:t>
            </a:r>
            <a:r>
              <a:rPr lang="cs-CZ" altLang="cs-CZ" sz="24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seminars</a:t>
            </a:r>
            <a:endParaRPr lang="cs-CZ" altLang="cs-CZ" sz="2400" b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4188" y="195487"/>
            <a:ext cx="1248139" cy="973549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0425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8000" dirty="0"/>
          </a:p>
        </p:txBody>
      </p:sp>
      <p:sp>
        <p:nvSpPr>
          <p:cNvPr id="5" name="Obdélník 4"/>
          <p:cNvSpPr/>
          <p:nvPr/>
        </p:nvSpPr>
        <p:spPr>
          <a:xfrm>
            <a:off x="3503720" y="449338"/>
            <a:ext cx="3693639" cy="954107"/>
          </a:xfrm>
          <a:prstGeom prst="rect">
            <a:avLst/>
          </a:prstGeom>
        </p:spPr>
        <p:txBody>
          <a:bodyPr wrap="none" lIns="91440" tIns="45720" rIns="91440" bIns="45720">
            <a:spAutoFit/>
          </a:bodyPr>
          <a:lstStyle/>
          <a:p>
            <a:pPr algn="ctr" defTabSz="914377">
              <a:defRPr/>
            </a:pP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Requirements</a:t>
            </a:r>
            <a:b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</a:b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„Business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Economics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“</a:t>
            </a:r>
            <a:endParaRPr lang="en-GB" sz="2800" b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1073" y="1657296"/>
            <a:ext cx="10657184" cy="138499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91440" tIns="45720" rIns="91440" bIns="45720" rtlCol="0">
            <a:spAutoFit/>
          </a:bodyPr>
          <a:lstStyle/>
          <a:p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Presentation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of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seminar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work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in </a:t>
            </a:r>
            <a:r>
              <a:rPr lang="cs-CZ" alt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April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and May 2025</a:t>
            </a:r>
          </a:p>
          <a:p>
            <a:endParaRPr lang="cs-CZ" altLang="cs-CZ" sz="2800" b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endParaRPr lang="cs-CZ" altLang="cs-CZ" sz="2800" b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4188" y="195487"/>
            <a:ext cx="1248139" cy="973549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4284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8000" dirty="0"/>
          </a:p>
        </p:txBody>
      </p:sp>
      <p:sp>
        <p:nvSpPr>
          <p:cNvPr id="5" name="Obdélník 4"/>
          <p:cNvSpPr/>
          <p:nvPr/>
        </p:nvSpPr>
        <p:spPr>
          <a:xfrm>
            <a:off x="3672041" y="449338"/>
            <a:ext cx="3357009" cy="523220"/>
          </a:xfrm>
          <a:prstGeom prst="rect">
            <a:avLst/>
          </a:prstGeom>
        </p:spPr>
        <p:txBody>
          <a:bodyPr wrap="none" lIns="91440" tIns="45720" rIns="91440" bIns="45720">
            <a:spAutoFit/>
          </a:bodyPr>
          <a:lstStyle/>
          <a:p>
            <a:pPr algn="ctr" defTabSz="914377">
              <a:defRPr/>
            </a:pP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Seminar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work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topics</a:t>
            </a:r>
            <a:endParaRPr lang="en-GB" sz="2800" b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1073" y="1657296"/>
            <a:ext cx="10657184" cy="285001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91440" tIns="45720" rIns="91440" bIns="45720" rtlCol="0">
            <a:spAutoFit/>
          </a:bodyPr>
          <a:lstStyle/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Competencies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,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innovations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within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managerial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economics</a:t>
            </a:r>
            <a:endParaRPr lang="cs-CZ" altLang="cs-CZ" sz="2800" b="1" i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Strategic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plan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and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managerial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economics</a:t>
            </a:r>
            <a:endParaRPr lang="cs-CZ" altLang="cs-CZ" sz="2800" b="1" i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Cost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planning</a:t>
            </a:r>
            <a:endParaRPr lang="cs-CZ" altLang="cs-CZ" sz="2800" b="1" i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Cost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accounting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system</a:t>
            </a:r>
            <a:endParaRPr lang="cs-CZ" altLang="cs-CZ" sz="2800" b="1" i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Cost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controlling</a:t>
            </a:r>
          </a:p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Cost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centers</a:t>
            </a:r>
            <a:endParaRPr lang="cs-CZ" altLang="cs-CZ" sz="2800" b="1" i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Effective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strategic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cost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management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system</a:t>
            </a:r>
            <a:endParaRPr lang="cs-CZ" altLang="cs-CZ" sz="2800" b="1" i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Process</a:t>
            </a:r>
            <a:r>
              <a:rPr lang="cs-CZ" alt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altLang="cs-CZ" sz="2800" b="1" i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improvement</a:t>
            </a:r>
            <a:endParaRPr lang="cs-CZ" altLang="cs-CZ" sz="2800" b="1" i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4188" y="195487"/>
            <a:ext cx="1248139" cy="973549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082044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665</TotalTime>
  <Words>723</Words>
  <Application>Microsoft Office PowerPoint</Application>
  <PresentationFormat>Širokoúhlá obrazovka</PresentationFormat>
  <Paragraphs>116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Wingdings</vt:lpstr>
      <vt:lpstr>Motiv Office</vt:lpstr>
      <vt:lpstr>Business Economics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student</cp:lastModifiedBy>
  <cp:revision>132</cp:revision>
  <dcterms:created xsi:type="dcterms:W3CDTF">2016-11-25T20:36:16Z</dcterms:created>
  <dcterms:modified xsi:type="dcterms:W3CDTF">2025-02-19T11:23:51Z</dcterms:modified>
</cp:coreProperties>
</file>