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349" r:id="rId3"/>
    <p:sldId id="351" r:id="rId4"/>
    <p:sldId id="352" r:id="rId5"/>
    <p:sldId id="312" r:id="rId6"/>
    <p:sldId id="418" r:id="rId7"/>
    <p:sldId id="419" r:id="rId8"/>
    <p:sldId id="420" r:id="rId9"/>
    <p:sldId id="422" r:id="rId10"/>
    <p:sldId id="423" r:id="rId11"/>
    <p:sldId id="424" r:id="rId12"/>
    <p:sldId id="425" r:id="rId13"/>
    <p:sldId id="426" r:id="rId14"/>
    <p:sldId id="427" r:id="rId15"/>
    <p:sldId id="428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D8353-FD62-4CEC-AA96-F5C8A571256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A06C6-64E3-4EE6-A837-86B79B7371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01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s.slu.cz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4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endParaRPr lang="en-GB" sz="4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5" name="Obdélník 4"/>
          <p:cNvSpPr/>
          <p:nvPr/>
        </p:nvSpPr>
        <p:spPr>
          <a:xfrm>
            <a:off x="3672041" y="449338"/>
            <a:ext cx="3357009" cy="52322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 defTabSz="914377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Seminar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work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topics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1073" y="1657296"/>
            <a:ext cx="10657184" cy="28500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Overall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equipment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effectiveness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Improving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quality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products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and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services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Effective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business performance management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Financial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measures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within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managerial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economics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Nonfinancial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measures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within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managerial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economics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Strategic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management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methods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and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managerial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economics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Managerial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economics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as a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tool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for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improving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management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decision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making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188" y="195487"/>
            <a:ext cx="1248139" cy="9735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514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5" name="Obdélník 4"/>
          <p:cNvSpPr/>
          <p:nvPr/>
        </p:nvSpPr>
        <p:spPr>
          <a:xfrm>
            <a:off x="3672041" y="449338"/>
            <a:ext cx="3357009" cy="52322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 defTabSz="914377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Seminar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work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topics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1073" y="1657296"/>
            <a:ext cx="10657184" cy="35394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Balance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Sheet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Profit and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Loss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Statement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Cash-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flow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statement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Working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Financial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Sales management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process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Inventory management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Investment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spending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Objectives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organizations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188" y="195487"/>
            <a:ext cx="1248139" cy="9735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919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5" name="Obdélník 4"/>
          <p:cNvSpPr/>
          <p:nvPr/>
        </p:nvSpPr>
        <p:spPr>
          <a:xfrm>
            <a:off x="3672041" y="449338"/>
            <a:ext cx="3357009" cy="52322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 defTabSz="914377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Seminar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work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topics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1073" y="1657296"/>
            <a:ext cx="10657184" cy="31528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Financial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Leverage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Economy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Scale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Price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or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service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Controlling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Value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Added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Business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Financing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and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Capital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Elasticity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Demand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Investment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and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Investment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Spending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400" i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188" y="195487"/>
            <a:ext cx="1248139" cy="9735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200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5" name="Obdélník 4"/>
          <p:cNvSpPr/>
          <p:nvPr/>
        </p:nvSpPr>
        <p:spPr>
          <a:xfrm>
            <a:off x="3703302" y="449338"/>
            <a:ext cx="3294492" cy="52322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 defTabSz="914377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Guidelines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for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slides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1073" y="1657296"/>
            <a:ext cx="10657184" cy="34113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You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shouldn´t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use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slides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than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necessary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: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one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or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two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per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minute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your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presentation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will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enough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.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Don´t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information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in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sentences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and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paragraphs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,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divide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it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up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into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individual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points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. Try not to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more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than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six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points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on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one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slide.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You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should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reduce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text to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keywords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and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phrases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: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try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to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have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no more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than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six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words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per line.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Don´t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forget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, a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graph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or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chart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much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easier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to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than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 text.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400" i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188" y="195487"/>
            <a:ext cx="1248139" cy="9735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835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5" name="Obdélník 4"/>
          <p:cNvSpPr/>
          <p:nvPr/>
        </p:nvSpPr>
        <p:spPr>
          <a:xfrm>
            <a:off x="3703302" y="449338"/>
            <a:ext cx="3294492" cy="52322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 defTabSz="914377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Guidelines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for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slides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1073" y="1657296"/>
            <a:ext cx="10657184" cy="29804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1-2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slides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/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minute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– 1-2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slides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per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minute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presentation</a:t>
            </a:r>
            <a:endParaRPr lang="cs-CZ" altLang="cs-CZ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Info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in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points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–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information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in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points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, not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complete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sentences</a:t>
            </a:r>
            <a:endParaRPr lang="cs-CZ" altLang="cs-CZ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Max 6/slide – maximum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six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points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per slide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Keywords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only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–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reduce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to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key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words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and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phrases</a:t>
            </a:r>
            <a:endParaRPr lang="cs-CZ" altLang="cs-CZ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Max 6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words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– maximum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six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words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for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each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Visuals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best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–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graphs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and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visuals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wherever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possible</a:t>
            </a:r>
            <a:endParaRPr lang="cs-CZ" altLang="cs-CZ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400" i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188" y="195487"/>
            <a:ext cx="1248139" cy="9735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983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5" name="Obdélník 4"/>
          <p:cNvSpPr/>
          <p:nvPr/>
        </p:nvSpPr>
        <p:spPr>
          <a:xfrm>
            <a:off x="3703302" y="449338"/>
            <a:ext cx="3294492" cy="52322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 defTabSz="914377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Guidelines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for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slides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1073" y="1657296"/>
            <a:ext cx="10657184" cy="26776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1-2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slides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/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minute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Info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in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points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Max 6/slide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Keywords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only</a:t>
            </a:r>
            <a:endParaRPr lang="cs-CZ" altLang="cs-CZ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Max 6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words</a:t>
            </a:r>
            <a:endParaRPr lang="cs-CZ" altLang="cs-CZ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Visuals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best</a:t>
            </a:r>
            <a:endParaRPr lang="cs-CZ" altLang="cs-CZ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188" y="195487"/>
            <a:ext cx="1248139" cy="9735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75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5" name="Obdélník 4"/>
          <p:cNvSpPr/>
          <p:nvPr/>
        </p:nvSpPr>
        <p:spPr>
          <a:xfrm>
            <a:off x="3475673" y="449338"/>
            <a:ext cx="3749744" cy="52322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 defTabSz="914377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Important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Information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27381" y="1530984"/>
            <a:ext cx="10657184" cy="18158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pPr eaLnBrk="1" hangingPunct="1">
              <a:defRPr/>
            </a:pP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Consultancy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09:00 – 10:00, office B303</a:t>
            </a:r>
          </a:p>
          <a:p>
            <a:pPr lvl="1">
              <a:spcBef>
                <a:spcPts val="800"/>
              </a:spcBef>
              <a:buClr>
                <a:srgbClr val="660000"/>
              </a:buClr>
              <a:buFont typeface="Wingdings" panose="05000000000000000000" pitchFamily="2" charset="2"/>
              <a:buChar char=""/>
              <a:defRPr/>
            </a:pP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spcBef>
                <a:spcPts val="800"/>
              </a:spcBef>
              <a:buClr>
                <a:srgbClr val="660000"/>
              </a:buClr>
              <a:buFont typeface="Wingdings" panose="05000000000000000000" pitchFamily="2" charset="2"/>
              <a:buChar char=""/>
              <a:defRPr/>
            </a:pP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https://is.slu.cz/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800"/>
              </a:spcBef>
              <a:buClr>
                <a:srgbClr val="660000"/>
              </a:buClr>
              <a:buFont typeface="Wingdings" panose="05000000000000000000" pitchFamily="2" charset="2"/>
              <a:buNone/>
              <a:defRPr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Interactive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syllabi</a:t>
            </a:r>
            <a:endParaRPr 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188" y="195487"/>
            <a:ext cx="1248139" cy="9735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566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5" name="Obdélník 4"/>
          <p:cNvSpPr/>
          <p:nvPr/>
        </p:nvSpPr>
        <p:spPr>
          <a:xfrm>
            <a:off x="651177" y="449338"/>
            <a:ext cx="9398727" cy="52322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 defTabSz="914377">
              <a:defRPr/>
            </a:pPr>
            <a:r>
              <a:rPr lang="en-US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Conditions for completing the course "Business Economics"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27381" y="1530984"/>
            <a:ext cx="10657184" cy="49011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603236" algn="l"/>
              </a:tabLst>
            </a:pP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problems</a:t>
            </a:r>
            <a:endParaRPr lang="cs-CZ" sz="24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78355" algn="l"/>
                <a:tab pos="5266135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max. 30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78355" algn="l"/>
                <a:tab pos="5266135" algn="l"/>
              </a:tabLst>
            </a:pP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minimum 	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603236" algn="l"/>
                <a:tab pos="5259786" algn="l"/>
                <a:tab pos="6095848" algn="l"/>
              </a:tabLst>
            </a:pP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Seminar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max.   20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points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603236" algn="l"/>
                <a:tab pos="5266135" algn="l"/>
                <a:tab pos="6095848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603236" algn="l"/>
                <a:tab pos="5266135" algn="l"/>
                <a:tab pos="6095848" algn="l"/>
              </a:tabLst>
            </a:pP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Scale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	A	50 – 47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603236" algn="l"/>
                <a:tab pos="5266135" algn="l"/>
                <a:tab pos="6095848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B	46 – 42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points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603236" algn="l"/>
                <a:tab pos="5266135" algn="l"/>
                <a:tab pos="6095848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C	41 – 37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points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603236" algn="l"/>
                <a:tab pos="5266135" algn="l"/>
                <a:tab pos="6095848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D	36 – 33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points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603236" algn="l"/>
                <a:tab pos="5266135" algn="l"/>
                <a:tab pos="6095848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E	32 – 29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points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188" y="195487"/>
            <a:ext cx="1248139" cy="9735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  <p:sp>
        <p:nvSpPr>
          <p:cNvPr id="8" name="Pravá složená závorka 7"/>
          <p:cNvSpPr/>
          <p:nvPr/>
        </p:nvSpPr>
        <p:spPr>
          <a:xfrm>
            <a:off x="3983765" y="1700810"/>
            <a:ext cx="384043" cy="1344149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407628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5" name="Obdélník 4"/>
          <p:cNvSpPr/>
          <p:nvPr/>
        </p:nvSpPr>
        <p:spPr>
          <a:xfrm>
            <a:off x="3503720" y="449338"/>
            <a:ext cx="3693639" cy="954107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 defTabSz="914377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Requirements</a:t>
            </a:r>
            <a:b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</a:b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„Business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“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1073" y="1657296"/>
            <a:ext cx="10657184" cy="3203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603236" algn="l"/>
              </a:tabLst>
            </a:pPr>
            <a:r>
              <a:rPr lang="en-US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Exam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ination</a:t>
            </a:r>
            <a:r>
              <a:rPr lang="en-US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test (structure):</a:t>
            </a:r>
            <a:endParaRPr lang="cs-CZ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914400" lvl="1" indent="-45720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  <a:tabLst>
                <a:tab pos="603236" algn="l"/>
              </a:tabLst>
            </a:pPr>
            <a:r>
              <a:rPr lang="en-US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 problems –  20 points</a:t>
            </a:r>
            <a:endParaRPr lang="cs-CZ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914400" lvl="1" indent="-45720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  <a:tabLst>
                <a:tab pos="603236" algn="l"/>
              </a:tabLst>
            </a:pPr>
            <a:r>
              <a:rPr lang="en-US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Theoretical principles  – 10 points</a:t>
            </a:r>
            <a:endParaRPr lang="cs-CZ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603236" algn="l"/>
              </a:tabLst>
            </a:pPr>
            <a:r>
              <a:rPr lang="en-US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Submission of seminar paper to the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Homework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Vaults</a:t>
            </a:r>
            <a:r>
              <a:rPr lang="en-US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–  20 points (no later than 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10</a:t>
            </a:r>
            <a:r>
              <a:rPr lang="en-US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. 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May</a:t>
            </a:r>
            <a:r>
              <a:rPr lang="en-US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202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5</a:t>
            </a:r>
            <a:r>
              <a:rPr lang="en-US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)</a:t>
            </a:r>
            <a:endParaRPr lang="cs-CZ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188" y="195487"/>
            <a:ext cx="1248139" cy="9735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522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469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Structure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lectures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seminars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585" indent="-60958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concepts</a:t>
            </a:r>
            <a:r>
              <a:rPr 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cs-CZ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585" indent="-60958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cs-CZ" altLang="cs-CZ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585" indent="-60958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endParaRPr lang="cs-CZ" altLang="cs-CZ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585" indent="-60958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Break-even</a:t>
            </a:r>
            <a:r>
              <a:rPr lang="cs-CZ" alt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</a:t>
            </a:r>
          </a:p>
          <a:p>
            <a:pPr marL="609585" indent="-60958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alt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endParaRPr lang="cs-CZ" altLang="cs-CZ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585" indent="-60958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cs-CZ" alt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lines, </a:t>
            </a: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endParaRPr lang="cs-CZ" altLang="cs-CZ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585" indent="-60958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alt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 management</a:t>
            </a:r>
          </a:p>
          <a:p>
            <a:pPr marL="609585" indent="-60958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cs-CZ" altLang="cs-CZ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585" indent="-60958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endParaRPr lang="cs-CZ" altLang="cs-CZ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585" indent="-60958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altLang="cs-CZ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spending</a:t>
            </a:r>
            <a:endParaRPr lang="cs-CZ" altLang="cs-CZ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585" indent="-609585">
              <a:spcBef>
                <a:spcPts val="1333"/>
              </a:spcBef>
              <a:spcAft>
                <a:spcPts val="1333"/>
              </a:spcAft>
              <a:buFont typeface="+mj-lt"/>
              <a:buAutoNum type="arabicPeriod"/>
            </a:pPr>
            <a:endParaRPr lang="en-GB" altLang="cs-CZ" sz="1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9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5" name="Obdélník 4"/>
          <p:cNvSpPr/>
          <p:nvPr/>
        </p:nvSpPr>
        <p:spPr>
          <a:xfrm>
            <a:off x="4461516" y="449338"/>
            <a:ext cx="1778052" cy="52322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 defTabSz="914377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Literature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1073" y="1657296"/>
            <a:ext cx="10657184" cy="40934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Compulsory</a:t>
            </a:r>
            <a:r>
              <a:rPr lang="cs-CZ" sz="20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, </a:t>
            </a:r>
            <a:r>
              <a:rPr lang="cs-CZ" sz="20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mandatory</a:t>
            </a:r>
            <a:r>
              <a:rPr lang="en-US" sz="20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:</a:t>
            </a:r>
            <a:endParaRPr lang="cs-CZ" sz="20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1">
              <a:defRPr/>
            </a:pPr>
            <a:r>
              <a:rPr lang="en-GB" sz="20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ADÁMEK, P. and Ž. RYLKOVÁ, 2014. Managerial Economics. Selected Aspects of the Business. </a:t>
            </a:r>
            <a:r>
              <a:rPr lang="en-GB" sz="20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Karviná</a:t>
            </a:r>
            <a:r>
              <a:rPr lang="en-GB" sz="20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: OPF SU. ISBN 978-80-7248-991-6.</a:t>
            </a:r>
            <a:endParaRPr lang="cs-CZ" sz="20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1">
              <a:defRPr/>
            </a:pPr>
            <a:r>
              <a:rPr lang="en-GB" sz="20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BHAT, M. S. and A. V. RAU, 2008. Managerial Economics and Financial Analysis. Hyderabad: BS Publications. ISBN 978-817-800-153-1.</a:t>
            </a:r>
            <a:endParaRPr lang="cs-CZ" sz="20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0" indent="0">
              <a:buNone/>
              <a:defRPr/>
            </a:pPr>
            <a:endParaRPr lang="cs-CZ" sz="20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>
              <a:defRPr/>
            </a:pPr>
            <a:r>
              <a:rPr lang="en-GB" sz="20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Recommended:</a:t>
            </a:r>
            <a:endParaRPr lang="cs-CZ" sz="20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1">
              <a:defRPr/>
            </a:pPr>
            <a:r>
              <a:rPr lang="en-GB" sz="20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SIVAGNANAM, K. J. and R. SRINIVASAN, 2010. Business Economics. India: Tata McGraw-Hill. ISBN 978-0-07-068215-3.</a:t>
            </a:r>
            <a:endParaRPr lang="cs-CZ" sz="20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1">
              <a:defRPr/>
            </a:pPr>
            <a:r>
              <a:rPr lang="en-GB" sz="20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TATICCHI, P., 2010. Business Performance Measurement and Management. New Contexts, Themes and Challenges. Berlin: Springer-Verlag. ISBN 978-3-642-04799-2.</a:t>
            </a:r>
            <a:endParaRPr lang="cs-CZ" sz="20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1">
              <a:defRPr/>
            </a:pPr>
            <a:r>
              <a:rPr lang="en-GB" sz="20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WITCHER, B. J. and V. J. CHAU, 2010. Strategic Management: Principles and Practice. Hampshire: Cengage Learning EMEA. ISBN 978-1-84480-993-6.</a:t>
            </a:r>
            <a:endParaRPr lang="cs-CZ" sz="20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188" y="195487"/>
            <a:ext cx="1248139" cy="9735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92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5" name="Obdélník 4"/>
          <p:cNvSpPr/>
          <p:nvPr/>
        </p:nvSpPr>
        <p:spPr>
          <a:xfrm>
            <a:off x="3503720" y="449338"/>
            <a:ext cx="3693639" cy="954107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 defTabSz="914377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Requirements</a:t>
            </a:r>
            <a:b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</a:b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„Business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“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1073" y="1657296"/>
            <a:ext cx="10657184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r>
              <a:rPr lang="cs-CZ" alt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Seminar</a:t>
            </a:r>
            <a:r>
              <a:rPr lang="cs-CZ" alt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work</a:t>
            </a:r>
            <a:r>
              <a:rPr lang="cs-CZ" alt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(20 </a:t>
            </a:r>
            <a:r>
              <a:rPr lang="cs-CZ" alt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points</a:t>
            </a:r>
            <a:r>
              <a:rPr lang="cs-CZ" alt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) – 10 - 12 min. PowerPoint </a:t>
            </a:r>
            <a:r>
              <a:rPr lang="cs-CZ" alt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presentation</a:t>
            </a:r>
            <a:endParaRPr lang="cs-CZ" altLang="cs-CZ" sz="24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r>
              <a:rPr lang="cs-CZ" alt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</a:t>
            </a:r>
            <a:r>
              <a:rPr lang="en-US" alt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ritten</a:t>
            </a:r>
            <a:r>
              <a:rPr lang="en-US" alt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exam</a:t>
            </a:r>
            <a:r>
              <a:rPr lang="cs-CZ" alt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(30 </a:t>
            </a:r>
            <a:r>
              <a:rPr lang="cs-CZ" alt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points</a:t>
            </a:r>
            <a:r>
              <a:rPr lang="cs-CZ" alt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) – </a:t>
            </a:r>
            <a:r>
              <a:rPr lang="cs-CZ" alt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based</a:t>
            </a:r>
            <a:r>
              <a:rPr lang="cs-CZ" alt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on study </a:t>
            </a:r>
            <a:r>
              <a:rPr lang="cs-CZ" alt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materials</a:t>
            </a:r>
            <a:r>
              <a:rPr lang="cs-CZ" alt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in </a:t>
            </a:r>
            <a:r>
              <a:rPr lang="cs-CZ" alt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Information</a:t>
            </a:r>
            <a:r>
              <a:rPr lang="cs-CZ" alt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system</a:t>
            </a:r>
            <a:r>
              <a:rPr lang="cs-CZ" alt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and on </a:t>
            </a:r>
            <a:r>
              <a:rPr lang="cs-CZ" alt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lectures</a:t>
            </a:r>
            <a:r>
              <a:rPr lang="cs-CZ" alt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and </a:t>
            </a:r>
            <a:r>
              <a:rPr lang="cs-CZ" alt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seminars</a:t>
            </a:r>
            <a:endParaRPr lang="cs-CZ" altLang="cs-CZ" sz="24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188" y="195487"/>
            <a:ext cx="1248139" cy="9735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42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5" name="Obdélník 4"/>
          <p:cNvSpPr/>
          <p:nvPr/>
        </p:nvSpPr>
        <p:spPr>
          <a:xfrm>
            <a:off x="3503720" y="449338"/>
            <a:ext cx="3693639" cy="954107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 defTabSz="914377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Requirements</a:t>
            </a:r>
            <a:b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</a:b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„Business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“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1073" y="1657296"/>
            <a:ext cx="10657184" cy="13849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Presentation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seminar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work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in 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April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and May 2025</a:t>
            </a:r>
          </a:p>
          <a:p>
            <a:endParaRPr lang="cs-CZ" altLang="cs-CZ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endParaRPr lang="cs-CZ" altLang="cs-CZ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188" y="195487"/>
            <a:ext cx="1248139" cy="9735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284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5" name="Obdélník 4"/>
          <p:cNvSpPr/>
          <p:nvPr/>
        </p:nvSpPr>
        <p:spPr>
          <a:xfrm>
            <a:off x="3672041" y="449338"/>
            <a:ext cx="3357009" cy="52322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 defTabSz="914377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Seminar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work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topics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1073" y="1657296"/>
            <a:ext cx="10657184" cy="28500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>
            <a:sp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Competencies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,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innovations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within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managerial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economics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Strategic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plan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and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managerial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economics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planning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accounting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system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controlling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centers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Effective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strategic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management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system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Process</a:t>
            </a:r>
            <a:r>
              <a:rPr lang="cs-CZ" alt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altLang="cs-CZ" sz="2800" b="1" i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improvement</a:t>
            </a:r>
            <a:endParaRPr lang="cs-CZ" altLang="cs-CZ" sz="2800" b="1" i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188" y="195487"/>
            <a:ext cx="1248139" cy="97354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8204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723</Words>
  <Application>Microsoft Office PowerPoint</Application>
  <PresentationFormat>Širokoúhlá obrazovka</PresentationFormat>
  <Paragraphs>116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Motiv Office</vt:lpstr>
      <vt:lpstr>Business Economics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student</cp:lastModifiedBy>
  <cp:revision>132</cp:revision>
  <dcterms:created xsi:type="dcterms:W3CDTF">2016-11-25T20:36:16Z</dcterms:created>
  <dcterms:modified xsi:type="dcterms:W3CDTF">2025-02-19T11:23:51Z</dcterms:modified>
</cp:coreProperties>
</file>