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306" r:id="rId5"/>
    <p:sldId id="295" r:id="rId6"/>
    <p:sldId id="307" r:id="rId7"/>
    <p:sldId id="308" r:id="rId8"/>
    <p:sldId id="320" r:id="rId9"/>
    <p:sldId id="309" r:id="rId10"/>
    <p:sldId id="318" r:id="rId11"/>
    <p:sldId id="314" r:id="rId12"/>
    <p:sldId id="315" r:id="rId13"/>
    <p:sldId id="316" r:id="rId14"/>
    <p:sldId id="317" r:id="rId15"/>
    <p:sldId id="319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873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86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287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36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69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10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75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94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48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844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64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IS 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Informační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Obecně chápeme jako soustavu cílů a způsobů jejich dosažení</a:t>
            </a:r>
          </a:p>
          <a:p>
            <a:r>
              <a:rPr lang="cs-CZ" sz="2400" dirty="0">
                <a:solidFill>
                  <a:srgbClr val="002060"/>
                </a:solidFill>
              </a:rPr>
              <a:t>Vymezuje způsob, jakým bude pomocí IS a informačních technologií podporováno dosažení podnikatelských cílů</a:t>
            </a:r>
          </a:p>
          <a:p>
            <a:r>
              <a:rPr lang="cs-CZ" sz="2400" dirty="0">
                <a:solidFill>
                  <a:srgbClr val="002060"/>
                </a:solidFill>
              </a:rPr>
              <a:t>Jednou ze součástí podnikatelské strategie jsou tzv. systémové strategie</a:t>
            </a:r>
          </a:p>
          <a:p>
            <a:pPr lvl="2"/>
            <a:r>
              <a:rPr lang="cs-CZ" sz="2000" dirty="0">
                <a:solidFill>
                  <a:srgbClr val="002060"/>
                </a:solidFill>
              </a:rPr>
              <a:t>Týkají se jednotlivých podnikových systémů</a:t>
            </a:r>
          </a:p>
          <a:p>
            <a:pPr lvl="2"/>
            <a:r>
              <a:rPr lang="cs-CZ" sz="2000" dirty="0">
                <a:solidFill>
                  <a:srgbClr val="002060"/>
                </a:solidFill>
              </a:rPr>
              <a:t>Jednou z nich je i informační strategie</a:t>
            </a:r>
          </a:p>
          <a:p>
            <a:pPr lvl="1"/>
            <a:endParaRPr lang="cs-CZ" sz="2000" dirty="0">
              <a:solidFill>
                <a:srgbClr val="002060"/>
              </a:solidFill>
            </a:endParaRP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119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Postup tvorby informační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Specifikace podnikových záměrů (poslání, hodnoty, vize)</a:t>
            </a:r>
          </a:p>
          <a:p>
            <a:r>
              <a:rPr lang="cs-CZ" sz="2800" dirty="0">
                <a:solidFill>
                  <a:srgbClr val="002060"/>
                </a:solidFill>
              </a:rPr>
              <a:t>Určení kritických faktorů (klíčové aspekty, kritické faktory úspěchu)</a:t>
            </a:r>
          </a:p>
          <a:p>
            <a:r>
              <a:rPr lang="cs-CZ" sz="2800" dirty="0">
                <a:solidFill>
                  <a:srgbClr val="002060"/>
                </a:solidFill>
              </a:rPr>
              <a:t>Definice věcných cílů</a:t>
            </a:r>
          </a:p>
          <a:p>
            <a:r>
              <a:rPr lang="cs-CZ" sz="2800" dirty="0">
                <a:solidFill>
                  <a:srgbClr val="002060"/>
                </a:solidFill>
              </a:rPr>
              <a:t>Specifikace systémových strategií a taktik, popř. prováděcích plánů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6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Dokument informační strategie a jeho úloha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>
              <a:solidFill>
                <a:srgbClr val="002060"/>
              </a:solidFill>
            </a:endParaRPr>
          </a:p>
          <a:p>
            <a:r>
              <a:rPr lang="cs-CZ" sz="2800" dirty="0">
                <a:solidFill>
                  <a:srgbClr val="002060"/>
                </a:solidFill>
              </a:rPr>
              <a:t>Formulovat vizi, cíle a hodnoty cílového (požadovaného) stavu IS</a:t>
            </a:r>
          </a:p>
          <a:p>
            <a:r>
              <a:rPr lang="cs-CZ" sz="2800" dirty="0">
                <a:solidFill>
                  <a:srgbClr val="002060"/>
                </a:solidFill>
              </a:rPr>
              <a:t>Určit cestu realizace</a:t>
            </a:r>
          </a:p>
          <a:p>
            <a:r>
              <a:rPr lang="cs-CZ" sz="2800" dirty="0">
                <a:solidFill>
                  <a:srgbClr val="002060"/>
                </a:solidFill>
              </a:rPr>
              <a:t>Řídit přechod od současného do cílového stavu IS tak, aby byly neustále zachovány podstatné funkce IS a jeho integrita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31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Dokument informační strategie a jeho obsah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Zdroj, cíle a východiska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Shrnuje všechny informace potřebné pro řešení informační strategie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Popis současného stavu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Obsahuje trendy ve vývoji informačních technologií a popis současného stavu IS organizace</a:t>
            </a:r>
          </a:p>
          <a:p>
            <a:r>
              <a:rPr lang="cs-CZ" sz="2400" dirty="0">
                <a:solidFill>
                  <a:srgbClr val="002060"/>
                </a:solidFill>
              </a:rPr>
              <a:t>Návrh cílového IS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Popisuje vizi, standardy cílového IS, principy architektury, legislativní, pracovní, etické a sociální aspekty cílového IS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Postup dosažení cílového stavu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Popisuje principy řízení vývoje, zadává projekty, stanovuje harmonogram a provádí ekonomickou analýzu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Pro každý projekt je nutno definovat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</a:rPr>
              <a:t>Jasné cíle</a:t>
            </a:r>
            <a:r>
              <a:rPr lang="cs-CZ" sz="2400" dirty="0">
                <a:solidFill>
                  <a:srgbClr val="002060"/>
                </a:solidFill>
              </a:rPr>
              <a:t>, kterých má být dosaženo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Při definování cílů možné přínosy, zlepšení výkonnosti a vytváření nových příležitostí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Ukazatele (metriky) dosažení těchto cílů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Zodpovědné manažery </a:t>
            </a:r>
            <a:r>
              <a:rPr lang="cs-CZ" sz="2400" dirty="0">
                <a:solidFill>
                  <a:srgbClr val="002060"/>
                </a:solidFill>
              </a:rPr>
              <a:t>pro jednotlivé cíle</a:t>
            </a:r>
          </a:p>
          <a:p>
            <a:r>
              <a:rPr lang="cs-CZ" sz="2400" dirty="0">
                <a:solidFill>
                  <a:srgbClr val="002060"/>
                </a:solidFill>
              </a:rPr>
              <a:t>Kontrolní body, tj. systém časového a organizačního sledování a vyhodnocování dosahování stanovených cílů</a:t>
            </a:r>
          </a:p>
          <a:p>
            <a:r>
              <a:rPr lang="cs-CZ" sz="2400" dirty="0">
                <a:solidFill>
                  <a:srgbClr val="002060"/>
                </a:solidFill>
              </a:rPr>
              <a:t>Informace pro všechny pracovníky podniku o veškerých organizačních opatřeních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03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54" y="0"/>
            <a:ext cx="8768246" cy="5071498"/>
          </a:xfrm>
          <a:prstGeom prst="rect">
            <a:avLst/>
          </a:prstGeom>
        </p:spPr>
      </p:pic>
      <p:pic>
        <p:nvPicPr>
          <p:cNvPr id="10" name="Picture 2" descr="http://nb.vse.cz/~vorisek/FILES/IMAGES/IST-KM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109211" y="195486"/>
            <a:ext cx="6919173" cy="4783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98662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životního cyklu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 spojné s životním cyklem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fází rozvoje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strategie a plánování životního cyklus IS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Životní cyklus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IS podniku nepředstavuje pouze jeden produkt</a:t>
            </a:r>
          </a:p>
          <a:p>
            <a:r>
              <a:rPr lang="cs-CZ" sz="2800" dirty="0">
                <a:solidFill>
                  <a:srgbClr val="002060"/>
                </a:solidFill>
              </a:rPr>
              <a:t>Jednotlivé složky IS jsou do jisté míry autonomní</a:t>
            </a:r>
          </a:p>
          <a:p>
            <a:r>
              <a:rPr lang="cs-CZ" sz="2800" dirty="0">
                <a:solidFill>
                  <a:srgbClr val="002060"/>
                </a:solidFill>
              </a:rPr>
              <a:t>Integrace je realizována většinou vzájemnou komunikací</a:t>
            </a:r>
          </a:p>
          <a:p>
            <a:r>
              <a:rPr lang="cs-CZ" sz="2800" dirty="0">
                <a:solidFill>
                  <a:srgbClr val="002060"/>
                </a:solidFill>
              </a:rPr>
              <a:t>Z aplikačního hlediska - souhrn úloh a programů</a:t>
            </a:r>
          </a:p>
          <a:p>
            <a:r>
              <a:rPr lang="cs-CZ" sz="2800" dirty="0">
                <a:solidFill>
                  <a:srgbClr val="002060"/>
                </a:solidFill>
              </a:rPr>
              <a:t>Z funkčního hlediska - komplex technických, programových, datových a lidských zdrojů</a:t>
            </a:r>
          </a:p>
          <a:p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Fáze a etapa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základní části řešení rozvoje IS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Určeny úrovní abstrakce, obsahem a časem řešení, vstupy, výstupy a řešiteli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se skládají z dílčích etap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projektu s definovaným obsahem a časem, ve kterém má proběhnout</a:t>
            </a:r>
          </a:p>
          <a:p>
            <a:pPr lvl="2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části projektu, řešící časovou nebo věcnou část problematiky řešené projektem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obecného souhrnu činností, daného metodikou, jelikož se řídí stejnými pravidly, jako etapa ve smyslu konkrétního projektu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Etapizace je rozdělení postupu do postupně prováděných etap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Kontrolní body projektu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Naplánovaná místa v projektu, kde se posuzuje dosavadní zamýšlený postup ve srovnání se skutečným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82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Fáze rozvoje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strategie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strategie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analýza a návrh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analýza a návrh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547040" y="753152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Zavádění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Údržba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Vyřazení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19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Řešení rozvoje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projektování IS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Určuje, co je třeba dělat v určité fázi činnosti vývoje či provozu IS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Doporučený souhrn fází, etap, přístupů, zásad, postupů, pravidel, dokumentů, řízení, metod, technik a nástrojů pro tvůrce informačních systémů, který pokrývá celý životní cyklus IS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Verze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Funkčně jasně ohraničení varianta výstupu projektu IS realizující určitý stanovený rozsah uživatelských požadavků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Fáze životního cyklu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a plánování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Akvizice (pořízení, vývoj)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(instalace, konfigurace a zavádění)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 a údržba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provozu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1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Fáze životního cyklu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3417066" y="757195"/>
            <a:ext cx="1440160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978504" y="1671366"/>
            <a:ext cx="1440160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160223" y="3040879"/>
            <a:ext cx="1440160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2195734" y="3112849"/>
            <a:ext cx="1440160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703369" y="1567285"/>
            <a:ext cx="1440160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 rot="19517353">
            <a:off x="2994776" y="1452369"/>
            <a:ext cx="474878" cy="34189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2210230">
            <a:off x="4838615" y="1455811"/>
            <a:ext cx="474878" cy="34189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8149281">
            <a:off x="5250637" y="2825637"/>
            <a:ext cx="474878" cy="34189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0800000">
            <a:off x="3660620" y="3495481"/>
            <a:ext cx="474878" cy="34189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15324485">
            <a:off x="2327565" y="2742631"/>
            <a:ext cx="474878" cy="34189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3632243" y="992526"/>
            <a:ext cx="115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Strategie a plánování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62730" y="2037061"/>
            <a:ext cx="1029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Akvizice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207887" y="3409902"/>
            <a:ext cx="142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Implementace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423449" y="3346384"/>
            <a:ext cx="115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Provoz a údržba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847656" y="1804405"/>
            <a:ext cx="115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Ukončení provozu</a:t>
            </a:r>
          </a:p>
        </p:txBody>
      </p:sp>
    </p:spTree>
    <p:extLst>
      <p:ext uri="{BB962C8B-B14F-4D97-AF65-F5344CB8AC3E}">
        <p14:creationId xmlns:p14="http://schemas.microsoft.com/office/powerpoint/2010/main" val="354889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Strategie a plánování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Proces formulace informační strategie podniku se dotýká všech otázek spojených s rozvojem IS podniku</a:t>
            </a:r>
          </a:p>
          <a:p>
            <a:r>
              <a:rPr lang="cs-CZ" sz="2800" dirty="0">
                <a:solidFill>
                  <a:srgbClr val="002060"/>
                </a:solidFill>
              </a:rPr>
              <a:t>Představuje koncepční fáze rozvoje IS</a:t>
            </a:r>
          </a:p>
          <a:p>
            <a:r>
              <a:rPr lang="cs-CZ" sz="2800" dirty="0">
                <a:solidFill>
                  <a:srgbClr val="002060"/>
                </a:solidFill>
              </a:rPr>
              <a:t>Přispívá i k dosažení vzájemné synchronizace a provázání navrhovaných, řešených i provozovaných projektů a aplikací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392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6147</TotalTime>
  <Words>804</Words>
  <Application>Microsoft Office PowerPoint</Application>
  <PresentationFormat>Předvádění na obrazovce (16:9)</PresentationFormat>
  <Paragraphs>154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Životní cyklus IS</vt:lpstr>
      <vt:lpstr>Fáze a etapa</vt:lpstr>
      <vt:lpstr>Fáze rozvoje IS</vt:lpstr>
      <vt:lpstr>Řešení rozvoje IS</vt:lpstr>
      <vt:lpstr>Fáze životního cyklu</vt:lpstr>
      <vt:lpstr>Fáze životního cyklu</vt:lpstr>
      <vt:lpstr>Strategie a plánování</vt:lpstr>
      <vt:lpstr>Informační strategie</vt:lpstr>
      <vt:lpstr>Postup tvorby informační strategie</vt:lpstr>
      <vt:lpstr>Dokument informační strategie a jeho úloha</vt:lpstr>
      <vt:lpstr>Dokument informační strategie a jeho obsah</vt:lpstr>
      <vt:lpstr>Pro každý projekt je nutno definovat</vt:lpstr>
      <vt:lpstr>Prezentace aplikace PowerPoint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96</cp:revision>
  <dcterms:created xsi:type="dcterms:W3CDTF">2016-07-06T15:42:34Z</dcterms:created>
  <dcterms:modified xsi:type="dcterms:W3CDTF">2022-03-07T22:42:02Z</dcterms:modified>
</cp:coreProperties>
</file>