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303" r:id="rId5"/>
    <p:sldId id="292" r:id="rId6"/>
    <p:sldId id="293" r:id="rId7"/>
    <p:sldId id="294" r:id="rId8"/>
    <p:sldId id="296" r:id="rId9"/>
    <p:sldId id="304" r:id="rId10"/>
    <p:sldId id="297" r:id="rId11"/>
    <p:sldId id="298" r:id="rId12"/>
    <p:sldId id="299" r:id="rId13"/>
    <p:sldId id="300" r:id="rId14"/>
    <p:sldId id="301" r:id="rId15"/>
    <p:sldId id="302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22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938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90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34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77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56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7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34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92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516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6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výroby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Ph.D.</a:t>
            </a:r>
          </a:p>
          <a:p>
            <a:pPr algn="r"/>
            <a:r>
              <a:rPr lang="cs-CZ" altLang="cs-CZ" sz="11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Systémy počítačem integrované výroby - CIM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400" dirty="0" err="1">
                <a:solidFill>
                  <a:srgbClr val="002060"/>
                </a:solidFill>
              </a:rPr>
              <a:t>Computer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Integrated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Manufacturing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CIM zajišťují integraci aplikací IS v rámci životního cyklu výrobku</a:t>
            </a: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Tyto systémy zabezpečují plánování a řízení výrobních procesů včetně propojení s technologickými automatizovanými výrobními systémy</a:t>
            </a: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Umožňují ta rychlou reakci na požadavky trhů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8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Počítačová podpora konstrukčních prací - CAD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Jsou budovány obvykle z dílčích automatizovaných systémů aplikací počítačových technologií do jednotlivých etap životního cyklu výrobku a jejich následnou integrací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Jednotlivé komponenty CIM jsou obvykle označovány zkratkami anglických názvů začínajících písmeny CA. (</a:t>
            </a:r>
            <a:r>
              <a:rPr lang="cs-CZ" sz="1900" dirty="0" err="1">
                <a:solidFill>
                  <a:srgbClr val="002060"/>
                </a:solidFill>
              </a:rPr>
              <a:t>Computer</a:t>
            </a:r>
            <a:r>
              <a:rPr lang="cs-CZ" sz="1900" dirty="0">
                <a:solidFill>
                  <a:srgbClr val="002060"/>
                </a:solidFill>
              </a:rPr>
              <a:t> </a:t>
            </a:r>
            <a:r>
              <a:rPr lang="cs-CZ" sz="1900" dirty="0" err="1">
                <a:solidFill>
                  <a:srgbClr val="002060"/>
                </a:solidFill>
              </a:rPr>
              <a:t>Aided</a:t>
            </a:r>
            <a:r>
              <a:rPr lang="cs-CZ" sz="1900" dirty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 err="1">
                <a:solidFill>
                  <a:srgbClr val="002060"/>
                </a:solidFill>
              </a:rPr>
              <a:t>Computer</a:t>
            </a:r>
            <a:r>
              <a:rPr lang="cs-CZ" sz="1900" dirty="0">
                <a:solidFill>
                  <a:srgbClr val="002060"/>
                </a:solidFill>
              </a:rPr>
              <a:t> </a:t>
            </a:r>
            <a:r>
              <a:rPr lang="cs-CZ" sz="1900" dirty="0" err="1">
                <a:solidFill>
                  <a:srgbClr val="002060"/>
                </a:solidFill>
              </a:rPr>
              <a:t>Aided</a:t>
            </a:r>
            <a:r>
              <a:rPr lang="cs-CZ" sz="1900" dirty="0">
                <a:solidFill>
                  <a:srgbClr val="002060"/>
                </a:solidFill>
              </a:rPr>
              <a:t> Design – CAD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Aplikace pro počítačem podporovaný návrh výrobku a jeho konstrukční řešení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Zahrnuje často i tzv. počítačovou podporu kontrolních měření (</a:t>
            </a:r>
            <a:r>
              <a:rPr lang="cs-CZ" sz="1600" dirty="0" err="1">
                <a:solidFill>
                  <a:srgbClr val="002060"/>
                </a:solidFill>
              </a:rPr>
              <a:t>Computer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Aided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Testing</a:t>
            </a:r>
            <a:r>
              <a:rPr lang="cs-CZ" sz="1600" dirty="0">
                <a:solidFill>
                  <a:srgbClr val="002060"/>
                </a:solidFill>
              </a:rPr>
              <a:t> - CAT),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To je reprezentováno širokou paletou počítačových programů pro matematické testování funkcí výrobků a modelování součástí a jejich vlastností v závislosti na použitých materiálech a v závislosti na různých provozních podmínkách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4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Systémy pro tvorbu technologických postupů - CAPP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Process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Planning</a:t>
            </a:r>
            <a:r>
              <a:rPr lang="cs-CZ" dirty="0">
                <a:solidFill>
                  <a:srgbClr val="002060"/>
                </a:solidFill>
              </a:rPr>
              <a:t> – CAPP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Vycházejí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Z podobnosti součástí a typových postupů,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Resp. z principů tzv. skupinové technologie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1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Počítačová podpora řízení jakosti - CAQ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Quality</a:t>
            </a:r>
            <a:r>
              <a:rPr lang="cs-CZ" dirty="0">
                <a:solidFill>
                  <a:srgbClr val="002060"/>
                </a:solidFill>
              </a:rPr>
              <a:t> – CAQ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Představuje velmi důležitý prvek CIM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Umožňuje zjištění odchylek od požadované kvality výrobku a rychlou reakci všech ostatních komponent výrobního cyklu na toto zjištění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02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Počítačová podpora řízení výrobních strojů a robotů - CAM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Manufacturing</a:t>
            </a:r>
            <a:r>
              <a:rPr lang="cs-CZ" dirty="0">
                <a:solidFill>
                  <a:srgbClr val="002060"/>
                </a:solidFill>
              </a:rPr>
              <a:t> – CAM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Jsou aplikace pro řízení a monitoring výrobních systémů, jako jsou např.: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Obráběcí stroje, což představuje širokou paletu automatizovaných výrobních a dopravních systémů, obyčejně numericky řízených počítačem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76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Řídící systémy strojů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002060"/>
                </a:solidFill>
              </a:rPr>
              <a:t>Na nejnižší úrovni řízení technologických procesů</a:t>
            </a:r>
          </a:p>
          <a:p>
            <a:r>
              <a:rPr lang="cs-CZ" sz="2600" dirty="0">
                <a:solidFill>
                  <a:srgbClr val="002060"/>
                </a:solidFill>
              </a:rPr>
              <a:t>Jsou vlastní řídicí systémy strojů, dopravních prostředků a dalších automatizovaných nebo automatických zařízení</a:t>
            </a:r>
          </a:p>
          <a:p>
            <a:pPr lvl="1"/>
            <a:r>
              <a:rPr lang="cs-CZ" sz="2200" dirty="0" err="1">
                <a:solidFill>
                  <a:srgbClr val="002060"/>
                </a:solidFill>
              </a:rPr>
              <a:t>Computer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Numeric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</a:t>
            </a:r>
            <a:r>
              <a:rPr lang="cs-CZ" sz="2200" dirty="0">
                <a:solidFill>
                  <a:srgbClr val="002060"/>
                </a:solidFill>
              </a:rPr>
              <a:t> – CNC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Direct </a:t>
            </a:r>
            <a:r>
              <a:rPr lang="cs-CZ" sz="2200" dirty="0" err="1">
                <a:solidFill>
                  <a:srgbClr val="002060"/>
                </a:solidFill>
              </a:rPr>
              <a:t>Numerical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</a:t>
            </a:r>
            <a:r>
              <a:rPr lang="cs-CZ" sz="2200" dirty="0">
                <a:solidFill>
                  <a:srgbClr val="002060"/>
                </a:solidFill>
              </a:rPr>
              <a:t> – DNC</a:t>
            </a:r>
          </a:p>
          <a:p>
            <a:pPr lvl="1"/>
            <a:r>
              <a:rPr lang="cs-CZ" sz="2200" dirty="0" err="1">
                <a:solidFill>
                  <a:srgbClr val="002060"/>
                </a:solidFill>
              </a:rPr>
              <a:t>Programmable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Logic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Controller</a:t>
            </a:r>
            <a:r>
              <a:rPr lang="cs-CZ" sz="2200" dirty="0">
                <a:solidFill>
                  <a:srgbClr val="002060"/>
                </a:solidFill>
              </a:rPr>
              <a:t> –  PLC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8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řízení výrobních procesů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plánování materiálových potřeb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plánování podnikových zdrojů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počítačem integrované výroby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Počítačová podpora řízení jakosti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22"/>
            <a:ext cx="9143065" cy="5040876"/>
          </a:xfrm>
          <a:prstGeom prst="rect">
            <a:avLst/>
          </a:prstGeom>
        </p:spPr>
      </p:pic>
      <p:sp>
        <p:nvSpPr>
          <p:cNvPr id="42" name="Oval 49"/>
          <p:cNvSpPr>
            <a:spLocks noChangeArrowheads="1"/>
          </p:cNvSpPr>
          <p:nvPr/>
        </p:nvSpPr>
        <p:spPr bwMode="auto">
          <a:xfrm>
            <a:off x="2465970" y="963540"/>
            <a:ext cx="5962650" cy="3671887"/>
          </a:xfrm>
          <a:prstGeom prst="ellipse">
            <a:avLst/>
          </a:prstGeom>
          <a:solidFill>
            <a:schemeClr val="accent1">
              <a:lumMod val="50000"/>
              <a:alpha val="42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dirty="0">
              <a:latin typeface="Arial" pitchFamily="34" charset="0"/>
            </a:endParaRPr>
          </a:p>
        </p:txBody>
      </p:sp>
      <p:grpSp>
        <p:nvGrpSpPr>
          <p:cNvPr id="43" name="Group 4"/>
          <p:cNvGrpSpPr>
            <a:grpSpLocks/>
          </p:cNvGrpSpPr>
          <p:nvPr/>
        </p:nvGrpSpPr>
        <p:grpSpPr bwMode="auto">
          <a:xfrm>
            <a:off x="5980695" y="1323902"/>
            <a:ext cx="1257300" cy="685800"/>
            <a:chOff x="2317" y="2677"/>
            <a:chExt cx="1980" cy="1080"/>
          </a:xfrm>
        </p:grpSpPr>
        <p:sp>
          <p:nvSpPr>
            <p:cNvPr id="44" name="Oval 5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DCEFF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solidFill>
              <a:srgbClr val="DCEFFC"/>
            </a:solidFill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eaLnBrk="0" hangingPunct="0">
                <a:defRPr/>
              </a:pPr>
              <a:r>
                <a:rPr lang="cs-CZ" sz="1200" b="1" dirty="0">
                  <a:solidFill>
                    <a:schemeClr val="accent4">
                      <a:lumMod val="50000"/>
                    </a:schemeClr>
                  </a:solidFill>
                  <a:latin typeface="Arial" charset="0"/>
                </a:rPr>
                <a:t>Kontraktace</a:t>
              </a:r>
            </a:p>
          </p:txBody>
        </p:sp>
      </p:grp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6699832" y="2535165"/>
            <a:ext cx="1944688" cy="685800"/>
            <a:chOff x="4628" y="2296"/>
            <a:chExt cx="792" cy="432"/>
          </a:xfrm>
        </p:grpSpPr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4628" y="2296"/>
              <a:ext cx="792" cy="432"/>
            </a:xfrm>
            <a:prstGeom prst="ellipse">
              <a:avLst/>
            </a:prstGeom>
            <a:solidFill>
              <a:srgbClr val="B9DF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dirty="0">
                <a:latin typeface="Arial" pitchFamily="34" charset="0"/>
              </a:endParaRPr>
            </a:p>
          </p:txBody>
        </p:sp>
        <p:sp>
          <p:nvSpPr>
            <p:cNvPr id="48" name="Text Box 9"/>
            <p:cNvSpPr txBox="1">
              <a:spLocks noChangeArrowheads="1"/>
            </p:cNvSpPr>
            <p:nvPr/>
          </p:nvSpPr>
          <p:spPr bwMode="auto">
            <a:xfrm>
              <a:off x="4734" y="2395"/>
              <a:ext cx="607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>
                <a:defRPr/>
              </a:pPr>
              <a:r>
                <a:rPr lang="cs-CZ" sz="1200" b="1" dirty="0">
                  <a:solidFill>
                    <a:schemeClr val="accent4">
                      <a:lumMod val="50000"/>
                    </a:schemeClr>
                  </a:solidFill>
                  <a:latin typeface="Arial" charset="0"/>
                </a:rPr>
                <a:t>Technická příprava výroby</a:t>
              </a:r>
            </a:p>
          </p:txBody>
        </p:sp>
      </p:grpSp>
      <p:grpSp>
        <p:nvGrpSpPr>
          <p:cNvPr id="49" name="Group 10"/>
          <p:cNvGrpSpPr>
            <a:grpSpLocks/>
          </p:cNvGrpSpPr>
          <p:nvPr/>
        </p:nvGrpSpPr>
        <p:grpSpPr bwMode="auto">
          <a:xfrm>
            <a:off x="5980695" y="3930577"/>
            <a:ext cx="1257300" cy="685800"/>
            <a:chOff x="6097" y="5197"/>
            <a:chExt cx="1980" cy="1080"/>
          </a:xfrm>
        </p:grpSpPr>
        <p:sp>
          <p:nvSpPr>
            <p:cNvPr id="50" name="Oval 11"/>
            <p:cNvSpPr>
              <a:spLocks noChangeArrowheads="1"/>
            </p:cNvSpPr>
            <p:nvPr/>
          </p:nvSpPr>
          <p:spPr bwMode="auto">
            <a:xfrm>
              <a:off x="6097" y="5197"/>
              <a:ext cx="1980" cy="1080"/>
            </a:xfrm>
            <a:prstGeom prst="ellipse">
              <a:avLst/>
            </a:prstGeom>
            <a:solidFill>
              <a:srgbClr val="96CFF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1" name="Text Box 12"/>
            <p:cNvSpPr txBox="1">
              <a:spLocks noChangeArrowheads="1"/>
            </p:cNvSpPr>
            <p:nvPr/>
          </p:nvSpPr>
          <p:spPr bwMode="auto">
            <a:xfrm>
              <a:off x="6379" y="5317"/>
              <a:ext cx="1440" cy="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Zpracování výrobních zakázek</a:t>
              </a:r>
            </a:p>
          </p:txBody>
        </p:sp>
      </p:grpSp>
      <p:grpSp>
        <p:nvGrpSpPr>
          <p:cNvPr id="52" name="Group 13"/>
          <p:cNvGrpSpPr>
            <a:grpSpLocks/>
          </p:cNvGrpSpPr>
          <p:nvPr/>
        </p:nvGrpSpPr>
        <p:grpSpPr bwMode="auto">
          <a:xfrm>
            <a:off x="4037595" y="3930577"/>
            <a:ext cx="1257300" cy="685800"/>
            <a:chOff x="2317" y="2677"/>
            <a:chExt cx="1980" cy="1080"/>
          </a:xfrm>
        </p:grpSpPr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73BFF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4" name="Text Box 15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Sledování výroby</a:t>
              </a:r>
            </a:p>
          </p:txBody>
        </p:sp>
      </p:grpSp>
      <p:grpSp>
        <p:nvGrpSpPr>
          <p:cNvPr id="55" name="Group 16"/>
          <p:cNvGrpSpPr>
            <a:grpSpLocks/>
          </p:cNvGrpSpPr>
          <p:nvPr/>
        </p:nvGrpSpPr>
        <p:grpSpPr bwMode="auto">
          <a:xfrm>
            <a:off x="2323095" y="2516115"/>
            <a:ext cx="1257300" cy="685800"/>
            <a:chOff x="1777" y="3412"/>
            <a:chExt cx="1980" cy="1080"/>
          </a:xfrm>
        </p:grpSpPr>
        <p:sp>
          <p:nvSpPr>
            <p:cNvPr id="56" name="Oval 17"/>
            <p:cNvSpPr>
              <a:spLocks noChangeArrowheads="1"/>
            </p:cNvSpPr>
            <p:nvPr/>
          </p:nvSpPr>
          <p:spPr bwMode="auto">
            <a:xfrm>
              <a:off x="1777" y="3412"/>
              <a:ext cx="1980" cy="1080"/>
            </a:xfrm>
            <a:prstGeom prst="ellipse">
              <a:avLst/>
            </a:prstGeom>
            <a:solidFill>
              <a:srgbClr val="54B1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auto">
            <a:xfrm>
              <a:off x="2047" y="3577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Nákup a řízení zásob</a:t>
              </a:r>
            </a:p>
          </p:txBody>
        </p:sp>
      </p:grpSp>
      <p:grpSp>
        <p:nvGrpSpPr>
          <p:cNvPr id="58" name="Group 19"/>
          <p:cNvGrpSpPr>
            <a:grpSpLocks/>
          </p:cNvGrpSpPr>
          <p:nvPr/>
        </p:nvGrpSpPr>
        <p:grpSpPr bwMode="auto">
          <a:xfrm>
            <a:off x="4037595" y="1346127"/>
            <a:ext cx="1257300" cy="685800"/>
            <a:chOff x="2317" y="2677"/>
            <a:chExt cx="1980" cy="1080"/>
          </a:xfrm>
        </p:grpSpPr>
        <p:sp>
          <p:nvSpPr>
            <p:cNvPr id="59" name="Oval 20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3AA5E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400" b="1" dirty="0">
                  <a:latin typeface="Arial" pitchFamily="34" charset="0"/>
                  <a:ea typeface="Calibri" pitchFamily="34" charset="0"/>
                  <a:cs typeface="Arial" pitchFamily="34" charset="0"/>
                </a:rPr>
                <a:t>Expedice</a:t>
              </a:r>
            </a:p>
            <a:p>
              <a:pPr eaLnBrk="0" hangingPunct="0"/>
              <a:endParaRPr lang="cs-CZ" sz="1400" b="1" dirty="0">
                <a:latin typeface="Arial" pitchFamily="34" charset="0"/>
                <a:ea typeface="Calibri" pitchFamily="34" charset="0"/>
                <a:cs typeface="Arial" pitchFamily="34" charset="0"/>
              </a:endParaRPr>
            </a:p>
          </p:txBody>
        </p:sp>
      </p:grpSp>
      <p:sp>
        <p:nvSpPr>
          <p:cNvPr id="61" name="Freeform 22"/>
          <p:cNvSpPr>
            <a:spLocks/>
          </p:cNvSpPr>
          <p:nvPr/>
        </p:nvSpPr>
        <p:spPr bwMode="auto">
          <a:xfrm>
            <a:off x="7276095" y="1900165"/>
            <a:ext cx="547687" cy="573087"/>
          </a:xfrm>
          <a:custGeom>
            <a:avLst/>
            <a:gdLst>
              <a:gd name="T0" fmla="*/ 0 w 318"/>
              <a:gd name="T1" fmla="*/ 0 h 312"/>
              <a:gd name="T2" fmla="*/ 2147483647 w 318"/>
              <a:gd name="T3" fmla="*/ 2147483647 h 312"/>
              <a:gd name="T4" fmla="*/ 2147483647 w 318"/>
              <a:gd name="T5" fmla="*/ 2147483647 h 312"/>
              <a:gd name="T6" fmla="*/ 2147483647 w 318"/>
              <a:gd name="T7" fmla="*/ 2147483647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312"/>
              <a:gd name="T14" fmla="*/ 318 w 318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312">
                <a:moveTo>
                  <a:pt x="0" y="0"/>
                </a:moveTo>
                <a:cubicBezTo>
                  <a:pt x="19" y="12"/>
                  <a:pt x="75" y="41"/>
                  <a:pt x="115" y="71"/>
                </a:cubicBezTo>
                <a:cubicBezTo>
                  <a:pt x="155" y="101"/>
                  <a:pt x="184" y="116"/>
                  <a:pt x="238" y="182"/>
                </a:cubicBezTo>
                <a:cubicBezTo>
                  <a:pt x="292" y="248"/>
                  <a:pt x="301" y="285"/>
                  <a:pt x="318" y="312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2" name="Freeform 23"/>
          <p:cNvSpPr>
            <a:spLocks/>
          </p:cNvSpPr>
          <p:nvPr/>
        </p:nvSpPr>
        <p:spPr bwMode="auto">
          <a:xfrm>
            <a:off x="2966032" y="3187627"/>
            <a:ext cx="1155700" cy="785813"/>
          </a:xfrm>
          <a:custGeom>
            <a:avLst/>
            <a:gdLst>
              <a:gd name="T0" fmla="*/ 2147483647 w 336"/>
              <a:gd name="T1" fmla="*/ 2147483647 h 306"/>
              <a:gd name="T2" fmla="*/ 2147483647 w 336"/>
              <a:gd name="T3" fmla="*/ 2147483647 h 306"/>
              <a:gd name="T4" fmla="*/ 2147483647 w 336"/>
              <a:gd name="T5" fmla="*/ 2147483647 h 306"/>
              <a:gd name="T6" fmla="*/ 2147483647 w 336"/>
              <a:gd name="T7" fmla="*/ 2147483647 h 306"/>
              <a:gd name="T8" fmla="*/ 0 w 33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"/>
              <a:gd name="T16" fmla="*/ 0 h 306"/>
              <a:gd name="T17" fmla="*/ 336 w 33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" h="306">
                <a:moveTo>
                  <a:pt x="336" y="306"/>
                </a:moveTo>
                <a:cubicBezTo>
                  <a:pt x="318" y="298"/>
                  <a:pt x="265" y="280"/>
                  <a:pt x="230" y="260"/>
                </a:cubicBezTo>
                <a:cubicBezTo>
                  <a:pt x="195" y="238"/>
                  <a:pt x="156" y="214"/>
                  <a:pt x="128" y="188"/>
                </a:cubicBezTo>
                <a:cubicBezTo>
                  <a:pt x="100" y="162"/>
                  <a:pt x="80" y="135"/>
                  <a:pt x="59" y="104"/>
                </a:cubicBezTo>
                <a:cubicBezTo>
                  <a:pt x="38" y="73"/>
                  <a:pt x="12" y="22"/>
                  <a:pt x="0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7180845" y="3330502"/>
            <a:ext cx="642937" cy="714375"/>
          </a:xfrm>
          <a:custGeom>
            <a:avLst/>
            <a:gdLst>
              <a:gd name="T0" fmla="*/ 0 w 357"/>
              <a:gd name="T1" fmla="*/ 2147483647 h 290"/>
              <a:gd name="T2" fmla="*/ 2147483647 w 357"/>
              <a:gd name="T3" fmla="*/ 2147483647 h 290"/>
              <a:gd name="T4" fmla="*/ 2147483647 w 357"/>
              <a:gd name="T5" fmla="*/ 2147483647 h 290"/>
              <a:gd name="T6" fmla="*/ 2147483647 w 357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  <a:gd name="T12" fmla="*/ 0 w 357"/>
              <a:gd name="T13" fmla="*/ 0 h 290"/>
              <a:gd name="T14" fmla="*/ 357 w 357"/>
              <a:gd name="T15" fmla="*/ 290 h 2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" h="290">
                <a:moveTo>
                  <a:pt x="0" y="290"/>
                </a:moveTo>
                <a:cubicBezTo>
                  <a:pt x="31" y="274"/>
                  <a:pt x="133" y="228"/>
                  <a:pt x="184" y="193"/>
                </a:cubicBezTo>
                <a:cubicBezTo>
                  <a:pt x="236" y="156"/>
                  <a:pt x="275" y="114"/>
                  <a:pt x="304" y="82"/>
                </a:cubicBezTo>
                <a:cubicBezTo>
                  <a:pt x="333" y="50"/>
                  <a:pt x="346" y="17"/>
                  <a:pt x="357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037470" y="1687440"/>
            <a:ext cx="928687" cy="785812"/>
          </a:xfrm>
          <a:custGeom>
            <a:avLst/>
            <a:gdLst>
              <a:gd name="T0" fmla="*/ 2147483647 w 282"/>
              <a:gd name="T1" fmla="*/ 0 h 276"/>
              <a:gd name="T2" fmla="*/ 2147483647 w 282"/>
              <a:gd name="T3" fmla="*/ 2147483647 h 276"/>
              <a:gd name="T4" fmla="*/ 2147483647 w 282"/>
              <a:gd name="T5" fmla="*/ 2147483647 h 276"/>
              <a:gd name="T6" fmla="*/ 0 w 282"/>
              <a:gd name="T7" fmla="*/ 2147483647 h 276"/>
              <a:gd name="T8" fmla="*/ 0 60000 65536"/>
              <a:gd name="T9" fmla="*/ 0 60000 65536"/>
              <a:gd name="T10" fmla="*/ 0 60000 65536"/>
              <a:gd name="T11" fmla="*/ 0 60000 65536"/>
              <a:gd name="T12" fmla="*/ 0 w 282"/>
              <a:gd name="T13" fmla="*/ 0 h 276"/>
              <a:gd name="T14" fmla="*/ 282 w 282"/>
              <a:gd name="T15" fmla="*/ 276 h 2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2" h="276">
                <a:moveTo>
                  <a:pt x="282" y="0"/>
                </a:moveTo>
                <a:cubicBezTo>
                  <a:pt x="263" y="12"/>
                  <a:pt x="217" y="26"/>
                  <a:pt x="166" y="71"/>
                </a:cubicBezTo>
                <a:cubicBezTo>
                  <a:pt x="115" y="116"/>
                  <a:pt x="86" y="148"/>
                  <a:pt x="58" y="182"/>
                </a:cubicBezTo>
                <a:cubicBezTo>
                  <a:pt x="30" y="216"/>
                  <a:pt x="12" y="257"/>
                  <a:pt x="0" y="276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5315532" y="4259190"/>
            <a:ext cx="647700" cy="19050"/>
          </a:xfrm>
          <a:custGeom>
            <a:avLst/>
            <a:gdLst>
              <a:gd name="T0" fmla="*/ 2147483647 w 1110"/>
              <a:gd name="T1" fmla="*/ 2147483647 h 30"/>
              <a:gd name="T2" fmla="*/ 2147483647 w 1110"/>
              <a:gd name="T3" fmla="*/ 2147483647 h 30"/>
              <a:gd name="T4" fmla="*/ 0 w 1110"/>
              <a:gd name="T5" fmla="*/ 0 h 30"/>
              <a:gd name="T6" fmla="*/ 0 60000 65536"/>
              <a:gd name="T7" fmla="*/ 0 60000 65536"/>
              <a:gd name="T8" fmla="*/ 0 60000 65536"/>
              <a:gd name="T9" fmla="*/ 0 w 1110"/>
              <a:gd name="T10" fmla="*/ 0 h 30"/>
              <a:gd name="T11" fmla="*/ 1110 w 1110"/>
              <a:gd name="T12" fmla="*/ 30 h 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0" h="30">
                <a:moveTo>
                  <a:pt x="1110" y="15"/>
                </a:moveTo>
                <a:cubicBezTo>
                  <a:pt x="1018" y="17"/>
                  <a:pt x="840" y="30"/>
                  <a:pt x="555" y="30"/>
                </a:cubicBezTo>
                <a:cubicBezTo>
                  <a:pt x="270" y="30"/>
                  <a:pt x="116" y="6"/>
                  <a:pt x="0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>
            <a:off x="6483932" y="2043040"/>
            <a:ext cx="153988" cy="1858962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 flipH="1">
            <a:off x="5394907" y="1687440"/>
            <a:ext cx="571500" cy="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8" name="Line 29"/>
          <p:cNvSpPr>
            <a:spLocks noChangeShapeType="1"/>
          </p:cNvSpPr>
          <p:nvPr/>
        </p:nvSpPr>
        <p:spPr bwMode="auto">
          <a:xfrm flipH="1" flipV="1">
            <a:off x="3537532" y="3044752"/>
            <a:ext cx="2500313" cy="1000125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4467807" y="115815"/>
            <a:ext cx="2641600" cy="666750"/>
          </a:xfrm>
          <a:prstGeom prst="rect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cs-CZ" sz="800" b="1" dirty="0">
              <a:solidFill>
                <a:schemeClr val="bg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Zákazník</a:t>
            </a:r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 flipV="1">
            <a:off x="4828170" y="819077"/>
            <a:ext cx="0" cy="431800"/>
          </a:xfrm>
          <a:prstGeom prst="line">
            <a:avLst/>
          </a:prstGeom>
          <a:noFill/>
          <a:ln w="1016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6699832" y="819077"/>
            <a:ext cx="12700" cy="444500"/>
          </a:xfrm>
          <a:prstGeom prst="line">
            <a:avLst/>
          </a:prstGeom>
          <a:noFill/>
          <a:ln w="1016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2" name="Text Box 34"/>
          <p:cNvSpPr txBox="1">
            <a:spLocks noChangeArrowheads="1"/>
          </p:cNvSpPr>
          <p:nvPr/>
        </p:nvSpPr>
        <p:spPr bwMode="auto">
          <a:xfrm rot="16200000">
            <a:off x="-50218" y="2346253"/>
            <a:ext cx="2071687" cy="754062"/>
          </a:xfrm>
          <a:prstGeom prst="rect">
            <a:avLst/>
          </a:prstGeom>
          <a:solidFill>
            <a:srgbClr val="00206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cs-CZ" sz="800" b="1" dirty="0">
              <a:solidFill>
                <a:schemeClr val="bg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Dodavatel</a:t>
            </a:r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 flipH="1" flipV="1">
            <a:off x="1465845" y="3111427"/>
            <a:ext cx="647700" cy="0"/>
          </a:xfrm>
          <a:prstGeom prst="line">
            <a:avLst/>
          </a:prstGeom>
          <a:noFill/>
          <a:ln w="1270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4" name="Line 36"/>
          <p:cNvSpPr>
            <a:spLocks noChangeShapeType="1"/>
          </p:cNvSpPr>
          <p:nvPr/>
        </p:nvSpPr>
        <p:spPr bwMode="auto">
          <a:xfrm flipH="1" flipV="1">
            <a:off x="1486482" y="2679627"/>
            <a:ext cx="647700" cy="0"/>
          </a:xfrm>
          <a:prstGeom prst="line">
            <a:avLst/>
          </a:prstGeom>
          <a:noFill/>
          <a:ln w="127000">
            <a:solidFill>
              <a:srgbClr val="89E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Systémy pro řízení výrobních procesů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 err="1">
                <a:solidFill>
                  <a:srgbClr val="002060"/>
                </a:solidFill>
              </a:rPr>
              <a:t>Manufacturing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Execution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System</a:t>
            </a:r>
            <a:r>
              <a:rPr lang="cs-CZ" sz="2200" dirty="0">
                <a:solidFill>
                  <a:srgbClr val="002060"/>
                </a:solidFill>
              </a:rPr>
              <a:t> – MES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Představují kategorii prostředků softwarové podpory podnikových IS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Aplikace reprezentují výkonnou činnost na úrovni denních rozvrhů a plnění jednotlivých výrobních operací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Systémy zasahují do nejnižší úrovně řízení, čili spolupracují s řídicími systémy strojů, technologických linek, dopravních systémů a dalších zařízení obsahujících prvky úplné nebo částečné automatizace</a:t>
            </a:r>
          </a:p>
          <a:p>
            <a:pPr>
              <a:lnSpc>
                <a:spcPct val="90000"/>
              </a:lnSpc>
            </a:pPr>
            <a:endParaRPr lang="cs-CZ" sz="22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8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Systémy pro řízení výrobních procesů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Navazují také na vyšší vrstvy řízení, podporované systémy APS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Využívající informačních technologií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Je tradičním uplatněním IT v podnikové sféře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Obsahují celou řadu modulů, řešících problémy podnikové výroby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Cílem je maximálně efektivně alokovat omezené podnikové zdroje na základě aktuálního vývoje požadavků zákazníků pomocí komplexního systému plánujícího dynamicky výrobní kapacity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Moduly systémů pro řízení výrobních procesů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technické přípravy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Pokrývají práci se vstupy a zobrazují strukturu výrobků z různých pohledů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také podporu konstrukce, projekce, evidenci norem, vývoj nových výrobků, evidenci a zpracování technologických postupů, specifikaci přípravků, zajištění nářadí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plánování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především vytvoření a aktualizaci výrobních zakázek, zadání výrobních čísel zakázek, přímý rozpis zakázky na výrobní a nákupní objednávky, kapacitní propočty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6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Moduly systémů pro řízení výrobních procesů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operativního řízení a plánování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Podporují hlavně rozpis výrobních objednávek do jednotlivých výrobních operací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navazujících plánů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Obsahuje i přípravu tzv. průvodek a odběrních lístků na materiál, zpracování kalkulací, vytvoření plánu pro středisko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 dílenského řízení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především příjem rozpracované objednávky, příjem nářadí, odvedení objednávky, rozbory výrobních objednávek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1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MRP I a MRP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Dva téměř totožné systémy plánování požadavků na materiál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Umožňují simulaci potřeby a testování běhu rozdílných aktivit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Vše se vztahuje ke změnám výrobního plánu a reakci na ně i ve vztahu k dispozici a možnostem zdroje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MRP 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 err="1">
                <a:solidFill>
                  <a:srgbClr val="002060"/>
                </a:solidFill>
              </a:rPr>
              <a:t>Material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Requirements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Planning</a:t>
            </a:r>
            <a:r>
              <a:rPr lang="cs-CZ" sz="1600" dirty="0">
                <a:solidFill>
                  <a:srgbClr val="002060"/>
                </a:solidFill>
              </a:rPr>
              <a:t> - plánování materiálových potřeb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Systém zajištění přesné (přísné) kontroly a plánování výroby a odbytu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MRP II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 err="1">
                <a:solidFill>
                  <a:srgbClr val="002060"/>
                </a:solidFill>
              </a:rPr>
              <a:t>Manufacturing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Resource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Planning</a:t>
            </a:r>
            <a:r>
              <a:rPr lang="cs-CZ" sz="1600" dirty="0">
                <a:solidFill>
                  <a:srgbClr val="002060"/>
                </a:solidFill>
              </a:rPr>
              <a:t> – plánování podnikových zdrojů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Rozšiřuje použití na další funkce, jako nákup či finance nebo vývoj, apod.</a:t>
            </a:r>
          </a:p>
          <a:p>
            <a:pPr>
              <a:lnSpc>
                <a:spcPct val="12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9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8" y="3284"/>
            <a:ext cx="8949402" cy="5068214"/>
          </a:xfrm>
          <a:prstGeom prst="rect">
            <a:avLst/>
          </a:prstGeom>
        </p:spPr>
      </p:pic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889724" y="3973691"/>
            <a:ext cx="5750433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346924" y="42653"/>
            <a:ext cx="4860485" cy="390716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>
              <a:latin typeface="Arial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185124" y="2806813"/>
            <a:ext cx="33544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2870924" y="1663813"/>
            <a:ext cx="21221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3556724" y="597013"/>
            <a:ext cx="8899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889724" y="4534647"/>
            <a:ext cx="5750433" cy="5581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Technologický proces ( TP )</a:t>
            </a:r>
            <a:endParaRPr lang="cs-CZ" dirty="0">
              <a:latin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013446" y="2937546"/>
            <a:ext cx="3572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Přímé řízení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cs-CZ" u="sng" dirty="0">
                <a:solidFill>
                  <a:srgbClr val="000000"/>
                </a:solidFill>
                <a:latin typeface="Arial" pitchFamily="34" charset="0"/>
              </a:rPr>
              <a:t>PLC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, DCS, RTU, CNC, </a:t>
            </a:r>
            <a:r>
              <a:rPr lang="cs-CZ" dirty="0" err="1">
                <a:solidFill>
                  <a:srgbClr val="000000"/>
                </a:solidFill>
                <a:latin typeface="Arial" pitchFamily="34" charset="0"/>
              </a:rPr>
              <a:t>iPC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aj.)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175166" y="1870746"/>
            <a:ext cx="12405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Supervize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(SCADA)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2489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63761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7665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50807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45473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16517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2108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V="1">
            <a:off x="2870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flipV="1">
            <a:off x="33281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426549" y="4301209"/>
            <a:ext cx="1654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Arial" pitchFamily="34" charset="0"/>
              </a:rPr>
              <a:t>….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404325" y="4057175"/>
            <a:ext cx="7534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……...</a:t>
            </a: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6873931" y="3568812"/>
            <a:ext cx="367967" cy="4883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534905" y="856775"/>
            <a:ext cx="789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MES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229121" y="94775"/>
            <a:ext cx="12858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MRP/ERP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420759" y="-20664"/>
            <a:ext cx="2612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Plánování výrobních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(podnikových) zdrojů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5909924" y="660620"/>
            <a:ext cx="2377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Řízení/sledování výroby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6783453" y="1386089"/>
            <a:ext cx="19868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Řízení/sledování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výrobní buňky</a:t>
            </a: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V="1">
            <a:off x="4728300" y="216012"/>
            <a:ext cx="1611682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 flipV="1">
            <a:off x="4775924" y="857759"/>
            <a:ext cx="1026863" cy="3488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5537924" y="1734535"/>
            <a:ext cx="1300693" cy="7674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7446931" y="2213750"/>
            <a:ext cx="16301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 stroje/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zařízení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endParaRPr lang="cs-CZ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6376124" y="2522251"/>
            <a:ext cx="1095321" cy="10465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860813" y="3120297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1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1536423" y="1996233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2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2271556" y="892740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3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2743010" y="90377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4</a:t>
            </a: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7278836" y="2953337"/>
            <a:ext cx="228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„Pole“ - polní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instrumentace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(senzory, </a:t>
            </a:r>
            <a:r>
              <a:rPr lang="cs-CZ" dirty="0" err="1">
                <a:solidFill>
                  <a:srgbClr val="000000"/>
                </a:solidFill>
                <a:latin typeface="Arial" pitchFamily="34" charset="0"/>
              </a:rPr>
              <a:t>aktory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,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speciální měřicí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přístroje)</a:t>
            </a:r>
          </a:p>
        </p:txBody>
      </p:sp>
    </p:spTree>
    <p:extLst>
      <p:ext uri="{BB962C8B-B14F-4D97-AF65-F5344CB8AC3E}">
        <p14:creationId xmlns:p14="http://schemas.microsoft.com/office/powerpoint/2010/main" val="328857108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6714</TotalTime>
  <Words>920</Words>
  <Application>Microsoft Office PowerPoint</Application>
  <PresentationFormat>Předvádění na obrazovce (16:9)</PresentationFormat>
  <Paragraphs>162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Prezentace aplikace PowerPoint</vt:lpstr>
      <vt:lpstr>Systémy pro řízení výrobních procesů I</vt:lpstr>
      <vt:lpstr>Systémy pro řízení výrobních procesů II</vt:lpstr>
      <vt:lpstr>Moduly systémů pro řízení výrobních procesů I</vt:lpstr>
      <vt:lpstr>Moduly systémů pro řízení výrobních procesů II</vt:lpstr>
      <vt:lpstr>MRP I a MRP II</vt:lpstr>
      <vt:lpstr>Prezentace aplikace PowerPoint</vt:lpstr>
      <vt:lpstr>Systémy počítačem integrované výroby - CIM</vt:lpstr>
      <vt:lpstr>Počítačová podpora konstrukčních prací - CAD</vt:lpstr>
      <vt:lpstr>Systémy pro tvorbu technologických postupů - CAPP</vt:lpstr>
      <vt:lpstr>Počítačová podpora řízení jakosti - CAQ</vt:lpstr>
      <vt:lpstr>Počítačová podpora řízení výrobních strojů a robotů - CAM</vt:lpstr>
      <vt:lpstr>Řídící systémy strojů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138</cp:revision>
  <dcterms:created xsi:type="dcterms:W3CDTF">2016-07-06T15:42:34Z</dcterms:created>
  <dcterms:modified xsi:type="dcterms:W3CDTF">2022-04-23T22:19:16Z</dcterms:modified>
</cp:coreProperties>
</file>