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0" r:id="rId4"/>
    <p:sldId id="291" r:id="rId5"/>
    <p:sldId id="292" r:id="rId6"/>
    <p:sldId id="293" r:id="rId7"/>
    <p:sldId id="294" r:id="rId8"/>
    <p:sldId id="296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26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143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26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860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84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7969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2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76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5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30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312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401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28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5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technologie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Ph.D.</a:t>
            </a:r>
          </a:p>
          <a:p>
            <a:pPr algn="r"/>
            <a:r>
              <a:rPr lang="cs-CZ" altLang="cs-CZ" sz="11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Elektronický obchod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ko-KR" sz="2100" dirty="0">
                <a:solidFill>
                  <a:srgbClr val="002060"/>
                </a:solidFill>
              </a:rPr>
              <a:t>Růst zájmu uživatelů internetu o online obchodování</a:t>
            </a:r>
          </a:p>
          <a:p>
            <a:pPr>
              <a:defRPr/>
            </a:pPr>
            <a:r>
              <a:rPr lang="cs-CZ" altLang="ko-KR" sz="2100" dirty="0">
                <a:solidFill>
                  <a:srgbClr val="002060"/>
                </a:solidFill>
              </a:rPr>
              <a:t>To signalizuje nástup</a:t>
            </a:r>
          </a:p>
          <a:p>
            <a:pPr lvl="1">
              <a:defRPr/>
            </a:pPr>
            <a:r>
              <a:rPr lang="cs-CZ" altLang="ko-KR" sz="1800" dirty="0">
                <a:solidFill>
                  <a:srgbClr val="002060"/>
                </a:solidFill>
              </a:rPr>
              <a:t>E-</a:t>
            </a:r>
            <a:r>
              <a:rPr lang="cs-CZ" altLang="ko-KR" sz="1800" dirty="0" err="1">
                <a:solidFill>
                  <a:srgbClr val="002060"/>
                </a:solidFill>
              </a:rPr>
              <a:t>commerce</a:t>
            </a:r>
            <a:endParaRPr lang="cs-CZ" altLang="ko-KR" sz="18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cs-CZ" altLang="ko-KR" sz="1800" dirty="0">
                <a:solidFill>
                  <a:srgbClr val="002060"/>
                </a:solidFill>
              </a:rPr>
              <a:t>E-plateb</a:t>
            </a:r>
          </a:p>
          <a:p>
            <a:pPr lvl="1">
              <a:defRPr/>
            </a:pPr>
            <a:r>
              <a:rPr lang="cs-CZ" altLang="ko-KR" sz="1800" dirty="0">
                <a:solidFill>
                  <a:srgbClr val="002060"/>
                </a:solidFill>
              </a:rPr>
              <a:t>E-bankovnictví</a:t>
            </a:r>
          </a:p>
          <a:p>
            <a:pPr lvl="1">
              <a:defRPr/>
            </a:pPr>
            <a:r>
              <a:rPr lang="cs-CZ" altLang="ko-KR" sz="1800" dirty="0">
                <a:solidFill>
                  <a:srgbClr val="002060"/>
                </a:solidFill>
              </a:rPr>
              <a:t>E-pojišťovnictví atd.</a:t>
            </a:r>
          </a:p>
          <a:p>
            <a:pPr>
              <a:defRPr/>
            </a:pPr>
            <a:r>
              <a:rPr lang="cs-CZ" altLang="ko-KR" sz="2100" dirty="0">
                <a:solidFill>
                  <a:srgbClr val="002060"/>
                </a:solidFill>
              </a:rPr>
              <a:t>Přenos vlastností informačních technologií k individuálním zákazníkům</a:t>
            </a:r>
          </a:p>
          <a:p>
            <a:pPr>
              <a:defRPr/>
            </a:pPr>
            <a:r>
              <a:rPr lang="cs-CZ" altLang="ko-KR" sz="2100" dirty="0">
                <a:solidFill>
                  <a:srgbClr val="002060"/>
                </a:solidFill>
              </a:rPr>
              <a:t>Nutnost připravenosti finančních institucí k poskytování služeb, nutných pro úplné zabezpečení elektronického obchodování</a:t>
            </a:r>
          </a:p>
          <a:p>
            <a:pPr>
              <a:defRPr/>
            </a:pPr>
            <a:r>
              <a:rPr lang="cs-CZ" altLang="ko-KR" sz="2100" dirty="0">
                <a:solidFill>
                  <a:srgbClr val="002060"/>
                </a:solidFill>
              </a:rPr>
              <a:t>E-</a:t>
            </a:r>
            <a:r>
              <a:rPr lang="cs-CZ" altLang="ko-KR" sz="2100" dirty="0" err="1">
                <a:solidFill>
                  <a:srgbClr val="002060"/>
                </a:solidFill>
              </a:rPr>
              <a:t>commerce</a:t>
            </a:r>
            <a:r>
              <a:rPr lang="cs-CZ" altLang="ko-KR" sz="2100" dirty="0">
                <a:solidFill>
                  <a:srgbClr val="002060"/>
                </a:solidFill>
              </a:rPr>
              <a:t> je podmnožinou e-businessu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5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Elektronický obchod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Elektronický obchod = </a:t>
            </a:r>
            <a:r>
              <a:rPr lang="cs-CZ" altLang="ko-KR" sz="1700" b="1" dirty="0">
                <a:solidFill>
                  <a:srgbClr val="002060"/>
                </a:solidFill>
              </a:rPr>
              <a:t>zajištění obchodních aktivit podniku prostřednictvím IT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Výměna informací po elektronickém médiu za účelem uzavření obchodu nebo k jeho podpoře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Obchod, při kterém </a:t>
            </a:r>
            <a:r>
              <a:rPr lang="cs-CZ" altLang="ko-KR" sz="1700" b="1" dirty="0">
                <a:solidFill>
                  <a:srgbClr val="002060"/>
                </a:solidFill>
              </a:rPr>
              <a:t>komunikace mezi jeho účastníky probíhá zčásti nebo zcela po standardních počítačových sítích</a:t>
            </a:r>
            <a:r>
              <a:rPr lang="cs-CZ" altLang="ko-KR" sz="1700" dirty="0">
                <a:solidFill>
                  <a:srgbClr val="002060"/>
                </a:solidFill>
              </a:rPr>
              <a:t>, prostřednictvím počítačů, jejich příslušenství a telekomunikací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E-business není pouze produkt, vyžaduje změnu ekonomického myšlení,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Základem je kvalitní definování podnikových procesů a promyšlení všech detailů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Zavedení navazujících služeb a pružné logistiky podniku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Integrace veškerých vnitřních procesů a procesů vnějších, mezipodnikových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Pro přenos údajů se využívá EDI nebo stále více se standard XML</a:t>
            </a:r>
          </a:p>
          <a:p>
            <a:pPr>
              <a:defRPr/>
            </a:pPr>
            <a:r>
              <a:rPr lang="cs-CZ" altLang="ko-KR" sz="1700" dirty="0">
                <a:solidFill>
                  <a:srgbClr val="002060"/>
                </a:solidFill>
              </a:rPr>
              <a:t>Růst potřeby všeobecné komunikace mezi podnikovými aplikacemi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8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Elektronický obchod III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ko-KR" sz="2100" dirty="0">
                <a:solidFill>
                  <a:srgbClr val="002060"/>
                </a:solidFill>
              </a:rPr>
              <a:t>U elektronického obchodu jde o přenos projevu vůle, související s jednáním o obchodu, resp. uzavřením obchodní smlouvy,</a:t>
            </a:r>
          </a:p>
          <a:p>
            <a:pPr lvl="1">
              <a:lnSpc>
                <a:spcPct val="90000"/>
              </a:lnSpc>
            </a:pPr>
            <a:r>
              <a:rPr lang="cs-CZ" altLang="ko-KR" sz="2000" dirty="0">
                <a:solidFill>
                  <a:srgbClr val="002060"/>
                </a:solidFill>
              </a:rPr>
              <a:t>je zčásti nebo zcela přenášen prostřednictvím počítačových sítí resp. počítačů propojených telekomunikacemi</a:t>
            </a:r>
          </a:p>
          <a:p>
            <a:pPr>
              <a:lnSpc>
                <a:spcPct val="90000"/>
              </a:lnSpc>
            </a:pPr>
            <a:r>
              <a:rPr lang="cs-CZ" altLang="ko-KR" sz="2100" dirty="0">
                <a:solidFill>
                  <a:srgbClr val="002060"/>
                </a:solidFill>
              </a:rPr>
              <a:t>V technickém slova smyslu může být i výměna nabídky a její akceptace prostřednictvím faxu, po telefonu nebo vysílačkou</a:t>
            </a:r>
          </a:p>
          <a:p>
            <a:r>
              <a:rPr lang="cs-CZ" altLang="ko-KR" sz="2100" dirty="0">
                <a:solidFill>
                  <a:srgbClr val="002060"/>
                </a:solidFill>
              </a:rPr>
              <a:t>S ohledem na zvyklosti budeme vycházet z toho, že elektronický obchod je výhradně obchodem, který je realizován prostřednictvím počítačů a elektronické sítě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9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Internet a marketing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ko-KR" sz="2100" dirty="0">
                <a:solidFill>
                  <a:srgbClr val="002060"/>
                </a:solidFill>
              </a:rPr>
              <a:t>Nové způsoby </a:t>
            </a:r>
            <a:r>
              <a:rPr lang="cs-CZ" altLang="ko-KR" sz="2100" b="1" dirty="0">
                <a:solidFill>
                  <a:srgbClr val="002060"/>
                </a:solidFill>
              </a:rPr>
              <a:t>identifikace a komunikace s milióny zákazníků při výrazně nižších nákladech</a:t>
            </a:r>
            <a:r>
              <a:rPr lang="cs-CZ" altLang="ko-KR" sz="2100" dirty="0">
                <a:solidFill>
                  <a:srgbClr val="002060"/>
                </a:solidFill>
              </a:rPr>
              <a:t> než je tomu u tradičních médií</a:t>
            </a:r>
          </a:p>
          <a:p>
            <a:pPr>
              <a:lnSpc>
                <a:spcPct val="90000"/>
              </a:lnSpc>
            </a:pPr>
            <a:r>
              <a:rPr lang="cs-CZ" altLang="ko-KR" sz="2100" dirty="0">
                <a:solidFill>
                  <a:srgbClr val="002060"/>
                </a:solidFill>
              </a:rPr>
              <a:t>Nové způsoby získávání informací o zákaznících</a:t>
            </a:r>
          </a:p>
          <a:p>
            <a:pPr>
              <a:lnSpc>
                <a:spcPct val="90000"/>
              </a:lnSpc>
            </a:pPr>
            <a:r>
              <a:rPr lang="cs-CZ" altLang="ko-KR" sz="2100" dirty="0">
                <a:solidFill>
                  <a:srgbClr val="002060"/>
                </a:solidFill>
              </a:rPr>
              <a:t>Vedoucími prvky online marketingové komunikace jsou</a:t>
            </a:r>
          </a:p>
          <a:p>
            <a:pPr lvl="1">
              <a:lnSpc>
                <a:spcPct val="90000"/>
              </a:lnSpc>
            </a:pPr>
            <a:r>
              <a:rPr lang="cs-CZ" altLang="ko-KR" sz="1700" dirty="0">
                <a:solidFill>
                  <a:srgbClr val="002060"/>
                </a:solidFill>
              </a:rPr>
              <a:t>Webové vyhledávače</a:t>
            </a:r>
          </a:p>
          <a:p>
            <a:pPr lvl="1">
              <a:lnSpc>
                <a:spcPct val="90000"/>
              </a:lnSpc>
            </a:pPr>
            <a:r>
              <a:rPr lang="cs-CZ" altLang="ko-KR" sz="1700" dirty="0" err="1">
                <a:solidFill>
                  <a:srgbClr val="002060"/>
                </a:solidFill>
              </a:rPr>
              <a:t>Bannerové</a:t>
            </a:r>
            <a:r>
              <a:rPr lang="cs-CZ" altLang="ko-KR" sz="1700" dirty="0">
                <a:solidFill>
                  <a:srgbClr val="002060"/>
                </a:solidFill>
              </a:rPr>
              <a:t> reklamy</a:t>
            </a:r>
          </a:p>
          <a:p>
            <a:pPr lvl="1">
              <a:lnSpc>
                <a:spcPct val="90000"/>
              </a:lnSpc>
            </a:pPr>
            <a:r>
              <a:rPr lang="cs-CZ" altLang="ko-KR" sz="1700" dirty="0">
                <a:solidFill>
                  <a:srgbClr val="002060"/>
                </a:solidFill>
              </a:rPr>
              <a:t>E-mailové akce</a:t>
            </a:r>
          </a:p>
          <a:p>
            <a:pPr lvl="1">
              <a:lnSpc>
                <a:spcPct val="90000"/>
              </a:lnSpc>
            </a:pPr>
            <a:r>
              <a:rPr lang="cs-CZ" altLang="ko-KR" sz="1700" dirty="0">
                <a:solidFill>
                  <a:srgbClr val="002060"/>
                </a:solidFill>
              </a:rPr>
              <a:t>Sponzoring</a:t>
            </a:r>
          </a:p>
          <a:p>
            <a:pPr>
              <a:lnSpc>
                <a:spcPct val="90000"/>
              </a:lnSpc>
            </a:pPr>
            <a:r>
              <a:rPr lang="cs-CZ" altLang="ko-KR" sz="2100" b="1" dirty="0">
                <a:solidFill>
                  <a:srgbClr val="002060"/>
                </a:solidFill>
              </a:rPr>
              <a:t>Behaviorální marketing </a:t>
            </a:r>
            <a:r>
              <a:rPr lang="cs-CZ" altLang="ko-KR" sz="2100" dirty="0">
                <a:solidFill>
                  <a:srgbClr val="002060"/>
                </a:solidFill>
              </a:rPr>
              <a:t>se soustředí na získávání informací a vzorců chování, zájmů a záměrů jednotlivců na základě jejich historie kliků na tisících webových stránkách a jejich následnému vystavení cílené reklamě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6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ko-KR" sz="2800" dirty="0" err="1">
                <a:solidFill>
                  <a:srgbClr val="002060"/>
                </a:solidFill>
              </a:rPr>
              <a:t>Cloud</a:t>
            </a:r>
            <a:r>
              <a:rPr lang="cs-CZ" altLang="ko-KR" sz="2800" dirty="0">
                <a:solidFill>
                  <a:srgbClr val="002060"/>
                </a:solidFill>
              </a:rPr>
              <a:t> </a:t>
            </a:r>
            <a:r>
              <a:rPr lang="cs-CZ" altLang="ko-KR" sz="2800" dirty="0" err="1">
                <a:solidFill>
                  <a:srgbClr val="002060"/>
                </a:solidFill>
              </a:rPr>
              <a:t>computing</a:t>
            </a:r>
            <a:r>
              <a:rPr lang="cs-CZ" altLang="ko-KR" sz="2800" dirty="0">
                <a:solidFill>
                  <a:srgbClr val="002060"/>
                </a:solidFill>
              </a:rPr>
              <a:t> je výpočetní model, v rámci něhož je poskytován přístup ke sdílené skupině výpočetní techniky prostřednictvím sítě, často za použití internetu</a:t>
            </a:r>
          </a:p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Výhodou tohoto modelu je, že daná výpočetní sála může býti využita z jakéhokoliv připojeného zařízení a z jakéhokoliv místa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0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Charakteristiky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computingu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Samoobsluha na požádání</a:t>
            </a:r>
          </a:p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Všudypřítomný přístup</a:t>
            </a:r>
          </a:p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Lokačně nezávislé sdílení zdrojů</a:t>
            </a:r>
          </a:p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Vysoká přizpůsobivost</a:t>
            </a:r>
          </a:p>
          <a:p>
            <a:pPr>
              <a:lnSpc>
                <a:spcPct val="90000"/>
              </a:lnSpc>
            </a:pPr>
            <a:r>
              <a:rPr lang="cs-CZ" altLang="ko-KR" sz="2800" dirty="0">
                <a:solidFill>
                  <a:srgbClr val="002060"/>
                </a:solidFill>
              </a:rPr>
              <a:t>Měřitelný servis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 descr="Výsledek obrázku pro cloud comp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223" y="2200704"/>
            <a:ext cx="4583559" cy="238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014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Dělení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computingu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ko-KR" sz="2800" dirty="0" err="1">
                <a:solidFill>
                  <a:srgbClr val="002060"/>
                </a:solidFill>
              </a:rPr>
              <a:t>Cloud</a:t>
            </a:r>
            <a:r>
              <a:rPr lang="cs-CZ" altLang="ko-KR" sz="2800" dirty="0">
                <a:solidFill>
                  <a:srgbClr val="002060"/>
                </a:solidFill>
              </a:rPr>
              <a:t> </a:t>
            </a:r>
            <a:r>
              <a:rPr lang="cs-CZ" altLang="ko-KR" sz="2800" dirty="0" err="1">
                <a:solidFill>
                  <a:srgbClr val="002060"/>
                </a:solidFill>
              </a:rPr>
              <a:t>computing</a:t>
            </a:r>
            <a:r>
              <a:rPr lang="cs-CZ" altLang="ko-KR" sz="2800" dirty="0">
                <a:solidFill>
                  <a:srgbClr val="002060"/>
                </a:solidFill>
              </a:rPr>
              <a:t> nabízeného typu služeb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 err="1">
                <a:solidFill>
                  <a:srgbClr val="002060"/>
                </a:solidFill>
              </a:rPr>
              <a:t>Infrastracture</a:t>
            </a:r>
            <a:r>
              <a:rPr lang="cs-CZ" altLang="ko-KR" sz="2400" dirty="0">
                <a:solidFill>
                  <a:srgbClr val="002060"/>
                </a:solidFill>
              </a:rPr>
              <a:t> as a </a:t>
            </a:r>
            <a:r>
              <a:rPr lang="cs-CZ" altLang="ko-KR" sz="2400" dirty="0" err="1">
                <a:solidFill>
                  <a:srgbClr val="002060"/>
                </a:solidFill>
              </a:rPr>
              <a:t>Service</a:t>
            </a:r>
            <a:r>
              <a:rPr lang="cs-CZ" altLang="ko-KR" sz="2400" dirty="0">
                <a:solidFill>
                  <a:srgbClr val="002060"/>
                </a:solidFill>
              </a:rPr>
              <a:t> (</a:t>
            </a:r>
            <a:r>
              <a:rPr lang="cs-CZ" altLang="ko-KR" sz="2400" dirty="0" err="1">
                <a:solidFill>
                  <a:srgbClr val="002060"/>
                </a:solidFill>
              </a:rPr>
              <a:t>IaaS</a:t>
            </a:r>
            <a:r>
              <a:rPr lang="cs-CZ" altLang="ko-KR" sz="2400" dirty="0">
                <a:solidFill>
                  <a:srgbClr val="00206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 err="1">
                <a:solidFill>
                  <a:srgbClr val="002060"/>
                </a:solidFill>
              </a:rPr>
              <a:t>Platform</a:t>
            </a:r>
            <a:r>
              <a:rPr lang="cs-CZ" altLang="ko-KR" sz="2400" dirty="0">
                <a:solidFill>
                  <a:srgbClr val="002060"/>
                </a:solidFill>
              </a:rPr>
              <a:t> as a </a:t>
            </a:r>
            <a:r>
              <a:rPr lang="cs-CZ" altLang="ko-KR" sz="2400" dirty="0" err="1">
                <a:solidFill>
                  <a:srgbClr val="002060"/>
                </a:solidFill>
              </a:rPr>
              <a:t>Service</a:t>
            </a:r>
            <a:r>
              <a:rPr lang="cs-CZ" altLang="ko-KR" sz="2400" dirty="0">
                <a:solidFill>
                  <a:srgbClr val="002060"/>
                </a:solidFill>
              </a:rPr>
              <a:t> (</a:t>
            </a:r>
            <a:r>
              <a:rPr lang="cs-CZ" altLang="ko-KR" sz="2400" dirty="0" err="1">
                <a:solidFill>
                  <a:srgbClr val="002060"/>
                </a:solidFill>
              </a:rPr>
              <a:t>PaaS</a:t>
            </a:r>
            <a:r>
              <a:rPr lang="cs-CZ" altLang="ko-KR" sz="2400" dirty="0">
                <a:solidFill>
                  <a:srgbClr val="00206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>
                <a:solidFill>
                  <a:srgbClr val="002060"/>
                </a:solidFill>
              </a:rPr>
              <a:t>Software as a </a:t>
            </a:r>
            <a:r>
              <a:rPr lang="cs-CZ" altLang="ko-KR" sz="2400" dirty="0" err="1">
                <a:solidFill>
                  <a:srgbClr val="002060"/>
                </a:solidFill>
              </a:rPr>
              <a:t>Service</a:t>
            </a:r>
            <a:r>
              <a:rPr lang="cs-CZ" altLang="ko-KR" sz="2400" dirty="0">
                <a:solidFill>
                  <a:srgbClr val="002060"/>
                </a:solidFill>
              </a:rPr>
              <a:t> (</a:t>
            </a:r>
            <a:r>
              <a:rPr lang="cs-CZ" altLang="ko-KR" sz="2400" dirty="0" err="1">
                <a:solidFill>
                  <a:srgbClr val="002060"/>
                </a:solidFill>
              </a:rPr>
              <a:t>SaaS</a:t>
            </a:r>
            <a:r>
              <a:rPr lang="cs-CZ" altLang="ko-KR" sz="2400" dirty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ko-KR" sz="2800" dirty="0" err="1">
                <a:solidFill>
                  <a:srgbClr val="002060"/>
                </a:solidFill>
              </a:rPr>
              <a:t>Cloud</a:t>
            </a:r>
            <a:r>
              <a:rPr lang="cs-CZ" altLang="ko-KR" sz="2800" dirty="0">
                <a:solidFill>
                  <a:srgbClr val="002060"/>
                </a:solidFill>
              </a:rPr>
              <a:t> </a:t>
            </a:r>
            <a:r>
              <a:rPr lang="cs-CZ" altLang="ko-KR" sz="2800" dirty="0" err="1">
                <a:solidFill>
                  <a:srgbClr val="002060"/>
                </a:solidFill>
              </a:rPr>
              <a:t>computing</a:t>
            </a:r>
            <a:r>
              <a:rPr lang="cs-CZ" altLang="ko-KR" sz="2800" dirty="0">
                <a:solidFill>
                  <a:srgbClr val="002060"/>
                </a:solidFill>
              </a:rPr>
              <a:t> dle možnosti přístupu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>
                <a:solidFill>
                  <a:srgbClr val="002060"/>
                </a:solidFill>
              </a:rPr>
              <a:t>Soukromý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>
                <a:solidFill>
                  <a:srgbClr val="002060"/>
                </a:solidFill>
              </a:rPr>
              <a:t>Veřejný</a:t>
            </a:r>
          </a:p>
          <a:p>
            <a:pPr lvl="1">
              <a:lnSpc>
                <a:spcPct val="90000"/>
              </a:lnSpc>
            </a:pPr>
            <a:r>
              <a:rPr lang="cs-CZ" altLang="ko-KR" sz="2400" dirty="0">
                <a:solidFill>
                  <a:srgbClr val="002060"/>
                </a:solidFill>
              </a:rPr>
              <a:t>Hybridní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47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internetu a jeho význam pro podnikovou sféru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technologie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E-business, e-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věcí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internetu pro marketingové aktivity</a:t>
            </a:r>
          </a:p>
          <a:p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Internet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Internet definujeme jako globální systém propojených počítačových sítí využívající pro komunikaci tzv. TCP/IP protokol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Je založen na klient/server technologii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Protokol je množina pravidel a procedur řídící přenášení informací mezi dvěma body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TCP protokol (</a:t>
            </a:r>
            <a:r>
              <a:rPr lang="cs-CZ" sz="2400" dirty="0" err="1">
                <a:solidFill>
                  <a:srgbClr val="002060"/>
                </a:solidFill>
              </a:rPr>
              <a:t>Transmission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Control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Protocol</a:t>
            </a:r>
            <a:r>
              <a:rPr lang="cs-CZ" sz="2400" dirty="0">
                <a:solidFill>
                  <a:srgbClr val="002060"/>
                </a:solidFill>
              </a:rPr>
              <a:t>) je zodpovědný za správný přenos dat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IP protokol (Internet </a:t>
            </a:r>
            <a:r>
              <a:rPr lang="cs-CZ" sz="2400" dirty="0" err="1">
                <a:solidFill>
                  <a:srgbClr val="002060"/>
                </a:solidFill>
              </a:rPr>
              <a:t>Protocol</a:t>
            </a:r>
            <a:r>
              <a:rPr lang="cs-CZ" sz="2400" dirty="0">
                <a:solidFill>
                  <a:srgbClr val="002060"/>
                </a:solidFill>
              </a:rPr>
              <a:t>) zodpovídá za správné doručení </a:t>
            </a:r>
            <a:r>
              <a:rPr lang="cs-CZ" sz="2400" dirty="0" err="1">
                <a:solidFill>
                  <a:srgbClr val="002060"/>
                </a:solidFill>
              </a:rPr>
              <a:t>packetů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9" name="Picture 2" descr="I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4559" y="239378"/>
            <a:ext cx="6154881" cy="459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42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Internetové technologie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Webové služby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Jsou softwarové komponenty, využívající k výměně informací standardy a jazyky typické pro komunikaci po webu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K výměně informací může docházet bez ohledu na operační systém, či programovací jazyk, na kterém je systém založen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WWW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 prohlížení, ukládání, formátování a zobrazování dokumentů respektive webových stránek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Webové vyhledávače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Jsou programy prohledávající web a shromažďující informace o obsahu prohledávaných webových stránek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35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Internetové technologie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Web 2.0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Není statický, ale umožňuje spolupráci, sdílení a tvorbu nových služeb a nového obsahu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Interaktivita, kontrola uživatelem v reálném čase, sociální participace a uživatelem generovaný obsah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Web 3.0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Řeší problém užitečnosti a smysluplnosti webového obsahu pro uživatele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Email, chat, instant </a:t>
            </a:r>
            <a:r>
              <a:rPr lang="cs-CZ" sz="2400" dirty="0" err="1">
                <a:solidFill>
                  <a:srgbClr val="002060"/>
                </a:solidFill>
              </a:rPr>
              <a:t>messaging</a:t>
            </a:r>
            <a:r>
              <a:rPr lang="cs-CZ" sz="2400" dirty="0">
                <a:solidFill>
                  <a:srgbClr val="002060"/>
                </a:solidFill>
              </a:rPr>
              <a:t>, webová uložiště, sociální sítě, vzdálená správa počítačů, přímá a nepřímá komunikace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8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Internet věcí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Integrace lidí a zařízení  vyúsťuje v souběh reálného a virtuálního světa a tvoří tak internet věcí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Věcmi nejsou myšlena jen zařízení připojená k internetu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Věcí je myšlena daleko obšírnější množina entit jako chytrá zařízení, senzory, ale i lidské bytosti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Internet věcí neboli Internet </a:t>
            </a:r>
            <a:r>
              <a:rPr lang="cs-CZ" sz="2400" dirty="0" err="1">
                <a:solidFill>
                  <a:srgbClr val="002060"/>
                </a:solidFill>
              </a:rPr>
              <a:t>of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Things</a:t>
            </a:r>
            <a:r>
              <a:rPr lang="cs-CZ" sz="2400" dirty="0">
                <a:solidFill>
                  <a:srgbClr val="002060"/>
                </a:solidFill>
              </a:rPr>
              <a:t> (</a:t>
            </a:r>
            <a:r>
              <a:rPr lang="cs-CZ" sz="2400" dirty="0" err="1">
                <a:solidFill>
                  <a:srgbClr val="002060"/>
                </a:solidFill>
              </a:rPr>
              <a:t>IoT</a:t>
            </a:r>
            <a:r>
              <a:rPr lang="cs-CZ" sz="2400" dirty="0">
                <a:solidFill>
                  <a:srgbClr val="002060"/>
                </a:solidFill>
              </a:rPr>
              <a:t>) definujeme jako </a:t>
            </a:r>
            <a:r>
              <a:rPr lang="cs-CZ" sz="2400" b="1" dirty="0">
                <a:solidFill>
                  <a:srgbClr val="002060"/>
                </a:solidFill>
              </a:rPr>
              <a:t>globální infrastrukturu  pro informační společnost</a:t>
            </a:r>
            <a:r>
              <a:rPr lang="cs-CZ" sz="2400" dirty="0">
                <a:solidFill>
                  <a:srgbClr val="002060"/>
                </a:solidFill>
              </a:rPr>
              <a:t>, umožňující pokročilý servis prostřednictvím propojených věcí založený na existujících a neustále se vyvíjejících interoperabilních informačních a komunikačních technologiích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4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dirty="0"/>
              <a:t>Očekávaný dopad </a:t>
            </a:r>
            <a:r>
              <a:rPr lang="cs-CZ" dirty="0" err="1"/>
              <a:t>IoT</a:t>
            </a:r>
            <a:r>
              <a:rPr lang="cs-CZ" dirty="0"/>
              <a:t> na retail a průmyslová odvětví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Kontrola zásobovacího řetězce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Inteligentní nákupní aplikace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Chytrý produkt management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Zvýšení kvality přepravy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Lokalizace produktů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Sledování přepravy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067944" y="703189"/>
            <a:ext cx="403244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M2M aplikace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Kvalita vzduchu ve vnitřních prostorách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Monitoring teplot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Vnitřní poloha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(Průmysl 4.0)</a:t>
            </a:r>
          </a:p>
        </p:txBody>
      </p:sp>
    </p:spTree>
    <p:extLst>
      <p:ext uri="{BB962C8B-B14F-4D97-AF65-F5344CB8AC3E}">
        <p14:creationId xmlns:p14="http://schemas.microsoft.com/office/powerpoint/2010/main" val="76667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Současné bariéry </a:t>
            </a:r>
            <a:r>
              <a:rPr lang="cs-CZ" dirty="0" err="1"/>
              <a:t>IoT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Ochrana soukromí a bezpečnosti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Dosavadní výzkum soustředěn zejména na oblast bezpečnost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Ochrana soukromí je zatím spíše zastíněna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Rigidita v adaptaci </a:t>
            </a:r>
            <a:r>
              <a:rPr lang="cs-CZ" sz="2400" dirty="0" err="1">
                <a:solidFill>
                  <a:srgbClr val="002060"/>
                </a:solidFill>
              </a:rPr>
              <a:t>IoT</a:t>
            </a:r>
            <a:r>
              <a:rPr lang="cs-CZ" sz="2400" dirty="0">
                <a:solidFill>
                  <a:srgbClr val="002060"/>
                </a:solidFill>
              </a:rPr>
              <a:t> technologií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Stále jistá rigidita v souvislostí s implementací </a:t>
            </a:r>
            <a:r>
              <a:rPr lang="cs-CZ" sz="2000" dirty="0" err="1">
                <a:solidFill>
                  <a:srgbClr val="002060"/>
                </a:solidFill>
              </a:rPr>
              <a:t>IoT</a:t>
            </a:r>
            <a:r>
              <a:rPr lang="cs-CZ" sz="2000" dirty="0">
                <a:solidFill>
                  <a:srgbClr val="002060"/>
                </a:solidFill>
              </a:rPr>
              <a:t> technologií a to jak ze strany zákazníků (ochrana soukromí), tak ze strany společností (ochrana bezpečnosti)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Nedostatek business modelů</a:t>
            </a:r>
          </a:p>
          <a:p>
            <a:pPr lvl="1">
              <a:lnSpc>
                <a:spcPct val="90000"/>
              </a:lnSpc>
            </a:pPr>
            <a:r>
              <a:rPr lang="cs-CZ" sz="2000" dirty="0" err="1">
                <a:solidFill>
                  <a:srgbClr val="002060"/>
                </a:solidFill>
              </a:rPr>
              <a:t>IoT</a:t>
            </a:r>
            <a:r>
              <a:rPr lang="cs-CZ" sz="2000" dirty="0">
                <a:solidFill>
                  <a:srgbClr val="002060"/>
                </a:solidFill>
              </a:rPr>
              <a:t> je stále tlačen spíše technologiemi než společnostmi samotnými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internetové technologie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8592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6750</TotalTime>
  <Words>985</Words>
  <Application>Microsoft Office PowerPoint</Application>
  <PresentationFormat>Předvádění na obrazovce (16:9)</PresentationFormat>
  <Paragraphs>171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Internet</vt:lpstr>
      <vt:lpstr>Prezentace aplikace PowerPoint</vt:lpstr>
      <vt:lpstr>Internetové technologie I</vt:lpstr>
      <vt:lpstr>Internetové technologie II</vt:lpstr>
      <vt:lpstr>Internet věcí</vt:lpstr>
      <vt:lpstr>Očekávaný dopad IoT na retail a průmyslová odvětví</vt:lpstr>
      <vt:lpstr>Současné bariéry IoT</vt:lpstr>
      <vt:lpstr>Elektronický obchod I</vt:lpstr>
      <vt:lpstr>Elektronický obchod II</vt:lpstr>
      <vt:lpstr>Elektronický obchod III</vt:lpstr>
      <vt:lpstr>Internet a marketing</vt:lpstr>
      <vt:lpstr>Cloud computing</vt:lpstr>
      <vt:lpstr>Charakteristiky cloud computingu</vt:lpstr>
      <vt:lpstr>Dělení cloud computingu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141</cp:revision>
  <dcterms:created xsi:type="dcterms:W3CDTF">2016-07-06T15:42:34Z</dcterms:created>
  <dcterms:modified xsi:type="dcterms:W3CDTF">2022-04-23T22:21:51Z</dcterms:modified>
</cp:coreProperties>
</file>