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59" r:id="rId3"/>
    <p:sldId id="265" r:id="rId4"/>
    <p:sldId id="266" r:id="rId5"/>
    <p:sldId id="267" r:id="rId6"/>
    <p:sldId id="268" r:id="rId7"/>
    <p:sldId id="269" r:id="rId8"/>
    <p:sldId id="270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284" r:id="rId21"/>
    <p:sldId id="331" r:id="rId22"/>
    <p:sldId id="343" r:id="rId23"/>
    <p:sldId id="330" r:id="rId24"/>
    <p:sldId id="344" r:id="rId25"/>
    <p:sldId id="345" r:id="rId26"/>
    <p:sldId id="348" r:id="rId27"/>
    <p:sldId id="346" r:id="rId28"/>
    <p:sldId id="354" r:id="rId29"/>
    <p:sldId id="259" r:id="rId30"/>
    <p:sldId id="264" r:id="rId31"/>
    <p:sldId id="313" r:id="rId32"/>
    <p:sldId id="355" r:id="rId33"/>
    <p:sldId id="347" r:id="rId34"/>
    <p:sldId id="329" r:id="rId35"/>
    <p:sldId id="349" r:id="rId36"/>
    <p:sldId id="352" r:id="rId37"/>
    <p:sldId id="350" r:id="rId38"/>
    <p:sldId id="353" r:id="rId39"/>
    <p:sldId id="351" r:id="rId40"/>
    <p:sldId id="356" r:id="rId41"/>
    <p:sldId id="357" r:id="rId42"/>
    <p:sldId id="358" r:id="rId4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FC9948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35" autoAdjust="0"/>
  </p:normalViewPr>
  <p:slideViewPr>
    <p:cSldViewPr>
      <p:cViewPr varScale="1">
        <p:scale>
          <a:sx n="95" d="100"/>
          <a:sy n="95" d="100"/>
        </p:scale>
        <p:origin x="101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191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466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659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9297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05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317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712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976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944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8159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14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59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114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052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041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306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06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834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745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656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848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551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649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96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115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568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volume</a:t>
            </a:r>
            <a:r>
              <a:rPr lang="cs-CZ" dirty="0"/>
              <a:t> (objem) Objem dat narůstá exponenciálně.</a:t>
            </a:r>
          </a:p>
          <a:p>
            <a:r>
              <a:rPr lang="cs-CZ" dirty="0" err="1"/>
              <a:t>velocity</a:t>
            </a:r>
            <a:r>
              <a:rPr lang="cs-CZ" dirty="0"/>
              <a:t> (rychlost) Objevují se úlohy vyžadující okamžité zpracování velkého objemu průběžně vznikajících dat. Vhodným příkladem může být zpracování dat produkovaných kamerou.</a:t>
            </a:r>
          </a:p>
          <a:p>
            <a:r>
              <a:rPr lang="cs-CZ" dirty="0"/>
              <a:t>variety (různorodost, variabilita) Kromě obvyklých strukturovaných dat jde o úlohy pro zpracování nestrukturovaných textů, ale i různých typů multimediálních </a:t>
            </a:r>
            <a:r>
              <a:rPr lang="cs-CZ"/>
              <a:t>dat.</a:t>
            </a:r>
          </a:p>
          <a:p>
            <a:r>
              <a:rPr lang="cs-CZ"/>
              <a:t>veracity (věrohodnost) Nejistá věrohodnost dat v důsledku jejich inkonzistence, neúplnosti, nejasnosti a podobně. Vhodným příkladem mohou být údaje čerpané z komunikace na sociálních sítích.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156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36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Podnikání a trendy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 1</a:t>
            </a:r>
          </a:p>
          <a:p>
            <a:pPr marL="0" indent="0" algn="r">
              <a:buNone/>
            </a:pP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Inovační podnikání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5966428" y="2715766"/>
            <a:ext cx="3032119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</a:t>
            </a:r>
          </a:p>
          <a:p>
            <a:pPr algn="r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ekonomiky a managementu</a:t>
            </a:r>
          </a:p>
          <a:p>
            <a:pPr algn="r"/>
            <a:endParaRPr lang="cs-CZ" altLang="cs-CZ" sz="1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105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Dalibor Šimek</a:t>
            </a:r>
          </a:p>
          <a:p>
            <a:pPr algn="r"/>
            <a:endParaRPr lang="cs-CZ" altLang="cs-CZ" sz="1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A3897-E481-4F77-BAE2-E8CF51E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Demografické trendy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67516-7184-4092-8D41-CC2AEE81ACB5}"/>
              </a:ext>
            </a:extLst>
          </p:cNvPr>
          <p:cNvSpPr txBox="1">
            <a:spLocks/>
          </p:cNvSpPr>
          <p:nvPr/>
        </p:nvSpPr>
        <p:spPr>
          <a:xfrm>
            <a:off x="251520" y="77155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Sdílená ekonomika - 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Nemusíme vlastnit, směna mezi lidmi, princip reciprocity, ekologická podstata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Hranice mezi sdílením a pronájmem je tenká</a:t>
            </a:r>
            <a:endParaRPr lang="cs-CZ" sz="1800" dirty="0">
              <a:solidFill>
                <a:srgbClr val="307871"/>
              </a:solidFill>
            </a:endParaRPr>
          </a:p>
        </p:txBody>
      </p:sp>
      <p:pic>
        <p:nvPicPr>
          <p:cNvPr id="1026" name="Picture 2" descr="Image result for airbnb">
            <a:extLst>
              <a:ext uri="{FF2B5EF4-FFF2-40B4-BE49-F238E27FC236}">
                <a16:creationId xmlns:a16="http://schemas.microsoft.com/office/drawing/2014/main" id="{6541A37A-D362-47F1-B18A-C11BD6B7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94317"/>
            <a:ext cx="3635896" cy="163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ekola">
            <a:extLst>
              <a:ext uri="{FF2B5EF4-FFF2-40B4-BE49-F238E27FC236}">
                <a16:creationId xmlns:a16="http://schemas.microsoft.com/office/drawing/2014/main" id="{AA40E214-4D4F-427E-A39E-375F53870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80" y="1779662"/>
            <a:ext cx="4289673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7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A3897-E481-4F77-BAE2-E8CF51E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Demografické trendy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67516-7184-4092-8D41-CC2AEE81ACB5}"/>
              </a:ext>
            </a:extLst>
          </p:cNvPr>
          <p:cNvSpPr txBox="1">
            <a:spLocks/>
          </p:cNvSpPr>
          <p:nvPr/>
        </p:nvSpPr>
        <p:spPr>
          <a:xfrm>
            <a:off x="251520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Cirkulární ekonomika – 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Oběhové hospodářství, řeší způsoby jak zvyšovat kvalitu života a živ. prostředí skrze zvyšování efektivity produkce</a:t>
            </a:r>
            <a:endParaRPr lang="cs-CZ" sz="1800" dirty="0">
              <a:solidFill>
                <a:srgbClr val="307871"/>
              </a:solidFill>
            </a:endParaRPr>
          </a:p>
        </p:txBody>
      </p:sp>
      <p:pic>
        <p:nvPicPr>
          <p:cNvPr id="2050" name="Picture 2" descr="Image result for cirkulární ekonomika">
            <a:extLst>
              <a:ext uri="{FF2B5EF4-FFF2-40B4-BE49-F238E27FC236}">
                <a16:creationId xmlns:a16="http://schemas.microsoft.com/office/drawing/2014/main" id="{41CECFB2-4C75-4C33-9221-5F0459999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1635646"/>
            <a:ext cx="371507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timbaland circular economy">
            <a:extLst>
              <a:ext uri="{FF2B5EF4-FFF2-40B4-BE49-F238E27FC236}">
                <a16:creationId xmlns:a16="http://schemas.microsoft.com/office/drawing/2014/main" id="{8451A5CC-09D9-4FA7-933A-967478B23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44216"/>
            <a:ext cx="2806292" cy="27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37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A3897-E481-4F77-BAE2-E8CF51E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Demografické trendy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67516-7184-4092-8D41-CC2AEE81ACB5}"/>
              </a:ext>
            </a:extLst>
          </p:cNvPr>
          <p:cNvSpPr txBox="1">
            <a:spLocks/>
          </p:cNvSpPr>
          <p:nvPr/>
        </p:nvSpPr>
        <p:spPr>
          <a:xfrm>
            <a:off x="251520" y="915566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Kustomizace</a:t>
            </a: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možnost vyvinout a vyrobit produkt na míru zákazníkovi</a:t>
            </a:r>
            <a:endParaRPr lang="cs-CZ" sz="1800" dirty="0">
              <a:solidFill>
                <a:srgbClr val="307871"/>
              </a:solidFill>
            </a:endParaRPr>
          </a:p>
        </p:txBody>
      </p:sp>
      <p:pic>
        <p:nvPicPr>
          <p:cNvPr id="3074" name="Picture 2" descr="Image result for nike customization">
            <a:extLst>
              <a:ext uri="{FF2B5EF4-FFF2-40B4-BE49-F238E27FC236}">
                <a16:creationId xmlns:a16="http://schemas.microsoft.com/office/drawing/2014/main" id="{8DE05696-581A-46CC-B32B-E96EDB153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51670"/>
            <a:ext cx="4779615" cy="284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482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A3897-E481-4F77-BAE2-E8CF51E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Demografické trendy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67516-7184-4092-8D41-CC2AEE81ACB5}"/>
              </a:ext>
            </a:extLst>
          </p:cNvPr>
          <p:cNvSpPr txBox="1">
            <a:spLocks/>
          </p:cNvSpPr>
          <p:nvPr/>
        </p:nvSpPr>
        <p:spPr>
          <a:xfrm>
            <a:off x="251520" y="915566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cs-CZ" sz="20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online nákup potravin – 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nakupování na internetu se stalo běžnou součástí života, prostupuje a rozšiřuje se do stále nových trhů</a:t>
            </a:r>
            <a:endParaRPr lang="cs-CZ" sz="1800" dirty="0">
              <a:solidFill>
                <a:srgbClr val="307871"/>
              </a:solidFill>
            </a:endParaRPr>
          </a:p>
        </p:txBody>
      </p:sp>
      <p:pic>
        <p:nvPicPr>
          <p:cNvPr id="4098" name="Picture 2" descr="Image result for rohlik.cz">
            <a:extLst>
              <a:ext uri="{FF2B5EF4-FFF2-40B4-BE49-F238E27FC236}">
                <a16:creationId xmlns:a16="http://schemas.microsoft.com/office/drawing/2014/main" id="{7C9BE02C-6BD5-4028-B084-D58B3E83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55" y="1851670"/>
            <a:ext cx="5466690" cy="266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28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A3897-E481-4F77-BAE2-E8CF51E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Technologické trendy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67516-7184-4092-8D41-CC2AEE81ACB5}"/>
              </a:ext>
            </a:extLst>
          </p:cNvPr>
          <p:cNvSpPr txBox="1">
            <a:spLocks/>
          </p:cNvSpPr>
          <p:nvPr/>
        </p:nvSpPr>
        <p:spPr>
          <a:xfrm>
            <a:off x="251520" y="915566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tisk – přírůstková výrobní technologie - 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proces tvorby třídimenzionálních pevných objektů z digitálního souboru</a:t>
            </a:r>
            <a:endParaRPr lang="cs-CZ" sz="1800" dirty="0">
              <a:solidFill>
                <a:srgbClr val="307871"/>
              </a:solidFill>
            </a:endParaRPr>
          </a:p>
        </p:txBody>
      </p:sp>
      <p:pic>
        <p:nvPicPr>
          <p:cNvPr id="5122" name="Picture 2" descr="Image result for průša">
            <a:extLst>
              <a:ext uri="{FF2B5EF4-FFF2-40B4-BE49-F238E27FC236}">
                <a16:creationId xmlns:a16="http://schemas.microsoft.com/office/drawing/2014/main" id="{BB07A669-7695-4087-9D58-7D635706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64" y="1923678"/>
            <a:ext cx="4734272" cy="266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31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A3897-E481-4F77-BAE2-E8CF51E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Technologické trendy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67516-7184-4092-8D41-CC2AEE81ACB5}"/>
              </a:ext>
            </a:extLst>
          </p:cNvPr>
          <p:cNvSpPr txBox="1">
            <a:spLocks/>
          </p:cNvSpPr>
          <p:nvPr/>
        </p:nvSpPr>
        <p:spPr>
          <a:xfrm>
            <a:off x="251520" y="915566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 věcí – 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hardware i software technologie (objekty) jsou samostatně napojeny na internet a využívají této výhody.</a:t>
            </a:r>
            <a:endParaRPr lang="cs-CZ" sz="1800" dirty="0">
              <a:solidFill>
                <a:srgbClr val="307871"/>
              </a:solidFill>
            </a:endParaRPr>
          </a:p>
        </p:txBody>
      </p:sp>
      <p:pic>
        <p:nvPicPr>
          <p:cNvPr id="6146" name="Picture 2" descr="Image result for internet of things examples">
            <a:extLst>
              <a:ext uri="{FF2B5EF4-FFF2-40B4-BE49-F238E27FC236}">
                <a16:creationId xmlns:a16="http://schemas.microsoft.com/office/drawing/2014/main" id="{73CD76CB-1B1C-49C2-93E3-24398BC4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54" y="1995685"/>
            <a:ext cx="4598033" cy="258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smart healthcare watch">
            <a:extLst>
              <a:ext uri="{FF2B5EF4-FFF2-40B4-BE49-F238E27FC236}">
                <a16:creationId xmlns:a16="http://schemas.microsoft.com/office/drawing/2014/main" id="{706B9E84-E4FF-486F-AB9F-26E2D6527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4" y="1846219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19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A3897-E481-4F77-BAE2-E8CF51E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Technologické trendy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67516-7184-4092-8D41-CC2AEE81ACB5}"/>
              </a:ext>
            </a:extLst>
          </p:cNvPr>
          <p:cNvSpPr txBox="1">
            <a:spLocks/>
          </p:cNvSpPr>
          <p:nvPr/>
        </p:nvSpPr>
        <p:spPr>
          <a:xfrm>
            <a:off x="251520" y="915566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</a:t>
            </a:r>
            <a:r>
              <a:rPr lang="cs-CZ" sz="20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cities</a:t>
            </a: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využívání chytrých technologií a </a:t>
            </a:r>
            <a:r>
              <a:rPr lang="cs-CZ" sz="20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kontextu veřejných služeb a veřejného prostoru</a:t>
            </a:r>
            <a:endParaRPr lang="cs-CZ" sz="1800" dirty="0">
              <a:solidFill>
                <a:srgbClr val="307871"/>
              </a:solidFill>
            </a:endParaRPr>
          </a:p>
        </p:txBody>
      </p:sp>
      <p:pic>
        <p:nvPicPr>
          <p:cNvPr id="7170" name="Picture 2" descr="Image result for compology">
            <a:extLst>
              <a:ext uri="{FF2B5EF4-FFF2-40B4-BE49-F238E27FC236}">
                <a16:creationId xmlns:a16="http://schemas.microsoft.com/office/drawing/2014/main" id="{A380F9CC-6460-422F-B309-CD56EB0DF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99692"/>
            <a:ext cx="3605346" cy="294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eparkomat">
            <a:extLst>
              <a:ext uri="{FF2B5EF4-FFF2-40B4-BE49-F238E27FC236}">
                <a16:creationId xmlns:a16="http://schemas.microsoft.com/office/drawing/2014/main" id="{2A718CEA-A370-4AA4-ACB9-677F47DFD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91" y="2427734"/>
            <a:ext cx="4067944" cy="10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909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A3897-E481-4F77-BAE2-E8CF51E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Technologické trendy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67516-7184-4092-8D41-CC2AEE81ACB5}"/>
              </a:ext>
            </a:extLst>
          </p:cNvPr>
          <p:cNvSpPr txBox="1">
            <a:spLocks/>
          </p:cNvSpPr>
          <p:nvPr/>
        </p:nvSpPr>
        <p:spPr>
          <a:xfrm>
            <a:off x="251520" y="915566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Virtuální realita – </a:t>
            </a:r>
            <a:r>
              <a:rPr lang="cs-CZ" sz="2000" dirty="0"/>
              <a:t>je technologie umožňující uživateli ocitnout se v simulovaném prostředí, ideálně doprovázené jeho interakcí s ním.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solidFill>
                <a:srgbClr val="307871"/>
              </a:solidFill>
            </a:endParaRPr>
          </a:p>
        </p:txBody>
      </p:sp>
      <p:pic>
        <p:nvPicPr>
          <p:cNvPr id="8194" name="Picture 2" descr="Image result for virtuální realita">
            <a:extLst>
              <a:ext uri="{FF2B5EF4-FFF2-40B4-BE49-F238E27FC236}">
                <a16:creationId xmlns:a16="http://schemas.microsoft.com/office/drawing/2014/main" id="{06621458-24AA-43FB-B9D4-502A125A4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34052"/>
            <a:ext cx="4176464" cy="27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vr life">
            <a:extLst>
              <a:ext uri="{FF2B5EF4-FFF2-40B4-BE49-F238E27FC236}">
                <a16:creationId xmlns:a16="http://schemas.microsoft.com/office/drawing/2014/main" id="{BF06C801-DF5B-43A7-B3D8-CF411E64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90" y="2019295"/>
            <a:ext cx="4644008" cy="21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659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A3897-E481-4F77-BAE2-E8CF51E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Technologické trendy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67516-7184-4092-8D41-CC2AEE81ACB5}"/>
              </a:ext>
            </a:extLst>
          </p:cNvPr>
          <p:cNvSpPr txBox="1">
            <a:spLocks/>
          </p:cNvSpPr>
          <p:nvPr/>
        </p:nvSpPr>
        <p:spPr>
          <a:xfrm>
            <a:off x="251520" y="915566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Umělá inteligence – 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stroje a software řešící komplexní problémy</a:t>
            </a:r>
            <a:r>
              <a:rPr lang="cs-CZ" sz="2000" dirty="0"/>
              <a:t>. Samoučící se algoritmy.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solidFill>
                <a:srgbClr val="307871"/>
              </a:solidFill>
            </a:endParaRPr>
          </a:p>
        </p:txBody>
      </p:sp>
      <p:pic>
        <p:nvPicPr>
          <p:cNvPr id="9218" name="Picture 2" descr="Image result for bezpilotni automobil">
            <a:extLst>
              <a:ext uri="{FF2B5EF4-FFF2-40B4-BE49-F238E27FC236}">
                <a16:creationId xmlns:a16="http://schemas.microsoft.com/office/drawing/2014/main" id="{5398AB40-3BFC-4DE7-91E6-B477A62A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14" y="1923678"/>
            <a:ext cx="3816424" cy="25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AI girl">
            <a:extLst>
              <a:ext uri="{FF2B5EF4-FFF2-40B4-BE49-F238E27FC236}">
                <a16:creationId xmlns:a16="http://schemas.microsoft.com/office/drawing/2014/main" id="{4EBE5364-EFB6-4E98-933E-0DDF437C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9662"/>
            <a:ext cx="2531293" cy="321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714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A3897-E481-4F77-BAE2-E8CF51E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Technologické trendy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67516-7184-4092-8D41-CC2AEE81ACB5}"/>
              </a:ext>
            </a:extLst>
          </p:cNvPr>
          <p:cNvSpPr txBox="1">
            <a:spLocks/>
          </p:cNvSpPr>
          <p:nvPr/>
        </p:nvSpPr>
        <p:spPr>
          <a:xfrm>
            <a:off x="251520" y="915566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Data – </a:t>
            </a:r>
            <a:r>
              <a:rPr lang="cs-CZ" sz="2000" dirty="0"/>
              <a:t>jsou podle jedné z možných definic soubory dat, jejichž velikost je mimo schopnosti zachycovat, spravovat a zpracovávat data běžně používanými softwarovými prostředky v rozumném čase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cs-CZ" sz="1800" dirty="0">
              <a:solidFill>
                <a:srgbClr val="307871"/>
              </a:solidFill>
            </a:endParaRPr>
          </a:p>
        </p:txBody>
      </p:sp>
      <p:pic>
        <p:nvPicPr>
          <p:cNvPr id="10242" name="Picture 2" descr="Image result for facebook">
            <a:extLst>
              <a:ext uri="{FF2B5EF4-FFF2-40B4-BE49-F238E27FC236}">
                <a16:creationId xmlns:a16="http://schemas.microsoft.com/office/drawing/2014/main" id="{AECE1896-62A6-4EAC-90CE-3D4431727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7" y="2139702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ibm deep thunder">
            <a:extLst>
              <a:ext uri="{FF2B5EF4-FFF2-40B4-BE49-F238E27FC236}">
                <a16:creationId xmlns:a16="http://schemas.microsoft.com/office/drawing/2014/main" id="{72FBCE1C-E19A-4A64-8A44-35DEB30CA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9702"/>
            <a:ext cx="2964433" cy="263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51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547664" y="192367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Co je dobré do začátku podnikání mít?</a:t>
            </a:r>
          </a:p>
        </p:txBody>
      </p:sp>
    </p:spTree>
    <p:extLst>
      <p:ext uri="{BB962C8B-B14F-4D97-AF65-F5344CB8AC3E}">
        <p14:creationId xmlns:p14="http://schemas.microsoft.com/office/powerpoint/2010/main" val="2026187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1205421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Inovační podněty a zdroje inovací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200" dirty="0">
                <a:solidFill>
                  <a:srgbClr val="307871"/>
                </a:solidFill>
              </a:rPr>
              <a:t>bezprostředním myšlenkovým podnětem, </a:t>
            </a:r>
            <a:r>
              <a:rPr lang="cs-CZ" sz="1200" b="1" dirty="0">
                <a:solidFill>
                  <a:srgbClr val="307871"/>
                </a:solidFill>
              </a:rPr>
              <a:t>duchovním zdrojem inovace </a:t>
            </a:r>
            <a:r>
              <a:rPr lang="cs-CZ" sz="1200" dirty="0">
                <a:solidFill>
                  <a:srgbClr val="307871"/>
                </a:solidFill>
              </a:rPr>
              <a:t>je:</a:t>
            </a:r>
          </a:p>
          <a:p>
            <a:pPr lvl="2"/>
            <a:r>
              <a:rPr lang="cs-CZ" sz="1200" b="1" dirty="0">
                <a:solidFill>
                  <a:srgbClr val="FFC000"/>
                </a:solidFill>
              </a:rPr>
              <a:t>invence</a:t>
            </a:r>
            <a:r>
              <a:rPr lang="cs-CZ" sz="1200" dirty="0">
                <a:solidFill>
                  <a:srgbClr val="307871"/>
                </a:solidFill>
              </a:rPr>
              <a:t> (</a:t>
            </a:r>
            <a:r>
              <a:rPr lang="cs-CZ" sz="1200" dirty="0" err="1">
                <a:solidFill>
                  <a:srgbClr val="307871"/>
                </a:solidFill>
              </a:rPr>
              <a:t>Schumpeter</a:t>
            </a:r>
            <a:r>
              <a:rPr lang="cs-CZ" sz="1200" dirty="0">
                <a:solidFill>
                  <a:srgbClr val="307871"/>
                </a:solidFill>
              </a:rPr>
              <a:t>, 1942)</a:t>
            </a:r>
          </a:p>
          <a:p>
            <a:pPr lvl="2"/>
            <a:r>
              <a:rPr lang="cs-CZ" sz="1200" b="1" dirty="0">
                <a:solidFill>
                  <a:srgbClr val="FFC000"/>
                </a:solidFill>
              </a:rPr>
              <a:t>idea</a:t>
            </a:r>
            <a:r>
              <a:rPr lang="cs-CZ" sz="1200" dirty="0"/>
              <a:t>, myšlenka (Müller-</a:t>
            </a:r>
            <a:r>
              <a:rPr lang="cs-CZ" sz="1200" dirty="0" err="1"/>
              <a:t>Prothmann</a:t>
            </a:r>
            <a:r>
              <a:rPr lang="cs-CZ" sz="1200" dirty="0"/>
              <a:t> a </a:t>
            </a:r>
            <a:r>
              <a:rPr lang="cs-CZ" sz="1200" dirty="0" err="1"/>
              <a:t>Dörr</a:t>
            </a:r>
            <a:r>
              <a:rPr lang="cs-CZ" sz="1200" dirty="0"/>
              <a:t>, 2011)</a:t>
            </a:r>
          </a:p>
          <a:p>
            <a:pPr lvl="2"/>
            <a:endParaRPr lang="cs-CZ" sz="1200" dirty="0">
              <a:solidFill>
                <a:srgbClr val="307871"/>
              </a:solidFill>
            </a:endParaRPr>
          </a:p>
          <a:p>
            <a:pPr lvl="1"/>
            <a:r>
              <a:rPr lang="cs-CZ" sz="1200" dirty="0">
                <a:solidFill>
                  <a:srgbClr val="307871"/>
                </a:solidFill>
              </a:rPr>
              <a:t>skutečně reálným podnětem něco inovovat, je </a:t>
            </a:r>
            <a:r>
              <a:rPr lang="cs-CZ" sz="1400" dirty="0">
                <a:solidFill>
                  <a:srgbClr val="307871"/>
                </a:solidFill>
              </a:rPr>
              <a:t>potřeba, přesněji nutnost či účelnost uspokojení potřeby </a:t>
            </a:r>
          </a:p>
          <a:p>
            <a:pPr lvl="1"/>
            <a:endParaRPr lang="cs-CZ" sz="1400" dirty="0">
              <a:solidFill>
                <a:srgbClr val="307871"/>
              </a:solidFill>
            </a:endParaRPr>
          </a:p>
          <a:p>
            <a:pPr lvl="1"/>
            <a:r>
              <a:rPr lang="cs-CZ" sz="1200" dirty="0">
                <a:solidFill>
                  <a:srgbClr val="307871"/>
                </a:solidFill>
              </a:rPr>
              <a:t>vznik inovace vyvolávají skupiny potřeb:</a:t>
            </a:r>
          </a:p>
          <a:p>
            <a:pPr lvl="2"/>
            <a:r>
              <a:rPr lang="cs-CZ" sz="1200" dirty="0">
                <a:solidFill>
                  <a:srgbClr val="307871"/>
                </a:solidFill>
              </a:rPr>
              <a:t>potřeby vnějších zákazníků</a:t>
            </a:r>
          </a:p>
          <a:p>
            <a:pPr lvl="2"/>
            <a:r>
              <a:rPr lang="cs-CZ" sz="1200" dirty="0">
                <a:solidFill>
                  <a:srgbClr val="307871"/>
                </a:solidFill>
              </a:rPr>
              <a:t>potřeby některých „</a:t>
            </a:r>
            <a:r>
              <a:rPr lang="cs-CZ" sz="1200" dirty="0" err="1">
                <a:solidFill>
                  <a:srgbClr val="307871"/>
                </a:solidFill>
              </a:rPr>
              <a:t>stakeholderů</a:t>
            </a:r>
            <a:r>
              <a:rPr lang="cs-CZ" sz="1200" dirty="0">
                <a:solidFill>
                  <a:srgbClr val="307871"/>
                </a:solidFill>
              </a:rPr>
              <a:t>“ (zainteresovaných stran)</a:t>
            </a:r>
          </a:p>
          <a:p>
            <a:pPr lvl="2"/>
            <a:r>
              <a:rPr lang="cs-CZ" sz="1200" dirty="0">
                <a:solidFill>
                  <a:srgbClr val="307871"/>
                </a:solidFill>
              </a:rPr>
              <a:t>potřeby vnitřních zákazníků</a:t>
            </a:r>
          </a:p>
          <a:p>
            <a:pPr lvl="2"/>
            <a:r>
              <a:rPr lang="cs-CZ" sz="1200" dirty="0">
                <a:solidFill>
                  <a:srgbClr val="307871"/>
                </a:solidFill>
              </a:rPr>
              <a:t>potřeby podniku jako vyrábějícího subjektu</a:t>
            </a:r>
          </a:p>
          <a:p>
            <a:pPr lvl="2"/>
            <a:r>
              <a:rPr lang="cs-CZ" sz="1200" dirty="0">
                <a:solidFill>
                  <a:srgbClr val="307871"/>
                </a:solidFill>
              </a:rPr>
              <a:t>potřeby podniku jako tržního subjektu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536504" cy="507703"/>
          </a:xfrm>
        </p:spPr>
        <p:txBody>
          <a:bodyPr/>
          <a:lstStyle/>
          <a:p>
            <a:r>
              <a:rPr lang="cs-CZ" dirty="0"/>
              <a:t>Inovace, proces inovací</a:t>
            </a:r>
          </a:p>
        </p:txBody>
      </p:sp>
    </p:spTree>
    <p:extLst>
      <p:ext uri="{BB962C8B-B14F-4D97-AF65-F5344CB8AC3E}">
        <p14:creationId xmlns:p14="http://schemas.microsoft.com/office/powerpoint/2010/main" val="1412622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12609" y="1205421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základě analýzy příležitostí, potřeb i možností je účelné se rozhodnout, který typ inovací bude v dané situaci preferován.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 toho, ke které oblasti činnosti v podniku patří, lze rozlišit následující inovační změny – typy inovací: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výrobkové, výrobní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personální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marketingové (odbytové)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finanční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organizační,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řídící.</a:t>
            </a:r>
          </a:p>
        </p:txBody>
      </p:sp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Inovace, řády inovací</a:t>
            </a:r>
          </a:p>
        </p:txBody>
      </p:sp>
    </p:spTree>
    <p:extLst>
      <p:ext uri="{BB962C8B-B14F-4D97-AF65-F5344CB8AC3E}">
        <p14:creationId xmlns:p14="http://schemas.microsoft.com/office/powerpoint/2010/main" val="2150969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4465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Výrobkové inovace jsou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účelové změny výrobku, nebo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zlepšení stávajícího výrobku, nebo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nových výrobků (řízení jakosti).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Výrobní (procesní) inovace znamená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snížení pracnosti změnou technologie,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přizpůsobení se výrobě nového výrobku,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zlepšení pracovního a přírodního prostředí aj. (logistika)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Marketingové inovace představují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nové formy a metody průzkumu trhu a uplatnění výrobku na trhu prostřednictvím nových a netradičních způsobů (interaktivní marketing).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nové formy rozvoje komunikace se zákazníky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nové formy všech prvků marketingového mixu</a:t>
            </a:r>
          </a:p>
        </p:txBody>
      </p:sp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Inovace, druhy inovací</a:t>
            </a:r>
          </a:p>
        </p:txBody>
      </p:sp>
    </p:spTree>
    <p:extLst>
      <p:ext uri="{BB962C8B-B14F-4D97-AF65-F5344CB8AC3E}">
        <p14:creationId xmlns:p14="http://schemas.microsoft.com/office/powerpoint/2010/main" val="3109313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15566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Finanční inovace je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změna finanční politiky uvnitř i vně podniku,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nová rovnováha kvality a kvantity zboží (controlling)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Personální inovace je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změna profesionálního a kvalifikačního profilu pracovníků,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změna hmotné a morální stimulace a sociálně ekonomických výhod (personální management).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inovace vymezují  organizační a funkční  změny.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Řídící inovace představují 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změny v  metodách a stylu řízení podniku. 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může se jednat o vytvoření nové strategické koncepce plánování, organizování, kontroly, regulace, vedení lidi, apod.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Inovace, řády inovací</a:t>
            </a:r>
          </a:p>
        </p:txBody>
      </p:sp>
    </p:spTree>
    <p:extLst>
      <p:ext uri="{BB962C8B-B14F-4D97-AF65-F5344CB8AC3E}">
        <p14:creationId xmlns:p14="http://schemas.microsoft.com/office/powerpoint/2010/main" val="1107835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2608" y="1059582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typy inovací podle stupňů složitosti: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racionalizační </a:t>
            </a:r>
          </a:p>
          <a:p>
            <a:pPr lvl="2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dle míry regenerace,</a:t>
            </a:r>
          </a:p>
          <a:p>
            <a:pPr lvl="2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dle intenzity a reorganizace v podnikatelské jednotce</a:t>
            </a:r>
          </a:p>
          <a:p>
            <a:pPr lvl="2"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inkrementální (přírůstkové)</a:t>
            </a:r>
          </a:p>
          <a:p>
            <a:pPr lvl="2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představující kvalitativní adaptaci, </a:t>
            </a:r>
          </a:p>
          <a:p>
            <a:pPr lvl="2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představují novou variantu v podobě změny jedné nebo několika funkcí nebo</a:t>
            </a:r>
          </a:p>
          <a:p>
            <a:pPr lvl="2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představují  novou generaci produktu při zachování původní koncepce řešení</a:t>
            </a:r>
          </a:p>
          <a:p>
            <a:pPr lvl="2"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radikální (diskontinuální) </a:t>
            </a:r>
          </a:p>
          <a:p>
            <a:pPr lvl="2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nesouvislá, nespojitá změna v  rozsahu od změny koncepce a principu inovovaného prvku až po zcela nový prvek, který přináší nové technologické změny. </a:t>
            </a:r>
          </a:p>
        </p:txBody>
      </p:sp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Inovace, typy inovací</a:t>
            </a:r>
          </a:p>
        </p:txBody>
      </p:sp>
    </p:spTree>
    <p:extLst>
      <p:ext uri="{BB962C8B-B14F-4D97-AF65-F5344CB8AC3E}">
        <p14:creationId xmlns:p14="http://schemas.microsoft.com/office/powerpoint/2010/main" val="3435243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12609" y="1205421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Radikální inovace: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nová technologie vytváří nový trh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laboratorní výzkum a vývoj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lepší funkční vztah než u staré technologie.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specifická tržní příležitost.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trh strany „nabídky“.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technologie „tlačí“ k tržnímu uplatnění.</a:t>
            </a:r>
          </a:p>
        </p:txBody>
      </p:sp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Inovace, typy inovací</a:t>
            </a:r>
          </a:p>
        </p:txBody>
      </p:sp>
    </p:spTree>
    <p:extLst>
      <p:ext uri="{BB962C8B-B14F-4D97-AF65-F5344CB8AC3E}">
        <p14:creationId xmlns:p14="http://schemas.microsoft.com/office/powerpoint/2010/main" val="4069080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radikální inovace</a:t>
            </a:r>
          </a:p>
        </p:txBody>
      </p:sp>
      <p:pic>
        <p:nvPicPr>
          <p:cNvPr id="2050" name="Picture 2" descr="Image result for google logo&quot;">
            <a:extLst>
              <a:ext uri="{FF2B5EF4-FFF2-40B4-BE49-F238E27FC236}">
                <a16:creationId xmlns:a16="http://schemas.microsoft.com/office/drawing/2014/main" id="{43C7C02A-44E9-48BD-AA74-30293A81C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18" y="1086860"/>
            <a:ext cx="5278363" cy="296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490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12609" y="1205421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Inkrementálními inovacemi jsou: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rozšíření stávajícího produktu nebo procesu.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dobře definovány charakteristiky produktu.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konkurenční výhoda nízkých výrobních nákladů.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frekvence vývoje regulující na specifickou potřebu trhu.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trh strany “poptávky“.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zákazník „táhne“ (má zájem koupit produkt).</a:t>
            </a:r>
          </a:p>
        </p:txBody>
      </p:sp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Inovace, typy inovací</a:t>
            </a:r>
          </a:p>
        </p:txBody>
      </p:sp>
    </p:spTree>
    <p:extLst>
      <p:ext uri="{BB962C8B-B14F-4D97-AF65-F5344CB8AC3E}">
        <p14:creationId xmlns:p14="http://schemas.microsoft.com/office/powerpoint/2010/main" val="3707718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Inkrementální inovace - příklad</a:t>
            </a:r>
          </a:p>
        </p:txBody>
      </p:sp>
      <p:pic>
        <p:nvPicPr>
          <p:cNvPr id="1026" name="Picture 2" descr="Image result for gillette evolution&quot;">
            <a:extLst>
              <a:ext uri="{FF2B5EF4-FFF2-40B4-BE49-F238E27FC236}">
                <a16:creationId xmlns:a16="http://schemas.microsoft.com/office/drawing/2014/main" id="{56F7F8B4-380D-4A55-9193-60B6BB08E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75" y="1229593"/>
            <a:ext cx="7204650" cy="26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386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076056" y="1002943"/>
            <a:ext cx="3168352" cy="3096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křivka životního cyklu inovace</a:t>
            </a:r>
          </a:p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</a:rPr>
              <a:t>Inovace jsou základem dlouhodobého přežití firmy</a:t>
            </a:r>
            <a:r>
              <a:rPr lang="cs-CZ" sz="1400" dirty="0">
                <a:solidFill>
                  <a:srgbClr val="002060"/>
                </a:solidFill>
              </a:rPr>
              <a:t>, protože produkty, procesy firmy i celé podnikatelské systémy se rozvíjejí v S křivkách, podobně jako probíhá lidský život. </a:t>
            </a:r>
          </a:p>
          <a:p>
            <a:endParaRPr lang="cs-CZ" sz="1400" dirty="0">
              <a:solidFill>
                <a:srgbClr val="002060"/>
              </a:solidFill>
            </a:endParaRPr>
          </a:p>
          <a:p>
            <a:r>
              <a:rPr lang="cs-CZ" sz="1400" dirty="0">
                <a:solidFill>
                  <a:srgbClr val="002060"/>
                </a:solidFill>
              </a:rPr>
              <a:t>Inovace vytváří novou S křivku a zlepšování se orientuje na stávající s křivku a její fáze. </a:t>
            </a:r>
          </a:p>
          <a:p>
            <a:endParaRPr lang="cs-CZ" sz="1400" dirty="0">
              <a:solidFill>
                <a:srgbClr val="002060"/>
              </a:solidFill>
            </a:endParaRPr>
          </a:p>
          <a:p>
            <a:r>
              <a:rPr lang="cs-CZ" sz="1400" dirty="0">
                <a:solidFill>
                  <a:srgbClr val="002060"/>
                </a:solidFill>
              </a:rPr>
              <a:t>„Inovuj nebo zemři“ Peter </a:t>
            </a:r>
            <a:r>
              <a:rPr lang="cs-CZ" sz="1400" dirty="0" err="1">
                <a:solidFill>
                  <a:srgbClr val="002060"/>
                </a:solidFill>
              </a:rPr>
              <a:t>Drucker</a:t>
            </a:r>
            <a:endParaRPr lang="cs-CZ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Košturiak</a:t>
            </a:r>
            <a:r>
              <a:rPr lang="cs-CZ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(2012)</a:t>
            </a:r>
          </a:p>
        </p:txBody>
      </p:sp>
      <p:sp>
        <p:nvSpPr>
          <p:cNvPr id="18" name="Zástupný symbol pro obsah 2"/>
          <p:cNvSpPr txBox="1">
            <a:spLocks/>
          </p:cNvSpPr>
          <p:nvPr/>
        </p:nvSpPr>
        <p:spPr>
          <a:xfrm>
            <a:off x="184963" y="4043559"/>
            <a:ext cx="3457490" cy="481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křivka životního cyklu inovace </a:t>
            </a:r>
            <a:r>
              <a:rPr lang="cs-CZ" alt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sz="1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Košturiak</a:t>
            </a:r>
            <a:r>
              <a:rPr lang="cs-CZ" altLang="cs-CZ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2012)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Inovace a podnikání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33" y="1116430"/>
            <a:ext cx="4703769" cy="2700956"/>
          </a:xfrm>
          <a:prstGeom prst="rect">
            <a:avLst/>
          </a:prstGeom>
          <a:scene3d>
            <a:camera prst="orthographicFront"/>
            <a:lightRig rig="threePt" dir="t"/>
          </a:scene3d>
          <a:sp3d contourW="11430">
            <a:contourClr>
              <a:srgbClr val="307871"/>
            </a:contourClr>
          </a:sp3d>
        </p:spPr>
      </p:pic>
    </p:spTree>
    <p:extLst>
      <p:ext uri="{BB962C8B-B14F-4D97-AF65-F5344CB8AC3E}">
        <p14:creationId xmlns:p14="http://schemas.microsoft.com/office/powerpoint/2010/main" val="2320992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tart with why">
            <a:extLst>
              <a:ext uri="{FF2B5EF4-FFF2-40B4-BE49-F238E27FC236}">
                <a16:creationId xmlns:a16="http://schemas.microsoft.com/office/drawing/2014/main" id="{36DF4D22-C6C0-4114-878E-F910497FD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71" y="726358"/>
            <a:ext cx="5309420" cy="39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5">
            <a:extLst>
              <a:ext uri="{FF2B5EF4-FFF2-40B4-BE49-F238E27FC236}">
                <a16:creationId xmlns:a16="http://schemas.microsoft.com/office/drawing/2014/main" id="{7BE1435A-54AE-492E-8EEB-29F161A64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7"/>
            <a:ext cx="6552728" cy="507703"/>
          </a:xfrm>
        </p:spPr>
        <p:txBody>
          <a:bodyPr/>
          <a:lstStyle/>
          <a:p>
            <a:r>
              <a:rPr lang="cs-CZ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Své proč</a:t>
            </a:r>
          </a:p>
        </p:txBody>
      </p:sp>
    </p:spTree>
    <p:extLst>
      <p:ext uri="{BB962C8B-B14F-4D97-AF65-F5344CB8AC3E}">
        <p14:creationId xmlns:p14="http://schemas.microsoft.com/office/powerpoint/2010/main" val="1887930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4968552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364088" y="1203598"/>
            <a:ext cx="3548328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307871"/>
                </a:solidFill>
              </a:rPr>
              <a:t>Na začátku S křivky inovace vytvářejí nové trhy, nové zákazníky a výrobky s novými hodnotami. </a:t>
            </a:r>
          </a:p>
          <a:p>
            <a:endParaRPr lang="cs-CZ" sz="1400" dirty="0">
              <a:solidFill>
                <a:srgbClr val="307871"/>
              </a:solidFill>
            </a:endParaRPr>
          </a:p>
          <a:p>
            <a:r>
              <a:rPr lang="cs-CZ" sz="1400" dirty="0">
                <a:solidFill>
                  <a:srgbClr val="307871"/>
                </a:solidFill>
              </a:rPr>
              <a:t>Na konci S křivky se výrobky nebo procesy odlišují jenom cenou a stávají se tak komoditou. Je to takzvaný červený oceán, kde mnoho konkurentů bojuje o velice malé marže a pouhé prožití. </a:t>
            </a:r>
          </a:p>
          <a:p>
            <a:endParaRPr lang="cs-CZ" sz="1400" dirty="0">
              <a:solidFill>
                <a:srgbClr val="307871"/>
              </a:solidFill>
            </a:endParaRPr>
          </a:p>
          <a:p>
            <a:r>
              <a:rPr lang="cs-CZ" sz="1400" dirty="0">
                <a:solidFill>
                  <a:srgbClr val="307871"/>
                </a:solidFill>
              </a:rPr>
              <a:t>Proto jsou doporučovány neustále inovace, které opět přinášejí příležitost vysokých marží, menší konkurence, protože ostatní hráči ještě nemají požadované znalosti, </a:t>
            </a:r>
            <a:r>
              <a:rPr lang="cs-CZ" sz="1400" dirty="0" err="1">
                <a:solidFill>
                  <a:srgbClr val="307871"/>
                </a:solidFill>
              </a:rPr>
              <a:t>know</a:t>
            </a:r>
            <a:r>
              <a:rPr lang="cs-CZ" sz="1400" dirty="0">
                <a:solidFill>
                  <a:srgbClr val="307871"/>
                </a:solidFill>
              </a:rPr>
              <a:t> </a:t>
            </a:r>
            <a:r>
              <a:rPr lang="cs-CZ" sz="1400" dirty="0" err="1">
                <a:solidFill>
                  <a:srgbClr val="307871"/>
                </a:solidFill>
              </a:rPr>
              <a:t>how</a:t>
            </a:r>
            <a:r>
              <a:rPr lang="cs-CZ" sz="1400" dirty="0">
                <a:solidFill>
                  <a:srgbClr val="307871"/>
                </a:solidFill>
              </a:rPr>
              <a:t>, technologie atd. </a:t>
            </a:r>
            <a:r>
              <a:rPr lang="cs-CZ" sz="1400" i="1" dirty="0">
                <a:solidFill>
                  <a:srgbClr val="307871"/>
                </a:solidFill>
              </a:rPr>
              <a:t>(</a:t>
            </a:r>
            <a:r>
              <a:rPr lang="cs-CZ" sz="1400" i="1" dirty="0" err="1">
                <a:solidFill>
                  <a:srgbClr val="307871"/>
                </a:solidFill>
              </a:rPr>
              <a:t>Košturiak</a:t>
            </a:r>
            <a:r>
              <a:rPr lang="cs-CZ" sz="1400" i="1" dirty="0">
                <a:solidFill>
                  <a:srgbClr val="307871"/>
                </a:solidFill>
              </a:rPr>
              <a:t>, 2012).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46438" y="267495"/>
            <a:ext cx="3183160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Inovace a podnikání</a:t>
            </a:r>
          </a:p>
          <a:p>
            <a:pPr algn="l"/>
            <a:endParaRPr lang="cs-CZ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Životní cyklus inovací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72" y="1419623"/>
            <a:ext cx="4712566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29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4968552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364088" y="1203598"/>
            <a:ext cx="3548328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307871"/>
                </a:solidFill>
              </a:rPr>
              <a:t>Inovace = F (nápady</a:t>
            </a:r>
            <a:r>
              <a:rPr lang="cs-CZ" sz="1400" dirty="0">
                <a:solidFill>
                  <a:srgbClr val="3078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1200" dirty="0">
                <a:solidFill>
                  <a:srgbClr val="307871"/>
                </a:solidFill>
                <a:latin typeface="+mj-lt"/>
                <a:cs typeface="Arial" panose="020B0604020202020204" pitchFamily="34" charset="0"/>
              </a:rPr>
              <a:t>příležitosti)</a:t>
            </a:r>
            <a:endParaRPr lang="cs-CZ" sz="1400" dirty="0">
              <a:solidFill>
                <a:srgbClr val="307871"/>
              </a:solidFill>
            </a:endParaRPr>
          </a:p>
          <a:p>
            <a:endParaRPr lang="cs-CZ" sz="1400" dirty="0">
              <a:solidFill>
                <a:srgbClr val="307871"/>
              </a:solidFill>
            </a:endParaRPr>
          </a:p>
          <a:p>
            <a:r>
              <a:rPr lang="cs-CZ" sz="1400" dirty="0">
                <a:solidFill>
                  <a:srgbClr val="307871"/>
                </a:solidFill>
              </a:rPr>
              <a:t>Zdroje inovací: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</a:rPr>
              <a:t>zákazník, jeho problémy, sny, tužby, cíle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</a:rPr>
              <a:t>konkurence  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</a:rPr>
              <a:t>řešení z jiných oborů 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</a:rPr>
              <a:t>výsledky výzkumu a vývoje 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</a:rPr>
              <a:t>nové objevy 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</a:rPr>
              <a:t>analogie z přírody (bionika) 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</a:rPr>
              <a:t>design, emoce 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</a:rPr>
              <a:t>evoluční a technické trendy 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</a:rPr>
              <a:t>sociální trendy a životní styl 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</a:rPr>
              <a:t>nové trendy na trhu</a:t>
            </a:r>
          </a:p>
          <a:p>
            <a:pPr marL="0" indent="0">
              <a:buNone/>
            </a:pPr>
            <a:r>
              <a:rPr lang="cs-CZ" sz="1200" i="1" dirty="0">
                <a:solidFill>
                  <a:srgbClr val="307871"/>
                </a:solidFill>
              </a:rPr>
              <a:t>                                                       (</a:t>
            </a:r>
            <a:r>
              <a:rPr lang="cs-CZ" sz="1200" i="1" dirty="0" err="1">
                <a:solidFill>
                  <a:srgbClr val="307871"/>
                </a:solidFill>
              </a:rPr>
              <a:t>Košturiak</a:t>
            </a:r>
            <a:r>
              <a:rPr lang="cs-CZ" sz="1200" i="1" dirty="0">
                <a:solidFill>
                  <a:srgbClr val="307871"/>
                </a:solidFill>
              </a:rPr>
              <a:t>, 2012).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46438" y="267495"/>
            <a:ext cx="3183160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Inovace a podnikání</a:t>
            </a:r>
          </a:p>
          <a:p>
            <a:pPr algn="l"/>
            <a:endParaRPr lang="cs-CZ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Inovace výrobků evoluce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53" y="1599642"/>
            <a:ext cx="477444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74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Trendy na trhu</a:t>
            </a:r>
          </a:p>
        </p:txBody>
      </p:sp>
      <p:pic>
        <p:nvPicPr>
          <p:cNvPr id="1026" name="Picture 2" descr="Image result for gillette evolution&quot;">
            <a:extLst>
              <a:ext uri="{FF2B5EF4-FFF2-40B4-BE49-F238E27FC236}">
                <a16:creationId xmlns:a16="http://schemas.microsoft.com/office/drawing/2014/main" id="{56F7F8B4-380D-4A55-9193-60B6BB08E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75" y="1229593"/>
            <a:ext cx="7204650" cy="26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787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12609" y="1205421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Inovace způsobují, že 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výrobky,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výrobní systémy a  </a:t>
            </a:r>
          </a:p>
          <a:p>
            <a:pPr lvl="1"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jejich uspořádání </a:t>
            </a:r>
          </a:p>
          <a:p>
            <a:pPr marL="457200" lvl="1" indent="0">
              <a:buClr>
                <a:schemeClr val="tx1">
                  <a:lumMod val="60000"/>
                  <a:lumOff val="40000"/>
                </a:schemeClr>
              </a:buClr>
              <a:buNone/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schemeClr val="tx1">
                  <a:lumMod val="60000"/>
                  <a:lumOff val="40000"/>
                </a:schemeClr>
              </a:buClr>
              <a:buNone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vzdalují svému původnímu stavu o různou vývojovou vzdálenost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Tuto vývojovou vzdálenost  nazýváme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„řád inovace “ </a:t>
            </a:r>
          </a:p>
        </p:txBody>
      </p:sp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Inovace, řády inovací</a:t>
            </a:r>
          </a:p>
        </p:txBody>
      </p:sp>
    </p:spTree>
    <p:extLst>
      <p:ext uri="{BB962C8B-B14F-4D97-AF65-F5344CB8AC3E}">
        <p14:creationId xmlns:p14="http://schemas.microsoft.com/office/powerpoint/2010/main" val="1606610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48088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Označení řádu inovace	co inovace mění		příklad řádu inovace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Degenerace (-n)		všechny vlastnosti		opotřebení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Regenerace (0)		kvalita			údržba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Změna kvanta (1)		úbytek vlastností		růst výrobní kapacity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Intenzita (2)		obnova vlastností		zrychlení přenosu dat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Reorganizace (3)		kvalitativní vlastností		přesuny operací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Kvalitativní adaptace (4)	dílčí kvalita			technologická konstrukce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Varianta (5)		dílčí kvalita			rychlejší stroj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Generace (6)		konstrukční koncepce		roboti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Druh (7)		konstrukční koncepce		tryskový stav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 (8)			princip technologie		nanotechnologie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Kmen (9)		přístup k přírodě		genové modifikace 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Inovace, řády inovací</a:t>
            </a:r>
          </a:p>
        </p:txBody>
      </p:sp>
    </p:spTree>
    <p:extLst>
      <p:ext uri="{BB962C8B-B14F-4D97-AF65-F5344CB8AC3E}">
        <p14:creationId xmlns:p14="http://schemas.microsoft.com/office/powerpoint/2010/main" val="815461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48088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Obchodní model – způsob, jakým firma vydělává peníze a generuje a doručuje hodnotu svým zákazníkům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Zavádění změny v hodnotové nabídce firem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 firem není dán jejím pokrokem v technologiích, ale logikou za ní – obchodním modelem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Kdo je váš zákazník, co jim poskytujete, jak tvoříte hodnotu pro zákazníky a jak generujete tržby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Inovace obchodního modelu mění alespoň 2 z těchto predispozic</a:t>
            </a:r>
          </a:p>
          <a:p>
            <a:r>
              <a:rPr 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St.Gallen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institut zmapoval a popsal 55 vzorů obchodních modelů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Inovační leadeři v oblasti pouze kombinují tyto vzory a tvoří z nich nové obchodní modely</a:t>
            </a:r>
          </a:p>
        </p:txBody>
      </p:sp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Inovace obchodního modelu</a:t>
            </a:r>
          </a:p>
        </p:txBody>
      </p:sp>
    </p:spTree>
    <p:extLst>
      <p:ext uri="{BB962C8B-B14F-4D97-AF65-F5344CB8AC3E}">
        <p14:creationId xmlns:p14="http://schemas.microsoft.com/office/powerpoint/2010/main" val="1232901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5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Příklad inovace obchodního modelu</a:t>
            </a:r>
          </a:p>
        </p:txBody>
      </p:sp>
      <p:pic>
        <p:nvPicPr>
          <p:cNvPr id="3074" name="Picture 2" descr="Image result for million dollar shave club&quot;">
            <a:extLst>
              <a:ext uri="{FF2B5EF4-FFF2-40B4-BE49-F238E27FC236}">
                <a16:creationId xmlns:a16="http://schemas.microsoft.com/office/drawing/2014/main" id="{B77399A0-6148-4FF6-878F-CD54AA1D6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347614"/>
            <a:ext cx="5030713" cy="305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ani z ponozkovic logo&quot;">
            <a:extLst>
              <a:ext uri="{FF2B5EF4-FFF2-40B4-BE49-F238E27FC236}">
                <a16:creationId xmlns:a16="http://schemas.microsoft.com/office/drawing/2014/main" id="{86A35E17-62B5-4652-A2EC-B06788A7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7614"/>
            <a:ext cx="2664296" cy="30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682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48088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Disrupce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popisuje proces, kdy malá společnost s omezenými zdroji je schopna úspěšně vyzvat zavedenou firmu právě díky progresu v technologiích a správné digitální strategii 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Disruptivní podnik nejdříve uspěje na tržním výseku až poté se dostává na mainstreamový trh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čase se výkonnost nabízená touto technologií zvyšuje a eventuálně úroveň výkonnosti a hodnoty poskytovaná disruptivní technologií předčí minimální úroveň požadovanou mainstreamovým trhem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Disruptivní inovace</a:t>
            </a:r>
          </a:p>
        </p:txBody>
      </p:sp>
    </p:spTree>
    <p:extLst>
      <p:ext uri="{BB962C8B-B14F-4D97-AF65-F5344CB8AC3E}">
        <p14:creationId xmlns:p14="http://schemas.microsoft.com/office/powerpoint/2010/main" val="3932764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si vzpomíná? Videopůjčovny</a:t>
            </a:r>
          </a:p>
        </p:txBody>
      </p:sp>
      <p:pic>
        <p:nvPicPr>
          <p:cNvPr id="4098" name="Picture 2" descr="Image result for video půjčovna&quot;">
            <a:extLst>
              <a:ext uri="{FF2B5EF4-FFF2-40B4-BE49-F238E27FC236}">
                <a16:creationId xmlns:a16="http://schemas.microsoft.com/office/drawing/2014/main" id="{21D3A6B4-EC50-423E-8D20-395EF4BB0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20" y="987574"/>
            <a:ext cx="4656559" cy="349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537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disruptivní inovace</a:t>
            </a:r>
          </a:p>
        </p:txBody>
      </p:sp>
      <p:pic>
        <p:nvPicPr>
          <p:cNvPr id="1026" name="Picture 2" descr="Image result for netflix logo&quot;">
            <a:extLst>
              <a:ext uri="{FF2B5EF4-FFF2-40B4-BE49-F238E27FC236}">
                <a16:creationId xmlns:a16="http://schemas.microsoft.com/office/drawing/2014/main" id="{D2AA6B46-8F4A-411F-BB5C-28885E88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76" y="1061188"/>
            <a:ext cx="6042248" cy="30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003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B2102BE-B49D-4AE2-B829-135B0B6B6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7" y="1217648"/>
            <a:ext cx="2885614" cy="28856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477D6BA-2341-4498-A82E-56F487F63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65" y="1214899"/>
            <a:ext cx="3234967" cy="2888363"/>
          </a:xfrm>
          <a:prstGeom prst="rect">
            <a:avLst/>
          </a:prstGeom>
        </p:spPr>
      </p:pic>
      <p:sp>
        <p:nvSpPr>
          <p:cNvPr id="7" name="Nadpis 5">
            <a:extLst>
              <a:ext uri="{FF2B5EF4-FFF2-40B4-BE49-F238E27FC236}">
                <a16:creationId xmlns:a16="http://schemas.microsoft.com/office/drawing/2014/main" id="{561EB764-B382-4DFC-A4EE-825E483D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7"/>
            <a:ext cx="6552728" cy="507703"/>
          </a:xfrm>
        </p:spPr>
        <p:txBody>
          <a:bodyPr/>
          <a:lstStyle/>
          <a:p>
            <a:r>
              <a:rPr lang="cs-CZ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Vášeň</a:t>
            </a:r>
          </a:p>
        </p:txBody>
      </p:sp>
    </p:spTree>
    <p:extLst>
      <p:ext uri="{BB962C8B-B14F-4D97-AF65-F5344CB8AC3E}">
        <p14:creationId xmlns:p14="http://schemas.microsoft.com/office/powerpoint/2010/main" val="3465234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Crossing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Chasm</a:t>
            </a:r>
            <a:r>
              <a:rPr lang="cs-CZ" dirty="0"/>
              <a:t>“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5631BFC-BB30-4663-96FC-951B703BA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08048"/>
            <a:ext cx="6571038" cy="44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13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Crossing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Chasm</a:t>
            </a:r>
            <a:r>
              <a:rPr lang="cs-CZ" dirty="0"/>
              <a:t>“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FFC3F96-DADA-4F7D-B0AD-5A78F728D085}"/>
              </a:ext>
            </a:extLst>
          </p:cNvPr>
          <p:cNvSpPr txBox="1">
            <a:spLocks/>
          </p:cNvSpPr>
          <p:nvPr/>
        </p:nvSpPr>
        <p:spPr>
          <a:xfrm>
            <a:off x="248088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Disruptivní inovace nás nutí změnit se – naše chování nebo způsob jak používáme technologii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Inkrementální nás nenutí měnit zaběhlé zvyky – což je pozitivní pro většinu (majority)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Inovátoři – aktivně vyhledávají nové technologie, je to pro ně hobby nebo jsou sami angažovaní v odvětví (živí se tím)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osvojitelé (early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adopters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chápou a rychle se učí novým technologiím, oproti inovátorům se již dívají na přínos, jaký technologie/inovace přináší. 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majority – prakticky přemýšlející zákazníci. Pokud jim koupě přináší hodnotu, kupují. Dávají si pozor na „technologické úlety“. Potřebují doporučení nebo vidět, že už produkt někdo používá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majority – čekají až se produkt stabilně usadí na trhu až poté jsou ochotni nakoupit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Opozdilci – lidé co v 2020 nemají chytrý mobil</a:t>
            </a:r>
          </a:p>
        </p:txBody>
      </p:sp>
    </p:spTree>
    <p:extLst>
      <p:ext uri="{BB962C8B-B14F-4D97-AF65-F5344CB8AC3E}">
        <p14:creationId xmlns:p14="http://schemas.microsoft.com/office/powerpoint/2010/main" val="2449507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Crossing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Chasm</a:t>
            </a:r>
            <a:r>
              <a:rPr lang="cs-CZ" dirty="0"/>
              <a:t>“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FFC3F96-DADA-4F7D-B0AD-5A78F728D085}"/>
              </a:ext>
            </a:extLst>
          </p:cNvPr>
          <p:cNvSpPr txBox="1">
            <a:spLocks/>
          </p:cNvSpPr>
          <p:nvPr/>
        </p:nvSpPr>
        <p:spPr>
          <a:xfrm>
            <a:off x="248088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Největší překážka spočívá v překonání fáze mezi early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adopters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early majority. Pokud chceme, aby produkt měl dlouhodobý úspěch a širokou uplatnitelnost musíme se dostat do majority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Klíč k překonání této propasti je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odproštění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produktu od role „změnového agenta“ a ukázat praktické benefity řešení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Postup: </a:t>
            </a:r>
          </a:p>
          <a:p>
            <a:pPr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Zvolit místo útoku/positioning</a:t>
            </a:r>
          </a:p>
          <a:p>
            <a:pPr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Jaká hodnotová nabídka zajistí dosažení cíle</a:t>
            </a:r>
          </a:p>
          <a:p>
            <a:pPr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Dívej se na nepřítele (analýza konkurence/benchmarking)</a:t>
            </a:r>
          </a:p>
          <a:p>
            <a:pPr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Distribuce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98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5">
            <a:extLst>
              <a:ext uri="{FF2B5EF4-FFF2-40B4-BE49-F238E27FC236}">
                <a16:creationId xmlns:a16="http://schemas.microsoft.com/office/drawing/2014/main" id="{561EB764-B382-4DFC-A4EE-825E483D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7"/>
            <a:ext cx="6552728" cy="507703"/>
          </a:xfrm>
        </p:spPr>
        <p:txBody>
          <a:bodyPr/>
          <a:lstStyle/>
          <a:p>
            <a:r>
              <a:rPr lang="cs-CZ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Odvahu a odhodlání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47F0236-3AB1-44F5-BA8F-786BEDCBC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3" t="13672" r="15645" b="8960"/>
          <a:stretch/>
        </p:blipFill>
        <p:spPr>
          <a:xfrm>
            <a:off x="766916" y="791680"/>
            <a:ext cx="6790621" cy="3861437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0E7AAEE-9049-43EA-BFD3-10876FAA15C8}"/>
              </a:ext>
            </a:extLst>
          </p:cNvPr>
          <p:cNvSpPr/>
          <p:nvPr/>
        </p:nvSpPr>
        <p:spPr>
          <a:xfrm>
            <a:off x="715296" y="1113503"/>
            <a:ext cx="2971801" cy="398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395494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5">
            <a:extLst>
              <a:ext uri="{FF2B5EF4-FFF2-40B4-BE49-F238E27FC236}">
                <a16:creationId xmlns:a16="http://schemas.microsoft.com/office/drawing/2014/main" id="{561EB764-B382-4DFC-A4EE-825E483D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7"/>
            <a:ext cx="6552728" cy="507703"/>
          </a:xfrm>
        </p:spPr>
        <p:txBody>
          <a:bodyPr/>
          <a:lstStyle/>
          <a:p>
            <a:r>
              <a:rPr lang="cs-CZ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Peníze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0E7AAEE-9049-43EA-BFD3-10876FAA15C8}"/>
              </a:ext>
            </a:extLst>
          </p:cNvPr>
          <p:cNvSpPr/>
          <p:nvPr/>
        </p:nvSpPr>
        <p:spPr>
          <a:xfrm>
            <a:off x="715296" y="1113503"/>
            <a:ext cx="2971801" cy="398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84E4D3D-D772-4C07-981E-44EB49C4F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06" y="1187015"/>
            <a:ext cx="5054189" cy="28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37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5">
            <a:extLst>
              <a:ext uri="{FF2B5EF4-FFF2-40B4-BE49-F238E27FC236}">
                <a16:creationId xmlns:a16="http://schemas.microsoft.com/office/drawing/2014/main" id="{561EB764-B382-4DFC-A4EE-825E483D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7"/>
            <a:ext cx="6552728" cy="507703"/>
          </a:xfrm>
        </p:spPr>
        <p:txBody>
          <a:bodyPr/>
          <a:lstStyle/>
          <a:p>
            <a:r>
              <a:rPr lang="cs-CZ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Tým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0E7AAEE-9049-43EA-BFD3-10876FAA15C8}"/>
              </a:ext>
            </a:extLst>
          </p:cNvPr>
          <p:cNvSpPr/>
          <p:nvPr/>
        </p:nvSpPr>
        <p:spPr>
          <a:xfrm>
            <a:off x="715296" y="1113503"/>
            <a:ext cx="2971801" cy="398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8628300-FE5A-4144-ADEE-4B925EDBE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27" y="842502"/>
            <a:ext cx="3816146" cy="381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03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5">
            <a:extLst>
              <a:ext uri="{FF2B5EF4-FFF2-40B4-BE49-F238E27FC236}">
                <a16:creationId xmlns:a16="http://schemas.microsoft.com/office/drawing/2014/main" id="{561EB764-B382-4DFC-A4EE-825E483D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7"/>
            <a:ext cx="6552728" cy="507703"/>
          </a:xfrm>
        </p:spPr>
        <p:txBody>
          <a:bodyPr/>
          <a:lstStyle/>
          <a:p>
            <a:r>
              <a:rPr lang="cs-CZ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Nápad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0E7AAEE-9049-43EA-BFD3-10876FAA15C8}"/>
              </a:ext>
            </a:extLst>
          </p:cNvPr>
          <p:cNvSpPr/>
          <p:nvPr/>
        </p:nvSpPr>
        <p:spPr>
          <a:xfrm>
            <a:off x="715296" y="1113503"/>
            <a:ext cx="2971801" cy="398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224E85C-CC0A-42AE-ACFF-E92584B90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3" t="16773" r="18201" b="6810"/>
          <a:stretch/>
        </p:blipFill>
        <p:spPr>
          <a:xfrm>
            <a:off x="789038" y="850360"/>
            <a:ext cx="6666272" cy="377590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DA35679-69F8-47C4-A5A2-7262D840C5A3}"/>
              </a:ext>
            </a:extLst>
          </p:cNvPr>
          <p:cNvSpPr/>
          <p:nvPr/>
        </p:nvSpPr>
        <p:spPr>
          <a:xfrm>
            <a:off x="1371601" y="1209368"/>
            <a:ext cx="2499851" cy="507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2419731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A3897-E481-4F77-BAE2-E8CF51E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Inspirace, příležitosti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67516-7184-4092-8D41-CC2AEE81ACB5}"/>
              </a:ext>
            </a:extLst>
          </p:cNvPr>
          <p:cNvSpPr txBox="1">
            <a:spLocks/>
          </p:cNvSpPr>
          <p:nvPr/>
        </p:nvSpPr>
        <p:spPr>
          <a:xfrm>
            <a:off x="251520" y="1205421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Přichází ze sledování a analyzování trendů</a:t>
            </a:r>
          </a:p>
          <a:p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znalosti trendů můžeme vyvozovat možné scénáře budoucích vývojů</a:t>
            </a:r>
          </a:p>
          <a:p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ze slova „směřovat“  - tendence dlouhodobého procesu změny, přetvoření</a:t>
            </a:r>
          </a:p>
          <a:p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Představíme si trendy demografické (přicházející od zákazníků) a technologické (souvisí s rozvojem technologií)</a:t>
            </a:r>
            <a:endParaRPr lang="cs-CZ" sz="1800" dirty="0">
              <a:solidFill>
                <a:srgbClr val="3078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46774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5864</TotalTime>
  <Words>1744</Words>
  <Application>Microsoft Office PowerPoint</Application>
  <PresentationFormat>Předvádění na obrazovce (16:9)</PresentationFormat>
  <Paragraphs>289</Paragraphs>
  <Slides>42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Arial</vt:lpstr>
      <vt:lpstr>Calibri</vt:lpstr>
      <vt:lpstr>Courier New</vt:lpstr>
      <vt:lpstr>Enriqueta</vt:lpstr>
      <vt:lpstr>Times New Roman</vt:lpstr>
      <vt:lpstr>SLU</vt:lpstr>
      <vt:lpstr>  Podnikání a trendy</vt:lpstr>
      <vt:lpstr>Prezentace aplikace PowerPoint</vt:lpstr>
      <vt:lpstr>Své proč</vt:lpstr>
      <vt:lpstr>Vášeň</vt:lpstr>
      <vt:lpstr>Odvahu a odhodlání</vt:lpstr>
      <vt:lpstr>Peníze</vt:lpstr>
      <vt:lpstr>Tým</vt:lpstr>
      <vt:lpstr>Nápad</vt:lpstr>
      <vt:lpstr>Inspirace, příležitosti</vt:lpstr>
      <vt:lpstr>Demografické trendy</vt:lpstr>
      <vt:lpstr>Demografické trendy</vt:lpstr>
      <vt:lpstr>Demografické trendy</vt:lpstr>
      <vt:lpstr>Demografické trendy</vt:lpstr>
      <vt:lpstr>Technologické trendy</vt:lpstr>
      <vt:lpstr>Technologické trendy</vt:lpstr>
      <vt:lpstr>Technologické trendy</vt:lpstr>
      <vt:lpstr>Technologické trendy</vt:lpstr>
      <vt:lpstr>Technologické trendy</vt:lpstr>
      <vt:lpstr>Technologické trendy</vt:lpstr>
      <vt:lpstr>Inovace, proces inovací</vt:lpstr>
      <vt:lpstr>Inovace, řády inovací</vt:lpstr>
      <vt:lpstr>Inovace, druhy inovací</vt:lpstr>
      <vt:lpstr>Inovace, řády inovací</vt:lpstr>
      <vt:lpstr>Inovace, typy inovací</vt:lpstr>
      <vt:lpstr>Inovace, typy inovací</vt:lpstr>
      <vt:lpstr>Příklad radikální inovace</vt:lpstr>
      <vt:lpstr>Inovace, typy inovací</vt:lpstr>
      <vt:lpstr>Inkrementální inovace - příklad</vt:lpstr>
      <vt:lpstr>Inovace a podnikání</vt:lpstr>
      <vt:lpstr>Prezentace aplikace PowerPoint</vt:lpstr>
      <vt:lpstr>Prezentace aplikace PowerPoint</vt:lpstr>
      <vt:lpstr>Trendy na trhu</vt:lpstr>
      <vt:lpstr>Inovace, řády inovací</vt:lpstr>
      <vt:lpstr>Inovace, řády inovací</vt:lpstr>
      <vt:lpstr>Inovace obchodního modelu</vt:lpstr>
      <vt:lpstr>Příklad inovace obchodního modelu</vt:lpstr>
      <vt:lpstr>Disruptivní inovace</vt:lpstr>
      <vt:lpstr>Kdo si vzpomíná? Videopůjčovny</vt:lpstr>
      <vt:lpstr>Příklad disruptivní inovace</vt:lpstr>
      <vt:lpstr>„Crossing the Chasm“</vt:lpstr>
      <vt:lpstr>„Crossing the Chasm“</vt:lpstr>
      <vt:lpstr>„Crossing the Chasm“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Dalibor Šimek</cp:lastModifiedBy>
  <cp:revision>219</cp:revision>
  <dcterms:created xsi:type="dcterms:W3CDTF">2016-07-06T15:42:34Z</dcterms:created>
  <dcterms:modified xsi:type="dcterms:W3CDTF">2021-03-21T11:30:41Z</dcterms:modified>
</cp:coreProperties>
</file>