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7" roundtripDataSignature="AMtx7mhSVXwnxfe0y++T0bhN1v1ko1Gh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 name="Google Shape;2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s-CZ"/>
              <a:t>Kontext – každý musí začít u sebe. Tam to začíná i končí. Pokud budeme jako jedinci dobře nastavení, budování inovační kultury a inovační firmy už je jednodušší. Inovační kultura bude téma další přednášky a je s tímto úzce propojené.</a:t>
            </a:r>
            <a:endParaRPr/>
          </a:p>
        </p:txBody>
      </p:sp>
      <p:sp>
        <p:nvSpPr>
          <p:cNvPr id="28" name="Google Shape;2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s-CZ"/>
              <a:t>Všichni tvoříme kmeny, není to jen o týmech a společenství ve firmě.</a:t>
            </a:r>
            <a:br>
              <a:rPr lang="cs-CZ"/>
            </a:br>
            <a:r>
              <a:rPr lang="cs-CZ"/>
              <a:t>Musím mít rámec nebo musím to změřit abych to mohl řídit a rozvíjet, většina leaderů manažerů nevědomě stanovuje firemní kulturu, nevěnují se ji jen ji pouze berou jako by produkt své činnosti a toho co přináší jako leadeři, a to je škoda.</a:t>
            </a:r>
            <a:endParaRPr/>
          </a:p>
        </p:txBody>
      </p:sp>
      <p:sp>
        <p:nvSpPr>
          <p:cNvPr id="93" name="Google Shape;93;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cs-CZ">
                <a:solidFill>
                  <a:srgbClr val="333333"/>
                </a:solidFill>
                <a:latin typeface="Verdana"/>
                <a:ea typeface="Verdana"/>
                <a:cs typeface="Verdana"/>
                <a:sym typeface="Verdana"/>
              </a:rPr>
              <a:t>Stage One – ‘Life Sucks’</a:t>
            </a:r>
            <a:endParaRPr b="0" i="0">
              <a:solidFill>
                <a:srgbClr val="333333"/>
              </a:solidFill>
              <a:latin typeface="Verdana"/>
              <a:ea typeface="Verdana"/>
              <a:cs typeface="Verdana"/>
              <a:sym typeface="Verdana"/>
            </a:endParaRPr>
          </a:p>
          <a:p>
            <a:pPr indent="0" lvl="0" marL="0" rtl="0" algn="l">
              <a:spcBef>
                <a:spcPts val="0"/>
              </a:spcBef>
              <a:spcAft>
                <a:spcPts val="0"/>
              </a:spcAft>
              <a:buNone/>
            </a:pPr>
            <a:r>
              <a:rPr b="0" i="0" lang="cs-CZ">
                <a:solidFill>
                  <a:srgbClr val="333333"/>
                </a:solidFill>
                <a:latin typeface="Verdana"/>
                <a:ea typeface="Verdana"/>
                <a:cs typeface="Verdana"/>
                <a:sym typeface="Verdana"/>
              </a:rPr>
              <a:t>Most people are socially alienated, and the theme of their words is that life has given them a bad deal, so it’s ok to do whatever it takes to survive.</a:t>
            </a:r>
            <a:endParaRPr/>
          </a:p>
          <a:p>
            <a:pPr indent="0" lvl="0" marL="0" rtl="0" algn="l">
              <a:spcBef>
                <a:spcPts val="0"/>
              </a:spcBef>
              <a:spcAft>
                <a:spcPts val="0"/>
              </a:spcAft>
              <a:buNone/>
            </a:pPr>
            <a:r>
              <a:rPr b="1" i="0" lang="cs-CZ">
                <a:solidFill>
                  <a:srgbClr val="333333"/>
                </a:solidFill>
                <a:latin typeface="Verdana"/>
                <a:ea typeface="Verdana"/>
                <a:cs typeface="Verdana"/>
                <a:sym typeface="Verdana"/>
              </a:rPr>
              <a:t>Stage Two – ‘My Life Sucks’</a:t>
            </a:r>
            <a:endParaRPr b="0" i="0">
              <a:solidFill>
                <a:srgbClr val="333333"/>
              </a:solidFill>
              <a:latin typeface="Verdana"/>
              <a:ea typeface="Verdana"/>
              <a:cs typeface="Verdana"/>
              <a:sym typeface="Verdana"/>
            </a:endParaRPr>
          </a:p>
          <a:p>
            <a:pPr indent="0" lvl="0" marL="0" rtl="0" algn="l">
              <a:spcBef>
                <a:spcPts val="0"/>
              </a:spcBef>
              <a:spcAft>
                <a:spcPts val="0"/>
              </a:spcAft>
              <a:buNone/>
            </a:pPr>
            <a:r>
              <a:rPr b="0" i="0" lang="cs-CZ">
                <a:solidFill>
                  <a:srgbClr val="333333"/>
                </a:solidFill>
                <a:latin typeface="Verdana"/>
                <a:ea typeface="Verdana"/>
                <a:cs typeface="Verdana"/>
                <a:sym typeface="Verdana"/>
              </a:rPr>
              <a:t>Most people do the minimum to get by, show almost no initiative or passion, and engage in passive-aggressive behavior.</a:t>
            </a:r>
            <a:endParaRPr/>
          </a:p>
          <a:p>
            <a:pPr indent="0" lvl="0" marL="0" rtl="0" algn="l">
              <a:spcBef>
                <a:spcPts val="0"/>
              </a:spcBef>
              <a:spcAft>
                <a:spcPts val="0"/>
              </a:spcAft>
              <a:buNone/>
            </a:pPr>
            <a:r>
              <a:rPr b="1" i="0" lang="cs-CZ">
                <a:solidFill>
                  <a:srgbClr val="333333"/>
                </a:solidFill>
                <a:latin typeface="Verdana"/>
                <a:ea typeface="Verdana"/>
                <a:cs typeface="Verdana"/>
                <a:sym typeface="Verdana"/>
              </a:rPr>
              <a:t>Stage Three – ‘I’m Great (and you’re not)’</a:t>
            </a:r>
            <a:r>
              <a:rPr b="0" i="0" lang="cs-CZ">
                <a:solidFill>
                  <a:srgbClr val="333333"/>
                </a:solidFill>
                <a:latin typeface="Verdana"/>
                <a:ea typeface="Verdana"/>
                <a:cs typeface="Verdana"/>
                <a:sym typeface="Verdana"/>
              </a:rPr>
              <a:t> – (49% of organizations are here)</a:t>
            </a:r>
            <a:endParaRPr/>
          </a:p>
          <a:p>
            <a:pPr indent="0" lvl="0" marL="0" rtl="0" algn="l">
              <a:spcBef>
                <a:spcPts val="0"/>
              </a:spcBef>
              <a:spcAft>
                <a:spcPts val="0"/>
              </a:spcAft>
              <a:buNone/>
            </a:pPr>
            <a:r>
              <a:rPr b="0" i="0" lang="cs-CZ">
                <a:solidFill>
                  <a:srgbClr val="333333"/>
                </a:solidFill>
                <a:latin typeface="Verdana"/>
                <a:ea typeface="Verdana"/>
                <a:cs typeface="Verdana"/>
                <a:sym typeface="Verdana"/>
              </a:rPr>
              <a:t>‘People engage in anything that’s going on, with energy and commitment, but when you listen closely, they talk mostly about themselves and focus on appearing smarter and better than others. They think they’re focused on team concerns, but their actions show their interest is personal. People tend to form two-person relationships, so if they manage of group of ten, they have ten relationships. They rarely bring people together, they resist sharing information except when it’s necessary, and they pride themselves on being better informed than others. Winning is all that matters, and winning is personal. People at this stage complain that they don’t have enough time or support and that the people around them aren’t as competent or as committed as they are.’</a:t>
            </a:r>
            <a:endParaRPr/>
          </a:p>
          <a:p>
            <a:pPr indent="0" lvl="0" marL="0" rtl="0" algn="l">
              <a:spcBef>
                <a:spcPts val="0"/>
              </a:spcBef>
              <a:spcAft>
                <a:spcPts val="0"/>
              </a:spcAft>
              <a:buNone/>
            </a:pPr>
            <a:r>
              <a:rPr b="1" i="0" lang="cs-CZ">
                <a:solidFill>
                  <a:srgbClr val="333333"/>
                </a:solidFill>
                <a:latin typeface="Verdana"/>
                <a:ea typeface="Verdana"/>
                <a:cs typeface="Verdana"/>
                <a:sym typeface="Verdana"/>
              </a:rPr>
              <a:t>Stage Four – ‘We’re Great’</a:t>
            </a:r>
            <a:endParaRPr b="0" i="0">
              <a:solidFill>
                <a:srgbClr val="333333"/>
              </a:solidFill>
              <a:latin typeface="Verdana"/>
              <a:ea typeface="Verdana"/>
              <a:cs typeface="Verdana"/>
              <a:sym typeface="Verdana"/>
            </a:endParaRPr>
          </a:p>
          <a:p>
            <a:pPr indent="0" lvl="0" marL="0" rtl="0" algn="l">
              <a:spcBef>
                <a:spcPts val="0"/>
              </a:spcBef>
              <a:spcAft>
                <a:spcPts val="0"/>
              </a:spcAft>
              <a:buNone/>
            </a:pPr>
            <a:r>
              <a:rPr b="0" i="0" lang="cs-CZ">
                <a:solidFill>
                  <a:srgbClr val="333333"/>
                </a:solidFill>
                <a:latin typeface="Verdana"/>
                <a:ea typeface="Verdana"/>
                <a:cs typeface="Verdana"/>
                <a:sym typeface="Verdana"/>
              </a:rPr>
              <a:t>‘Teams are the norm, focused around shared values and a common purpose. Information moves freely throughout the group. People’s relationships are built on shared values. They tend to ask, “what’s the next right thing to do?” and to build ad hoc partnerships to accomplish what’s important at the moment. Their language focuses on “we,” not “me.” If two people get in a squabble, a third will step in and repair the relationship rather than create a personal following for himself. Unlike Stage Two, the group is composed of people who have played the Stage Three game and won – and are ready for genuine partnerships.’</a:t>
            </a:r>
            <a:endParaRPr/>
          </a:p>
          <a:p>
            <a:pPr indent="0" lvl="0" marL="0" rtl="0" algn="l">
              <a:spcBef>
                <a:spcPts val="0"/>
              </a:spcBef>
              <a:spcAft>
                <a:spcPts val="0"/>
              </a:spcAft>
              <a:buNone/>
            </a:pPr>
            <a:r>
              <a:rPr b="1" i="0" lang="cs-CZ">
                <a:solidFill>
                  <a:srgbClr val="333333"/>
                </a:solidFill>
                <a:latin typeface="Verdana"/>
                <a:ea typeface="Verdana"/>
                <a:cs typeface="Verdana"/>
                <a:sym typeface="Verdana"/>
              </a:rPr>
              <a:t>Stage Five – ‘Life is Great’</a:t>
            </a:r>
            <a:endParaRPr b="0" i="0">
              <a:solidFill>
                <a:srgbClr val="333333"/>
              </a:solidFill>
              <a:latin typeface="Verdana"/>
              <a:ea typeface="Verdana"/>
              <a:cs typeface="Verdana"/>
              <a:sym typeface="Verdana"/>
            </a:endParaRPr>
          </a:p>
          <a:p>
            <a:pPr indent="0" lvl="0" marL="0" rtl="0" algn="l">
              <a:spcBef>
                <a:spcPts val="0"/>
              </a:spcBef>
              <a:spcAft>
                <a:spcPts val="0"/>
              </a:spcAft>
              <a:buNone/>
            </a:pPr>
            <a:r>
              <a:rPr b="0" i="0" lang="cs-CZ">
                <a:solidFill>
                  <a:srgbClr val="333333"/>
                </a:solidFill>
                <a:latin typeface="Verdana"/>
                <a:ea typeface="Verdana"/>
                <a:cs typeface="Verdana"/>
                <a:sym typeface="Verdana"/>
              </a:rPr>
              <a:t>‘Your tribes hardly ever refer to the competition, except to note how remarkable their own culture is by comparison, and how far their results outstrip industry norms. The theme of communication is limitless potential, bounded only by imagination and group commitment. People in this culture can find a way to work with almost anyone, provided their commitment to values is at the same intensity as their own. (Unlike Stage Four, the focus isn’t on “our values” but on resonant values.) There is almost no fear, stress, or workplace conflict. People talk as though the world is watching them, which may well be the case, as their results are making history.”</a:t>
            </a:r>
            <a:endParaRPr/>
          </a:p>
          <a:p>
            <a:pPr indent="0" lvl="0" marL="0" rtl="0" algn="l">
              <a:spcBef>
                <a:spcPts val="0"/>
              </a:spcBef>
              <a:spcAft>
                <a:spcPts val="0"/>
              </a:spcAft>
              <a:buNone/>
            </a:pPr>
            <a:r>
              <a:t/>
            </a:r>
            <a:endParaRPr/>
          </a:p>
        </p:txBody>
      </p:sp>
      <p:sp>
        <p:nvSpPr>
          <p:cNvPr id="100" name="Google Shape;10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cs-CZ">
                <a:solidFill>
                  <a:srgbClr val="333333"/>
                </a:solidFill>
                <a:latin typeface="Verdana"/>
                <a:ea typeface="Verdana"/>
                <a:cs typeface="Verdana"/>
                <a:sym typeface="Verdana"/>
              </a:rPr>
              <a:t>Stage One – ‘Life Sucks’</a:t>
            </a:r>
            <a:endParaRPr b="0" i="0">
              <a:solidFill>
                <a:srgbClr val="333333"/>
              </a:solidFill>
              <a:latin typeface="Verdana"/>
              <a:ea typeface="Verdana"/>
              <a:cs typeface="Verdana"/>
              <a:sym typeface="Verdana"/>
            </a:endParaRPr>
          </a:p>
          <a:p>
            <a:pPr indent="0" lvl="0" marL="0" rtl="0" algn="l">
              <a:spcBef>
                <a:spcPts val="0"/>
              </a:spcBef>
              <a:spcAft>
                <a:spcPts val="0"/>
              </a:spcAft>
              <a:buNone/>
            </a:pPr>
            <a:r>
              <a:rPr b="0" i="0" lang="cs-CZ">
                <a:solidFill>
                  <a:srgbClr val="333333"/>
                </a:solidFill>
                <a:latin typeface="Verdana"/>
                <a:ea typeface="Verdana"/>
                <a:cs typeface="Verdana"/>
                <a:sym typeface="Verdana"/>
              </a:rPr>
              <a:t>Most people are socially alienated, and the theme of their words is that life has given them a bad deal, so it’s ok to do whatever it takes to survive.</a:t>
            </a:r>
            <a:endParaRPr b="0" i="0">
              <a:solidFill>
                <a:srgbClr val="333333"/>
              </a:solidFill>
              <a:latin typeface="Verdana"/>
              <a:ea typeface="Verdana"/>
              <a:cs typeface="Verdana"/>
              <a:sym typeface="Verdana"/>
            </a:endParaRPr>
          </a:p>
          <a:p>
            <a:pPr indent="0" lvl="0" marL="0" rtl="0" algn="l">
              <a:spcBef>
                <a:spcPts val="0"/>
              </a:spcBef>
              <a:spcAft>
                <a:spcPts val="0"/>
              </a:spcAft>
              <a:buNone/>
            </a:pPr>
            <a:r>
              <a:rPr b="0" i="0" lang="cs-CZ">
                <a:solidFill>
                  <a:srgbClr val="383838"/>
                </a:solidFill>
                <a:latin typeface="Lato"/>
                <a:ea typeface="Lato"/>
                <a:cs typeface="Lato"/>
                <a:sym typeface="Lato"/>
              </a:rPr>
              <a:t>Common phrases include “not fair”, “f***ed up”, or “do what I must to survive”.</a:t>
            </a:r>
            <a:endParaRPr b="0" i="0">
              <a:solidFill>
                <a:srgbClr val="333333"/>
              </a:solidFill>
              <a:latin typeface="Verdana"/>
              <a:ea typeface="Verdana"/>
              <a:cs typeface="Verdana"/>
              <a:sym typeface="Verdana"/>
            </a:endParaRPr>
          </a:p>
          <a:p>
            <a:pPr indent="0" lvl="0" marL="0" rtl="0" algn="l">
              <a:spcBef>
                <a:spcPts val="0"/>
              </a:spcBef>
              <a:spcAft>
                <a:spcPts val="0"/>
              </a:spcAft>
              <a:buNone/>
            </a:pPr>
            <a:r>
              <a:rPr b="1" i="0" lang="cs-CZ">
                <a:solidFill>
                  <a:srgbClr val="333333"/>
                </a:solidFill>
                <a:latin typeface="Verdana"/>
                <a:ea typeface="Verdana"/>
                <a:cs typeface="Verdana"/>
                <a:sym typeface="Verdana"/>
              </a:rPr>
              <a:t>Stage Two – ‘My Life Sucks’</a:t>
            </a:r>
            <a:endParaRPr b="0" i="0">
              <a:solidFill>
                <a:srgbClr val="333333"/>
              </a:solidFill>
              <a:latin typeface="Verdana"/>
              <a:ea typeface="Verdana"/>
              <a:cs typeface="Verdana"/>
              <a:sym typeface="Verdana"/>
            </a:endParaRPr>
          </a:p>
          <a:p>
            <a:pPr indent="0" lvl="0" marL="0" rtl="0" algn="l">
              <a:spcBef>
                <a:spcPts val="0"/>
              </a:spcBef>
              <a:spcAft>
                <a:spcPts val="0"/>
              </a:spcAft>
              <a:buNone/>
            </a:pPr>
            <a:r>
              <a:rPr b="0" i="0" lang="cs-CZ">
                <a:solidFill>
                  <a:srgbClr val="333333"/>
                </a:solidFill>
                <a:latin typeface="Verdana"/>
                <a:ea typeface="Verdana"/>
                <a:cs typeface="Verdana"/>
                <a:sym typeface="Verdana"/>
              </a:rPr>
              <a:t>Most people do the minimum to get by, show almost no initiative or passion, and engage in passive-aggressive behavior.</a:t>
            </a:r>
            <a:endParaRPr b="0" i="0">
              <a:solidFill>
                <a:srgbClr val="333333"/>
              </a:solidFill>
              <a:latin typeface="Verdana"/>
              <a:ea typeface="Verdana"/>
              <a:cs typeface="Verdana"/>
              <a:sym typeface="Verdana"/>
            </a:endParaRPr>
          </a:p>
          <a:p>
            <a:pPr indent="0" lvl="0" marL="0" rtl="0" algn="l">
              <a:spcBef>
                <a:spcPts val="0"/>
              </a:spcBef>
              <a:spcAft>
                <a:spcPts val="0"/>
              </a:spcAft>
              <a:buNone/>
            </a:pPr>
            <a:r>
              <a:rPr b="0" i="0" lang="cs-CZ">
                <a:solidFill>
                  <a:srgbClr val="383838"/>
                </a:solidFill>
                <a:latin typeface="Lato"/>
                <a:ea typeface="Lato"/>
                <a:cs typeface="Lato"/>
                <a:sym typeface="Lato"/>
              </a:rPr>
              <a:t>Common phrases include: “this can’t be helped”, “no promises”, “it’s against policy”, or “we’re being screwed”</a:t>
            </a:r>
            <a:endParaRPr b="0" i="0">
              <a:solidFill>
                <a:srgbClr val="333333"/>
              </a:solidFill>
              <a:latin typeface="Verdana"/>
              <a:ea typeface="Verdana"/>
              <a:cs typeface="Verdana"/>
              <a:sym typeface="Verdana"/>
            </a:endParaRPr>
          </a:p>
          <a:p>
            <a:pPr indent="0" lvl="0" marL="0" rtl="0" algn="l">
              <a:spcBef>
                <a:spcPts val="0"/>
              </a:spcBef>
              <a:spcAft>
                <a:spcPts val="0"/>
              </a:spcAft>
              <a:buNone/>
            </a:pPr>
            <a:r>
              <a:rPr b="1" i="0" lang="cs-CZ">
                <a:solidFill>
                  <a:srgbClr val="333333"/>
                </a:solidFill>
                <a:latin typeface="Verdana"/>
                <a:ea typeface="Verdana"/>
                <a:cs typeface="Verdana"/>
                <a:sym typeface="Verdana"/>
              </a:rPr>
              <a:t>Stage Three – ‘I’m Great (and you’re not)’</a:t>
            </a:r>
            <a:r>
              <a:rPr b="0" i="0" lang="cs-CZ">
                <a:solidFill>
                  <a:srgbClr val="333333"/>
                </a:solidFill>
                <a:latin typeface="Verdana"/>
                <a:ea typeface="Verdana"/>
                <a:cs typeface="Verdana"/>
                <a:sym typeface="Verdana"/>
              </a:rPr>
              <a:t> – (49% of organizations are here)</a:t>
            </a:r>
            <a:endParaRPr/>
          </a:p>
          <a:p>
            <a:pPr indent="0" lvl="0" marL="0" rtl="0" algn="l">
              <a:spcBef>
                <a:spcPts val="0"/>
              </a:spcBef>
              <a:spcAft>
                <a:spcPts val="0"/>
              </a:spcAft>
              <a:buNone/>
            </a:pPr>
            <a:r>
              <a:rPr b="0" i="0" lang="cs-CZ">
                <a:solidFill>
                  <a:srgbClr val="333333"/>
                </a:solidFill>
                <a:latin typeface="Verdana"/>
                <a:ea typeface="Verdana"/>
                <a:cs typeface="Verdana"/>
                <a:sym typeface="Verdana"/>
              </a:rPr>
              <a:t>‘People engage in anything that’s going on, with energy and commitment, but when you listen closely, they talk mostly about themselves and focus on appearing smarter and better than others. They think they’re focused on team concerns, but their actions show their interest is personal. People tend to form two-person relationships, so if they manage of group of ten, they have ten relationships. They rarely bring people together, they resist sharing information except when it’s necessary, and they pride themselves on being better informed than others. Winning is all that matters, and winning is personal. People at this stage complain that they don’t have enough time or support and that the people around them aren’t as competent or as committed as they are.’</a:t>
            </a:r>
            <a:endParaRPr b="0" i="0">
              <a:solidFill>
                <a:srgbClr val="333333"/>
              </a:solidFill>
              <a:latin typeface="Verdana"/>
              <a:ea typeface="Verdana"/>
              <a:cs typeface="Verdana"/>
              <a:sym typeface="Verdana"/>
            </a:endParaRPr>
          </a:p>
          <a:p>
            <a:pPr indent="0" lvl="0" marL="0" rtl="0" algn="l">
              <a:spcBef>
                <a:spcPts val="0"/>
              </a:spcBef>
              <a:spcAft>
                <a:spcPts val="0"/>
              </a:spcAft>
              <a:buNone/>
            </a:pPr>
            <a:r>
              <a:rPr b="0" i="0" lang="cs-CZ">
                <a:solidFill>
                  <a:srgbClr val="383838"/>
                </a:solidFill>
                <a:latin typeface="Lato"/>
                <a:ea typeface="Lato"/>
                <a:cs typeface="Lato"/>
                <a:sym typeface="Lato"/>
              </a:rPr>
              <a:t>The language centers around “I”, “me”, and “my”, with phrases like, “few people can match my skills”, or “if they tried harder, they’ll succeed”</a:t>
            </a:r>
            <a:endParaRPr b="0" i="0">
              <a:solidFill>
                <a:srgbClr val="333333"/>
              </a:solidFill>
              <a:latin typeface="Verdana"/>
              <a:ea typeface="Verdana"/>
              <a:cs typeface="Verdana"/>
              <a:sym typeface="Verdana"/>
            </a:endParaRPr>
          </a:p>
          <a:p>
            <a:pPr indent="0" lvl="0" marL="0" rtl="0" algn="l">
              <a:spcBef>
                <a:spcPts val="0"/>
              </a:spcBef>
              <a:spcAft>
                <a:spcPts val="0"/>
              </a:spcAft>
              <a:buNone/>
            </a:pPr>
            <a:r>
              <a:rPr b="1" i="0" lang="cs-CZ">
                <a:solidFill>
                  <a:srgbClr val="333333"/>
                </a:solidFill>
                <a:latin typeface="Verdana"/>
                <a:ea typeface="Verdana"/>
                <a:cs typeface="Verdana"/>
                <a:sym typeface="Verdana"/>
              </a:rPr>
              <a:t>Stage Four – ‘We’re Great’</a:t>
            </a:r>
            <a:endParaRPr b="0" i="0">
              <a:solidFill>
                <a:srgbClr val="333333"/>
              </a:solidFill>
              <a:latin typeface="Verdana"/>
              <a:ea typeface="Verdana"/>
              <a:cs typeface="Verdana"/>
              <a:sym typeface="Verdana"/>
            </a:endParaRPr>
          </a:p>
          <a:p>
            <a:pPr indent="0" lvl="0" marL="0" rtl="0" algn="l">
              <a:spcBef>
                <a:spcPts val="0"/>
              </a:spcBef>
              <a:spcAft>
                <a:spcPts val="0"/>
              </a:spcAft>
              <a:buNone/>
            </a:pPr>
            <a:r>
              <a:rPr b="0" i="0" lang="cs-CZ">
                <a:solidFill>
                  <a:srgbClr val="333333"/>
                </a:solidFill>
                <a:latin typeface="Verdana"/>
                <a:ea typeface="Verdana"/>
                <a:cs typeface="Verdana"/>
                <a:sym typeface="Verdana"/>
              </a:rPr>
              <a:t>‘Teams are the norm, focused around shared values and a common purpose. Information moves freely throughout the group. People’s relationships are built on shared values. They tend to ask, “what’s the next right thing to do?” and to build ad hoc partnerships to accomplish what’s important at the moment. Their language focuses on “we,” not “me.” If two people get in a squabble, a third will step in and repair the relationship rather than create a personal following for himself. Unlike Stage Two, the group is composed of people who have played the Stage Three game and won – and are ready for genuine partnerships.’</a:t>
            </a:r>
            <a:endParaRPr b="0" i="0">
              <a:solidFill>
                <a:srgbClr val="333333"/>
              </a:solidFill>
              <a:latin typeface="Verdana"/>
              <a:ea typeface="Verdana"/>
              <a:cs typeface="Verdana"/>
              <a:sym typeface="Verdana"/>
            </a:endParaRPr>
          </a:p>
          <a:p>
            <a:pPr indent="0" lvl="0" marL="0" rtl="0" algn="l">
              <a:spcBef>
                <a:spcPts val="0"/>
              </a:spcBef>
              <a:spcAft>
                <a:spcPts val="0"/>
              </a:spcAft>
              <a:buNone/>
            </a:pPr>
            <a:r>
              <a:rPr b="0" i="0" lang="cs-CZ">
                <a:solidFill>
                  <a:srgbClr val="383838"/>
                </a:solidFill>
                <a:latin typeface="Lato"/>
                <a:ea typeface="Lato"/>
                <a:cs typeface="Lato"/>
                <a:sym typeface="Lato"/>
              </a:rPr>
              <a:t>The language is focused on “we”. Decisions are guided by values, information flows freely and partnerships are formed to address desired outcomes.</a:t>
            </a:r>
            <a:endParaRPr b="0" i="0">
              <a:solidFill>
                <a:srgbClr val="333333"/>
              </a:solidFill>
              <a:latin typeface="Verdana"/>
              <a:ea typeface="Verdana"/>
              <a:cs typeface="Verdana"/>
              <a:sym typeface="Verdana"/>
            </a:endParaRPr>
          </a:p>
          <a:p>
            <a:pPr indent="0" lvl="0" marL="0" rtl="0" algn="l">
              <a:spcBef>
                <a:spcPts val="0"/>
              </a:spcBef>
              <a:spcAft>
                <a:spcPts val="0"/>
              </a:spcAft>
              <a:buNone/>
            </a:pPr>
            <a:r>
              <a:rPr b="1" i="0" lang="cs-CZ">
                <a:solidFill>
                  <a:srgbClr val="333333"/>
                </a:solidFill>
                <a:latin typeface="Verdana"/>
                <a:ea typeface="Verdana"/>
                <a:cs typeface="Verdana"/>
                <a:sym typeface="Verdana"/>
              </a:rPr>
              <a:t>Stage Five – ‘Life is Great’</a:t>
            </a:r>
            <a:endParaRPr b="0" i="0">
              <a:solidFill>
                <a:srgbClr val="333333"/>
              </a:solidFill>
              <a:latin typeface="Verdana"/>
              <a:ea typeface="Verdana"/>
              <a:cs typeface="Verdana"/>
              <a:sym typeface="Verdana"/>
            </a:endParaRPr>
          </a:p>
          <a:p>
            <a:pPr indent="0" lvl="0" marL="0" rtl="0" algn="l">
              <a:spcBef>
                <a:spcPts val="0"/>
              </a:spcBef>
              <a:spcAft>
                <a:spcPts val="0"/>
              </a:spcAft>
              <a:buNone/>
            </a:pPr>
            <a:r>
              <a:rPr b="0" i="0" lang="cs-CZ">
                <a:solidFill>
                  <a:srgbClr val="333333"/>
                </a:solidFill>
                <a:latin typeface="Verdana"/>
                <a:ea typeface="Verdana"/>
                <a:cs typeface="Verdana"/>
                <a:sym typeface="Verdana"/>
              </a:rPr>
              <a:t>‘Your tribes hardly ever refer to the competition, except to note how remarkable their own culture is by comparison, and how far their results outstrip industry norms. The theme of communication is limitless potential, bounded only by imagination and group commitment. People in this culture can find a way to work with almost anyone, provided their commitment to values is at the same intensity as their own. (Unlike Stage Four, the focus isn’t on “our values” but on resonant values.) There is almost no fear, stress, or workplace conflict. People talk as though the world is watching them, which may well be the case, as their results are making history.”</a:t>
            </a:r>
            <a:endParaRPr/>
          </a:p>
          <a:p>
            <a:pPr indent="0" lvl="0" marL="0" rtl="0" algn="l">
              <a:spcBef>
                <a:spcPts val="0"/>
              </a:spcBef>
              <a:spcAft>
                <a:spcPts val="0"/>
              </a:spcAft>
              <a:buNone/>
            </a:pPr>
            <a:r>
              <a:t/>
            </a:r>
            <a:endParaRPr/>
          </a:p>
        </p:txBody>
      </p:sp>
      <p:sp>
        <p:nvSpPr>
          <p:cNvPr id="106" name="Google Shape;106;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s-CZ"/>
              <a:t>Kultura v netflixu nemusí být výsadou super sexy amerických firem i v CZ máme firmy, které prvky využívají a jsou podobné – Ysoft, ICE Industrial Services,…</a:t>
            </a:r>
            <a:endParaRPr/>
          </a:p>
        </p:txBody>
      </p:sp>
      <p:sp>
        <p:nvSpPr>
          <p:cNvPr id="188" name="Google Shape;188;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s-CZ"/>
              <a:t>csvukrs</a:t>
            </a:r>
            <a:endParaRPr/>
          </a:p>
        </p:txBody>
      </p:sp>
      <p:sp>
        <p:nvSpPr>
          <p:cNvPr id="202" name="Google Shape;202;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 name="Google Shape;4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 name="Google Shape;5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s-CZ"/>
              <a:t>Firemní kultura je to nejdůležitější co firma má, protože všechno ostatní jde zkopírovat – produkt, procesy, nástroje. Kultura je jedinečná a nedá se přenést.</a:t>
            </a:r>
            <a:endParaRPr/>
          </a:p>
        </p:txBody>
      </p:sp>
      <p:sp>
        <p:nvSpPr>
          <p:cNvPr id="51" name="Google Shape;5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s-CZ"/>
              <a:t>Kultura organizace vycházející ze špatné víry a předpokladů je monstrózní a bude se ještě více měnit na větší monstrum, které sežere ty co půjdou proti němu. Přitom bude podporovat a hlásat myšlenky – zaměstnanci jsou pasivní a nepřinášejí náměty, rozhoduje pouze šéf, podstatné jsou jenom výsledky,…V takovém stavu nepomůže najímat top konzultanty nejchytřejší manažery a mít excelentní strategii. Vaše vlastní monstrózní kultura sežere strategii ke snídaji. Excelentní výsledky nevydrží.</a:t>
            </a:r>
            <a:endParaRPr/>
          </a:p>
        </p:txBody>
      </p:sp>
      <p:sp>
        <p:nvSpPr>
          <p:cNvPr id="65" name="Google Shape;65;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s-CZ"/>
              <a:t>Nenechte se odradit týmovou prací ze seminářů nebo seminárek to není týmova práce to je náhodné složení kolemjdoucích bez čehokoli stanoveného</a:t>
            </a:r>
            <a:endParaRPr/>
          </a:p>
        </p:txBody>
      </p:sp>
      <p:sp>
        <p:nvSpPr>
          <p:cNvPr id="72" name="Google Shape;72;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s-CZ"/>
              <a:t>Nenechte se odradit týmovou prací ze seminářů nebo seminárek to není týmova práce to je náhodné složení kolemjdoucích bez čehokoli stanoveného</a:t>
            </a:r>
            <a:endParaRPr/>
          </a:p>
        </p:txBody>
      </p:sp>
      <p:sp>
        <p:nvSpPr>
          <p:cNvPr id="79" name="Google Shape;79;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s-CZ"/>
              <a:t>Velmi praktická kniha jak pracovat, uchopit a rozvíjet firemní kulturu.</a:t>
            </a:r>
            <a:endParaRPr/>
          </a:p>
        </p:txBody>
      </p:sp>
      <p:sp>
        <p:nvSpPr>
          <p:cNvPr id="86" name="Google Shape;8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ní strana">
  <p:cSld name="Titulní strana">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obecný">
  <p:cSld name="List - obecný">
    <p:spTree>
      <p:nvGrpSpPr>
        <p:cNvPr id="11" name="Shape 11"/>
        <p:cNvGrpSpPr/>
        <p:nvPr/>
      </p:nvGrpSpPr>
      <p:grpSpPr>
        <a:xfrm>
          <a:off x="0" y="0"/>
          <a:ext cx="0" cy="0"/>
          <a:chOff x="0" y="0"/>
          <a:chExt cx="0" cy="0"/>
        </a:xfrm>
      </p:grpSpPr>
      <p:pic>
        <p:nvPicPr>
          <p:cNvPr id="12" name="Google Shape;12;p30"/>
          <p:cNvPicPr preferRelativeResize="0"/>
          <p:nvPr/>
        </p:nvPicPr>
        <p:blipFill rotWithShape="1">
          <a:blip r:embed="rId2">
            <a:alphaModFix/>
          </a:blip>
          <a:srcRect b="0" l="0" r="0" t="0"/>
          <a:stretch/>
        </p:blipFill>
        <p:spPr>
          <a:xfrm>
            <a:off x="7955996" y="226939"/>
            <a:ext cx="956040" cy="745712"/>
          </a:xfrm>
          <a:prstGeom prst="rect">
            <a:avLst/>
          </a:prstGeom>
          <a:noFill/>
          <a:ln>
            <a:noFill/>
          </a:ln>
        </p:spPr>
      </p:pic>
      <p:sp>
        <p:nvSpPr>
          <p:cNvPr id="13" name="Google Shape;13;p30"/>
          <p:cNvSpPr txBox="1"/>
          <p:nvPr>
            <p:ph type="title"/>
          </p:nvPr>
        </p:nvSpPr>
        <p:spPr>
          <a:xfrm>
            <a:off x="251520" y="195486"/>
            <a:ext cx="4536504" cy="50770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4" name="Google Shape;14;p30"/>
          <p:cNvCxnSpPr/>
          <p:nvPr/>
        </p:nvCxnSpPr>
        <p:spPr>
          <a:xfrm>
            <a:off x="251520" y="699542"/>
            <a:ext cx="7416824" cy="0"/>
          </a:xfrm>
          <a:prstGeom prst="straightConnector1">
            <a:avLst/>
          </a:prstGeom>
          <a:noFill/>
          <a:ln cap="flat" cmpd="sng" w="9525">
            <a:solidFill>
              <a:srgbClr val="307871"/>
            </a:solidFill>
            <a:prstDash val="dot"/>
            <a:round/>
            <a:headEnd len="sm" w="sm" type="none"/>
            <a:tailEnd len="sm" w="sm" type="none"/>
          </a:ln>
        </p:spPr>
      </p:cxnSp>
      <p:cxnSp>
        <p:nvCxnSpPr>
          <p:cNvPr id="15" name="Google Shape;15;p30"/>
          <p:cNvCxnSpPr/>
          <p:nvPr/>
        </p:nvCxnSpPr>
        <p:spPr>
          <a:xfrm>
            <a:off x="251520" y="4731990"/>
            <a:ext cx="8660516" cy="0"/>
          </a:xfrm>
          <a:prstGeom prst="straightConnector1">
            <a:avLst/>
          </a:prstGeom>
          <a:noFill/>
          <a:ln cap="flat" cmpd="sng" w="9525">
            <a:solidFill>
              <a:srgbClr val="307871"/>
            </a:solidFill>
            <a:prstDash val="dot"/>
            <a:round/>
            <a:headEnd len="sm" w="sm" type="none"/>
            <a:tailEnd len="sm" w="sm" type="none"/>
          </a:ln>
        </p:spPr>
      </p:cxnSp>
      <p:sp>
        <p:nvSpPr>
          <p:cNvPr id="16" name="Google Shape;16;p30"/>
          <p:cNvSpPr txBox="1"/>
          <p:nvPr>
            <p:ph idx="11" type="ftr"/>
          </p:nvPr>
        </p:nvSpPr>
        <p:spPr>
          <a:xfrm>
            <a:off x="236240" y="4731990"/>
            <a:ext cx="2895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30787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7" name="Google Shape;17;p30"/>
          <p:cNvSpPr txBox="1"/>
          <p:nvPr>
            <p:ph idx="12" type="sldNum"/>
          </p:nvPr>
        </p:nvSpPr>
        <p:spPr>
          <a:xfrm>
            <a:off x="7812360" y="4731990"/>
            <a:ext cx="1080120" cy="273844"/>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buNone/>
              <a:defRPr b="0" i="0" sz="1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8" name="Shape 18"/>
        <p:cNvGrpSpPr/>
        <p:nvPr/>
      </p:nvGrpSpPr>
      <p:grpSpPr>
        <a:xfrm>
          <a:off x="0" y="0"/>
          <a:ext cx="0" cy="0"/>
          <a:chOff x="0" y="0"/>
          <a:chExt cx="0" cy="0"/>
        </a:xfrm>
      </p:grpSpPr>
      <p:sp>
        <p:nvSpPr>
          <p:cNvPr id="19" name="Google Shape;19;p31"/>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Clr>
                <a:schemeClr val="dk1"/>
              </a:buClr>
              <a:buSzPts val="4500"/>
              <a:buFont typeface="Times New Roman"/>
              <a:buNone/>
              <a:defRPr b="0" i="0" sz="45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31"/>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Autofit/>
          </a:bodyPr>
          <a:lstStyle>
            <a:lvl1pPr lvl="0" marR="0" rtl="0" algn="ctr">
              <a:spcBef>
                <a:spcPts val="36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1pPr>
            <a:lvl2pPr lvl="1" marR="0" rtl="0" algn="ctr">
              <a:spcBef>
                <a:spcPts val="300"/>
              </a:spcBef>
              <a:spcAft>
                <a:spcPts val="0"/>
              </a:spcAft>
              <a:buClr>
                <a:schemeClr val="dk1"/>
              </a:buClr>
              <a:buSzPts val="1500"/>
              <a:buFont typeface="Arial"/>
              <a:buNone/>
              <a:defRPr b="0" i="0" sz="1500" u="none" cap="none" strike="noStrike">
                <a:solidFill>
                  <a:schemeClr val="dk1"/>
                </a:solidFill>
                <a:latin typeface="Times New Roman"/>
                <a:ea typeface="Times New Roman"/>
                <a:cs typeface="Times New Roman"/>
                <a:sym typeface="Times New Roman"/>
              </a:defRPr>
            </a:lvl2pPr>
            <a:lvl3pPr lvl="2" marR="0" rtl="0" algn="ctr">
              <a:spcBef>
                <a:spcPts val="270"/>
              </a:spcBef>
              <a:spcAft>
                <a:spcPts val="0"/>
              </a:spcAft>
              <a:buClr>
                <a:schemeClr val="dk1"/>
              </a:buClr>
              <a:buSzPts val="1350"/>
              <a:buFont typeface="Arial"/>
              <a:buNone/>
              <a:defRPr b="0" i="0" sz="1350" u="none" cap="none" strike="noStrike">
                <a:solidFill>
                  <a:schemeClr val="dk1"/>
                </a:solidFill>
                <a:latin typeface="Times New Roman"/>
                <a:ea typeface="Times New Roman"/>
                <a:cs typeface="Times New Roman"/>
                <a:sym typeface="Times New Roman"/>
              </a:defRPr>
            </a:lvl3pPr>
            <a:lvl4pPr lvl="3" marR="0" rtl="0" algn="ctr">
              <a:spcBef>
                <a:spcPts val="24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4pPr>
            <a:lvl5pPr lvl="4" marR="0" rtl="0" algn="ctr">
              <a:spcBef>
                <a:spcPts val="24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5pPr>
            <a:lvl6pPr lvl="5" marR="0" rtl="0" algn="ctr">
              <a:spcBef>
                <a:spcPts val="24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spcBef>
                <a:spcPts val="24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spcBef>
                <a:spcPts val="24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spcBef>
                <a:spcPts val="24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21" name="Google Shape;21;p3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22" name="Google Shape;22;p3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23" name="Google Shape;23;p3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Times New Roman"/>
                <a:ea typeface="Times New Roman"/>
                <a:cs typeface="Times New Roman"/>
                <a:sym typeface="Times New Roman"/>
              </a:defRPr>
            </a:lvl1pPr>
            <a:lvl2pPr indent="0" lvl="1" marL="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list">
  <p:cSld name="Prázdný list">
    <p:spTree>
      <p:nvGrpSpPr>
        <p:cNvPr id="24"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pic>
        <p:nvPicPr>
          <p:cNvPr id="30" name="Google Shape;30;p1"/>
          <p:cNvPicPr preferRelativeResize="0"/>
          <p:nvPr/>
        </p:nvPicPr>
        <p:blipFill rotWithShape="1">
          <a:blip r:embed="rId3">
            <a:alphaModFix/>
          </a:blip>
          <a:srcRect b="0" l="0" r="0" t="0"/>
          <a:stretch/>
        </p:blipFill>
        <p:spPr>
          <a:xfrm>
            <a:off x="6948263" y="555525"/>
            <a:ext cx="1699500" cy="1325611"/>
          </a:xfrm>
          <a:prstGeom prst="rect">
            <a:avLst/>
          </a:prstGeom>
          <a:noFill/>
          <a:ln>
            <a:noFill/>
          </a:ln>
        </p:spPr>
      </p:pic>
      <p:sp>
        <p:nvSpPr>
          <p:cNvPr id="31" name="Google Shape;31;p1"/>
          <p:cNvSpPr/>
          <p:nvPr/>
        </p:nvSpPr>
        <p:spPr>
          <a:xfrm>
            <a:off x="251520" y="267494"/>
            <a:ext cx="5616624" cy="4608512"/>
          </a:xfrm>
          <a:prstGeom prst="rect">
            <a:avLst/>
          </a:prstGeom>
          <a:solidFill>
            <a:srgbClr val="3078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FF0000"/>
              </a:solidFill>
              <a:latin typeface="Times New Roman"/>
              <a:ea typeface="Times New Roman"/>
              <a:cs typeface="Times New Roman"/>
              <a:sym typeface="Times New Roman"/>
            </a:endParaRPr>
          </a:p>
        </p:txBody>
      </p:sp>
      <p:sp>
        <p:nvSpPr>
          <p:cNvPr id="32" name="Google Shape;32;p1"/>
          <p:cNvSpPr txBox="1"/>
          <p:nvPr>
            <p:ph type="ctrTitle"/>
          </p:nvPr>
        </p:nvSpPr>
        <p:spPr>
          <a:xfrm>
            <a:off x="467544" y="699542"/>
            <a:ext cx="5112568" cy="216024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lt1"/>
              </a:buClr>
              <a:buSzPts val="4000"/>
              <a:buFont typeface="Times New Roman"/>
              <a:buNone/>
            </a:pPr>
            <a:br>
              <a:rPr b="1" i="0" lang="cs-CZ" sz="4000" u="none" cap="none" strike="noStrike">
                <a:solidFill>
                  <a:schemeClr val="lt1"/>
                </a:solidFill>
                <a:latin typeface="Times New Roman"/>
                <a:ea typeface="Times New Roman"/>
                <a:cs typeface="Times New Roman"/>
                <a:sym typeface="Times New Roman"/>
              </a:rPr>
            </a:br>
            <a:br>
              <a:rPr b="1" i="0" lang="cs-CZ" sz="4000" u="none" cap="none" strike="noStrike">
                <a:solidFill>
                  <a:schemeClr val="lt1"/>
                </a:solidFill>
                <a:latin typeface="Times New Roman"/>
                <a:ea typeface="Times New Roman"/>
                <a:cs typeface="Times New Roman"/>
                <a:sym typeface="Times New Roman"/>
              </a:rPr>
            </a:br>
            <a:r>
              <a:rPr b="1" i="0" lang="cs-CZ" sz="2400" u="none" cap="none" strike="noStrike">
                <a:solidFill>
                  <a:schemeClr val="lt1"/>
                </a:solidFill>
                <a:latin typeface="Times New Roman"/>
                <a:ea typeface="Times New Roman"/>
                <a:cs typeface="Times New Roman"/>
                <a:sym typeface="Times New Roman"/>
              </a:rPr>
              <a:t>Inovační kultura</a:t>
            </a:r>
            <a:endParaRPr/>
          </a:p>
        </p:txBody>
      </p:sp>
      <p:sp>
        <p:nvSpPr>
          <p:cNvPr id="33" name="Google Shape;33;p1"/>
          <p:cNvSpPr txBox="1"/>
          <p:nvPr>
            <p:ph idx="1" type="subTitle"/>
          </p:nvPr>
        </p:nvSpPr>
        <p:spPr>
          <a:xfrm>
            <a:off x="1763688" y="3219822"/>
            <a:ext cx="3888432" cy="1368152"/>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dk1"/>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a:p>
            <a:pPr indent="0" lvl="0" marL="0" marR="0" rtl="0" algn="r">
              <a:spcBef>
                <a:spcPts val="280"/>
              </a:spcBef>
              <a:spcAft>
                <a:spcPts val="0"/>
              </a:spcAft>
              <a:buClr>
                <a:schemeClr val="dk1"/>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a:p>
            <a:pPr indent="0" lvl="0" marL="0" marR="0" rtl="0" algn="r">
              <a:spcBef>
                <a:spcPts val="280"/>
              </a:spcBef>
              <a:spcAft>
                <a:spcPts val="0"/>
              </a:spcAft>
              <a:buClr>
                <a:schemeClr val="dk1"/>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a:p>
            <a:pPr indent="0" lvl="0" marL="0" marR="0" rtl="0" algn="r">
              <a:spcBef>
                <a:spcPts val="280"/>
              </a:spcBef>
              <a:spcAft>
                <a:spcPts val="0"/>
              </a:spcAft>
              <a:buClr>
                <a:schemeClr val="lt1"/>
              </a:buClr>
              <a:buSzPts val="1400"/>
              <a:buFont typeface="Arial"/>
              <a:buNone/>
            </a:pPr>
            <a:r>
              <a:rPr b="0" i="0" lang="cs-CZ" sz="1400" u="none" cap="none" strike="noStrike">
                <a:solidFill>
                  <a:schemeClr val="lt1"/>
                </a:solidFill>
                <a:latin typeface="Times New Roman"/>
                <a:ea typeface="Times New Roman"/>
                <a:cs typeface="Times New Roman"/>
                <a:sym typeface="Times New Roman"/>
              </a:rPr>
              <a:t>téma 4</a:t>
            </a:r>
            <a:endParaRPr/>
          </a:p>
          <a:p>
            <a:pPr indent="0" lvl="0" marL="0" marR="0" rtl="0" algn="r">
              <a:spcBef>
                <a:spcPts val="240"/>
              </a:spcBef>
              <a:spcAft>
                <a:spcPts val="0"/>
              </a:spcAft>
              <a:buClr>
                <a:schemeClr val="lt1"/>
              </a:buClr>
              <a:buSzPts val="1200"/>
              <a:buFont typeface="Arial"/>
              <a:buNone/>
            </a:pPr>
            <a:r>
              <a:rPr b="0" i="0" lang="cs-CZ" sz="1200" u="none" cap="none" strike="noStrike">
                <a:solidFill>
                  <a:schemeClr val="lt1"/>
                </a:solidFill>
                <a:latin typeface="Times New Roman"/>
                <a:ea typeface="Times New Roman"/>
                <a:cs typeface="Times New Roman"/>
                <a:sym typeface="Times New Roman"/>
              </a:rPr>
              <a:t>Inovační podnikání</a:t>
            </a:r>
            <a:endParaRPr/>
          </a:p>
        </p:txBody>
      </p:sp>
      <p:sp>
        <p:nvSpPr>
          <p:cNvPr id="34" name="Google Shape;34;p1"/>
          <p:cNvSpPr txBox="1"/>
          <p:nvPr/>
        </p:nvSpPr>
        <p:spPr>
          <a:xfrm>
            <a:off x="5966428" y="2715766"/>
            <a:ext cx="3032119" cy="1152128"/>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rgbClr val="307871"/>
              </a:buClr>
              <a:buSzPts val="1200"/>
              <a:buFont typeface="Arial"/>
              <a:buNone/>
            </a:pPr>
            <a:r>
              <a:rPr b="0" i="0" lang="cs-CZ" sz="1200" u="none" cap="none" strike="noStrike">
                <a:solidFill>
                  <a:srgbClr val="307871"/>
                </a:solidFill>
                <a:latin typeface="Times New Roman"/>
                <a:ea typeface="Times New Roman"/>
                <a:cs typeface="Times New Roman"/>
                <a:sym typeface="Times New Roman"/>
              </a:rPr>
              <a:t>Katedra podnikové </a:t>
            </a:r>
            <a:endParaRPr/>
          </a:p>
          <a:p>
            <a:pPr indent="0" lvl="0" marL="0" marR="0" rtl="0" algn="r">
              <a:spcBef>
                <a:spcPts val="240"/>
              </a:spcBef>
              <a:spcAft>
                <a:spcPts val="0"/>
              </a:spcAft>
              <a:buClr>
                <a:srgbClr val="307871"/>
              </a:buClr>
              <a:buSzPts val="1200"/>
              <a:buFont typeface="Arial"/>
              <a:buNone/>
            </a:pPr>
            <a:r>
              <a:rPr b="0" i="0" lang="cs-CZ" sz="1200" u="none" cap="none" strike="noStrike">
                <a:solidFill>
                  <a:srgbClr val="307871"/>
                </a:solidFill>
                <a:latin typeface="Times New Roman"/>
                <a:ea typeface="Times New Roman"/>
                <a:cs typeface="Times New Roman"/>
                <a:sym typeface="Times New Roman"/>
              </a:rPr>
              <a:t>ekonomiky a managementu</a:t>
            </a:r>
            <a:endParaRPr/>
          </a:p>
          <a:p>
            <a:pPr indent="0" lvl="0" marL="0" marR="0" rtl="0" algn="r">
              <a:spcBef>
                <a:spcPts val="240"/>
              </a:spcBef>
              <a:spcAft>
                <a:spcPts val="0"/>
              </a:spcAft>
              <a:buClr>
                <a:srgbClr val="8CA7A3"/>
              </a:buClr>
              <a:buSzPts val="1200"/>
              <a:buFont typeface="Arial"/>
              <a:buNone/>
            </a:pPr>
            <a:r>
              <a:t/>
            </a:r>
            <a:endParaRPr b="0" i="0" sz="1200" u="none" cap="none" strike="noStrike">
              <a:solidFill>
                <a:srgbClr val="307871"/>
              </a:solidFill>
              <a:latin typeface="Times New Roman"/>
              <a:ea typeface="Times New Roman"/>
              <a:cs typeface="Times New Roman"/>
              <a:sym typeface="Times New Roman"/>
            </a:endParaRPr>
          </a:p>
          <a:p>
            <a:pPr indent="0" lvl="0" marL="0" marR="0" rtl="0" algn="r">
              <a:spcBef>
                <a:spcPts val="210"/>
              </a:spcBef>
              <a:spcAft>
                <a:spcPts val="0"/>
              </a:spcAft>
              <a:buClr>
                <a:srgbClr val="307871"/>
              </a:buClr>
              <a:buSzPts val="1050"/>
              <a:buFont typeface="Arial"/>
              <a:buNone/>
            </a:pPr>
            <a:r>
              <a:rPr b="0" i="0" lang="cs-CZ" sz="1050" u="none" cap="none" strike="noStrike">
                <a:solidFill>
                  <a:srgbClr val="307871"/>
                </a:solidFill>
                <a:latin typeface="Times New Roman"/>
                <a:ea typeface="Times New Roman"/>
                <a:cs typeface="Times New Roman"/>
                <a:sym typeface="Times New Roman"/>
              </a:rPr>
              <a:t>Ing. Dalibor Šimek</a:t>
            </a:r>
            <a:endParaRPr/>
          </a:p>
          <a:p>
            <a:pPr indent="0" lvl="0" marL="0" marR="0" rtl="0" algn="r">
              <a:spcBef>
                <a:spcPts val="240"/>
              </a:spcBef>
              <a:spcAft>
                <a:spcPts val="0"/>
              </a:spcAft>
              <a:buClr>
                <a:srgbClr val="8CA7A3"/>
              </a:buClr>
              <a:buSzPts val="1200"/>
              <a:buFont typeface="Arial"/>
              <a:buNone/>
            </a:pPr>
            <a:r>
              <a:t/>
            </a:r>
            <a:endParaRPr b="0" i="0" sz="1200" u="none" cap="none" strike="noStrike">
              <a:solidFill>
                <a:srgbClr val="30787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0"/>
          <p:cNvSpPr txBox="1"/>
          <p:nvPr>
            <p:ph idx="1" type="body"/>
          </p:nvPr>
        </p:nvSpPr>
        <p:spPr>
          <a:xfrm>
            <a:off x="101080" y="771550"/>
            <a:ext cx="8280920" cy="302433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Výzkum mezi tisícovkami firem se zaměřením na firemní kulturu a hledání důvodů proč jsou některé úspěšnější.</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Je využitelné nejen ve firemních podmínkách.</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1 kmen – 20-150 lidí.</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Identifikace kulturních stupňů podle chování, jazyka, atd.</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Následná vědomá práce a rozvoj kultury.</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5 kulturních stupňů</a:t>
            </a:r>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0" lvl="0" marL="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54000" lvl="0" marL="34290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a:p>
            <a:pPr indent="0" lvl="0" marL="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a:p>
            <a:pPr indent="-254000" lvl="0" marL="34290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p:txBody>
      </p:sp>
      <p:sp>
        <p:nvSpPr>
          <p:cNvPr id="96" name="Google Shape;96;p10"/>
          <p:cNvSpPr txBox="1"/>
          <p:nvPr>
            <p:ph type="title"/>
          </p:nvPr>
        </p:nvSpPr>
        <p:spPr>
          <a:xfrm>
            <a:off x="251520" y="195486"/>
            <a:ext cx="4896544" cy="5077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Times New Roman"/>
              <a:buNone/>
            </a:pPr>
            <a:r>
              <a:rPr lang="cs-CZ"/>
              <a:t>Firemní kultura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A Step-by-Step Guide to Tribal Leadership: Part 1: The Five Stages of Tribal  Culture | emergent by design" id="102" name="Google Shape;102;p11"/>
          <p:cNvPicPr preferRelativeResize="0"/>
          <p:nvPr/>
        </p:nvPicPr>
        <p:blipFill rotWithShape="1">
          <a:blip r:embed="rId3">
            <a:alphaModFix/>
          </a:blip>
          <a:srcRect b="0" l="0" r="0" t="0"/>
          <a:stretch/>
        </p:blipFill>
        <p:spPr>
          <a:xfrm>
            <a:off x="467544" y="-33235"/>
            <a:ext cx="6948279" cy="51645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Book Summary – Tribal Leadership: Leveraging Natural Groups to Build A  Thriving Organization - Readingraphics" id="108" name="Google Shape;108;p12"/>
          <p:cNvPicPr preferRelativeResize="0"/>
          <p:nvPr/>
        </p:nvPicPr>
        <p:blipFill rotWithShape="1">
          <a:blip r:embed="rId3">
            <a:alphaModFix/>
          </a:blip>
          <a:srcRect b="0" l="0" r="0" t="0"/>
          <a:stretch/>
        </p:blipFill>
        <p:spPr>
          <a:xfrm>
            <a:off x="-32900" y="528637"/>
            <a:ext cx="9020175" cy="4086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3"/>
          <p:cNvSpPr/>
          <p:nvPr/>
        </p:nvSpPr>
        <p:spPr>
          <a:xfrm>
            <a:off x="188641" y="257127"/>
            <a:ext cx="284725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2400" u="none" cap="none" strike="noStrike">
                <a:solidFill>
                  <a:srgbClr val="307871"/>
                </a:solidFill>
                <a:latin typeface="Times New Roman"/>
                <a:ea typeface="Times New Roman"/>
                <a:cs typeface="Times New Roman"/>
                <a:sym typeface="Times New Roman"/>
              </a:rPr>
              <a:t>Agilní řízení projektů</a:t>
            </a:r>
            <a:endParaRPr b="0" i="0" sz="2400" u="none" cap="none" strike="noStrike">
              <a:solidFill>
                <a:srgbClr val="000000"/>
              </a:solidFill>
              <a:latin typeface="Times New Roman"/>
              <a:ea typeface="Times New Roman"/>
              <a:cs typeface="Times New Roman"/>
              <a:sym typeface="Times New Roman"/>
            </a:endParaRPr>
          </a:p>
        </p:txBody>
      </p:sp>
      <p:sp>
        <p:nvSpPr>
          <p:cNvPr id="114" name="Google Shape;114;p13"/>
          <p:cNvSpPr txBox="1"/>
          <p:nvPr/>
        </p:nvSpPr>
        <p:spPr>
          <a:xfrm>
            <a:off x="312938" y="818965"/>
            <a:ext cx="6891291" cy="3662039"/>
          </a:xfrm>
          <a:prstGeom prst="rect">
            <a:avLst/>
          </a:prstGeom>
          <a:noFill/>
          <a:ln>
            <a:noFill/>
          </a:ln>
        </p:spPr>
        <p:txBody>
          <a:bodyPr anchorCtr="0" anchor="t" bIns="34275" lIns="68575" spcFirstLastPara="1" rIns="68575" wrap="square" tIns="34275">
            <a:noAutofit/>
          </a:bodyPr>
          <a:lstStyle/>
          <a:p>
            <a:pPr indent="-228600" lvl="0" marL="228600" marR="0" rtl="0" algn="l">
              <a:lnSpc>
                <a:spcPct val="90000"/>
              </a:lnSpc>
              <a:spcBef>
                <a:spcPts val="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Řízení projektů založené na interaktivitě projektového týmu se zákazníkem</a:t>
            </a:r>
            <a:endParaRPr/>
          </a:p>
          <a:p>
            <a:pPr indent="-228600" lvl="0" marL="228600" marR="0" rtl="0" algn="l">
              <a:lnSpc>
                <a:spcPct val="90000"/>
              </a:lnSpc>
              <a:spcBef>
                <a:spcPts val="10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Používá se v případech kdy nelze projekt rozplánovat dopředu – např. z důvodu externích změn</a:t>
            </a:r>
            <a:endParaRPr/>
          </a:p>
          <a:p>
            <a:pPr indent="-228600" lvl="0" marL="228600" marR="0" rtl="0" algn="l">
              <a:lnSpc>
                <a:spcPct val="90000"/>
              </a:lnSpc>
              <a:spcBef>
                <a:spcPts val="10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V dynamickém prostředí je nutné přizpůsobovat projekt okolnostem</a:t>
            </a:r>
            <a:endParaRPr/>
          </a:p>
          <a:p>
            <a:pPr indent="-228600" lvl="0" marL="228600" marR="0" rtl="0" algn="l">
              <a:lnSpc>
                <a:spcPct val="90000"/>
              </a:lnSpc>
              <a:spcBef>
                <a:spcPts val="10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Založeno na inkrementální spolupráci, tvorbě prototypů, retrospektivním vyhodnocení a sběru zpětné vazby od zákazníka</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52400" lvl="0" marL="228600" marR="0" rtl="0" algn="l">
              <a:lnSpc>
                <a:spcPct val="90000"/>
              </a:lnSpc>
              <a:spcBef>
                <a:spcPts val="1000"/>
              </a:spcBef>
              <a:spcAft>
                <a:spcPts val="0"/>
              </a:spcAft>
              <a:buClr>
                <a:schemeClr val="dk1"/>
              </a:buClr>
              <a:buSzPts val="1200"/>
              <a:buFont typeface="Arial"/>
              <a:buNone/>
            </a:pPr>
            <a:r>
              <a:t/>
            </a:r>
            <a:endParaRPr b="0" i="0" sz="1200" u="none" cap="none" strike="noStrike">
              <a:solidFill>
                <a:srgbClr val="30787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4"/>
          <p:cNvSpPr/>
          <p:nvPr/>
        </p:nvSpPr>
        <p:spPr>
          <a:xfrm>
            <a:off x="188641" y="257127"/>
            <a:ext cx="208903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2400" u="none" cap="none" strike="noStrike">
                <a:solidFill>
                  <a:srgbClr val="307871"/>
                </a:solidFill>
                <a:latin typeface="Times New Roman"/>
                <a:ea typeface="Times New Roman"/>
                <a:cs typeface="Times New Roman"/>
                <a:sym typeface="Times New Roman"/>
              </a:rPr>
              <a:t>Typy problémů</a:t>
            </a:r>
            <a:endParaRPr b="0" i="0" sz="2400" u="none" cap="none" strike="noStrike">
              <a:solidFill>
                <a:srgbClr val="000000"/>
              </a:solidFill>
              <a:latin typeface="Times New Roman"/>
              <a:ea typeface="Times New Roman"/>
              <a:cs typeface="Times New Roman"/>
              <a:sym typeface="Times New Roman"/>
            </a:endParaRPr>
          </a:p>
        </p:txBody>
      </p:sp>
      <p:sp>
        <p:nvSpPr>
          <p:cNvPr id="120" name="Google Shape;120;p14"/>
          <p:cNvSpPr txBox="1"/>
          <p:nvPr/>
        </p:nvSpPr>
        <p:spPr>
          <a:xfrm>
            <a:off x="312938" y="818965"/>
            <a:ext cx="6891291" cy="3662039"/>
          </a:xfrm>
          <a:prstGeom prst="rect">
            <a:avLst/>
          </a:prstGeom>
          <a:noFill/>
          <a:ln>
            <a:noFill/>
          </a:ln>
        </p:spPr>
        <p:txBody>
          <a:bodyPr anchorCtr="0" anchor="t" bIns="34275" lIns="68575" spcFirstLastPara="1" rIns="68575" wrap="square" tIns="34275">
            <a:noAutofit/>
          </a:bodyPr>
          <a:lstStyle/>
          <a:p>
            <a:pPr indent="-228600" lvl="0" marL="228600" marR="0" rtl="0" algn="l">
              <a:lnSpc>
                <a:spcPct val="90000"/>
              </a:lnSpc>
              <a:spcBef>
                <a:spcPts val="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Jednoduché – lze použít best practice</a:t>
            </a:r>
            <a:endParaRPr b="0" i="0" sz="2000" u="none" cap="none" strike="noStrike">
              <a:solidFill>
                <a:schemeClr val="dk1"/>
              </a:solidFill>
              <a:latin typeface="Times New Roman"/>
              <a:ea typeface="Times New Roman"/>
              <a:cs typeface="Times New Roman"/>
              <a:sym typeface="Times New Roman"/>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a:p>
            <a:pPr indent="-228600" lvl="0" marL="228600" marR="0" rtl="0" algn="l">
              <a:lnSpc>
                <a:spcPct val="90000"/>
              </a:lnSpc>
              <a:spcBef>
                <a:spcPts val="10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Komplikované – kvalitní plánování zaručí úspěch</a:t>
            </a:r>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a:p>
            <a:pPr indent="-228600" lvl="0" marL="228600" marR="0" rtl="0" algn="l">
              <a:lnSpc>
                <a:spcPct val="90000"/>
              </a:lnSpc>
              <a:spcBef>
                <a:spcPts val="10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Komplexní – některé proměnné nejsou ani dopředu známy a samotné zmapování je složité</a:t>
            </a:r>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a:p>
            <a:pPr indent="-228600" lvl="0" marL="228600" marR="0" rtl="0" algn="l">
              <a:lnSpc>
                <a:spcPct val="90000"/>
              </a:lnSpc>
              <a:spcBef>
                <a:spcPts val="10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Chaotické – proměnné lze pouze těžko zmapovat, je zapotřebí je řešit za pochodu</a:t>
            </a:r>
            <a:endParaRPr/>
          </a:p>
          <a:p>
            <a:pPr indent="0" lvl="0" marL="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52400" lvl="0" marL="228600" marR="0" rtl="0" algn="l">
              <a:lnSpc>
                <a:spcPct val="90000"/>
              </a:lnSpc>
              <a:spcBef>
                <a:spcPts val="1000"/>
              </a:spcBef>
              <a:spcAft>
                <a:spcPts val="0"/>
              </a:spcAft>
              <a:buClr>
                <a:schemeClr val="dk1"/>
              </a:buClr>
              <a:buSzPts val="1200"/>
              <a:buFont typeface="Arial"/>
              <a:buNone/>
            </a:pPr>
            <a:r>
              <a:t/>
            </a:r>
            <a:endParaRPr b="0" i="0" sz="1200" u="none" cap="none" strike="noStrike">
              <a:solidFill>
                <a:srgbClr val="30787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5"/>
          <p:cNvSpPr/>
          <p:nvPr/>
        </p:nvSpPr>
        <p:spPr>
          <a:xfrm>
            <a:off x="188640" y="257127"/>
            <a:ext cx="564609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2400" u="none" cap="none" strike="noStrike">
                <a:solidFill>
                  <a:srgbClr val="307871"/>
                </a:solidFill>
                <a:latin typeface="Times New Roman"/>
                <a:ea typeface="Times New Roman"/>
                <a:cs typeface="Times New Roman"/>
                <a:sym typeface="Times New Roman"/>
              </a:rPr>
              <a:t>Důležité pojmy agilního projektového řízení</a:t>
            </a:r>
            <a:endParaRPr b="0" i="0" sz="2400" u="none" cap="none" strike="noStrike">
              <a:solidFill>
                <a:srgbClr val="000000"/>
              </a:solidFill>
              <a:latin typeface="Times New Roman"/>
              <a:ea typeface="Times New Roman"/>
              <a:cs typeface="Times New Roman"/>
              <a:sym typeface="Times New Roman"/>
            </a:endParaRPr>
          </a:p>
        </p:txBody>
      </p:sp>
      <p:sp>
        <p:nvSpPr>
          <p:cNvPr id="126" name="Google Shape;126;p15"/>
          <p:cNvSpPr txBox="1"/>
          <p:nvPr/>
        </p:nvSpPr>
        <p:spPr>
          <a:xfrm>
            <a:off x="312938" y="818965"/>
            <a:ext cx="6891291" cy="3662039"/>
          </a:xfrm>
          <a:prstGeom prst="rect">
            <a:avLst/>
          </a:prstGeom>
          <a:noFill/>
          <a:ln>
            <a:noFill/>
          </a:ln>
        </p:spPr>
        <p:txBody>
          <a:bodyPr anchorCtr="0" anchor="t" bIns="34275" lIns="68575" spcFirstLastPara="1" rIns="68575" wrap="square" tIns="34275">
            <a:noAutofit/>
          </a:bodyPr>
          <a:lstStyle/>
          <a:p>
            <a:pPr indent="-228600" lvl="0" marL="228600" marR="0" rtl="0" algn="l">
              <a:lnSpc>
                <a:spcPct val="90000"/>
              </a:lnSpc>
              <a:spcBef>
                <a:spcPts val="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Hodnota pro zákazníka – v iteracích se pracuje s prototypy (demo), jedná se o minimální produkt, na kterém lze demonstrovat základní funkčnost – slouží jako nástroj na získání zpětné vazby</a:t>
            </a:r>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a:p>
            <a:pPr indent="-228600" lvl="0" marL="228600" marR="0" rtl="0" algn="l">
              <a:lnSpc>
                <a:spcPct val="90000"/>
              </a:lnSpc>
              <a:spcBef>
                <a:spcPts val="10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Scrum – je metodika na způsob týmové spolupráce</a:t>
            </a:r>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a:p>
            <a:pPr indent="-228600" lvl="0" marL="228600" marR="0" rtl="0" algn="l">
              <a:lnSpc>
                <a:spcPct val="90000"/>
              </a:lnSpc>
              <a:spcBef>
                <a:spcPts val="10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Backlog – prioritizovaný seznam úkolů</a:t>
            </a:r>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a:p>
            <a:pPr indent="-228600" lvl="0" marL="228600" marR="0" rtl="0" algn="l">
              <a:lnSpc>
                <a:spcPct val="90000"/>
              </a:lnSpc>
              <a:spcBef>
                <a:spcPts val="10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Kanban – vizuální systém na operativní řízení projektu</a:t>
            </a:r>
            <a:endParaRPr/>
          </a:p>
          <a:p>
            <a:pPr indent="0" lvl="0" marL="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52400" lvl="0" marL="228600" marR="0" rtl="0" algn="l">
              <a:lnSpc>
                <a:spcPct val="90000"/>
              </a:lnSpc>
              <a:spcBef>
                <a:spcPts val="1000"/>
              </a:spcBef>
              <a:spcAft>
                <a:spcPts val="0"/>
              </a:spcAft>
              <a:buClr>
                <a:schemeClr val="dk1"/>
              </a:buClr>
              <a:buSzPts val="1200"/>
              <a:buFont typeface="Arial"/>
              <a:buNone/>
            </a:pPr>
            <a:r>
              <a:t/>
            </a:r>
            <a:endParaRPr b="0" i="0" sz="1200" u="none" cap="none" strike="noStrike">
              <a:solidFill>
                <a:srgbClr val="30787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Kanban - ICG-Capability" id="131" name="Google Shape;131;p16"/>
          <p:cNvPicPr preferRelativeResize="0"/>
          <p:nvPr/>
        </p:nvPicPr>
        <p:blipFill rotWithShape="1">
          <a:blip r:embed="rId3">
            <a:alphaModFix/>
          </a:blip>
          <a:srcRect b="0" l="0" r="0" t="0"/>
          <a:stretch/>
        </p:blipFill>
        <p:spPr>
          <a:xfrm>
            <a:off x="179512" y="843558"/>
            <a:ext cx="7599491" cy="397653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p:cNvSpPr/>
          <p:nvPr/>
        </p:nvSpPr>
        <p:spPr>
          <a:xfrm>
            <a:off x="188640" y="257127"/>
            <a:ext cx="461376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2400" u="none" cap="none" strike="noStrike">
                <a:solidFill>
                  <a:srgbClr val="307871"/>
                </a:solidFill>
                <a:latin typeface="Times New Roman"/>
                <a:ea typeface="Times New Roman"/>
                <a:cs typeface="Times New Roman"/>
                <a:sym typeface="Times New Roman"/>
              </a:rPr>
              <a:t>Nejčastější využití agilních přístupů</a:t>
            </a:r>
            <a:endParaRPr b="0" i="0" sz="2400" u="none" cap="none" strike="noStrike">
              <a:solidFill>
                <a:srgbClr val="000000"/>
              </a:solidFill>
              <a:latin typeface="Times New Roman"/>
              <a:ea typeface="Times New Roman"/>
              <a:cs typeface="Times New Roman"/>
              <a:sym typeface="Times New Roman"/>
            </a:endParaRPr>
          </a:p>
        </p:txBody>
      </p:sp>
      <p:sp>
        <p:nvSpPr>
          <p:cNvPr id="137" name="Google Shape;137;p17"/>
          <p:cNvSpPr txBox="1"/>
          <p:nvPr/>
        </p:nvSpPr>
        <p:spPr>
          <a:xfrm>
            <a:off x="312938" y="818965"/>
            <a:ext cx="6891291" cy="3662039"/>
          </a:xfrm>
          <a:prstGeom prst="rect">
            <a:avLst/>
          </a:prstGeom>
          <a:noFill/>
          <a:ln>
            <a:noFill/>
          </a:ln>
        </p:spPr>
        <p:txBody>
          <a:bodyPr anchorCtr="0" anchor="t" bIns="34275" lIns="68575" spcFirstLastPara="1" rIns="68575" wrap="square" tIns="34275">
            <a:noAutofit/>
          </a:bodyPr>
          <a:lstStyle/>
          <a:p>
            <a:pPr indent="-228600" lvl="0" marL="228600" marR="0" rtl="0" algn="l">
              <a:lnSpc>
                <a:spcPct val="90000"/>
              </a:lnSpc>
              <a:spcBef>
                <a:spcPts val="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Využívá se na komplexní až chaotické problémy</a:t>
            </a:r>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a:p>
            <a:pPr indent="-228600" lvl="0" marL="228600" marR="0" rtl="0" algn="l">
              <a:lnSpc>
                <a:spcPct val="90000"/>
              </a:lnSpc>
              <a:spcBef>
                <a:spcPts val="10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Počátek agilních metod je ve vývoji software a IT</a:t>
            </a:r>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a:p>
            <a:pPr indent="-228600" lvl="0" marL="228600" marR="0" rtl="0" algn="l">
              <a:lnSpc>
                <a:spcPct val="90000"/>
              </a:lnSpc>
              <a:spcBef>
                <a:spcPts val="10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Rozšíření do dalších odvětví</a:t>
            </a:r>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a:p>
            <a:pPr indent="-228600" lvl="0" marL="228600" marR="0" rtl="0" algn="l">
              <a:lnSpc>
                <a:spcPct val="90000"/>
              </a:lnSpc>
              <a:spcBef>
                <a:spcPts val="10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Nejčastější důvody pro využití – nejasnost zadání a požadavků, dynamické prostředí, dosud neprošlapaná cesta</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52400" lvl="0" marL="228600" marR="0" rtl="0" algn="l">
              <a:lnSpc>
                <a:spcPct val="90000"/>
              </a:lnSpc>
              <a:spcBef>
                <a:spcPts val="1000"/>
              </a:spcBef>
              <a:spcAft>
                <a:spcPts val="0"/>
              </a:spcAft>
              <a:buClr>
                <a:schemeClr val="dk1"/>
              </a:buClr>
              <a:buSzPts val="1200"/>
              <a:buFont typeface="Arial"/>
              <a:buNone/>
            </a:pPr>
            <a:r>
              <a:t/>
            </a:r>
            <a:endParaRPr b="0" i="0" sz="1200" u="none" cap="none" strike="noStrike">
              <a:solidFill>
                <a:srgbClr val="30787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8"/>
          <p:cNvSpPr/>
          <p:nvPr/>
        </p:nvSpPr>
        <p:spPr>
          <a:xfrm>
            <a:off x="188641" y="257127"/>
            <a:ext cx="321273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cs-CZ" sz="2400" u="none" cap="none" strike="noStrike">
                <a:solidFill>
                  <a:srgbClr val="307871"/>
                </a:solidFill>
                <a:latin typeface="Times New Roman"/>
                <a:ea typeface="Times New Roman"/>
                <a:cs typeface="Times New Roman"/>
                <a:sym typeface="Times New Roman"/>
              </a:rPr>
              <a:t>Agilní vs. Vodopádové </a:t>
            </a:r>
            <a:endParaRPr b="1" i="0" sz="2400" u="none" cap="none" strike="noStrike">
              <a:solidFill>
                <a:srgbClr val="000000"/>
              </a:solidFill>
              <a:latin typeface="Times New Roman"/>
              <a:ea typeface="Times New Roman"/>
              <a:cs typeface="Times New Roman"/>
              <a:sym typeface="Times New Roman"/>
            </a:endParaRPr>
          </a:p>
        </p:txBody>
      </p:sp>
      <p:pic>
        <p:nvPicPr>
          <p:cNvPr descr="Image result for waterfall vs agile&quot;" id="143" name="Google Shape;143;p18"/>
          <p:cNvPicPr preferRelativeResize="0"/>
          <p:nvPr/>
        </p:nvPicPr>
        <p:blipFill rotWithShape="1">
          <a:blip r:embed="rId3">
            <a:alphaModFix/>
          </a:blip>
          <a:srcRect b="0" l="0" r="0" t="0"/>
          <a:stretch/>
        </p:blipFill>
        <p:spPr>
          <a:xfrm>
            <a:off x="958234" y="809976"/>
            <a:ext cx="6146122" cy="36876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p:nvPr/>
        </p:nvSpPr>
        <p:spPr>
          <a:xfrm>
            <a:off x="188641" y="257127"/>
            <a:ext cx="357341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2400" u="none" cap="none" strike="noStrike">
                <a:solidFill>
                  <a:srgbClr val="307871"/>
                </a:solidFill>
                <a:latin typeface="Times New Roman"/>
                <a:ea typeface="Times New Roman"/>
                <a:cs typeface="Times New Roman"/>
                <a:sym typeface="Times New Roman"/>
              </a:rPr>
              <a:t>Rizika tradičního přístupu I</a:t>
            </a:r>
            <a:endParaRPr b="0" i="0" sz="2400" u="none" cap="none" strike="noStrike">
              <a:solidFill>
                <a:srgbClr val="000000"/>
              </a:solidFill>
              <a:latin typeface="Times New Roman"/>
              <a:ea typeface="Times New Roman"/>
              <a:cs typeface="Times New Roman"/>
              <a:sym typeface="Times New Roman"/>
            </a:endParaRPr>
          </a:p>
        </p:txBody>
      </p:sp>
      <p:sp>
        <p:nvSpPr>
          <p:cNvPr id="149" name="Google Shape;149;p19"/>
          <p:cNvSpPr txBox="1"/>
          <p:nvPr/>
        </p:nvSpPr>
        <p:spPr>
          <a:xfrm>
            <a:off x="312938" y="818965"/>
            <a:ext cx="6891291" cy="3662039"/>
          </a:xfrm>
          <a:prstGeom prst="rect">
            <a:avLst/>
          </a:prstGeom>
          <a:noFill/>
          <a:ln>
            <a:noFill/>
          </a:ln>
        </p:spPr>
        <p:txBody>
          <a:bodyPr anchorCtr="0" anchor="t" bIns="34275" lIns="68575" spcFirstLastPara="1" rIns="68575" wrap="square" tIns="34275">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cs-CZ" sz="2400" u="none" cap="none" strike="noStrike">
                <a:solidFill>
                  <a:schemeClr val="dk1"/>
                </a:solidFill>
                <a:latin typeface="Times New Roman"/>
                <a:ea typeface="Times New Roman"/>
                <a:cs typeface="Times New Roman"/>
                <a:sym typeface="Times New Roman"/>
              </a:rPr>
              <a:t>Je těžké popsat „budoucnost“</a:t>
            </a:r>
            <a:endParaRPr/>
          </a:p>
          <a:p>
            <a:pPr indent="-228600" lvl="0" marL="228600" marR="0" rtl="0" algn="l">
              <a:lnSpc>
                <a:spcPct val="90000"/>
              </a:lnSpc>
              <a:spcBef>
                <a:spcPts val="1000"/>
              </a:spcBef>
              <a:spcAft>
                <a:spcPts val="0"/>
              </a:spcAft>
              <a:buClr>
                <a:schemeClr val="dk1"/>
              </a:buClr>
              <a:buSzPts val="2400"/>
              <a:buFont typeface="Arial"/>
              <a:buChar char="•"/>
            </a:pPr>
            <a:r>
              <a:rPr b="0" i="0" lang="cs-CZ" sz="2400" u="none" cap="none" strike="noStrike">
                <a:solidFill>
                  <a:schemeClr val="dk1"/>
                </a:solidFill>
                <a:latin typeface="Times New Roman"/>
                <a:ea typeface="Times New Roman"/>
                <a:cs typeface="Times New Roman"/>
                <a:sym typeface="Times New Roman"/>
              </a:rPr>
              <a:t>Pokuste se popsat svůj dům snů</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52400" lvl="0" marL="228600" marR="0" rtl="0" algn="l">
              <a:lnSpc>
                <a:spcPct val="90000"/>
              </a:lnSpc>
              <a:spcBef>
                <a:spcPts val="1000"/>
              </a:spcBef>
              <a:spcAft>
                <a:spcPts val="0"/>
              </a:spcAft>
              <a:buClr>
                <a:schemeClr val="dk1"/>
              </a:buClr>
              <a:buSzPts val="1200"/>
              <a:buFont typeface="Arial"/>
              <a:buNone/>
            </a:pPr>
            <a:r>
              <a:t/>
            </a:r>
            <a:endParaRPr b="0" i="0" sz="1200" u="none" cap="none" strike="noStrike">
              <a:solidFill>
                <a:srgbClr val="307871"/>
              </a:solidFill>
              <a:latin typeface="Times New Roman"/>
              <a:ea typeface="Times New Roman"/>
              <a:cs typeface="Times New Roman"/>
              <a:sym typeface="Times New Roman"/>
            </a:endParaRPr>
          </a:p>
        </p:txBody>
      </p:sp>
      <p:pic>
        <p:nvPicPr>
          <p:cNvPr descr="Image result for dream house&quot;" id="150" name="Google Shape;150;p19"/>
          <p:cNvPicPr preferRelativeResize="0"/>
          <p:nvPr/>
        </p:nvPicPr>
        <p:blipFill rotWithShape="1">
          <a:blip r:embed="rId3">
            <a:alphaModFix/>
          </a:blip>
          <a:srcRect b="0" l="0" r="0" t="0"/>
          <a:stretch/>
        </p:blipFill>
        <p:spPr>
          <a:xfrm>
            <a:off x="3705318" y="1741132"/>
            <a:ext cx="4870883" cy="27398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2"/>
          <p:cNvSpPr txBox="1"/>
          <p:nvPr>
            <p:ph idx="1" type="body"/>
          </p:nvPr>
        </p:nvSpPr>
        <p:spPr>
          <a:xfrm>
            <a:off x="101080" y="771550"/>
            <a:ext cx="8280920" cy="302433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Co je to inovační kultura a proč je důležitá?</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Agilita, agilní řízení</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Koncept kmenového vůdcovství</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Případová studie - Netflix</a:t>
            </a:r>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0" lvl="0" marL="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54000" lvl="0" marL="34290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a:p>
            <a:pPr indent="0" lvl="0" marL="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a:p>
            <a:pPr indent="-254000" lvl="0" marL="34290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p:txBody>
      </p:sp>
      <p:sp>
        <p:nvSpPr>
          <p:cNvPr id="41" name="Google Shape;41;p2"/>
          <p:cNvSpPr txBox="1"/>
          <p:nvPr>
            <p:ph type="title"/>
          </p:nvPr>
        </p:nvSpPr>
        <p:spPr>
          <a:xfrm>
            <a:off x="251520" y="195486"/>
            <a:ext cx="4896544" cy="5077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Times New Roman"/>
              <a:buNone/>
            </a:pPr>
            <a:r>
              <a:rPr lang="cs-CZ"/>
              <a:t>Obsah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p:nvPr/>
        </p:nvSpPr>
        <p:spPr>
          <a:xfrm>
            <a:off x="188640" y="257127"/>
            <a:ext cx="367600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2400" u="none" cap="none" strike="noStrike">
                <a:solidFill>
                  <a:srgbClr val="307871"/>
                </a:solidFill>
                <a:latin typeface="Times New Roman"/>
                <a:ea typeface="Times New Roman"/>
                <a:cs typeface="Times New Roman"/>
                <a:sym typeface="Times New Roman"/>
              </a:rPr>
              <a:t>Rizika tradičního přístupu II</a:t>
            </a:r>
            <a:endParaRPr b="0" i="0" sz="2400" u="none" cap="none" strike="noStrike">
              <a:solidFill>
                <a:srgbClr val="000000"/>
              </a:solidFill>
              <a:latin typeface="Times New Roman"/>
              <a:ea typeface="Times New Roman"/>
              <a:cs typeface="Times New Roman"/>
              <a:sym typeface="Times New Roman"/>
            </a:endParaRPr>
          </a:p>
        </p:txBody>
      </p:sp>
      <p:sp>
        <p:nvSpPr>
          <p:cNvPr id="156" name="Google Shape;156;p20"/>
          <p:cNvSpPr txBox="1"/>
          <p:nvPr/>
        </p:nvSpPr>
        <p:spPr>
          <a:xfrm>
            <a:off x="312938" y="818965"/>
            <a:ext cx="6891291" cy="3662039"/>
          </a:xfrm>
          <a:prstGeom prst="rect">
            <a:avLst/>
          </a:prstGeom>
          <a:noFill/>
          <a:ln>
            <a:noFill/>
          </a:ln>
        </p:spPr>
        <p:txBody>
          <a:bodyPr anchorCtr="0" anchor="t" bIns="34275" lIns="68575" spcFirstLastPara="1" rIns="68575" wrap="square" tIns="34275">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cs-CZ" sz="2400" u="none" cap="none" strike="noStrike">
                <a:solidFill>
                  <a:schemeClr val="dk1"/>
                </a:solidFill>
                <a:latin typeface="Times New Roman"/>
                <a:ea typeface="Times New Roman"/>
                <a:cs typeface="Times New Roman"/>
                <a:sym typeface="Times New Roman"/>
              </a:rPr>
              <a:t>„Ďábel se skrývá v detailu“ </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228600" lvl="0" marL="228600" marR="0" rtl="0" algn="l">
              <a:lnSpc>
                <a:spcPct val="90000"/>
              </a:lnSpc>
              <a:spcBef>
                <a:spcPts val="1000"/>
              </a:spcBef>
              <a:spcAft>
                <a:spcPts val="0"/>
              </a:spcAft>
              <a:buClr>
                <a:schemeClr val="dk1"/>
              </a:buClr>
              <a:buSzPts val="2400"/>
              <a:buFont typeface="Arial"/>
              <a:buChar char="•"/>
            </a:pPr>
            <a:r>
              <a:rPr b="0" i="0" lang="cs-CZ" sz="2400" u="none" cap="none" strike="noStrike">
                <a:solidFill>
                  <a:schemeClr val="dk1"/>
                </a:solidFill>
                <a:latin typeface="Times New Roman"/>
                <a:ea typeface="Times New Roman"/>
                <a:cs typeface="Times New Roman"/>
                <a:sym typeface="Times New Roman"/>
              </a:rPr>
              <a:t>Jak správně specifikovat požadavky</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228600" lvl="0" marL="228600" marR="0" rtl="0" algn="l">
              <a:lnSpc>
                <a:spcPct val="90000"/>
              </a:lnSpc>
              <a:spcBef>
                <a:spcPts val="1000"/>
              </a:spcBef>
              <a:spcAft>
                <a:spcPts val="0"/>
              </a:spcAft>
              <a:buClr>
                <a:schemeClr val="dk1"/>
              </a:buClr>
              <a:buSzPts val="2400"/>
              <a:buFont typeface="Arial"/>
              <a:buChar char="•"/>
            </a:pPr>
            <a:r>
              <a:rPr b="0" i="0" lang="cs-CZ" sz="2400" u="none" cap="none" strike="noStrike">
                <a:solidFill>
                  <a:schemeClr val="dk1"/>
                </a:solidFill>
                <a:latin typeface="Times New Roman"/>
                <a:ea typeface="Times New Roman"/>
                <a:cs typeface="Times New Roman"/>
                <a:sym typeface="Times New Roman"/>
              </a:rPr>
              <a:t>Odhaduje se nehmatatelné a proměnné </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228600" lvl="0" marL="228600" marR="0" rtl="0" algn="l">
              <a:lnSpc>
                <a:spcPct val="90000"/>
              </a:lnSpc>
              <a:spcBef>
                <a:spcPts val="1000"/>
              </a:spcBef>
              <a:spcAft>
                <a:spcPts val="0"/>
              </a:spcAft>
              <a:buClr>
                <a:schemeClr val="dk1"/>
              </a:buClr>
              <a:buSzPts val="2400"/>
              <a:buFont typeface="Arial"/>
              <a:buChar char="•"/>
            </a:pPr>
            <a:r>
              <a:rPr b="0" i="0" lang="cs-CZ" sz="2400" u="none" cap="none" strike="noStrike">
                <a:solidFill>
                  <a:schemeClr val="dk1"/>
                </a:solidFill>
                <a:latin typeface="Times New Roman"/>
                <a:ea typeface="Times New Roman"/>
                <a:cs typeface="Times New Roman"/>
                <a:sym typeface="Times New Roman"/>
              </a:rPr>
              <a:t>Prodloužení projektů, odhady v kontraktu, nesoulad v očekávání</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52400" lvl="0" marL="228600" marR="0" rtl="0" algn="l">
              <a:lnSpc>
                <a:spcPct val="90000"/>
              </a:lnSpc>
              <a:spcBef>
                <a:spcPts val="1000"/>
              </a:spcBef>
              <a:spcAft>
                <a:spcPts val="0"/>
              </a:spcAft>
              <a:buClr>
                <a:schemeClr val="dk1"/>
              </a:buClr>
              <a:buSzPts val="1200"/>
              <a:buFont typeface="Arial"/>
              <a:buNone/>
            </a:pPr>
            <a:r>
              <a:t/>
            </a:r>
            <a:endParaRPr b="0" i="0" sz="1200" u="none" cap="none" strike="noStrike">
              <a:solidFill>
                <a:srgbClr val="30787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p:nvPr/>
        </p:nvSpPr>
        <p:spPr>
          <a:xfrm>
            <a:off x="188641" y="257127"/>
            <a:ext cx="274947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s-CZ" sz="2400">
                <a:solidFill>
                  <a:srgbClr val="307871"/>
                </a:solidFill>
                <a:latin typeface="Times New Roman"/>
                <a:ea typeface="Times New Roman"/>
                <a:cs typeface="Times New Roman"/>
                <a:sym typeface="Times New Roman"/>
              </a:rPr>
              <a:t>Rozdíl v přístupech</a:t>
            </a:r>
            <a:endParaRPr b="1" sz="2400">
              <a:solidFill>
                <a:srgbClr val="000000"/>
              </a:solidFill>
              <a:latin typeface="Times New Roman"/>
              <a:ea typeface="Times New Roman"/>
              <a:cs typeface="Times New Roman"/>
              <a:sym typeface="Times New Roman"/>
            </a:endParaRPr>
          </a:p>
        </p:txBody>
      </p:sp>
      <p:sp>
        <p:nvSpPr>
          <p:cNvPr id="162" name="Google Shape;162;p21"/>
          <p:cNvSpPr txBox="1"/>
          <p:nvPr/>
        </p:nvSpPr>
        <p:spPr>
          <a:xfrm>
            <a:off x="312938" y="818965"/>
            <a:ext cx="6891291" cy="3662039"/>
          </a:xfrm>
          <a:prstGeom prst="rect">
            <a:avLst/>
          </a:prstGeom>
          <a:noFill/>
          <a:ln>
            <a:noFill/>
          </a:ln>
        </p:spPr>
        <p:txBody>
          <a:bodyPr anchorCtr="0" anchor="t" bIns="34275" lIns="68575" spcFirstLastPara="1" rIns="68575" wrap="square" tIns="34275">
            <a:noAutofit/>
          </a:bodyPr>
          <a:lstStyle/>
          <a:p>
            <a:pPr indent="-76200" lvl="0" marL="228600" marR="0" rtl="0" algn="l">
              <a:lnSpc>
                <a:spcPct val="90000"/>
              </a:lnSpc>
              <a:spcBef>
                <a:spcPts val="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152400" lvl="0" marL="228600" marR="0" rtl="0" algn="l">
              <a:lnSpc>
                <a:spcPct val="90000"/>
              </a:lnSpc>
              <a:spcBef>
                <a:spcPts val="1000"/>
              </a:spcBef>
              <a:spcAft>
                <a:spcPts val="0"/>
              </a:spcAft>
              <a:buClr>
                <a:schemeClr val="dk1"/>
              </a:buClr>
              <a:buSzPts val="1200"/>
              <a:buFont typeface="Arial"/>
              <a:buNone/>
            </a:pPr>
            <a:r>
              <a:t/>
            </a:r>
            <a:endParaRPr sz="1200">
              <a:solidFill>
                <a:srgbClr val="307871"/>
              </a:solidFill>
              <a:latin typeface="Times New Roman"/>
              <a:ea typeface="Times New Roman"/>
              <a:cs typeface="Times New Roman"/>
              <a:sym typeface="Times New Roman"/>
            </a:endParaRPr>
          </a:p>
        </p:txBody>
      </p:sp>
      <p:pic>
        <p:nvPicPr>
          <p:cNvPr id="163" name="Google Shape;163;p21"/>
          <p:cNvPicPr preferRelativeResize="0"/>
          <p:nvPr/>
        </p:nvPicPr>
        <p:blipFill rotWithShape="1">
          <a:blip r:embed="rId3">
            <a:alphaModFix/>
          </a:blip>
          <a:srcRect b="0" l="0" r="0" t="0"/>
          <a:stretch/>
        </p:blipFill>
        <p:spPr>
          <a:xfrm>
            <a:off x="489475" y="1100573"/>
            <a:ext cx="8165051" cy="37858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2"/>
          <p:cNvSpPr/>
          <p:nvPr/>
        </p:nvSpPr>
        <p:spPr>
          <a:xfrm>
            <a:off x="188640" y="257127"/>
            <a:ext cx="328006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s-CZ" sz="2400">
                <a:solidFill>
                  <a:srgbClr val="307871"/>
                </a:solidFill>
                <a:latin typeface="Times New Roman"/>
                <a:ea typeface="Times New Roman"/>
                <a:cs typeface="Times New Roman"/>
                <a:sym typeface="Times New Roman"/>
              </a:rPr>
              <a:t>Životní cyklus projektu</a:t>
            </a:r>
            <a:endParaRPr b="1" sz="2400">
              <a:solidFill>
                <a:srgbClr val="000000"/>
              </a:solidFill>
              <a:latin typeface="Times New Roman"/>
              <a:ea typeface="Times New Roman"/>
              <a:cs typeface="Times New Roman"/>
              <a:sym typeface="Times New Roman"/>
            </a:endParaRPr>
          </a:p>
        </p:txBody>
      </p:sp>
      <p:sp>
        <p:nvSpPr>
          <p:cNvPr id="169" name="Google Shape;169;p22"/>
          <p:cNvSpPr txBox="1"/>
          <p:nvPr/>
        </p:nvSpPr>
        <p:spPr>
          <a:xfrm>
            <a:off x="312938" y="818965"/>
            <a:ext cx="6891291" cy="3662039"/>
          </a:xfrm>
          <a:prstGeom prst="rect">
            <a:avLst/>
          </a:prstGeom>
          <a:noFill/>
          <a:ln>
            <a:noFill/>
          </a:ln>
        </p:spPr>
        <p:txBody>
          <a:bodyPr anchorCtr="0" anchor="t" bIns="34275" lIns="68575" spcFirstLastPara="1" rIns="68575" wrap="square" tIns="34275">
            <a:noAutofit/>
          </a:bodyPr>
          <a:lstStyle/>
          <a:p>
            <a:pPr indent="-76200" lvl="0" marL="228600" marR="0" rtl="0" algn="l">
              <a:lnSpc>
                <a:spcPct val="90000"/>
              </a:lnSpc>
              <a:spcBef>
                <a:spcPts val="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152400" lvl="0" marL="228600" marR="0" rtl="0" algn="l">
              <a:lnSpc>
                <a:spcPct val="90000"/>
              </a:lnSpc>
              <a:spcBef>
                <a:spcPts val="1000"/>
              </a:spcBef>
              <a:spcAft>
                <a:spcPts val="0"/>
              </a:spcAft>
              <a:buClr>
                <a:schemeClr val="dk1"/>
              </a:buClr>
              <a:buSzPts val="1200"/>
              <a:buFont typeface="Arial"/>
              <a:buNone/>
            </a:pPr>
            <a:r>
              <a:t/>
            </a:r>
            <a:endParaRPr sz="1200">
              <a:solidFill>
                <a:srgbClr val="307871"/>
              </a:solidFill>
              <a:latin typeface="Times New Roman"/>
              <a:ea typeface="Times New Roman"/>
              <a:cs typeface="Times New Roman"/>
              <a:sym typeface="Times New Roman"/>
            </a:endParaRPr>
          </a:p>
        </p:txBody>
      </p:sp>
      <p:pic>
        <p:nvPicPr>
          <p:cNvPr id="170" name="Google Shape;170;p22"/>
          <p:cNvPicPr preferRelativeResize="0"/>
          <p:nvPr/>
        </p:nvPicPr>
        <p:blipFill rotWithShape="1">
          <a:blip r:embed="rId3">
            <a:alphaModFix/>
          </a:blip>
          <a:srcRect b="0" l="0" r="0" t="0"/>
          <a:stretch/>
        </p:blipFill>
        <p:spPr>
          <a:xfrm>
            <a:off x="535781" y="1160860"/>
            <a:ext cx="8072438" cy="282178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p:nvPr/>
        </p:nvSpPr>
        <p:spPr>
          <a:xfrm>
            <a:off x="188640" y="257127"/>
            <a:ext cx="229582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s-CZ" sz="2400">
                <a:solidFill>
                  <a:srgbClr val="307871"/>
                </a:solidFill>
                <a:latin typeface="Times New Roman"/>
                <a:ea typeface="Times New Roman"/>
                <a:cs typeface="Times New Roman"/>
                <a:sym typeface="Times New Roman"/>
              </a:rPr>
              <a:t>Fáze sprint, běh</a:t>
            </a:r>
            <a:endParaRPr b="1" sz="2400">
              <a:solidFill>
                <a:srgbClr val="000000"/>
              </a:solidFill>
              <a:latin typeface="Times New Roman"/>
              <a:ea typeface="Times New Roman"/>
              <a:cs typeface="Times New Roman"/>
              <a:sym typeface="Times New Roman"/>
            </a:endParaRPr>
          </a:p>
        </p:txBody>
      </p:sp>
      <p:sp>
        <p:nvSpPr>
          <p:cNvPr id="176" name="Google Shape;176;p23"/>
          <p:cNvSpPr txBox="1"/>
          <p:nvPr/>
        </p:nvSpPr>
        <p:spPr>
          <a:xfrm>
            <a:off x="312938" y="818965"/>
            <a:ext cx="6891291" cy="3662039"/>
          </a:xfrm>
          <a:prstGeom prst="rect">
            <a:avLst/>
          </a:prstGeom>
          <a:noFill/>
          <a:ln>
            <a:noFill/>
          </a:ln>
        </p:spPr>
        <p:txBody>
          <a:bodyPr anchorCtr="0" anchor="t" bIns="34275" lIns="68575" spcFirstLastPara="1" rIns="68575" wrap="square" tIns="34275">
            <a:noAutofit/>
          </a:bodyPr>
          <a:lstStyle/>
          <a:p>
            <a:pPr indent="-76200" lvl="0" marL="228600" marR="0" rtl="0" algn="l">
              <a:lnSpc>
                <a:spcPct val="90000"/>
              </a:lnSpc>
              <a:spcBef>
                <a:spcPts val="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152400" lvl="0" marL="228600" marR="0" rtl="0" algn="l">
              <a:lnSpc>
                <a:spcPct val="90000"/>
              </a:lnSpc>
              <a:spcBef>
                <a:spcPts val="1000"/>
              </a:spcBef>
              <a:spcAft>
                <a:spcPts val="0"/>
              </a:spcAft>
              <a:buClr>
                <a:schemeClr val="dk1"/>
              </a:buClr>
              <a:buSzPts val="1200"/>
              <a:buFont typeface="Arial"/>
              <a:buNone/>
            </a:pPr>
            <a:r>
              <a:t/>
            </a:r>
            <a:endParaRPr sz="1200">
              <a:solidFill>
                <a:srgbClr val="307871"/>
              </a:solidFill>
              <a:latin typeface="Times New Roman"/>
              <a:ea typeface="Times New Roman"/>
              <a:cs typeface="Times New Roman"/>
              <a:sym typeface="Times New Roman"/>
            </a:endParaRPr>
          </a:p>
        </p:txBody>
      </p:sp>
      <p:pic>
        <p:nvPicPr>
          <p:cNvPr id="177" name="Google Shape;177;p23"/>
          <p:cNvPicPr preferRelativeResize="0"/>
          <p:nvPr/>
        </p:nvPicPr>
        <p:blipFill rotWithShape="1">
          <a:blip r:embed="rId3">
            <a:alphaModFix/>
          </a:blip>
          <a:srcRect b="0" l="0" r="0" t="0"/>
          <a:stretch/>
        </p:blipFill>
        <p:spPr>
          <a:xfrm>
            <a:off x="475996" y="1202820"/>
            <a:ext cx="7872413" cy="335041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p:nvPr/>
        </p:nvSpPr>
        <p:spPr>
          <a:xfrm>
            <a:off x="188640" y="257127"/>
            <a:ext cx="20056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s-CZ" sz="2400">
                <a:solidFill>
                  <a:srgbClr val="307871"/>
                </a:solidFill>
                <a:latin typeface="Times New Roman"/>
                <a:ea typeface="Times New Roman"/>
                <a:cs typeface="Times New Roman"/>
                <a:sym typeface="Times New Roman"/>
              </a:rPr>
              <a:t>Fáze dodávka</a:t>
            </a:r>
            <a:endParaRPr b="1" sz="2400">
              <a:solidFill>
                <a:srgbClr val="000000"/>
              </a:solidFill>
              <a:latin typeface="Times New Roman"/>
              <a:ea typeface="Times New Roman"/>
              <a:cs typeface="Times New Roman"/>
              <a:sym typeface="Times New Roman"/>
            </a:endParaRPr>
          </a:p>
        </p:txBody>
      </p:sp>
      <p:sp>
        <p:nvSpPr>
          <p:cNvPr id="183" name="Google Shape;183;p24"/>
          <p:cNvSpPr txBox="1"/>
          <p:nvPr/>
        </p:nvSpPr>
        <p:spPr>
          <a:xfrm>
            <a:off x="312938" y="818965"/>
            <a:ext cx="6891291" cy="3662039"/>
          </a:xfrm>
          <a:prstGeom prst="rect">
            <a:avLst/>
          </a:prstGeom>
          <a:noFill/>
          <a:ln>
            <a:noFill/>
          </a:ln>
        </p:spPr>
        <p:txBody>
          <a:bodyPr anchorCtr="0" anchor="t" bIns="34275" lIns="68575" spcFirstLastPara="1" rIns="68575" wrap="square" tIns="34275">
            <a:noAutofit/>
          </a:bodyPr>
          <a:lstStyle/>
          <a:p>
            <a:pPr indent="-76200" lvl="0" marL="228600" marR="0" rtl="0" algn="l">
              <a:lnSpc>
                <a:spcPct val="90000"/>
              </a:lnSpc>
              <a:spcBef>
                <a:spcPts val="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Times New Roman"/>
              <a:ea typeface="Times New Roman"/>
              <a:cs typeface="Times New Roman"/>
              <a:sym typeface="Times New Roman"/>
            </a:endParaRPr>
          </a:p>
          <a:p>
            <a:pPr indent="-152400" lvl="0" marL="228600" marR="0" rtl="0" algn="l">
              <a:lnSpc>
                <a:spcPct val="90000"/>
              </a:lnSpc>
              <a:spcBef>
                <a:spcPts val="1000"/>
              </a:spcBef>
              <a:spcAft>
                <a:spcPts val="0"/>
              </a:spcAft>
              <a:buClr>
                <a:schemeClr val="dk1"/>
              </a:buClr>
              <a:buSzPts val="1200"/>
              <a:buFont typeface="Arial"/>
              <a:buNone/>
            </a:pPr>
            <a:r>
              <a:t/>
            </a:r>
            <a:endParaRPr sz="1200">
              <a:solidFill>
                <a:srgbClr val="307871"/>
              </a:solidFill>
              <a:latin typeface="Times New Roman"/>
              <a:ea typeface="Times New Roman"/>
              <a:cs typeface="Times New Roman"/>
              <a:sym typeface="Times New Roman"/>
            </a:endParaRPr>
          </a:p>
        </p:txBody>
      </p:sp>
      <p:pic>
        <p:nvPicPr>
          <p:cNvPr id="184" name="Google Shape;184;p24"/>
          <p:cNvPicPr preferRelativeResize="0"/>
          <p:nvPr/>
        </p:nvPicPr>
        <p:blipFill rotWithShape="1">
          <a:blip r:embed="rId3">
            <a:alphaModFix/>
          </a:blip>
          <a:srcRect b="0" l="0" r="0" t="0"/>
          <a:stretch/>
        </p:blipFill>
        <p:spPr>
          <a:xfrm>
            <a:off x="496491" y="1175217"/>
            <a:ext cx="8151019" cy="337899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txBox="1"/>
          <p:nvPr>
            <p:ph idx="1" type="body"/>
          </p:nvPr>
        </p:nvSpPr>
        <p:spPr>
          <a:xfrm>
            <a:off x="101080" y="771550"/>
            <a:ext cx="8280920" cy="302433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10 min. na přečtení, 5 min na zamyšlení se nad otázkami</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Následovat bude debata</a:t>
            </a:r>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0" lvl="0" marL="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54000" lvl="0" marL="34290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a:p>
            <a:pPr indent="0" lvl="0" marL="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a:p>
            <a:pPr indent="-254000" lvl="0" marL="34290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p:txBody>
      </p:sp>
      <p:sp>
        <p:nvSpPr>
          <p:cNvPr id="191" name="Google Shape;191;p25"/>
          <p:cNvSpPr txBox="1"/>
          <p:nvPr>
            <p:ph type="title"/>
          </p:nvPr>
        </p:nvSpPr>
        <p:spPr>
          <a:xfrm>
            <a:off x="251520" y="195486"/>
            <a:ext cx="4896544" cy="5077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Times New Roman"/>
              <a:buNone/>
            </a:pPr>
            <a:r>
              <a:rPr lang="cs-CZ"/>
              <a:t>Případová studie - Netflix</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26"/>
          <p:cNvPicPr preferRelativeResize="0"/>
          <p:nvPr/>
        </p:nvPicPr>
        <p:blipFill rotWithShape="1">
          <a:blip r:embed="rId3">
            <a:alphaModFix/>
          </a:blip>
          <a:srcRect b="10800" l="54725" r="16136" t="27599"/>
          <a:stretch/>
        </p:blipFill>
        <p:spPr>
          <a:xfrm>
            <a:off x="107504" y="429025"/>
            <a:ext cx="3600400" cy="4281557"/>
          </a:xfrm>
          <a:prstGeom prst="rect">
            <a:avLst/>
          </a:prstGeom>
          <a:noFill/>
          <a:ln>
            <a:noFill/>
          </a:ln>
        </p:spPr>
      </p:pic>
      <p:pic>
        <p:nvPicPr>
          <p:cNvPr id="198" name="Google Shape;198;p26"/>
          <p:cNvPicPr preferRelativeResize="0"/>
          <p:nvPr/>
        </p:nvPicPr>
        <p:blipFill rotWithShape="1">
          <a:blip r:embed="rId4">
            <a:alphaModFix/>
          </a:blip>
          <a:srcRect b="34599" l="18500" r="50000" t="13600"/>
          <a:stretch/>
        </p:blipFill>
        <p:spPr>
          <a:xfrm>
            <a:off x="3707904" y="847353"/>
            <a:ext cx="4176464" cy="386322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7"/>
          <p:cNvSpPr txBox="1"/>
          <p:nvPr>
            <p:ph type="title"/>
          </p:nvPr>
        </p:nvSpPr>
        <p:spPr>
          <a:xfrm>
            <a:off x="3239852" y="2317898"/>
            <a:ext cx="2772308" cy="5077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Times New Roman"/>
              <a:buNone/>
            </a:pPr>
            <a:r>
              <a:rPr lang="cs-CZ"/>
              <a:t>Děkuji za pozornost!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3"/>
          <p:cNvSpPr txBox="1"/>
          <p:nvPr>
            <p:ph type="title"/>
          </p:nvPr>
        </p:nvSpPr>
        <p:spPr>
          <a:xfrm>
            <a:off x="251520" y="195486"/>
            <a:ext cx="4536504" cy="5077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Times New Roman"/>
              <a:buNone/>
            </a:pPr>
            <a:r>
              <a:rPr lang="cs-CZ"/>
              <a:t>Inovační kultura</a:t>
            </a:r>
            <a:endParaRPr/>
          </a:p>
        </p:txBody>
      </p:sp>
      <p:sp>
        <p:nvSpPr>
          <p:cNvPr id="47" name="Google Shape;47;p3"/>
          <p:cNvSpPr txBox="1"/>
          <p:nvPr/>
        </p:nvSpPr>
        <p:spPr>
          <a:xfrm>
            <a:off x="2084512" y="2355726"/>
            <a:ext cx="4974976" cy="7200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AC5BB"/>
              </a:buClr>
              <a:buSzPts val="2000"/>
              <a:buFont typeface="Arial"/>
              <a:buNone/>
            </a:pPr>
            <a:r>
              <a:rPr b="0" i="0" lang="cs-CZ" sz="2000" u="none" cap="none" strike="noStrike">
                <a:solidFill>
                  <a:srgbClr val="307871"/>
                </a:solidFill>
                <a:latin typeface="Times New Roman"/>
                <a:ea typeface="Times New Roman"/>
                <a:cs typeface="Times New Roman"/>
                <a:sym typeface="Times New Roman"/>
              </a:rPr>
              <a:t>Co si představíte pod pojmem firemní kultura?</a:t>
            </a:r>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0" lvl="0" marL="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54000" lvl="0" marL="34290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a:p>
            <a:pPr indent="0" lvl="0" marL="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a:p>
            <a:pPr indent="-254000" lvl="0" marL="34290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4"/>
          <p:cNvSpPr txBox="1"/>
          <p:nvPr>
            <p:ph idx="1" type="body"/>
          </p:nvPr>
        </p:nvSpPr>
        <p:spPr>
          <a:xfrm>
            <a:off x="101080" y="771550"/>
            <a:ext cx="8280920" cy="302433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Firemní kultura odkazuje na podnikové struktury (interní vztahy, provázanost), přesvědčení lidí ve firmě a jejich sdílené hodnoty a očekávání.</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I když dynamické prostředí nutí ke změnám strategie, co by mělo zůstat nezměněné je právě firemní kultura.</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Mění se velmi těžko a velkou míru setrvačnosti.</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Firemní klima je poté odrazem firemní kultury, resp. jaký vliv má firemní kultura na vnímání individuálních osob.</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Ukázka inovační firemní kultury – Google dal svým zaměstnancům 1 den v týdnu na práci na vlastních projektech – podpora podnikavosti vlastních zaměstnanců – riziko odchodu zaměstnanců vs. potenciál pro inovace</a:t>
            </a:r>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0" lvl="0" marL="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54000" lvl="0" marL="34290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a:p>
            <a:pPr indent="0" lvl="0" marL="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a:p>
            <a:pPr indent="-254000" lvl="0" marL="34290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p:txBody>
      </p:sp>
      <p:sp>
        <p:nvSpPr>
          <p:cNvPr id="54" name="Google Shape;54;p4"/>
          <p:cNvSpPr txBox="1"/>
          <p:nvPr>
            <p:ph type="title"/>
          </p:nvPr>
        </p:nvSpPr>
        <p:spPr>
          <a:xfrm>
            <a:off x="251520" y="195486"/>
            <a:ext cx="4896544" cy="5077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Times New Roman"/>
              <a:buNone/>
            </a:pPr>
            <a:r>
              <a:rPr lang="cs-CZ"/>
              <a:t>Firemní kultura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5"/>
          <p:cNvSpPr txBox="1"/>
          <p:nvPr>
            <p:ph idx="1" type="body"/>
          </p:nvPr>
        </p:nvSpPr>
        <p:spPr>
          <a:xfrm>
            <a:off x="101080" y="771550"/>
            <a:ext cx="8280920" cy="302433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Symboly - zkratky, slang, způsob oblékání, symboly postavení.</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Hrdinové - skuteční, popř. imaginární lidé, kteří slouží jako model ideálního chování a jako nositelé tradice.</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Rituály - společensky nezbytné činnosti a projevy, neformální aktivity (oslavy), formální schůze, psaní zpráv, plánování, informační a kontrolní systémy atd.</a:t>
            </a:r>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Hodnoty - obecné vědomí toho, co je dobré a co špatné. V souladu s čím, podnik dosahuje svých cílů.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0" lvl="0" marL="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54000" lvl="0" marL="34290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a:p>
            <a:pPr indent="0" lvl="0" marL="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a:p>
            <a:pPr indent="-254000" lvl="0" marL="34290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p:txBody>
      </p:sp>
      <p:sp>
        <p:nvSpPr>
          <p:cNvPr id="61" name="Google Shape;61;p5"/>
          <p:cNvSpPr txBox="1"/>
          <p:nvPr>
            <p:ph type="title"/>
          </p:nvPr>
        </p:nvSpPr>
        <p:spPr>
          <a:xfrm>
            <a:off x="251520" y="195486"/>
            <a:ext cx="4896544" cy="5077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Times New Roman"/>
              <a:buNone/>
            </a:pPr>
            <a:r>
              <a:rPr lang="cs-CZ"/>
              <a:t>Prvky firemní kultury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6"/>
          <p:cNvSpPr txBox="1"/>
          <p:nvPr>
            <p:ph idx="1" type="body"/>
          </p:nvPr>
        </p:nvSpPr>
        <p:spPr>
          <a:xfrm>
            <a:off x="101080" y="771550"/>
            <a:ext cx="8280920" cy="302433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Firemní kultura sežere strategii zaživa.</a:t>
            </a:r>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Nemáte kulturu, dokud jste kvůli ní nikoho nevyhodili. Najímání pro kulturu (culture fit).</a:t>
            </a:r>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342900" lvl="0" marL="342900" marR="0" rtl="0" algn="l">
              <a:spcBef>
                <a:spcPts val="400"/>
              </a:spcBef>
              <a:spcAft>
                <a:spcPts val="0"/>
              </a:spcAft>
              <a:buClr>
                <a:srgbClr val="6AC5BB"/>
              </a:buClr>
              <a:buSzPts val="2000"/>
              <a:buFont typeface="Arial"/>
              <a:buChar char="•"/>
            </a:pPr>
            <a:r>
              <a:rPr b="0" i="0" lang="cs-CZ" sz="2000" u="none" cap="none" strike="noStrike">
                <a:solidFill>
                  <a:srgbClr val="307871"/>
                </a:solidFill>
                <a:latin typeface="Times New Roman"/>
                <a:ea typeface="Times New Roman"/>
                <a:cs typeface="Times New Roman"/>
                <a:sym typeface="Times New Roman"/>
              </a:rPr>
              <a:t>Kultura je to, co zůstane, když vše hmotné i nehmotné odstraníte.</a:t>
            </a:r>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0" lvl="0" marL="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15900" lvl="0" marL="342900" marR="0" rtl="0" algn="l">
              <a:spcBef>
                <a:spcPts val="400"/>
              </a:spcBef>
              <a:spcAft>
                <a:spcPts val="0"/>
              </a:spcAft>
              <a:buClr>
                <a:srgbClr val="6AC5BB"/>
              </a:buClr>
              <a:buSzPts val="2000"/>
              <a:buFont typeface="Arial"/>
              <a:buNone/>
            </a:pPr>
            <a:r>
              <a:t/>
            </a:r>
            <a:endParaRPr b="0" i="0" sz="2000" u="none" cap="none" strike="noStrike">
              <a:solidFill>
                <a:srgbClr val="307871"/>
              </a:solidFill>
              <a:latin typeface="Times New Roman"/>
              <a:ea typeface="Times New Roman"/>
              <a:cs typeface="Times New Roman"/>
              <a:sym typeface="Times New Roman"/>
            </a:endParaRPr>
          </a:p>
          <a:p>
            <a:pPr indent="-254000" lvl="0" marL="34290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a:p>
            <a:pPr indent="0" lvl="0" marL="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a:p>
            <a:pPr indent="-254000" lvl="0" marL="342900" marR="0" rtl="0" algn="l">
              <a:spcBef>
                <a:spcPts val="280"/>
              </a:spcBef>
              <a:spcAft>
                <a:spcPts val="0"/>
              </a:spcAft>
              <a:buClr>
                <a:srgbClr val="6AC5BB"/>
              </a:buClr>
              <a:buSzPts val="1400"/>
              <a:buFont typeface="Arial"/>
              <a:buNone/>
            </a:pPr>
            <a:r>
              <a:t/>
            </a:r>
            <a:endParaRPr b="0" i="0" sz="1400" u="none" cap="none" strike="noStrike">
              <a:solidFill>
                <a:srgbClr val="307871"/>
              </a:solidFill>
              <a:latin typeface="Times New Roman"/>
              <a:ea typeface="Times New Roman"/>
              <a:cs typeface="Times New Roman"/>
              <a:sym typeface="Times New Roman"/>
            </a:endParaRPr>
          </a:p>
        </p:txBody>
      </p:sp>
      <p:sp>
        <p:nvSpPr>
          <p:cNvPr id="68" name="Google Shape;68;p6"/>
          <p:cNvSpPr txBox="1"/>
          <p:nvPr>
            <p:ph type="title"/>
          </p:nvPr>
        </p:nvSpPr>
        <p:spPr>
          <a:xfrm>
            <a:off x="251520" y="195486"/>
            <a:ext cx="4896544" cy="5077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Times New Roman"/>
              <a:buNone/>
            </a:pPr>
            <a:r>
              <a:rPr lang="cs-CZ"/>
              <a:t>Firemní kultura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7"/>
          <p:cNvSpPr txBox="1"/>
          <p:nvPr>
            <p:ph type="title"/>
          </p:nvPr>
        </p:nvSpPr>
        <p:spPr>
          <a:xfrm>
            <a:off x="251520" y="195486"/>
            <a:ext cx="4896544" cy="5077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Times New Roman"/>
              <a:buNone/>
            </a:pPr>
            <a:r>
              <a:rPr lang="cs-CZ"/>
              <a:t>Týmová práce, složení týmu</a:t>
            </a:r>
            <a:endParaRPr/>
          </a:p>
        </p:txBody>
      </p:sp>
      <p:sp>
        <p:nvSpPr>
          <p:cNvPr id="75" name="Google Shape;75;p7"/>
          <p:cNvSpPr/>
          <p:nvPr/>
        </p:nvSpPr>
        <p:spPr>
          <a:xfrm>
            <a:off x="431540" y="771550"/>
            <a:ext cx="8280920" cy="3024336"/>
          </a:xfrm>
          <a:prstGeom prst="rect">
            <a:avLst/>
          </a:prstGeom>
          <a:noFill/>
          <a:ln>
            <a:noFill/>
          </a:ln>
        </p:spPr>
        <p:txBody>
          <a:bodyPr anchorCtr="0" anchor="t" bIns="45700" lIns="91425" spcFirstLastPara="1" rIns="91425" wrap="square" tIns="45700">
            <a:noAutofit/>
          </a:bodyPr>
          <a:lstStyle/>
          <a:p>
            <a:pPr indent="0" lvl="1" marL="457200" marR="0" rtl="0" algn="just">
              <a:lnSpc>
                <a:spcPct val="130000"/>
              </a:lnSpc>
              <a:spcBef>
                <a:spcPts val="0"/>
              </a:spcBef>
              <a:spcAft>
                <a:spcPts val="0"/>
              </a:spcAft>
              <a:buClr>
                <a:schemeClr val="dk1"/>
              </a:buClr>
              <a:buSzPts val="1600"/>
              <a:buFont typeface="Arial"/>
              <a:buNone/>
            </a:pPr>
            <a:r>
              <a:t/>
            </a:r>
            <a:endParaRPr b="0" i="0" sz="1600" u="none" cap="none" strike="noStrike">
              <a:solidFill>
                <a:schemeClr val="dk1"/>
              </a:solidFill>
              <a:latin typeface="Times New Roman"/>
              <a:ea typeface="Times New Roman"/>
              <a:cs typeface="Times New Roman"/>
              <a:sym typeface="Times New Roman"/>
            </a:endParaRPr>
          </a:p>
          <a:p>
            <a:pPr indent="-285750" lvl="1" marL="285750" marR="0" rtl="0" algn="just">
              <a:lnSpc>
                <a:spcPct val="130000"/>
              </a:lnSpc>
              <a:spcBef>
                <a:spcPts val="4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Úroveň týmové práce se odvíjí od firemního klimatu, v oblasti inovací se využívá nejčastěji a nejintenzivněji. </a:t>
            </a:r>
            <a:endParaRPr/>
          </a:p>
          <a:p>
            <a:pPr indent="-285750" lvl="1" marL="285750" marR="0" rtl="0" algn="just">
              <a:lnSpc>
                <a:spcPct val="130000"/>
              </a:lnSpc>
              <a:spcBef>
                <a:spcPts val="4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Týmem se rozumí pracovní skupina složena z odborníků různých profesí. Je většinou nevelkou skupinou 5-8 členů. </a:t>
            </a:r>
            <a:endParaRPr/>
          </a:p>
          <a:p>
            <a:pPr indent="-285750" lvl="1" marL="285750" marR="0" rtl="0" algn="just">
              <a:lnSpc>
                <a:spcPct val="130000"/>
              </a:lnSpc>
              <a:spcBef>
                <a:spcPts val="4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Důležitost multidisciplinarity.</a:t>
            </a:r>
            <a:endParaRPr/>
          </a:p>
          <a:p>
            <a:pPr indent="-285750" lvl="1" marL="285750" marR="0" rtl="0" algn="just">
              <a:lnSpc>
                <a:spcPct val="130000"/>
              </a:lnSpc>
              <a:spcBef>
                <a:spcPts val="4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Každý člen sehrává v týmu určitou roli. </a:t>
            </a:r>
            <a:endParaRPr/>
          </a:p>
          <a:p>
            <a:pPr indent="-285750" lvl="1" marL="285750" marR="0" rtl="0" algn="just">
              <a:lnSpc>
                <a:spcPct val="130000"/>
              </a:lnSpc>
              <a:spcBef>
                <a:spcPts val="400"/>
              </a:spcBef>
              <a:spcAft>
                <a:spcPts val="0"/>
              </a:spcAft>
              <a:buClr>
                <a:schemeClr val="dk1"/>
              </a:buClr>
              <a:buSzPts val="2000"/>
              <a:buFont typeface="Arial"/>
              <a:buChar char="•"/>
            </a:pPr>
            <a:r>
              <a:rPr b="0" i="0" lang="cs-CZ" sz="2000" u="none" cap="none" strike="noStrike">
                <a:solidFill>
                  <a:schemeClr val="dk1"/>
                </a:solidFill>
                <a:latin typeface="Times New Roman"/>
                <a:ea typeface="Times New Roman"/>
                <a:cs typeface="Times New Roman"/>
                <a:sym typeface="Times New Roman"/>
              </a:rPr>
              <a:t>Jaké rozlišujeme týmové role popisuje následující tabulka.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8"/>
          <p:cNvSpPr txBox="1"/>
          <p:nvPr>
            <p:ph type="title"/>
          </p:nvPr>
        </p:nvSpPr>
        <p:spPr>
          <a:xfrm>
            <a:off x="251520" y="195486"/>
            <a:ext cx="4896544" cy="5077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Times New Roman"/>
              <a:buNone/>
            </a:pPr>
            <a:r>
              <a:rPr lang="cs-CZ"/>
              <a:t>Týmová práce, složení týmu</a:t>
            </a:r>
            <a:endParaRPr/>
          </a:p>
        </p:txBody>
      </p:sp>
      <p:sp>
        <p:nvSpPr>
          <p:cNvPr id="82" name="Google Shape;82;p8"/>
          <p:cNvSpPr/>
          <p:nvPr/>
        </p:nvSpPr>
        <p:spPr>
          <a:xfrm>
            <a:off x="431540" y="771550"/>
            <a:ext cx="8280920" cy="3024336"/>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30000"/>
              </a:lnSpc>
              <a:spcBef>
                <a:spcPts val="0"/>
              </a:spcBef>
              <a:spcAft>
                <a:spcPts val="0"/>
              </a:spcAft>
              <a:buClr>
                <a:schemeClr val="dk1"/>
              </a:buClr>
              <a:buSzPts val="1600"/>
              <a:buFont typeface="Arial"/>
              <a:buChar char="•"/>
            </a:pPr>
            <a:r>
              <a:rPr b="0" i="0" lang="cs-CZ" sz="1600" u="none" cap="none" strike="noStrike">
                <a:solidFill>
                  <a:schemeClr val="dk1"/>
                </a:solidFill>
                <a:latin typeface="Times New Roman"/>
                <a:ea typeface="Times New Roman"/>
                <a:cs typeface="Times New Roman"/>
                <a:sym typeface="Times New Roman"/>
              </a:rPr>
              <a:t>Týmové role při řešení společných úkolů</a:t>
            </a:r>
            <a:endParaRPr/>
          </a:p>
          <a:p>
            <a:pPr indent="-285750" lvl="1" marL="742950" marR="0" rtl="0" algn="just">
              <a:lnSpc>
                <a:spcPct val="130000"/>
              </a:lnSpc>
              <a:spcBef>
                <a:spcPts val="320"/>
              </a:spcBef>
              <a:spcAft>
                <a:spcPts val="0"/>
              </a:spcAft>
              <a:buClr>
                <a:schemeClr val="dk1"/>
              </a:buClr>
              <a:buSzPts val="1600"/>
              <a:buFont typeface="Arial"/>
              <a:buChar char="–"/>
            </a:pPr>
            <a:r>
              <a:rPr b="0" i="0" lang="cs-CZ" sz="1600" u="none" cap="none" strike="noStrike">
                <a:solidFill>
                  <a:schemeClr val="dk1"/>
                </a:solidFill>
                <a:latin typeface="Times New Roman"/>
                <a:ea typeface="Times New Roman"/>
                <a:cs typeface="Times New Roman"/>
                <a:sym typeface="Times New Roman"/>
              </a:rPr>
              <a:t>Vyhledávač zdrojů</a:t>
            </a:r>
            <a:endParaRPr/>
          </a:p>
          <a:p>
            <a:pPr indent="-285750" lvl="1" marL="742950" marR="0" rtl="0" algn="just">
              <a:lnSpc>
                <a:spcPct val="130000"/>
              </a:lnSpc>
              <a:spcBef>
                <a:spcPts val="320"/>
              </a:spcBef>
              <a:spcAft>
                <a:spcPts val="0"/>
              </a:spcAft>
              <a:buClr>
                <a:schemeClr val="dk1"/>
              </a:buClr>
              <a:buSzPts val="1600"/>
              <a:buFont typeface="Arial"/>
              <a:buChar char="–"/>
            </a:pPr>
            <a:r>
              <a:rPr b="0" i="0" lang="cs-CZ" sz="1600" u="none" cap="none" strike="noStrike">
                <a:solidFill>
                  <a:schemeClr val="dk1"/>
                </a:solidFill>
                <a:latin typeface="Times New Roman"/>
                <a:ea typeface="Times New Roman"/>
                <a:cs typeface="Times New Roman"/>
                <a:sym typeface="Times New Roman"/>
              </a:rPr>
              <a:t>Realizátor</a:t>
            </a:r>
            <a:endParaRPr/>
          </a:p>
          <a:p>
            <a:pPr indent="-285750" lvl="1" marL="742950" marR="0" rtl="0" algn="just">
              <a:lnSpc>
                <a:spcPct val="130000"/>
              </a:lnSpc>
              <a:spcBef>
                <a:spcPts val="320"/>
              </a:spcBef>
              <a:spcAft>
                <a:spcPts val="0"/>
              </a:spcAft>
              <a:buClr>
                <a:schemeClr val="dk1"/>
              </a:buClr>
              <a:buSzPts val="1600"/>
              <a:buFont typeface="Arial"/>
              <a:buChar char="–"/>
            </a:pPr>
            <a:r>
              <a:rPr b="0" i="0" lang="cs-CZ" sz="1600" u="none" cap="none" strike="noStrike">
                <a:solidFill>
                  <a:schemeClr val="dk1"/>
                </a:solidFill>
                <a:latin typeface="Times New Roman"/>
                <a:ea typeface="Times New Roman"/>
                <a:cs typeface="Times New Roman"/>
                <a:sym typeface="Times New Roman"/>
              </a:rPr>
              <a:t>Koordinátor</a:t>
            </a:r>
            <a:endParaRPr/>
          </a:p>
          <a:p>
            <a:pPr indent="-285750" lvl="1" marL="742950" marR="0" rtl="0" algn="just">
              <a:lnSpc>
                <a:spcPct val="130000"/>
              </a:lnSpc>
              <a:spcBef>
                <a:spcPts val="320"/>
              </a:spcBef>
              <a:spcAft>
                <a:spcPts val="0"/>
              </a:spcAft>
              <a:buClr>
                <a:schemeClr val="dk1"/>
              </a:buClr>
              <a:buSzPts val="1600"/>
              <a:buFont typeface="Arial"/>
              <a:buChar char="–"/>
            </a:pPr>
            <a:r>
              <a:rPr b="0" i="0" lang="cs-CZ" sz="1600" u="none" cap="none" strike="noStrike">
                <a:solidFill>
                  <a:schemeClr val="dk1"/>
                </a:solidFill>
                <a:latin typeface="Times New Roman"/>
                <a:ea typeface="Times New Roman"/>
                <a:cs typeface="Times New Roman"/>
                <a:sym typeface="Times New Roman"/>
              </a:rPr>
              <a:t>Myslitel</a:t>
            </a:r>
            <a:endParaRPr/>
          </a:p>
          <a:p>
            <a:pPr indent="-285750" lvl="1" marL="742950" marR="0" rtl="0" algn="just">
              <a:lnSpc>
                <a:spcPct val="130000"/>
              </a:lnSpc>
              <a:spcBef>
                <a:spcPts val="320"/>
              </a:spcBef>
              <a:spcAft>
                <a:spcPts val="0"/>
              </a:spcAft>
              <a:buClr>
                <a:schemeClr val="dk1"/>
              </a:buClr>
              <a:buSzPts val="1600"/>
              <a:buFont typeface="Arial"/>
              <a:buChar char="–"/>
            </a:pPr>
            <a:r>
              <a:rPr b="0" i="0" lang="cs-CZ" sz="1600" u="none" cap="none" strike="noStrike">
                <a:solidFill>
                  <a:schemeClr val="dk1"/>
                </a:solidFill>
                <a:latin typeface="Times New Roman"/>
                <a:ea typeface="Times New Roman"/>
                <a:cs typeface="Times New Roman"/>
                <a:sym typeface="Times New Roman"/>
              </a:rPr>
              <a:t>Formovač</a:t>
            </a:r>
            <a:endParaRPr/>
          </a:p>
          <a:p>
            <a:pPr indent="-285750" lvl="1" marL="742950" marR="0" rtl="0" algn="just">
              <a:lnSpc>
                <a:spcPct val="130000"/>
              </a:lnSpc>
              <a:spcBef>
                <a:spcPts val="320"/>
              </a:spcBef>
              <a:spcAft>
                <a:spcPts val="0"/>
              </a:spcAft>
              <a:buClr>
                <a:schemeClr val="dk1"/>
              </a:buClr>
              <a:buSzPts val="1600"/>
              <a:buFont typeface="Arial"/>
              <a:buChar char="–"/>
            </a:pPr>
            <a:r>
              <a:rPr b="0" i="0" lang="cs-CZ" sz="1600" u="none" cap="none" strike="noStrike">
                <a:solidFill>
                  <a:schemeClr val="dk1"/>
                </a:solidFill>
                <a:latin typeface="Times New Roman"/>
                <a:ea typeface="Times New Roman"/>
                <a:cs typeface="Times New Roman"/>
                <a:sym typeface="Times New Roman"/>
              </a:rPr>
              <a:t>Kontrolor</a:t>
            </a:r>
            <a:endParaRPr/>
          </a:p>
          <a:p>
            <a:pPr indent="-285750" lvl="1" marL="742950" marR="0" rtl="0" algn="just">
              <a:lnSpc>
                <a:spcPct val="130000"/>
              </a:lnSpc>
              <a:spcBef>
                <a:spcPts val="320"/>
              </a:spcBef>
              <a:spcAft>
                <a:spcPts val="0"/>
              </a:spcAft>
              <a:buClr>
                <a:schemeClr val="dk1"/>
              </a:buClr>
              <a:buSzPts val="1600"/>
              <a:buFont typeface="Arial"/>
              <a:buChar char="–"/>
            </a:pPr>
            <a:r>
              <a:rPr b="0" i="0" lang="cs-CZ" sz="1600" u="none" cap="none" strike="noStrike">
                <a:solidFill>
                  <a:schemeClr val="dk1"/>
                </a:solidFill>
                <a:latin typeface="Times New Roman"/>
                <a:ea typeface="Times New Roman"/>
                <a:cs typeface="Times New Roman"/>
                <a:sym typeface="Times New Roman"/>
              </a:rPr>
              <a:t>Týmový pracovník</a:t>
            </a:r>
            <a:endParaRPr/>
          </a:p>
          <a:p>
            <a:pPr indent="-285750" lvl="1" marL="742950" marR="0" rtl="0" algn="just">
              <a:lnSpc>
                <a:spcPct val="130000"/>
              </a:lnSpc>
              <a:spcBef>
                <a:spcPts val="320"/>
              </a:spcBef>
              <a:spcAft>
                <a:spcPts val="0"/>
              </a:spcAft>
              <a:buClr>
                <a:schemeClr val="dk1"/>
              </a:buClr>
              <a:buSzPts val="1600"/>
              <a:buFont typeface="Arial"/>
              <a:buChar char="–"/>
            </a:pPr>
            <a:r>
              <a:rPr b="0" i="0" lang="cs-CZ" sz="1600" u="none" cap="none" strike="noStrike">
                <a:solidFill>
                  <a:schemeClr val="dk1"/>
                </a:solidFill>
                <a:latin typeface="Times New Roman"/>
                <a:ea typeface="Times New Roman"/>
                <a:cs typeface="Times New Roman"/>
                <a:sym typeface="Times New Roman"/>
              </a:rPr>
              <a:t>Kompletovač</a:t>
            </a:r>
            <a:endParaRPr b="0" i="0" sz="1600" u="none" cap="none" strike="noStrike">
              <a:solidFill>
                <a:schemeClr val="dk1"/>
              </a:solidFill>
              <a:latin typeface="Times New Roman"/>
              <a:ea typeface="Times New Roman"/>
              <a:cs typeface="Times New Roman"/>
              <a:sym typeface="Times New Roman"/>
            </a:endParaRPr>
          </a:p>
          <a:p>
            <a:pPr indent="-285750" lvl="1" marL="742950" marR="0" rtl="0" algn="just">
              <a:lnSpc>
                <a:spcPct val="130000"/>
              </a:lnSpc>
              <a:spcBef>
                <a:spcPts val="320"/>
              </a:spcBef>
              <a:spcAft>
                <a:spcPts val="0"/>
              </a:spcAft>
              <a:buClr>
                <a:schemeClr val="dk1"/>
              </a:buClr>
              <a:buSzPts val="1600"/>
              <a:buFont typeface="Arial"/>
              <a:buChar char="–"/>
            </a:pPr>
            <a:r>
              <a:rPr b="0" i="0" lang="cs-CZ" sz="1600" u="none" cap="none" strike="noStrike">
                <a:solidFill>
                  <a:schemeClr val="dk1"/>
                </a:solidFill>
                <a:latin typeface="Times New Roman"/>
                <a:ea typeface="Times New Roman"/>
                <a:cs typeface="Times New Roman"/>
                <a:sym typeface="Times New Roman"/>
              </a:rPr>
              <a:t>Specialista</a:t>
            </a:r>
            <a:endParaRPr/>
          </a:p>
          <a:p>
            <a:pPr indent="-196850" lvl="1" marL="742950" marR="0" rtl="0" algn="just">
              <a:lnSpc>
                <a:spcPct val="130000"/>
              </a:lnSpc>
              <a:spcBef>
                <a:spcPts val="280"/>
              </a:spcBef>
              <a:spcAft>
                <a:spcPts val="0"/>
              </a:spcAft>
              <a:buClr>
                <a:schemeClr val="dk1"/>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9"/>
          <p:cNvSpPr txBox="1"/>
          <p:nvPr>
            <p:ph type="title"/>
          </p:nvPr>
        </p:nvSpPr>
        <p:spPr>
          <a:xfrm>
            <a:off x="251520" y="195486"/>
            <a:ext cx="4896544" cy="5077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Times New Roman"/>
              <a:buNone/>
            </a:pPr>
            <a:r>
              <a:rPr lang="cs-CZ"/>
              <a:t>Kmenové vůdcovství</a:t>
            </a:r>
            <a:endParaRPr/>
          </a:p>
        </p:txBody>
      </p:sp>
      <p:pic>
        <p:nvPicPr>
          <p:cNvPr descr="Kniha měsíce - 2019/04 - Zrození kmenového vůdce" id="89" name="Google Shape;89;p9"/>
          <p:cNvPicPr preferRelativeResize="0"/>
          <p:nvPr/>
        </p:nvPicPr>
        <p:blipFill rotWithShape="1">
          <a:blip r:embed="rId3">
            <a:alphaModFix/>
          </a:blip>
          <a:srcRect b="0" l="0" r="0" t="0"/>
          <a:stretch/>
        </p:blipFill>
        <p:spPr>
          <a:xfrm>
            <a:off x="3203848" y="627534"/>
            <a:ext cx="2407615" cy="41559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U">
  <a:themeElements>
    <a:clrScheme name="OPF">
      <a:dk1>
        <a:srgbClr val="307871"/>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2016-07-06T15:42:34Z</dcterms:created>
  <dc:creator>Václav Minařík</dc:creator>
</cp:coreProperties>
</file>