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64" r:id="rId3"/>
    <p:sldId id="310" r:id="rId4"/>
    <p:sldId id="315" r:id="rId5"/>
    <p:sldId id="314" r:id="rId6"/>
    <p:sldId id="316" r:id="rId7"/>
    <p:sldId id="317" r:id="rId8"/>
    <p:sldId id="318" r:id="rId9"/>
    <p:sldId id="320" r:id="rId10"/>
    <p:sldId id="319" r:id="rId11"/>
    <p:sldId id="321" r:id="rId12"/>
    <p:sldId id="322" r:id="rId13"/>
    <p:sldId id="323" r:id="rId14"/>
    <p:sldId id="326" r:id="rId15"/>
    <p:sldId id="333" r:id="rId16"/>
    <p:sldId id="334" r:id="rId17"/>
    <p:sldId id="335" r:id="rId18"/>
    <p:sldId id="336" r:id="rId19"/>
    <p:sldId id="338" r:id="rId20"/>
    <p:sldId id="337" r:id="rId21"/>
    <p:sldId id="341" r:id="rId22"/>
    <p:sldId id="382" r:id="rId23"/>
    <p:sldId id="346" r:id="rId24"/>
    <p:sldId id="383" r:id="rId25"/>
    <p:sldId id="384" r:id="rId26"/>
    <p:sldId id="385" r:id="rId27"/>
    <p:sldId id="324" r:id="rId28"/>
    <p:sldId id="325" r:id="rId29"/>
    <p:sldId id="386" r:id="rId30"/>
    <p:sldId id="327" r:id="rId31"/>
    <p:sldId id="328" r:id="rId32"/>
    <p:sldId id="329" r:id="rId33"/>
    <p:sldId id="330" r:id="rId34"/>
    <p:sldId id="331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5" r:id="rId43"/>
    <p:sldId id="344" r:id="rId44"/>
    <p:sldId id="342" r:id="rId45"/>
    <p:sldId id="343" r:id="rId46"/>
    <p:sldId id="332" r:id="rId47"/>
    <p:sldId id="345" r:id="rId48"/>
    <p:sldId id="39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7" r:id="rId59"/>
    <p:sldId id="356" r:id="rId60"/>
    <p:sldId id="340" r:id="rId61"/>
    <p:sldId id="358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266" r:id="rId72"/>
    <p:sldId id="309" r:id="rId7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https://www.youtube.com/watch?v=6qAbzDW6B9c</a:t>
            </a:r>
            <a:r>
              <a:rPr lang="cs-CZ" dirty="0"/>
              <a:t>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2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lo.org/budapest/what-we-do/publications/WCMS_238655/lang--en/index.ht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lo.org/wcmsp5/groups/public/---europe/---ro-geneva/---sro-budapest/documents/publication/wcms_238655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lobalcompact.org/" TargetMode="External"/><Relationship Id="rId2" Type="http://schemas.openxmlformats.org/officeDocument/2006/relationships/hyperlink" Target="https://www.youtube.com/channel/UCe_9UxBZjRSnbb6i-zC59Jg/videos?shelf_id=0&amp;view=0&amp;sort=d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zp.cz/cz/parizska_dohoda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" TargetMode="External"/><Relationship Id="rId2" Type="http://schemas.openxmlformats.org/officeDocument/2006/relationships/hyperlink" Target="https://faktaoklimatu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www.klimatickazmena.cz/c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dgs.un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/standards/iso26000.htm" TargetMode="External"/><Relationship Id="rId2" Type="http://schemas.openxmlformats.org/officeDocument/2006/relationships/hyperlink" Target="http://www.unmz.cz/urad/csn-iso-26000-pokyny-pro-oblast-spolecenske-odpovednost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s.cz/Nase-sluzby/CSN-EN-ISO-140012016-Environmentalni-management.html" TargetMode="External"/><Relationship Id="rId2" Type="http://schemas.openxmlformats.org/officeDocument/2006/relationships/hyperlink" Target="http://www.enviweb.cz/eslovnik/11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maseu.cz/emas/databaze-emas" TargetMode="External"/><Relationship Id="rId2" Type="http://schemas.openxmlformats.org/officeDocument/2006/relationships/hyperlink" Target="https://www.cenia.cz/spolecenska-odpovednost/ema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www.ecolabelindex.com/ecolabel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prava.dobrapraxe.cz/cz/priklady-dobre-praxe/ostrava-fungovani-systemu-emas-na-krajskem-uradu-moravskoslezskeho-kraje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IQNet-SR-10-System-managementu-spolecenske-odpovednosti.html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CSN-OHSAS-180012008-Management-bezpecnosti-a-ochrany-zdravi-pri-praci.html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q.cz/certifikace/certifikace-systemu-managementu-a-produktu/detail/01-0391-spolecenska-odpovednost-organizaci-csr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enyforadarcu.cz/rocnik-2021/vitezne-organizace-2021.html" TargetMode="External"/><Relationship Id="rId2" Type="http://schemas.openxmlformats.org/officeDocument/2006/relationships/hyperlink" Target="http://www.donorsforum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donorsforum.cz/o-dacovstvi/mapa-darcovstvi-2023.htm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da-auto.cz/o-spolecnosti/udrzitelnost" TargetMode="External"/><Relationship Id="rId2" Type="http://schemas.openxmlformats.org/officeDocument/2006/relationships/hyperlink" Target="https://www.skoda-auto.cz/_doc/fe4c4bc1-9f65-4efb-a04a-f906404e076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dravamesta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31640" y="2067694"/>
            <a:ext cx="4248472" cy="266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nástrojů, standardů, přístupů v oblasti CSR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CSR ve veřejné správě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 kritériem pro klasifikaci hodnocení CSR aktivit může být,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provádění hodnocení, zda může společnost sama využít určitý postupy, nebo je vhodný pro hodnocení externími subjekty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lze shledat dvě možné alternativy přístupu.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963747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Sebehodnocením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self-evaluation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na základě využitých metod či nástrojů, např. prostřednictvím existujících způsobů metodiky KORP, na základě dotazníku vytvořeného pro potřeby ocenění Ceny hejtmana za společenskou odpovědnost, ISO 26000.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 hodnocení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(třetí stranou) – provedené na základě např. v rámci existujících ocenění spjatých s prvky CSR, certifikace ISO 14000, GRI, EMAS,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SR10.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nástroje a standardy CSR (globálního typu) mají úzce definované oblasti zaměření především v oblastech: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02475" y="352914"/>
            <a:ext cx="4241068" cy="45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přírodního prostředí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CERES principy, ISO 14000, Kjótský protokol),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(pracovních podmínek)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(např. Fair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ETI base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Fair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správě a řízení společností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governance,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governance in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Commmonwealth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praní špinavých peněž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Wolfsberg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laundering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comittee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úplatkářství a korupce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Pravidla mezinárodní hospodářské komory pro boj s úplatkářstvím,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Idustry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Inivitative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lidských práv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OSN normy pro odpovědnost nadnárodních společností s dopadem na lidská práva)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společensky odpovědných principů (např. AA 1000, GRI).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Příklad klasifikace nástrojů CSR dle jeho zaměření a dopadů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51397"/>
              </p:ext>
            </p:extLst>
          </p:nvPr>
        </p:nvGraphicFramePr>
        <p:xfrm>
          <a:off x="859098" y="703189"/>
          <a:ext cx="5441094" cy="413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kument" r:id="rId3" imgW="5746651" imgH="4372644" progId="Word.Document.12">
                  <p:embed/>
                </p:oleObj>
              </mc:Choice>
              <mc:Fallback>
                <p:oleObj name="Dokument" r:id="rId3" imgW="5746651" imgH="4372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098" y="703189"/>
                        <a:ext cx="5441094" cy="413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64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Příklad klasifikace nástrojů CSR dle jeho zaměření a dopadů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512" y="1492497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Komparace vybraných oblastí zaměření standardů OECD </a:t>
            </a:r>
            <a:r>
              <a:rPr lang="cs-CZ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Guidelines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ILO deklarace a UNGC </a:t>
            </a:r>
            <a:endParaRPr lang="cs-CZ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90417"/>
              </p:ext>
            </p:extLst>
          </p:nvPr>
        </p:nvGraphicFramePr>
        <p:xfrm>
          <a:off x="623852" y="2029736"/>
          <a:ext cx="6896827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Vybraný aspekt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OECD </a:t>
                      </a:r>
                      <a:r>
                        <a:rPr lang="cs-CZ" sz="1400" dirty="0" err="1">
                          <a:effectLst/>
                        </a:rPr>
                        <a:t>Guidelines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ILO deklarace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UN Global Compact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Obecné zásady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Zveřejňování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Oblast pracovních vztahů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Lidská práva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Životní prostředí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Korupce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Zájmy spotřebitelů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Zdaňování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7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tkví velký problém v tom, že existuje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velký počet standardů.</a:t>
            </a: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stanovit jeden doporučený postup, je nutno zohlednit zájem stakeholderů, vlastníků ve smyslu vyvíjení tlaků na jejich management.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5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velmi málo standardů, u kterých lze nalézt i požadavek na zavedení měření výkonnosti, tzn. indikátorů, které se pravidelně vyhodnocují (např. GRI, EMAS).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podniky chtějí zkvalitnit jejich reportingový rámec, tak jsou vhodné standardy v oblasti GRI, v sociálním pilíři pak je významný a rozšířený standard SA 8000.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účely certifikace byl vytvořen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SR10, kdy je možno se dle tohoto standardu certifikovat (je vhodný pro MSP, soukromý i veřejný sektor).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Doporučené rámce chování, cíle, postupy a ujasnění si hlavních kroků v jednotlivých zaměřeních CSR je např. v ISO 26000.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zásad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nadnárodních podnicích a sociální politice 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deklarace byla přijata v roce 1977.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 je určena pro nadnárodní společnosti, vlády a zaměstnanecké a pracovní organizace upravující oblasti pracovních podmínek a vztahů.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činností Mezinárodní organizace práce je formulování přijímání a prosazování mezinárodních pracovních standardů. Ty jsou přijímány ve formě úmluv a doporučení.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Úmluvy ILO jsou mezinárodními smlouvami, které jsou po schválení konferencí otevřené členským zemím k ratifikaci. Ratifikací pak vzniká členské zemi povinnost plnit ustanovení příslušné úmluvy a pravidelně informovat o stavu jejího naplňování.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online:</a:t>
            </a:r>
          </a:p>
          <a:p>
            <a:pPr marL="0" indent="0">
              <a:buNone/>
            </a:pP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http://www.ilo.org/budapest/what-we-do/publications/WCMS_238655/lang--en/index.htm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 na deklaraci: 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http://www.ilo.org/wcmsp5/groups/public/---europe/---ro-geneva/---sro-budapest/documents/publication/wcms_238655.pdf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oblasti je doporučeno akceptovat tyto kroky: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přímo i s využitím různých vazeb podporovat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plnou a produktivní zaměstnanost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nadnárodních společnostech;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zavádět postupy v oblasti zaměstnanosti založené na rovnosti příležitostí a zacházení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výběr a postup v zaměstnání provádět na základě zásluh;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jistotu zaměstnání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tím, že podniky budou plánovat využití lidských zdrojů, nebudou svévolně propouštět, budou v rozumné míře informovat o změnách a přijmou opatření na zmírnění negativních dopadů změn;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vlády by měly sledovat a regulovat vliv nadnárodních společností na zaměstnanost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vytvářet programy na ochranu před ztrátou příjmu při ukončení pracovního poměru.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Odborný výcvik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je doporučeno vyvíjet politiku odborného výcviku a poradenství, aby podniky zajišťovaly výcvik, který odpovídá potřebám jejich rozvoje i rozvoje země a zapojení podniků do programů, které podporují získávání a rozvoj kvalifikace a poradenství pro volbu povolání.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a životní podmínky,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podniky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vyplácely mzdy, benefity a vytvářely pracovní podmínky stejně příznivé jako u srovnatelných zaměstnavatelů a v rozvojových zemích pak poskytovaly “co možná nejlepší” mzdy, benefity a pracovní podmínky;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dávaly zaměstnancům k dispozici základní vybavení dobré kvality;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pomáhaly zrušit dětskou práci;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zajistily nejvyšší standardy ochrany zdraví a bezpečnosti při práci.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Pracovněprávní vztahy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doporučuje se podnikům aby,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nastolily takové pracovněprávní vztahy, které nejsou méně výhodné než pracovněprávní vztahy u srovnatelných zaměstnavatelů;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dodržovaly svobodu sdružování a právo na kolektivní vyjednávání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poskytovaly k tomu vybavení a informace, které jsou potřebné pro účelná jednání;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zajistily vedení pravidelných konzultací k otázkám společného zájmu;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vyšetřovaly stížnosti zaměstnanců s využitím náležitých postupů;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se zaměstnanci a jejich zástupci vyvíjely mechanismy pro vedení konzultací a řešení sporů;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respektovaly právo zaměstnanců předkládat stížnosti, aniž by byli vystaveni jakékoli újmě.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stanovuje 10 základních principů: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972651"/>
            <a:ext cx="3960440" cy="405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a respektovat mezinárodně uznávána lidská práva.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Zajistit, aby se nepodílely na porušování lidských práv v jakémkoliv směru.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Uznání práva na sdružování zaměstnanců a kolektivního vyjednávání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Zamezení jakékoli formě nucené práce.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Zamezit dětské práci.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Bránit jakékoliv diskriminaci v zaměstnání.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preventivní přístup k ochraně ŽP.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iniciativ prosazujících zvyšování odpovědnosti vůči životnímu prostředí.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vývoj a šíření ekologicky šetrných technologií.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 proti korupci všech forem, včetně úplatkářství a vydírání.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významné globální vysoce respektované normativní rámce lze nalézt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UNGC,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Sullivan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AA1000,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Deklarace.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Odpovědné podnikání a chování znamená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reagovat na očekávání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je vědomá a veřejná činnost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motivovaná právě externími očekáváním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např. pokud se jedná o řízení dodavatelských řetězců, monitorování a podávání CSR zpráv apod.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iniciativy CSR jsou velmi různorodé v oblastech působnosti a cílů CSR, původu i oblastech dopadů aktivit a prováděných mechanismů.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iniciativy mají za cíl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zvyšovat povědomí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významu společenské odpovědnosti v obecné rovině.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Jiné podporují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určitý kodex chování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některé obsahují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pro poskytování zpráv nebo informací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certifikace, systémy označování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síť Global Compact Česká republika od roku 2015 šíří základní principy této mezinárodní iniciativy také v českém prostředí.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Compact 2030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online přednášky 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https://www.youtube.com/channel/UCe_9UxBZjRSnbb6i-zC59Jg/videos?shelf_id=0&amp;view=0&amp;sort=dd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388092"/>
            <a:ext cx="3823828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červenci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zahájil generální tajemník OSN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Kofi Annan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iniciativu Global Compact.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prosadit 10 základních principů podnikání ve čtyřech oblastech - těmi 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lidská práva, pracovní prostředí, životní prostředí a boj proti korupci.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je síť firem a organizací, které se rozhodly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sjednotit své poslání i každodenní činnosti s deseti obecně přijímanými principy společenské odpovědnosti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koordinuje společensky odpovědné aktivity jednotlivých společností prostřednictvím národních sítí, které se v současné době nachází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zemích světa.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 </a:t>
            </a: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https://www.unglobalcompact.org/</a:t>
            </a: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2015 byl mezníkem pro multilateralismus a formování mezinárodní politiky, s přijetím několika významných dohod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99812" y="466954"/>
            <a:ext cx="4327884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Transformace našeho světa: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 2030 pro udržitelný rozvoj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svými 17 cíli udržitelného rozvoje byla přijata na summitu OSN o udržitelném rozvoji v New Yorku v září 2015.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Pařížská dohoda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přijata smluvními stranami Rámcové úmluvy OSN o změně klimatu. Dohoda mimo jiné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dlouhodobý cíl ochrany klimatu, jímž je přispět k udržení nárůstu průměrné globální teploty výrazně pod hranicí 2°C v porovnání s obdobím před průmyslovou revolucí a usilovat o to, aby nárůst teploty nepřekročil hranici 1,5°C a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významnou změnu, pokud jde o závazky snižování emisí skleníkových plynů. Dohoda totiž ukládá nejen rozvinutým, ale i rozvojovým státům povinnost stanovit si vnitrostátní redukční příspěvky k dosažení cíle Dohody.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Pařížské dohody se ČR jako člen EU přihlásila s ostatními členskými státy EU společně snížit do roku 2030 emise skleníkových plynů o nejméně 40 % ve srovnání s rokem 1990. 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https://www.mzp.cz/</a:t>
            </a:r>
            <a:r>
              <a:rPr 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cz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parizska_dohoda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Udržitelný rozvoj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Konference OSN o změně klimatu 2021 v Glasgow.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https://faktaoklimatu.cz/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https://climate.nasa.gov/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https://www.klimatickazmena.cz/cs/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4241068" cy="487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26. konferenci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Rámcové úmluvy OSN o změně klimatu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(COP 26), 16. zasedání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Kjótského protokolu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(CMP16) a třetí zasedání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Pařížské dohody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(CMA3).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Tato konference byla první od Pařížské dohody, která od stran očekávala, že přijmou přísnější závazky ke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zmírnění změny klimatu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Pařížská dohoda vyžaduje, aby strany každých pět let prováděly zvyšování národních závazků. Výsledkem COP 26 byl Glasgowský pakt o klimatu, který byl vyjednán na základě konsensu zástupců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 zúčastněných stran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Kvůli zásahům Indie a Číny, které oslabily snahu o ukončení uhelné energetiky a dotací fosilních paliv, skončila konference přijetím méně přísné rezoluce, než někteří očekávali. Nicméně pakt byl první klimatickou dohodou, která se výslovně zavazuje ke snížení využívání uhlí.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Obsahuje formulace, které vybízely k naléhavějšímu snižování emisí skleníkových plynů, a slibuje více finančních prostředků pro rozvojové země na přizpůsobení se dopadům klimatu.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Udržitelný rozvoj - milníky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4855468"/>
            <a:ext cx="27437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http://www.mzp.cz/cz/udrzitelny_rozvoj (2016)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udržitelného rozvoje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l-PL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pl-P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https://sdgs.un.org/</a:t>
            </a:r>
            <a:r>
              <a:rPr lang="pl-P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/>
              <a:t>Home | Sustainable Development (un.</a:t>
            </a:r>
            <a:endParaRPr lang="pl-PL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00" y="1388240"/>
            <a:ext cx="5390184" cy="34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Představuje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průvodce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společenskou odpovědností pro společnosti a organizace ze soukromého i veřejného sektoru.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není určena k certifikaci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ale jedná se o nástroj pro využití pro sebehodnocení i hodnocení třetí stranou. Je úzce provázána s certifikační normou SA 8000.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roce 2011 byla vydána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26000 Pokyny pro oblast společenské odpovědnosti.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Jednotlivé sekce normy zohledňují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zapojování jednotlivých stakeholderů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strategický záměr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začlenění společenské odpovědnosti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podmínek organizace tak, aby se stala součástí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firemní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kultury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představuje principy společenské odpovědnosti, doporučuje měření a rozebírá do hloubky 7 základních témat.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a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Lidská práva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Pracovní podmínky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Životní prostředí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Korektní podnikání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Péče o spotřebitele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Zapojení a rozvoj místních komunit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Enriqueta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Kapitoly normy ISO 26000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44891" y="614470"/>
          <a:ext cx="7560841" cy="4089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59">
                <a:tc>
                  <a:txBody>
                    <a:bodyPr/>
                    <a:lstStyle/>
                    <a:p>
                      <a:pPr marL="19875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Kapitola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8008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Charakteristika kapitoly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1. Předmět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151130" indent="-90170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Stanoven </a:t>
                      </a:r>
                      <a:r>
                        <a:rPr lang="cs-CZ" sz="1100" b="1" dirty="0">
                          <a:effectLst/>
                        </a:rPr>
                        <a:t>obsahový rámec normy </a:t>
                      </a:r>
                      <a:r>
                        <a:rPr lang="cs-CZ" sz="1100" dirty="0">
                          <a:effectLst/>
                        </a:rPr>
                        <a:t>včetně omezujících podmínek a výjimek.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2. Termíny a definice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Obsahuje charakteristiku </a:t>
                      </a:r>
                      <a:r>
                        <a:rPr lang="cs-CZ" sz="1100" b="1" dirty="0">
                          <a:effectLst/>
                        </a:rPr>
                        <a:t>základní terminologie </a:t>
                      </a:r>
                      <a:r>
                        <a:rPr lang="cs-CZ" sz="1100" dirty="0">
                          <a:effectLst/>
                        </a:rPr>
                        <a:t>mající význam k vymezení společenské odpovědnosti a jejích používání.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3. Pochopení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významné </a:t>
                      </a:r>
                      <a:r>
                        <a:rPr lang="cs-CZ" sz="1100" b="1" dirty="0">
                          <a:effectLst/>
                        </a:rPr>
                        <a:t>faktory a podmínky</a:t>
                      </a:r>
                      <a:r>
                        <a:rPr lang="cs-CZ" sz="1100" dirty="0">
                          <a:effectLst/>
                        </a:rPr>
                        <a:t>, které ovlivňují společenskou odpovědnost v praxi. Jsou uvedeny charakteristiky konceptu CSR a souvislosti s danou organizací a také je uveden návod pro používání této normy pro MSP.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4. Principy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Jsou zavedeny a </a:t>
                      </a:r>
                      <a:r>
                        <a:rPr lang="cs-CZ" sz="1100" b="1" dirty="0">
                          <a:effectLst/>
                        </a:rPr>
                        <a:t>vysvětleny principy </a:t>
                      </a:r>
                      <a:r>
                        <a:rPr lang="cs-CZ" sz="1100" dirty="0">
                          <a:effectLst/>
                        </a:rPr>
                        <a:t>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5. Uznání společenské odpovědnosti a zapojení zainteresovaných stran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postup uznání vlastní společenské odpovědnosti </a:t>
                      </a:r>
                      <a:r>
                        <a:rPr lang="cs-CZ" sz="1100" dirty="0">
                          <a:effectLst/>
                        </a:rPr>
                        <a:t>ze strany organizace, identifikace a zapojení zainteresovaných stran a také uvádí pokyny týkající se vztahů mezi organizací a zainteresovaných stran včetně poznání a identifikace těchto subjektů a vymezení sféry vzájemného vlivu organizace.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6. Pokyny k základním tématům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základní témata </a:t>
                      </a:r>
                      <a:r>
                        <a:rPr lang="cs-CZ" sz="1100" dirty="0">
                          <a:effectLst/>
                        </a:rPr>
                        <a:t>a problematiku související se společenskou odpovědností. Témata jsou doplněna o rozsah, vzájemný vztah, principy, opatření, které souvisejí s uplatňováním 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7. Pokyny k integraci společenské odpovědnosti v celé organizaci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Stanoveny </a:t>
                      </a:r>
                      <a:r>
                        <a:rPr lang="cs-CZ" sz="1100" b="1" dirty="0">
                          <a:effectLst/>
                        </a:rPr>
                        <a:t>pokyny k implementaci společenské odpovědnosti do praxe</a:t>
                      </a:r>
                      <a:r>
                        <a:rPr lang="cs-CZ" sz="1100" dirty="0">
                          <a:effectLst/>
                        </a:rPr>
                        <a:t>, především v oblastech chápání CSR, integrace do organizace, komunikaci, revizi postupů, zlepšování výsledků a pravidelné vyhodnocování iniciativ.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108585" indent="-138430" algn="l"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            Příloha A, 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Předkládá neúplný </a:t>
                      </a:r>
                      <a:r>
                        <a:rPr lang="cs-CZ" sz="1100" b="1" dirty="0">
                          <a:effectLst/>
                        </a:rPr>
                        <a:t>seznam dobrovolných iniciativ a nástrojů </a:t>
                      </a:r>
                      <a:r>
                        <a:rPr lang="cs-CZ" sz="1100" dirty="0">
                          <a:effectLst/>
                        </a:rPr>
                        <a:t>týkajících se společenské odpovědnosti, jež se zabývají aspekty jednoho nebo několika základních témat, případně integrace společenské odpovědnosti do celé organizace. Obsahuje také výklad zkratek použitý v dané normě.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Jednotlivé logické provázanosti byly implementovány do schématického přehledu normy, kde je patrné zaměření jednotlivých kapitol a vzájemných vztahů.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jednotlivé pochopení jsou zde pro názornost vymezeny oblasti z kapitoly č. 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99542"/>
            <a:ext cx="46485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Sedm principů (kapitola č. 4 normy) společenské odpovědnosti: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 organizace za své dopady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společnost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Transparentnost organizace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jejich rozhodnutích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aktivitách, které mají dopad na ostatní.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etického chování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který stanovuje, že by se organizace vždy a za všech okolností měla chovat eticky.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stakeholderů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stanovuje, že by organizace měla respektovat a brát v úvahu zájmy všech zainteresovaných subjektů.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Pravidlo zákonnosti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stanovuje, že organizace musí respektovat platnou legislativu.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mezinárodních standardů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stanovuje, organizace by měla respektovat relevantní mezinárodní standardy.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lidských práv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určuje, že by organizace měla uznávat důležitost a univerzálnost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4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 pomáhá organizaci zvýšit její pověst, zlepšit kulturu, angažovanost a produktivitu pracovníků.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Základní témata a problematika společenské odpovědnosti: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http://www.unmz.cz/urad/csn-iso-26000-pokyny-pro-oblast-spolecenske-odpovednosti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http://www.iso.org/iso/home/standards/iso26000.htm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275606"/>
            <a:ext cx="424106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Přijetím požadavků normy ISO 26000 se organizace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zavazují k dodržování pravidel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odpovědnosti.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obsahuje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metodické pokyny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zlepšení v základní třech oblastech odpovědnosti (tzv. Triple Bottom Line) - v oblasti sociální odpovědnosti, v ekonomické odpovědnosti a v dopadech na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5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řady ISO 10000, 14000, 5001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Standardy jsou dobrovolné a vznikly na základě dialogu mezi zainteresovanými stranami a jsou chápány jako nadstandard v odpovědném chování managementu.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Uvedeny jako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nástroje pro implementaci prvků systému řízení  podniků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zohledňují a pokrývají dílčí oblasti CSR, konkrétně se jedná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zájem zákazníků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jako významného stakeholdera a také oblast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tzn. zohledňování dopadů působení činnosti společnosti na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skupin ISO 10000 (např. ISO 10001, 10002, 10003)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zaměřeny na management kvality ve vztahu spokojenosti zákazníka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kde jsou určována pravidla chování organizace k zákazníkům.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5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10001:2008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Směrnice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pravidla chování organizací.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Pravidla jsou založená na následujících principech: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Součástí pravidel 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splnitelný příslib daný organizací zákazníkům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 ním spojená ustanovení (omezení příslibu, komu podávat dotazy, kam směřovat stížnosti, co se stane v případě nedodržení).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by měla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definovat kvalitativní nebo kvantitativní ukazatele výkonnosti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souvisí s uvedenými pravidly.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Postup, jak a komu se mají předávat dotazy a stížnosti zákazníků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případě, že dojde k porušení (nesplnění) pravidel.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Opatření a postupy pro případ nedodržení příslibů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daných pravidly.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významné globální vysoce respektované normativní rámce lze nalézt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UNGC,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Sullivan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AA1000,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Deklarace.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iniciativy respektují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postavení společností (např. v odvětví),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jsou do procesu CSR vtaženi jednotliví aktéři z různých stran zaměření předmětů činnosti společností, ale i z jiných odvětví (vznik platforem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iniciativy v oblasti CSR řeší řadu oblastí, mezi nejčastější patří ochrana lidských a pracovních práv, rozvoj komunit, práva spotřebitelů, používání bezpečnostních opatření, korupce, BOZP a ochrana životního prostředí.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Příkladem vyvinutí iniciativy výhradně v podnikatelském sektoru může být např.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Comerce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Supply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zatímco jiné jsou určeny pro použití všemi organizacemi, ať už veřejné nebo soukromé povahy (ISO 26000, UNGC, GRI).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10002:2005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Směrnice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vyřizování stížností v organizacích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Zaměřuje se na následující oblasti: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Zlepšování spokojenosti zákazníka vytvářením otevřeného prostředí pro přijímání a vyřizování jeho stížností.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Zapojení vedení i pracovníků.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Rozpoznávání potřeb a očekávání stěžovatelů.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Poskytování vhodného procesu řešení.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Analyzování a vyhodnocování stížností za účelem zlepšování.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ve svých přílohách podává např. jednoduchý a praktický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postup vyřizování stížností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malém podniku, dále vzorový formulář pro stěžovatele a formulář pro vyšetřování stížnosti, uvádí principy pro objektivitu řešení stížností, diagram průběhu, neustálé monitorování a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10003:2009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řešení vnějších neshod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reklamací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plánování, navrhování, zavádění a zlepšování postupů řešení sporů týkajících se stížností pro případ, kdy se nepodařilo vyřešit je interně.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podává formou příloh dále různé podrobné návody (například):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použití různých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(pomocné, poradní nebo rozhodčí – např. mediace, smírčí jednání, rozhodčí metoda).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souhlasu s účastí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(již ve fázi uzavírání smluv – rozhodčí řízení místo soudního sporu).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zajištění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dostupnosti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(formou komunikace, vyškolených pracovníků).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zajištění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vhodnosti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(navrhované metody řešení sporu musí být vhodné vzhledem k povaze sporu).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Další návody (ke spravedlivému, kompetentnímu přístupu, včasnému postupu, transparentnosti, politice řešení sporů…).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0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normy ISO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skupiny ISO 14000 jsou zaměřené na systémy environmentálního managementu od vymezení principů, požadavků, přes systémy ecodesignu, implementace konkrétních prvků environmentálních přístupů, hodnocení výkonnosti a vliv na ŽP atd.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Jsou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rozděleny do dekád podle tematických okruhů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14000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Systémy environmentálního managementu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14001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pojednává o environmentálním managementu, tj. managementu „týkající se životního prostředí“. Společnost, která se rozhodla získat Certifikát osvědčující soulad s požadavky této normy, musí vytvořit, dokumentovat, uplatňovat a udržovat systém environmentálního managementu a neustále zlepšovat jeho efektivnost.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14010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Směrnice pro provádění environmentálních auditů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14020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Environmentální značky a prohlášení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14030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hodnocení environmentálních vlivů podniků na životní prostředí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14040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posuzování životního cyklu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14050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definice a termíny.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normy ISO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Komplexní přehled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http://www.enviweb.cz/eslovnik/119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Požadavky na certifikaci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http://www.cqs.cz/Nase-sluzby/CSN-EN-ISO-140012016-Environmentalni-management.html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Normy ISO 14000 v prvé řadě usilují o to, aby organizace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minimalizovala všechny rušivé vlivy své činnosti na životní prostředí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Cílem je aktivně podporovat vše, co je možné udělat pro prevenci škod na životním prostředí – ať už v průběhu výroby, nebo při používání výrobku – znečišťováním nebo vyčerpáváním přírodních zdrojů.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ISO 14000 se zabývají způsobem, jakým organizace pracují, nikoliv výsledky jejich práce -  orientují se na procesy, nikoliv produkty, nicméně způsob, jakým organizace řídí své procesy, samozřejmě ovlivňuje finální produkt.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50001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je zaměřena na systém managementu hospodaření s energií.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Zavedení normy může organizaci zlepšit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využívání energií a snižovat náklady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definovat současný stav využití energie,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stanovit cíle a způsoby jejich dosažení;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objektivně posoudit a stanovit priority úsporných opatření;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vytvořit transparentní postupy při řízení energetických zdrojů;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snížit emise bez negativního ekonomického dopadu;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zvýšit šanci na získání dotací a např. naplnit požadavky novely zákona 406/2000 Sb. – zaměřené především na velké podniky.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6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Management and Audit 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 systému environmentálního řízení a auditu (EMAS), představuje jeden ze způsobů, kterým může organizace přistoupit k zavedení tzv.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systému environmentálního řízení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(EMS).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 lze definovat jako součást celkového systému řízení organizace, jejímž cílem 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zahrnutí požadavků na ochranu životního prostředí do celkové strategie organizace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jejích každodenních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Zavedení systému se dotýká organizační struktury, způsobů rozdělení odpovědnosti, technologických postupů, procesů, zdrojů pro stanovení a zavedení politiky životního prostředí apod.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1" y="2772479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6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56184" y="951570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Management and Audit 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je jedním z dobrovolných nástrojů ochrany životního prostředí, tzn., že pozitivně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motivuje organizace k odpovědnému přístupu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ke zlepšování environmentální výkonnosti nad rámec legislativních požadavků.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 určen pro organizace provozující činnost v: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soukromé sféře (akciové společnosti, společnosti s ručením omezeným ad.)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pro organizace státní a veřejné správy (ministerstva, městské úřady ad.),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nebo jejich části (výrobní jednotka, detašovaná pracoviště).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28" name="Picture 4" descr="https://www.cenia.cz/wp-content/uploads/2019/03/EMAS-ISO14001_srovnani.jpg">
            <a:extLst>
              <a:ext uri="{FF2B5EF4-FFF2-40B4-BE49-F238E27FC236}">
                <a16:creationId xmlns:a16="http://schemas.microsoft.com/office/drawing/2014/main" id="{142B9DD9-89AA-4E16-85AC-84F977DA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2" y="2189632"/>
            <a:ext cx="3123431" cy="24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27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Cílem je především ochrana (snižování spotřeby) přírodních zdrojů, snižování vypouštění znečišťujících látek do ovzduší, snižování rizika environmentálních nehod (havárií) a také důraz na ochranu zdraví pracovníků a obyvatel.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řízení EMAS využívá řadu nástrojů, mezi ty nejvýznamnější můžeme řadit: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 environmentálního řízení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(EMS) – součást celkového systému řízení podniku, jejímž cílem je zahrnutí požadavků na ochranu životního prostředí do celkové strategie podniku a jeho každodenních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Čistší produkce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hledání příčin vzniku environmentálních zátěží na základě podrobné analýzy materiálově-energetických toků, odstraňování těchto příčin, omezování výrobních ztrát a úniků látek, hledání možností úspor ve výrobním procesu.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1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Stejně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norma ISO 14001 i EMAS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funguje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základě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principu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dobrovolnosti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řízení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využívá řadu nástrojů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mezi ty nejvýznamnější můžeme řadit: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Ekoznačení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(Ekologicky šetrné výrobky a služby) – vývoj a označování ekologicky šetrných výrobků a služeb, tj. produktů, které jsou k životnímu prostředí šetrnější než produkty alternativní (funkčně srovnatelné).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Ekodesign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navrhování a vývoj výrobků, kdy je vedle klasických vlastností (funkčnost, ekonomičnost, bezpečnost, ergonomičnost apod.) kladen velký důraz i na dosažení minimálního negativního dopadu výrobku na životní prostředí, a to v celém jeho životním cyklu.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manažerské účetnictví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(EMA) – zabývá se identifikací a shromažďováním informací o hmotných a energetických tocích v podniku, jeho environmentálních nákladech a dalších hodnotově (finančně) vyjádřených informací, které jsou východiskem pro rozhodování řídících pracovníků.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4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MŽP je garantem a odpovědným orgánem, ale CENIA jako informační agentura ŽP zabezpečuje registraci organizací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EMAS.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 zavádění EMAS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pro vymezení odlišností nástrojů mohou být etablována z odlišných faktorů např.: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uplatnitelnosti nástrojů z pohledu národního i nadnárodního rozsahu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důvěryhodnosti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standardu či nástrojů,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vzniku nástroje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 na mezinárodní úrovni, národní úrovni, soukromé iniciativy,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souvisejících s velikostí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sektor MSP,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mikropodniky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velké a nadnárodní společnosti,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normativního rámce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vhodnosti a obsahového vymezení konkrétních oblastí např. ve stanovených pilířích (ekonomický, sociální a environmentální),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CENIA detailní informace o EMAS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https://www.cenia.cz/spolecenska-odpovednost/emas/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Databáze EMAS (organizací)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https://emaseu.cz/emas/databaze-emas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Databáze ecolabeling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http://www.ecolabelindex.com/ecolabels/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 zavádění EMAS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7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Dostupné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https://sprava.dobrapraxe.cz/cz/priklady-dobre-praxe/ostrava-fungovani-systemu-emas-na-krajskem-uradu-moravskoslezskeho-kraje</a:t>
            </a:r>
            <a:r>
              <a:rPr lang="cs-CZ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19622"/>
            <a:ext cx="424106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 zdroje v IS  </a:t>
            </a:r>
          </a:p>
          <a:p>
            <a:pPr lvl="0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Zavést systém EMAS se vyplatí - MSK 2016 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prohlášení KÚ MSK 2022</a:t>
            </a:r>
          </a:p>
          <a:p>
            <a:pPr lvl="0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Příklad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EMAS v Úřadu Moravskoslezského kraje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IQNet SR 10 vznikla v mezinárodní síti certifikačních orgánů IQNet, ve které je více než 35 členů z celého světa.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IQNet SR 10 vznikla právě konsensem všech členů v IQNet a stanovila základní principy: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Transparentnost,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Etické chování,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Ohled na zájmy zainteresovaných stran,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pravidel právního státu,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mezinárodních standardů chování,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lidských práv.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1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 tedy požaduje IQNet SR 10?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http://www.cqs.cz/Nase-sluzby/IQNet-SR-10-System-managementu-spolecenske-odpovednosti.html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 požadavkem IQNet SR 10 je, aby organizace určila všechny své dopady vyplývající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rozhodnutí a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Tyto dopady musí ohodnotit a významné dopady se snažit eliminovat.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musí znát všechny své zainteresované strany, které jsou ovlivněné jejími dopady.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Zavést vhodnou formu komunikace s nimi, aby věděla, jaké jsou jejich požadavky, očekávání a potřeby.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si na základě získaných informací vytváří cíle, cílové hodnoty a programy. Při jejich sestavování bere ohled na zainteresované strany, ale také na své technologické možnosti, své finanční, provozní a podnikatelské požadavky.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Všechna přijatá opatření je nutné ověřovat. Organizace musí zjistit, jaké je vnímání zainteresovaných stran, tedy jestli jejich očekávání a potřeby byly naplněny.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9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 jednotlivým principům se organizace zaváže ve své Politice společenské odpovědnosti a ve svém Kodexu chování.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 zaměření specifikace: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zainteresované strany organizace,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identifikování požadavků, očekávání a potřeb zainteresovaných stran,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nalezení způsobu jejich uspokojení.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určuje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několik základních zainteresovaných stran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vlastníky, akcionáře a investory; zaměstnance, zákazníky, uživatele a spotřebitele; dodavatelé výrobků, poskytovatelé služeb a partnery; aliance, ke kterým se organizace hlásí a spolupráce, které navázala; dále jsou to konkurenti; státní/veřejná správa; místní komunita a celá společnost; a posledním je oblast životního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39530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hlavním výhodám certifikace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podle normy IQNet SR10 patří: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Nestranný pohled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způsob vašeho podnikání 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jeho dopady na společnost a životní prostředí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Efektivnější komunikace s obchodními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partnery s cílem lepšího plnění jejich požadavků.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zúčastněnosti zaměstnanců na dosahování vašich cílů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jejich vyšší motivace.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společenské odpovědnosti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managementu společnosti.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Zlepšení firemního image před klienty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obchodními partnery a zákazníky.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statusu jako "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společensky odpovědného a trvale udržitelného podniku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OHSAS 18001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OHSAS 18001 je koncipována tak, aby byla použitelná pro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všech typů a velikostí.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Systémy managementu zajišťují plnění povinností a závazků zaměstnavatelů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bezpečnosti a ochrany zdraví při práci.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555526"/>
            <a:ext cx="424106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Hlavním smyslem aplikace normy je vést organizace k tomu, aby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navrhly a zavedly opatření,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která všude, kde je to možné,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nebezpečí odstraní, omezí, nebo zaměstnance od něj izolují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 případě, že to možné není, musí být pracovní činnost plánována a řízena pomocí organizačních opatření tak, aby její výkon byl bezpečný a neohrožoval zdraví.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OHSAS 18001 je koncipována tak, aby byla použitelná pro organizace všech typů a velikostí a navazuje svojí strukturou na normu ČSN EN ISO 9001 a ČSN EN ISO 14001, aby bylo možno vytvářet systém managementu bezpečnosti a ochrany zdraví při práci souběžně se systémem managementu kvality a systémem environmentálního managementu organizace.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OHSAS 18001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Přínosy certifikace systému managementu bezpečnosti a ochrany zdraví při práci: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http://www.cqs.cz/Nase-sluzby/CSN-OHSAS-180012008-Management-bezpecnosti-a-ochrany-zdravi-pri-praci.html</a:t>
            </a:r>
            <a:endParaRPr kumimoji="0" lang="cs-CZ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závazku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zajišťování a zlepšování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systému bezpečnosti a ochrany zdraví při práci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přijatého na všech úrovních a všemi funkcemi v organizaci, zejména vrcholovým vedením,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systematického omezování rizik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resp. nebezpečí, která ohrožují bezpečnost a zdraví všech osob ovlivňovaných činnostmi, výrobky,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omezení výskytu nemocí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povolání a pracovních úrazů,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minimalizace nákladů spojených s nehodami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pracovišti,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závazku k plnění zákonných požadavků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požadavků předpisů týkajících se bezpečnosti a ochrany zdraví při práci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vybudovaný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 regulující systém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reagující pružně na změny požadavků z legislativních předpisů, bezpečnostních požadavků i změn uvnitř organizace (např. nových technologií, organizačních změn apod.)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roce 2008 představena metoda KORP, která vytvořila rámec pro jednotný způsob posuzování CSR.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je využívána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hodnocení firem a jejich reportů CSR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při udílení Národní ceny ČR za společenskou odpovědnost.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Úroveň plnění požadavků v oblasti CSR firmy je posuzována ve třech pilířích – ekonomickém, environmentálním a sociálním. Hodnotí se nejen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výsledky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ale 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předpoklady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Samostatně je hodnocena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organizačního zabezpečení CSR a integrace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podnikového systému managementu.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Vhodná pro sebehodnocení i hodnocení externími subjekty.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1"/>
            <a:ext cx="3024336" cy="390335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Pilíř (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kritérium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které představují tři oblasti CSR (ekonomická, sociální, environmentální).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Pilíře se dělí do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subkritérií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a ty jsou dále rozděleny na jednotlivé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předpoklady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“, což jsou části kritéria, které dokladuje, jak jsou požadavky subkritéria implementovány v systému managementu.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Konečné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výsledky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jsou oblasti subkritéria, které udává výsledky organizace. Metoda dále používá termín „témata“, kde se jedná o jednotlivé číslované odrážky v částech „předpoklady“. 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53" y="411510"/>
            <a:ext cx="3162774" cy="4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pro vymezení odlišností nástrojů mohou být etablována z odlišných faktorů např.: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vhodnosti standardu pro strategické řízení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daný nástroj nejen, že vymezuje konkrétní oblasti, ale poskytuje i určitý rámec, interní systém pro implementaci konkrétních aktivit do podnikové praxe,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daný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obsahuje konkrétní metriku indikátorů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 vyhodnocování dopadu investovaných prostředků, tzn. obecně zdrojů) ve všech pilířích CSR,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obsahového zaměření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tzn., zda pokrývá pouze dílčí oblast CSR nebo zda se jedná o komplexní přístup,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požadavek na reporting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(ověřování reportu příslušným standardem nebo vyplývající z dané certifikace).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Bodové hodnocení metody umožňuje využití pro interní i externí hodnocení. Stanovená stupnice (doporučená) je v rozmezí (0 – 100 bodů).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47" y="1203598"/>
            <a:ext cx="5158869" cy="3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1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Vzorový panel pro hodnocení výsledků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52" y="1474050"/>
            <a:ext cx="5034293" cy="33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1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Ukázka hodnocení s „jemným rozlišením“ výsledků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33" y="1479131"/>
            <a:ext cx="535275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3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Ukázka komplexního hodnocení Zprávy o CSR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49" y="1203599"/>
            <a:ext cx="53700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7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Národní program posuzování shody společenské odpovědnosti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(Zpracován do podoby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8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https://www.csq.cz/certifikace/certifikace-systemu-managementu-a-produktu/detail/01-0391-spolecenska-odpovednost-organizaci-csr</a:t>
            </a:r>
            <a:r>
              <a:rPr kumimoji="0" lang="cs-CZ" sz="8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8427" y="195486"/>
            <a:ext cx="4072508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odpovědnosti (požadavky, řízení dokumentů a záznamů).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(angažovanost a aktivita managementu, politika a strategie společenské odpovědnosti, plánování, cíle a programy, vymezení právních předpisů a mezinárodních standardů).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Zainteresované strany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(identifikace, komunikace, aktivity ke každé skupině).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ekonomické oblasti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(oblast nákupu, výběru a hodnocení dodavatelů, etika v podnikání, hodnocení ekonomické výkonnosti, plánování a realizace investic, přímé a nepřímé ekonomické vlivy na komunitu, poplatky a sankce).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Dokument, který byl zpracován týmem Rady kvality ČR na základě rostoucích požadavků podnikatelské sféry na tvorbu systému managementu CSR v organizacích a jeho prokázání.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972651"/>
            <a:ext cx="4648572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(hodnocení a identifikace environmentální aspektů, řízení provozu ve vztahu k ŽP).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sociální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zdrojů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(interní i externí se zainteresovanými stranami).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Měření, analýza a zlepšování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(ukazatele výkonnosti, hodnocení souladu s požadavky zákonů, uspokojení potřeb zainteresovaných stran, interní audity přezkumy managementu, preventivní a nápravná opatření).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(London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Benchmarking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Group)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odpovědná firma (SOF)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Pomocí případových studií LBG vyhodnocuje, jak a čeho bylo v důsledku filantropických aktivit firmy v komunitě dosaženo.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přesně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definuje náklady vynaložené na dárcovské aktivity a měří účink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jejich dopadu.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Tento systém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zhodnocování dárcovství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firmám umožní specifikovat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investice neboli vstupy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firma nakládá do veřejně prospěšných projektů, a na druhé straně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pracovat s výstupy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podle zavedených kategorií, a tím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zhodnocovat efektivitu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vynaložených prostředků.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LBG definuje, které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údaje jsou pro měření důležité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věcné a finanční dary, služby a čas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Tato data jsou zpracovávána společně s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náklady na management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(mzdy, režijní náklady zaměstnanců, kteří jsou aktivní v komunitě) a umožňují výpočet celkové částky, kterou firma investuje do veřejně prospěšných projektů.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odpovědná firma (SOF)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České republice a na Slovensku slouží metodika LBG například pro hodnocení firem do žebříčku TOP Filantrop.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byla vytvořena v roce 1994 skupinou šesti klíčových organizací v oblasti firemního dárcovství ve Velké Británii: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Petrol, Grand Met,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IBM,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Spencer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Whitbread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Mezi další členy v současnosti patří: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Airways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Telecom, Cadbury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Schweppes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Deloitte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Touche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Deutsche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Bank AG London, Ernst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Young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ExxonMobil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GlaxoSmithKline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HSBC,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Kelloggs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KPMG, Motorola UK,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Nestle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Pfizer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PricewaterhouseCoopers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ScottishPower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Unilever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Vodafone Group.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České republice se metodika LBG používá od roku 2005; zavedlo ji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Fórum Dárců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zakládajícími členy této skupiny byly společnosti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Citibank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a.s., Česká spořitelna a.s., ČEZ a.s., Johnson &amp; Johnson s.r.o., Plzeňský Prazdroj a.s.,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Provident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Financial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s.r.o., Siemens s.r.o., Telefonica O2 Czech Republic a.s., Tesco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Stores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ČR a.s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9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měří: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Charitativní dary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měří prostředky alokované na podporu potřebných, řadí se sem tedy humanitární pomoc,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firemní nadační fondy a nadace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Charitativní dary se zaměřují na návratnost zpět do podniku pouze minimálně, jde o dobročinnost jako takovou.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investice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prostřednictvím společenských investic podniky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podporují oblasti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jim blízké – tj. buď předmětu podnikání firmy, nebo firmě jako takové. Podporovány jsou tak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projekty především vzdělávacího charakteru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Tyto investice jsou již více zaměřeny na návratnost do byznysu.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Komerční aktivity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Tyto aktivity přímo souvisejí s posílením značky, zvýšením prodeje či snížením nákladů firmy. Jedná se proto tedy například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cause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related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marketing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nebo o univerzitní průzkum pro firmu. Firma očekává za svou podporu přímou kompenzaci.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03598"/>
            <a:ext cx="3024336" cy="36724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Fórum dárců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jediné celorepublikové sdružení zastřešující dárce v České republice.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 Fóru dárců se vyprofilovala Asociace nadací, Asociace nadačních fondů a Asociace firemních nadací a fondů, které sdružují celkem 60 členů.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http://www.donorsforum.cz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Ceny Fóra dárců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https://cenyforadarcu.cz/rocnik-2021/vitezne-organizace-2021.html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95936" y="1230020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Mapa dárcovství 2023</a:t>
            </a:r>
          </a:p>
          <a:p>
            <a:pPr lvl="0">
              <a:defRPr/>
            </a:pPr>
            <a:r>
              <a:rPr lang="pl-PL" sz="1000" dirty="0">
                <a:solidFill>
                  <a:srgbClr val="307871"/>
                </a:solidFill>
                <a:hlinkClick r:id="rId5"/>
              </a:rPr>
              <a:t>https://www.donorsforum.cz/o-dacovstvi/mapa-darcovstvi-2023.html</a:t>
            </a:r>
            <a:r>
              <a:rPr lang="pl-PL" sz="1000" dirty="0">
                <a:solidFill>
                  <a:srgbClr val="307871"/>
                </a:solidFill>
              </a:rPr>
              <a:t> 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0F7E4C-3EC4-4791-A42E-2CFE8F501C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12" t="16401" r="24013" b="26201"/>
          <a:stretch/>
        </p:blipFill>
        <p:spPr>
          <a:xfrm>
            <a:off x="4139952" y="1923678"/>
            <a:ext cx="47525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i způsob jakým jsou standardy vyvíjeny, a který je rozhodující pro jejich robustnost, účinnost a důvěryhodnost.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vyvinuté společností pro jejich vlastní účely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Zpravidla jsou konzultovány s externími odborníky, či inspirovány existujícími mezinárodními normami a standardy (např. v oblasti lidských zdrojů, korupce, etického vystupování, emisí apod.)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vyvinuté společností založené na vzájemné interakci a potřebách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Základna je tvořena mezinárodními standardy či přístupy.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Průmyslové (odvětvové) standardy vyvinuté pro potřeby kooperace či řízení dodavatelského řetězce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často inspirované mezinárodními standardy.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– Zpráva udržitelného rozvoje 2021/2022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(dostupná v IS – doplňující studijní materiály/reporty)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https://www.skoda-auto.cz/_doc/fe4c4bc1-9f65-4efb-a04a-f906404e0764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https://www.skoda-auto.cz/o-spolecnosti/udrzitelnost</a:t>
            </a:r>
            <a:endParaRPr 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je vyhotovena ve dvou letém cyklu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Sestavena dle GRI – G4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report v roce 2007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ŠKODA AUTO, a.s.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0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Kapitola č. 4 (studijní opora)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7245"/>
            <a:ext cx="4216524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významu veřejné správy vznikla jako výstup spolupráce Rady kvality ČR, Ministerstva vnitra a několika úřadů územní samosprávy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Příručka CSR pro veřejnou správu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(dostupná v IS).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podporu konceptu CSR může vláda vyvinou nástroje politiky CSR, které budou založeny na obecném souboru norem skládající se z informačních, ekonomických a legislativních nástrojů politiky CSR: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založeny na zdroji znalostí,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založeny na daňových zdrojích, a tedy na penězích (jejich důvodem je ovlivnit chování finančními pobídkami a tržními silami),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legislativní nástroje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předepisují požadované volby a činnosti využitím zákonodárných, výkonných a soudních pravomocí státu.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Typy vládních intervencí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39952" y="437245"/>
            <a:ext cx="3784476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alespoň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čtyři typy vládních intervencí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mohou být rozlišeny:</a:t>
            </a:r>
          </a:p>
          <a:p>
            <a:pPr marL="0" lv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pro zvyšování povědomí, 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partnerství, 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 v podobě mírných legislativních zásahů,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nástroje pro stanovení minimální hranice standardů CSR.</a:t>
            </a:r>
          </a:p>
          <a:p>
            <a:pPr lvl="0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priority pro veřejnou správu a CSR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vycházejí z hlavního přístupu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Evropského manifestu 2020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vymezuje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pro Evropu jakou potřebujeme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 pojetí: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podniky a státní (veřejná) správa spoluutvářejí společnost udržitelnou a vykazující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inkluzivitu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tím že provádějí konkrétní akce a činy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priority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ČR a veřejnou správu: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ukotvení strukturální spolupráce mezi firmami a vzděláváním prostřednictvím stanovených cílů a hlavních ukazatelů výkonnosti;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podpořit konkurenceschopnost a inovace pro tvorbu Evropy jako světového centra udržitelných společenství s využitím platforem pro spolupráci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1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řízení kvality ve veřejné správě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používanými metodami kvality ve</a:t>
            </a:r>
          </a:p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správě jsou: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CAF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kvality dle normy ISO 9001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excelence EFOM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Agenda 21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organizací (CSR). </a:t>
            </a:r>
          </a:p>
          <a:p>
            <a:pPr marL="0" lvl="0" indent="0">
              <a:buNone/>
            </a:pP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organizace využívají „nástroje řízení“, které zahrnují dílčí nástroje přispívající ke zkvalitnění výkonu organizace, např.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procesní přístup, strategické plánování a řízení, projektové řízení.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85577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zainteresovaných stran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11BED85-4A8C-4228-A0AE-E15BAB7F8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37400" r="24801" b="10802"/>
          <a:stretch/>
        </p:blipFill>
        <p:spPr>
          <a:xfrm>
            <a:off x="3724280" y="1544344"/>
            <a:ext cx="5016016" cy="281198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80EFBC0-332B-4AAE-BC03-7CDB71426599}"/>
              </a:ext>
            </a:extLst>
          </p:cNvPr>
          <p:cNvSpPr txBox="1">
            <a:spLocks/>
          </p:cNvSpPr>
          <p:nvPr/>
        </p:nvSpPr>
        <p:spPr>
          <a:xfrm>
            <a:off x="4292496" y="4111038"/>
            <a:ext cx="2855776" cy="4905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Zdroj: Příručka CSR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VS (s. 9)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1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u orgánů veřejné správy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veřejné správy hrají klíčovou roli v podpoře CSR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– jednání v kontextu CSR (poslání obcí a krajů je pečovat o všestranný rozvoje svého území)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 na vyšší kontrolu,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tlatk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zvyšování efektivnosti služeb VS, rostoucí digitalizace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VS je založena na naplňování ekonomických, právních (legislativních), etických a ostatních filantropických funkcí, které má instituce vůči svému území, jejž řídí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8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u orgánů veřejné správy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6272" y="411510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praktikovat CSR ve VS?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posilováním transparentnosti prostřednictvím vedení dialogu se všemi zainteresovanými stranami, průběžným informováním veřejnosti o dění v organizaci,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zapojováním zainteresovaných stran do rozhodování,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veřejným uznáním a oceněním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odpovědných subjektů,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realizací společensky odpovědných nákupů a veřejných zakázek,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vlastním zapojením do projektů na podporu CSR,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podporou vzdělávání a výzkumů v oblasti CSR.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0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908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3916" y="2164501"/>
            <a:ext cx="23116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!TIP!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 příklady dobré praxe orgánů VS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https://www.zdravamesta.cz/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4AF961-8316-4D0F-9276-4A155680F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12201" r="26644" b="8000"/>
          <a:stretch/>
        </p:blipFill>
        <p:spPr>
          <a:xfrm>
            <a:off x="3844516" y="15465"/>
            <a:ext cx="5312428" cy="51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95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Odpovědné veřejné zadávání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6272" y="411510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 - studijní opora s. 94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a environmentální témata (s využitím veřejných zakázek):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zaměstnanosti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vzdělávání, praxe a rekvalifikací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důstojných pracovních podmínek a bezpečnosti práce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podniky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malých a středních podniků a dodavatelské vztahy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etické nakupování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ekologicky šetrná řešení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i způsob jakým jsou standardy vyvíjeny, a který je rozhodující pro jejich robustnost, účinnost a důvěryhodnost.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vzniklé z potřeb všech zúčastněných stran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(tzn.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které jsou vyvinuté pro dané odvětví nebo uskupení společností. Jsou založeny na obecně uznávaném principu všech zúčastněných stran: společností, NNO, odborových organizacích. </a:t>
            </a:r>
          </a:p>
          <a:p>
            <a:pPr>
              <a:buFont typeface="+mj-lt"/>
              <a:buAutoNum type="arabicPeriod" startAt="4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Nezávislé standardy, které vznikly pro potřeby implementace v řadě společností nebo průmyslu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Jsou vyvinuty nepodnikatelskou sférou (např. asociace, sdružení, NNO).</a:t>
            </a:r>
          </a:p>
          <a:p>
            <a:pPr>
              <a:buFont typeface="+mj-lt"/>
              <a:buAutoNum type="arabicPeriod" startAt="4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Rámcové dohody mezi společností a odborovými organizacemi.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Mají nadnárodní přesah a řadí se na nejvyšší úroveň důvěryhodnosti a účinnosti.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94472" y="123478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Významná je úloha zadavatelů, kteří jsou reprezentováni veřejnými institucemi, orgány, které mají možnost vstupovat aktivně v aplikaci principů společenské odpovědnosti v kritériích nastavených v zadávání veřejných zakázek. Na straně druhé je zásadní postavení realizátorů –dodavatelů z komerčního sektoru, kteří přizpůsobují své chování a aktivity tak, aby splnili podmínky veřejných zakázek.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Výsledným efektem je širší aplikace a uplatňování principů společenské odpovědnosti hlavně v uvedených tématech podpory zaměstnanosti, vzdělávání, praxe, kvalifikace a důstojných pracovních podmínek včetně témat sociálních podniků, etického nakupování, ekologicky šetrných řešení a také podpory malých a středních podnik.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Samotné instituce a orgány VS mohou být zdrojem pro vlastní implementaci CSR a jít příkladem či tvořit motivaci pro ostatní subjekty, využití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21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54047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pohledu důvěryhodnosti standardu - propojení s tzv.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účetnictvím trvale udržitelného rozvoje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v sobě implementuje určité prvky CSR.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pohledu finančního auditu, by měl standard CSR splňovat: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komplexnost pokrytí problému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nejvíce relevantní či adresné činnosti společnosti,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srovnatelnost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umožnit vnitřní posouzení výkonu CSR, z pohledu vynaložených prostředků a měřitelnosti dopadů,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dostatečnou věrohodnost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umožňoval zájmovým skupinám důvěřovat dané společnosti a být podkladem pro správné informace sloužící v rozhodovacím procesu (ať z pohledu firmy, nebo zájmových skupin).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standardů, můžeme rozdělit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nahlížení na hodnocení výkonnosti CSR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dalšími kritérii: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metodiky posuzování úrovně aktivit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(měření výkonu společnosti) spadajících do přístupu společenské odpovědnosti (např. ISO 26000, UNGC, ILO),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hodnocení účinnosti vynaložených prostředků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právě v této oblasti vyvstává role reportingu a měření a řízení udržitelné výkonnosti společnosti (např. lze aplikovat nástroje účetnictví udržitelného rozvoje, metodika GRI),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společensky odpovědné výkonnosti jako hodnota a význam indexu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soustava výkonnostních indexů CSR (např. Dow Jones Sustainability Index, FTSE4Good,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Ethibel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Sustainability Index).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12722</TotalTime>
  <Words>7504</Words>
  <Application>Microsoft Office PowerPoint</Application>
  <PresentationFormat>Předvádění na obrazovce (16:9)</PresentationFormat>
  <Paragraphs>928</Paragraphs>
  <Slides>72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9" baseType="lpstr">
      <vt:lpstr>Arial</vt:lpstr>
      <vt:lpstr>Calibri</vt:lpstr>
      <vt:lpstr>Enriqueta</vt:lpstr>
      <vt:lpstr>Times New Roman</vt:lpstr>
      <vt:lpstr>Wingdings</vt:lpstr>
      <vt:lpstr>SLU</vt:lpstr>
      <vt:lpstr>Dokument</vt:lpstr>
      <vt:lpstr>2. Tutoriál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klasifikace nástrojů CSR dle jeho zaměření a dopadů</vt:lpstr>
      <vt:lpstr>Příklad klasifikace nástrojů CSR dle jeho zaměření a dopadů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Kapitoly normy ISO 26000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284</cp:revision>
  <dcterms:created xsi:type="dcterms:W3CDTF">2016-07-06T15:42:34Z</dcterms:created>
  <dcterms:modified xsi:type="dcterms:W3CDTF">2024-03-22T14:28:34Z</dcterms:modified>
</cp:coreProperties>
</file>