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89" r:id="rId3"/>
    <p:sldId id="279" r:id="rId4"/>
    <p:sldId id="353" r:id="rId5"/>
    <p:sldId id="357" r:id="rId6"/>
    <p:sldId id="355" r:id="rId7"/>
    <p:sldId id="373" r:id="rId8"/>
    <p:sldId id="280" r:id="rId9"/>
    <p:sldId id="374" r:id="rId10"/>
    <p:sldId id="376" r:id="rId11"/>
    <p:sldId id="377" r:id="rId12"/>
    <p:sldId id="375" r:id="rId13"/>
    <p:sldId id="356" r:id="rId14"/>
    <p:sldId id="360" r:id="rId15"/>
    <p:sldId id="361" r:id="rId16"/>
    <p:sldId id="287" r:id="rId17"/>
    <p:sldId id="358" r:id="rId18"/>
    <p:sldId id="359" r:id="rId19"/>
    <p:sldId id="362" r:id="rId20"/>
    <p:sldId id="285" r:id="rId21"/>
    <p:sldId id="363" r:id="rId22"/>
    <p:sldId id="364" r:id="rId23"/>
    <p:sldId id="282" r:id="rId24"/>
    <p:sldId id="369" r:id="rId25"/>
    <p:sldId id="366" r:id="rId26"/>
    <p:sldId id="371" r:id="rId27"/>
    <p:sldId id="372" r:id="rId28"/>
    <p:sldId id="283" r:id="rId29"/>
    <p:sldId id="286" r:id="rId30"/>
    <p:sldId id="281" r:id="rId31"/>
    <p:sldId id="378" r:id="rId32"/>
    <p:sldId id="340" r:id="rId33"/>
    <p:sldId id="341" r:id="rId34"/>
    <p:sldId id="379" r:id="rId35"/>
    <p:sldId id="368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44" r:id="rId45"/>
    <p:sldId id="343" r:id="rId46"/>
    <p:sldId id="388" r:id="rId47"/>
    <p:sldId id="389" r:id="rId48"/>
    <p:sldId id="390" r:id="rId49"/>
    <p:sldId id="391" r:id="rId50"/>
    <p:sldId id="352" r:id="rId51"/>
    <p:sldId id="392" r:id="rId52"/>
    <p:sldId id="393" r:id="rId53"/>
    <p:sldId id="271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24B"/>
    <a:srgbClr val="598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1D3EBF-02EA-4941-8845-87842DE1AB4F}" v="21" dt="2025-02-21T08:43:50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4654"/>
  </p:normalViewPr>
  <p:slideViewPr>
    <p:cSldViewPr snapToGrid="0">
      <p:cViewPr varScale="1">
        <p:scale>
          <a:sx n="108" d="100"/>
          <a:sy n="108" d="100"/>
        </p:scale>
        <p:origin x="116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pek" userId="feb729e6-0e74-477c-a0ae-c9b68d8ac753" providerId="ADAL" clId="{4B1D3EBF-02EA-4941-8845-87842DE1AB4F}"/>
    <pc:docChg chg="modSld">
      <pc:chgData name="Martin Klepek" userId="feb729e6-0e74-477c-a0ae-c9b68d8ac753" providerId="ADAL" clId="{4B1D3EBF-02EA-4941-8845-87842DE1AB4F}" dt="2025-02-22T08:40:54.495" v="0" actId="20577"/>
      <pc:docMkLst>
        <pc:docMk/>
      </pc:docMkLst>
      <pc:sldChg chg="modSp mod">
        <pc:chgData name="Martin Klepek" userId="feb729e6-0e74-477c-a0ae-c9b68d8ac753" providerId="ADAL" clId="{4B1D3EBF-02EA-4941-8845-87842DE1AB4F}" dt="2025-02-22T08:40:54.495" v="0" actId="20577"/>
        <pc:sldMkLst>
          <pc:docMk/>
          <pc:sldMk cId="2725715752" sldId="389"/>
        </pc:sldMkLst>
        <pc:spChg chg="mod">
          <ac:chgData name="Martin Klepek" userId="feb729e6-0e74-477c-a0ae-c9b68d8ac753" providerId="ADAL" clId="{4B1D3EBF-02EA-4941-8845-87842DE1AB4F}" dt="2025-02-22T08:40:54.495" v="0" actId="20577"/>
          <ac:spMkLst>
            <pc:docMk/>
            <pc:sldMk cId="2725715752" sldId="389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0080B4-7C26-EF48-A9D3-44AC910C0FDF}" type="doc">
      <dgm:prSet loTypeId="urn:microsoft.com/office/officeart/2005/8/layout/process1" loCatId="" qsTypeId="urn:microsoft.com/office/officeart/2005/8/quickstyle/simple1" qsCatId="simple" csTypeId="urn:microsoft.com/office/officeart/2005/8/colors/colorful5" csCatId="colorful" phldr="1"/>
      <dgm:spPr/>
    </dgm:pt>
    <dgm:pt modelId="{47F29AA0-5B24-5345-94A4-AE8F203E5954}">
      <dgm:prSet phldrT="[Text]"/>
      <dgm:spPr/>
      <dgm:t>
        <a:bodyPr/>
        <a:lstStyle/>
        <a:p>
          <a:r>
            <a:rPr lang="cs-CZ" dirty="0">
              <a:latin typeface="Enriqueta" panose="02000000000000000000" pitchFamily="2" charset="0"/>
            </a:rPr>
            <a:t>Kvalitní algoritmus</a:t>
          </a:r>
        </a:p>
      </dgm:t>
    </dgm:pt>
    <dgm:pt modelId="{CE6D539A-7B39-684C-92F0-D7B43324D1E3}" type="parTrans" cxnId="{609DF950-E576-B347-9B3D-4A61EBA423FF}">
      <dgm:prSet/>
      <dgm:spPr/>
      <dgm:t>
        <a:bodyPr/>
        <a:lstStyle/>
        <a:p>
          <a:endParaRPr lang="cs-CZ"/>
        </a:p>
      </dgm:t>
    </dgm:pt>
    <dgm:pt modelId="{3E486A82-7C22-E74D-A0B6-352291A432E8}" type="sibTrans" cxnId="{609DF950-E576-B347-9B3D-4A61EBA423FF}">
      <dgm:prSet/>
      <dgm:spPr/>
      <dgm:t>
        <a:bodyPr/>
        <a:lstStyle/>
        <a:p>
          <a:endParaRPr lang="cs-CZ"/>
        </a:p>
      </dgm:t>
    </dgm:pt>
    <dgm:pt modelId="{51D70898-525A-2449-B921-111FCD14A534}">
      <dgm:prSet phldrT="[Text]"/>
      <dgm:spPr/>
      <dgm:t>
        <a:bodyPr/>
        <a:lstStyle/>
        <a:p>
          <a:r>
            <a:rPr lang="cs-CZ" dirty="0">
              <a:latin typeface="Enriqueta" panose="02000000000000000000" pitchFamily="2" charset="0"/>
            </a:rPr>
            <a:t>Větší užitek pro uživatele</a:t>
          </a:r>
        </a:p>
      </dgm:t>
    </dgm:pt>
    <dgm:pt modelId="{6E65629F-AFD6-F349-BD46-1D37C429A51B}" type="parTrans" cxnId="{4DB639E2-2C42-4241-9DF3-DB5D22DADB45}">
      <dgm:prSet/>
      <dgm:spPr/>
      <dgm:t>
        <a:bodyPr/>
        <a:lstStyle/>
        <a:p>
          <a:endParaRPr lang="cs-CZ"/>
        </a:p>
      </dgm:t>
    </dgm:pt>
    <dgm:pt modelId="{91060D1F-1148-D045-88B7-88E87BBD7F0D}" type="sibTrans" cxnId="{4DB639E2-2C42-4241-9DF3-DB5D22DADB45}">
      <dgm:prSet/>
      <dgm:spPr/>
      <dgm:t>
        <a:bodyPr/>
        <a:lstStyle/>
        <a:p>
          <a:endParaRPr lang="cs-CZ"/>
        </a:p>
      </dgm:t>
    </dgm:pt>
    <dgm:pt modelId="{6D19EC5B-16FC-174F-81F2-CBB94D2ECE91}">
      <dgm:prSet phldrT="[Text]"/>
      <dgm:spPr/>
      <dgm:t>
        <a:bodyPr/>
        <a:lstStyle/>
        <a:p>
          <a:r>
            <a:rPr lang="cs-CZ" dirty="0">
              <a:latin typeface="Enriqueta" panose="02000000000000000000" pitchFamily="2" charset="0"/>
            </a:rPr>
            <a:t>Více času na platformě</a:t>
          </a:r>
        </a:p>
      </dgm:t>
    </dgm:pt>
    <dgm:pt modelId="{B08B68B6-91A1-6542-A427-95A534D93047}" type="parTrans" cxnId="{BDD3BBEC-847C-734C-A260-617493304C1A}">
      <dgm:prSet/>
      <dgm:spPr/>
      <dgm:t>
        <a:bodyPr/>
        <a:lstStyle/>
        <a:p>
          <a:endParaRPr lang="cs-CZ"/>
        </a:p>
      </dgm:t>
    </dgm:pt>
    <dgm:pt modelId="{57ED3303-9A07-D74F-A3C5-C5DBB6811CFF}" type="sibTrans" cxnId="{BDD3BBEC-847C-734C-A260-617493304C1A}">
      <dgm:prSet/>
      <dgm:spPr/>
      <dgm:t>
        <a:bodyPr/>
        <a:lstStyle/>
        <a:p>
          <a:endParaRPr lang="cs-CZ"/>
        </a:p>
      </dgm:t>
    </dgm:pt>
    <dgm:pt modelId="{334FE93C-F5BC-EE4B-AA85-5DE48E2ADDBE}">
      <dgm:prSet phldrT="[Text]"/>
      <dgm:spPr/>
      <dgm:t>
        <a:bodyPr/>
        <a:lstStyle/>
        <a:p>
          <a:r>
            <a:rPr lang="cs-CZ" dirty="0">
              <a:latin typeface="Enriqueta" panose="02000000000000000000" pitchFamily="2" charset="0"/>
            </a:rPr>
            <a:t>Více pozornosti</a:t>
          </a:r>
        </a:p>
      </dgm:t>
    </dgm:pt>
    <dgm:pt modelId="{C73871D8-F19B-D94B-86CD-6154018A73C4}" type="parTrans" cxnId="{C7748ABF-E5AB-A94C-9140-132AD6CB16EE}">
      <dgm:prSet/>
      <dgm:spPr/>
      <dgm:t>
        <a:bodyPr/>
        <a:lstStyle/>
        <a:p>
          <a:endParaRPr lang="cs-CZ"/>
        </a:p>
      </dgm:t>
    </dgm:pt>
    <dgm:pt modelId="{1BF2ADE2-5E40-4D43-9B6E-B062FBF09FC0}" type="sibTrans" cxnId="{C7748ABF-E5AB-A94C-9140-132AD6CB16EE}">
      <dgm:prSet/>
      <dgm:spPr/>
      <dgm:t>
        <a:bodyPr/>
        <a:lstStyle/>
        <a:p>
          <a:endParaRPr lang="cs-CZ"/>
        </a:p>
      </dgm:t>
    </dgm:pt>
    <dgm:pt modelId="{D4032F9C-02B2-7346-B4B8-1ED8F5651D58}">
      <dgm:prSet phldrT="[Text]"/>
      <dgm:spPr/>
      <dgm:t>
        <a:bodyPr/>
        <a:lstStyle/>
        <a:p>
          <a:r>
            <a:rPr lang="cs-CZ" dirty="0">
              <a:latin typeface="Enriqueta" panose="02000000000000000000" pitchFamily="2" charset="0"/>
            </a:rPr>
            <a:t>Více prostoru pro reklamu</a:t>
          </a:r>
        </a:p>
      </dgm:t>
    </dgm:pt>
    <dgm:pt modelId="{9461CBAD-A935-9944-951A-A000E5CFB76D}" type="parTrans" cxnId="{A1C4EAD4-7670-1749-9865-E0D5C1032C35}">
      <dgm:prSet/>
      <dgm:spPr/>
      <dgm:t>
        <a:bodyPr/>
        <a:lstStyle/>
        <a:p>
          <a:endParaRPr lang="cs-CZ"/>
        </a:p>
      </dgm:t>
    </dgm:pt>
    <dgm:pt modelId="{F51B05B0-BCC7-6243-9563-BEE6C74C9E71}" type="sibTrans" cxnId="{A1C4EAD4-7670-1749-9865-E0D5C1032C35}">
      <dgm:prSet/>
      <dgm:spPr/>
      <dgm:t>
        <a:bodyPr/>
        <a:lstStyle/>
        <a:p>
          <a:endParaRPr lang="cs-CZ"/>
        </a:p>
      </dgm:t>
    </dgm:pt>
    <dgm:pt modelId="{C6C3C48A-C8EE-A341-A131-1D1629E30013}">
      <dgm:prSet phldrT="[Text]"/>
      <dgm:spPr/>
      <dgm:t>
        <a:bodyPr/>
        <a:lstStyle/>
        <a:p>
          <a:r>
            <a:rPr lang="cs-CZ" dirty="0">
              <a:latin typeface="Enriqueta" panose="02000000000000000000" pitchFamily="2" charset="0"/>
            </a:rPr>
            <a:t>Větší obrat/zisk</a:t>
          </a:r>
        </a:p>
      </dgm:t>
    </dgm:pt>
    <dgm:pt modelId="{5693C563-C009-424E-9AF0-E526FCDC6F77}" type="parTrans" cxnId="{15DDC6A1-2FBB-0241-A71E-A4AB7727C18B}">
      <dgm:prSet/>
      <dgm:spPr/>
      <dgm:t>
        <a:bodyPr/>
        <a:lstStyle/>
        <a:p>
          <a:endParaRPr lang="cs-CZ"/>
        </a:p>
      </dgm:t>
    </dgm:pt>
    <dgm:pt modelId="{E4C6343A-D54E-664A-9BF0-23E3FB87C28E}" type="sibTrans" cxnId="{15DDC6A1-2FBB-0241-A71E-A4AB7727C18B}">
      <dgm:prSet/>
      <dgm:spPr/>
      <dgm:t>
        <a:bodyPr/>
        <a:lstStyle/>
        <a:p>
          <a:endParaRPr lang="cs-CZ"/>
        </a:p>
      </dgm:t>
    </dgm:pt>
    <dgm:pt modelId="{7126CC41-8A9C-0741-A097-153061F67D89}" type="pres">
      <dgm:prSet presAssocID="{890080B4-7C26-EF48-A9D3-44AC910C0FDF}" presName="Name0" presStyleCnt="0">
        <dgm:presLayoutVars>
          <dgm:dir/>
          <dgm:resizeHandles val="exact"/>
        </dgm:presLayoutVars>
      </dgm:prSet>
      <dgm:spPr/>
    </dgm:pt>
    <dgm:pt modelId="{3764AC09-922A-E04F-99A4-D73B70773197}" type="pres">
      <dgm:prSet presAssocID="{47F29AA0-5B24-5345-94A4-AE8F203E5954}" presName="node" presStyleLbl="node1" presStyleIdx="0" presStyleCnt="6">
        <dgm:presLayoutVars>
          <dgm:bulletEnabled val="1"/>
        </dgm:presLayoutVars>
      </dgm:prSet>
      <dgm:spPr/>
    </dgm:pt>
    <dgm:pt modelId="{3C61DA5E-4A80-E34A-B6F1-CA262863A612}" type="pres">
      <dgm:prSet presAssocID="{3E486A82-7C22-E74D-A0B6-352291A432E8}" presName="sibTrans" presStyleLbl="sibTrans2D1" presStyleIdx="0" presStyleCnt="5"/>
      <dgm:spPr/>
    </dgm:pt>
    <dgm:pt modelId="{1DFCABF5-D13A-C34C-A1B2-218C0707CFC7}" type="pres">
      <dgm:prSet presAssocID="{3E486A82-7C22-E74D-A0B6-352291A432E8}" presName="connectorText" presStyleLbl="sibTrans2D1" presStyleIdx="0" presStyleCnt="5"/>
      <dgm:spPr/>
    </dgm:pt>
    <dgm:pt modelId="{0EC6B5E0-60FF-5F45-97C4-18F8EC9D581C}" type="pres">
      <dgm:prSet presAssocID="{51D70898-525A-2449-B921-111FCD14A534}" presName="node" presStyleLbl="node1" presStyleIdx="1" presStyleCnt="6">
        <dgm:presLayoutVars>
          <dgm:bulletEnabled val="1"/>
        </dgm:presLayoutVars>
      </dgm:prSet>
      <dgm:spPr/>
    </dgm:pt>
    <dgm:pt modelId="{2C883856-E2D2-3944-9E8E-DECF8ED560F4}" type="pres">
      <dgm:prSet presAssocID="{91060D1F-1148-D045-88B7-88E87BBD7F0D}" presName="sibTrans" presStyleLbl="sibTrans2D1" presStyleIdx="1" presStyleCnt="5"/>
      <dgm:spPr/>
    </dgm:pt>
    <dgm:pt modelId="{4B2B6D7E-53F4-A24B-9158-0F1EC3298042}" type="pres">
      <dgm:prSet presAssocID="{91060D1F-1148-D045-88B7-88E87BBD7F0D}" presName="connectorText" presStyleLbl="sibTrans2D1" presStyleIdx="1" presStyleCnt="5"/>
      <dgm:spPr/>
    </dgm:pt>
    <dgm:pt modelId="{80F40732-DF5F-0D49-A432-DEA3EB4A09C2}" type="pres">
      <dgm:prSet presAssocID="{6D19EC5B-16FC-174F-81F2-CBB94D2ECE91}" presName="node" presStyleLbl="node1" presStyleIdx="2" presStyleCnt="6">
        <dgm:presLayoutVars>
          <dgm:bulletEnabled val="1"/>
        </dgm:presLayoutVars>
      </dgm:prSet>
      <dgm:spPr/>
    </dgm:pt>
    <dgm:pt modelId="{60AC9497-E73B-A947-AF5F-2EEE99B845C3}" type="pres">
      <dgm:prSet presAssocID="{57ED3303-9A07-D74F-A3C5-C5DBB6811CFF}" presName="sibTrans" presStyleLbl="sibTrans2D1" presStyleIdx="2" presStyleCnt="5"/>
      <dgm:spPr/>
    </dgm:pt>
    <dgm:pt modelId="{27B311AE-4B7B-6949-A2DC-804DF10E13F8}" type="pres">
      <dgm:prSet presAssocID="{57ED3303-9A07-D74F-A3C5-C5DBB6811CFF}" presName="connectorText" presStyleLbl="sibTrans2D1" presStyleIdx="2" presStyleCnt="5"/>
      <dgm:spPr/>
    </dgm:pt>
    <dgm:pt modelId="{F660DAB9-398F-0F40-A04B-7747BDC8B225}" type="pres">
      <dgm:prSet presAssocID="{334FE93C-F5BC-EE4B-AA85-5DE48E2ADDBE}" presName="node" presStyleLbl="node1" presStyleIdx="3" presStyleCnt="6">
        <dgm:presLayoutVars>
          <dgm:bulletEnabled val="1"/>
        </dgm:presLayoutVars>
      </dgm:prSet>
      <dgm:spPr/>
    </dgm:pt>
    <dgm:pt modelId="{225CCF00-2FA6-DF44-9547-B2396EFD056A}" type="pres">
      <dgm:prSet presAssocID="{1BF2ADE2-5E40-4D43-9B6E-B062FBF09FC0}" presName="sibTrans" presStyleLbl="sibTrans2D1" presStyleIdx="3" presStyleCnt="5"/>
      <dgm:spPr/>
    </dgm:pt>
    <dgm:pt modelId="{EA46E0BC-2132-3B49-93AF-43D7D69D5374}" type="pres">
      <dgm:prSet presAssocID="{1BF2ADE2-5E40-4D43-9B6E-B062FBF09FC0}" presName="connectorText" presStyleLbl="sibTrans2D1" presStyleIdx="3" presStyleCnt="5"/>
      <dgm:spPr/>
    </dgm:pt>
    <dgm:pt modelId="{9BCCB7D7-30B4-EE4B-8332-6789CD67D209}" type="pres">
      <dgm:prSet presAssocID="{D4032F9C-02B2-7346-B4B8-1ED8F5651D58}" presName="node" presStyleLbl="node1" presStyleIdx="4" presStyleCnt="6">
        <dgm:presLayoutVars>
          <dgm:bulletEnabled val="1"/>
        </dgm:presLayoutVars>
      </dgm:prSet>
      <dgm:spPr/>
    </dgm:pt>
    <dgm:pt modelId="{71D4CD29-F21D-BC4D-9E2E-EBE1E0129DF9}" type="pres">
      <dgm:prSet presAssocID="{F51B05B0-BCC7-6243-9563-BEE6C74C9E71}" presName="sibTrans" presStyleLbl="sibTrans2D1" presStyleIdx="4" presStyleCnt="5"/>
      <dgm:spPr/>
    </dgm:pt>
    <dgm:pt modelId="{DBD731C0-4F3A-6F47-9109-E697BC0BAA64}" type="pres">
      <dgm:prSet presAssocID="{F51B05B0-BCC7-6243-9563-BEE6C74C9E71}" presName="connectorText" presStyleLbl="sibTrans2D1" presStyleIdx="4" presStyleCnt="5"/>
      <dgm:spPr/>
    </dgm:pt>
    <dgm:pt modelId="{62CC6714-6EAD-C345-A5A8-9F261DE9EEEC}" type="pres">
      <dgm:prSet presAssocID="{C6C3C48A-C8EE-A341-A131-1D1629E30013}" presName="node" presStyleLbl="node1" presStyleIdx="5" presStyleCnt="6">
        <dgm:presLayoutVars>
          <dgm:bulletEnabled val="1"/>
        </dgm:presLayoutVars>
      </dgm:prSet>
      <dgm:spPr/>
    </dgm:pt>
  </dgm:ptLst>
  <dgm:cxnLst>
    <dgm:cxn modelId="{7339A816-4C4E-4F4D-8487-5EBF5FFED08D}" type="presOf" srcId="{D4032F9C-02B2-7346-B4B8-1ED8F5651D58}" destId="{9BCCB7D7-30B4-EE4B-8332-6789CD67D209}" srcOrd="0" destOrd="0" presId="urn:microsoft.com/office/officeart/2005/8/layout/process1"/>
    <dgm:cxn modelId="{0303A61C-2D4E-5647-900D-1E0CF76EC1D4}" type="presOf" srcId="{51D70898-525A-2449-B921-111FCD14A534}" destId="{0EC6B5E0-60FF-5F45-97C4-18F8EC9D581C}" srcOrd="0" destOrd="0" presId="urn:microsoft.com/office/officeart/2005/8/layout/process1"/>
    <dgm:cxn modelId="{4505122B-EF58-5044-B60F-5E4361BAEA7A}" type="presOf" srcId="{890080B4-7C26-EF48-A9D3-44AC910C0FDF}" destId="{7126CC41-8A9C-0741-A097-153061F67D89}" srcOrd="0" destOrd="0" presId="urn:microsoft.com/office/officeart/2005/8/layout/process1"/>
    <dgm:cxn modelId="{609DF950-E576-B347-9B3D-4A61EBA423FF}" srcId="{890080B4-7C26-EF48-A9D3-44AC910C0FDF}" destId="{47F29AA0-5B24-5345-94A4-AE8F203E5954}" srcOrd="0" destOrd="0" parTransId="{CE6D539A-7B39-684C-92F0-D7B43324D1E3}" sibTransId="{3E486A82-7C22-E74D-A0B6-352291A432E8}"/>
    <dgm:cxn modelId="{EB1D0D63-3552-1F4B-8ED2-3C150273044C}" type="presOf" srcId="{91060D1F-1148-D045-88B7-88E87BBD7F0D}" destId="{2C883856-E2D2-3944-9E8E-DECF8ED560F4}" srcOrd="0" destOrd="0" presId="urn:microsoft.com/office/officeart/2005/8/layout/process1"/>
    <dgm:cxn modelId="{B452EC7E-5891-F94C-B590-931726C3DF2A}" type="presOf" srcId="{F51B05B0-BCC7-6243-9563-BEE6C74C9E71}" destId="{DBD731C0-4F3A-6F47-9109-E697BC0BAA64}" srcOrd="1" destOrd="0" presId="urn:microsoft.com/office/officeart/2005/8/layout/process1"/>
    <dgm:cxn modelId="{15DDC6A1-2FBB-0241-A71E-A4AB7727C18B}" srcId="{890080B4-7C26-EF48-A9D3-44AC910C0FDF}" destId="{C6C3C48A-C8EE-A341-A131-1D1629E30013}" srcOrd="5" destOrd="0" parTransId="{5693C563-C009-424E-9AF0-E526FCDC6F77}" sibTransId="{E4C6343A-D54E-664A-9BF0-23E3FB87C28E}"/>
    <dgm:cxn modelId="{2643B5AB-CC87-7D49-B849-9B00B5E89AEC}" type="presOf" srcId="{F51B05B0-BCC7-6243-9563-BEE6C74C9E71}" destId="{71D4CD29-F21D-BC4D-9E2E-EBE1E0129DF9}" srcOrd="0" destOrd="0" presId="urn:microsoft.com/office/officeart/2005/8/layout/process1"/>
    <dgm:cxn modelId="{1550DDAF-8796-9D47-8DBB-7F2BEDBAA6B2}" type="presOf" srcId="{C6C3C48A-C8EE-A341-A131-1D1629E30013}" destId="{62CC6714-6EAD-C345-A5A8-9F261DE9EEEC}" srcOrd="0" destOrd="0" presId="urn:microsoft.com/office/officeart/2005/8/layout/process1"/>
    <dgm:cxn modelId="{1FF1C7B1-24B3-574F-9FC9-1233B29CD8B3}" type="presOf" srcId="{57ED3303-9A07-D74F-A3C5-C5DBB6811CFF}" destId="{27B311AE-4B7B-6949-A2DC-804DF10E13F8}" srcOrd="1" destOrd="0" presId="urn:microsoft.com/office/officeart/2005/8/layout/process1"/>
    <dgm:cxn modelId="{EB0DE5B2-C153-C14D-82A2-E146F1A049F1}" type="presOf" srcId="{47F29AA0-5B24-5345-94A4-AE8F203E5954}" destId="{3764AC09-922A-E04F-99A4-D73B70773197}" srcOrd="0" destOrd="0" presId="urn:microsoft.com/office/officeart/2005/8/layout/process1"/>
    <dgm:cxn modelId="{8690B2B7-0100-1545-97C4-57D3DF5DEB8E}" type="presOf" srcId="{91060D1F-1148-D045-88B7-88E87BBD7F0D}" destId="{4B2B6D7E-53F4-A24B-9158-0F1EC3298042}" srcOrd="1" destOrd="0" presId="urn:microsoft.com/office/officeart/2005/8/layout/process1"/>
    <dgm:cxn modelId="{61DD41BD-5787-574E-81C1-A10544EF4036}" type="presOf" srcId="{3E486A82-7C22-E74D-A0B6-352291A432E8}" destId="{1DFCABF5-D13A-C34C-A1B2-218C0707CFC7}" srcOrd="1" destOrd="0" presId="urn:microsoft.com/office/officeart/2005/8/layout/process1"/>
    <dgm:cxn modelId="{C7748ABF-E5AB-A94C-9140-132AD6CB16EE}" srcId="{890080B4-7C26-EF48-A9D3-44AC910C0FDF}" destId="{334FE93C-F5BC-EE4B-AA85-5DE48E2ADDBE}" srcOrd="3" destOrd="0" parTransId="{C73871D8-F19B-D94B-86CD-6154018A73C4}" sibTransId="{1BF2ADE2-5E40-4D43-9B6E-B062FBF09FC0}"/>
    <dgm:cxn modelId="{A0066AC9-048A-844E-AC2B-4299933E7855}" type="presOf" srcId="{6D19EC5B-16FC-174F-81F2-CBB94D2ECE91}" destId="{80F40732-DF5F-0D49-A432-DEA3EB4A09C2}" srcOrd="0" destOrd="0" presId="urn:microsoft.com/office/officeart/2005/8/layout/process1"/>
    <dgm:cxn modelId="{95EB8FCA-ED89-0548-8E9C-475351A9A6AF}" type="presOf" srcId="{1BF2ADE2-5E40-4D43-9B6E-B062FBF09FC0}" destId="{225CCF00-2FA6-DF44-9547-B2396EFD056A}" srcOrd="0" destOrd="0" presId="urn:microsoft.com/office/officeart/2005/8/layout/process1"/>
    <dgm:cxn modelId="{9D81E1CC-0FAA-6E4B-867A-0D02CE1D7A98}" type="presOf" srcId="{57ED3303-9A07-D74F-A3C5-C5DBB6811CFF}" destId="{60AC9497-E73B-A947-AF5F-2EEE99B845C3}" srcOrd="0" destOrd="0" presId="urn:microsoft.com/office/officeart/2005/8/layout/process1"/>
    <dgm:cxn modelId="{55383FD2-4D8D-CE4A-8A2A-10258D9E1248}" type="presOf" srcId="{334FE93C-F5BC-EE4B-AA85-5DE48E2ADDBE}" destId="{F660DAB9-398F-0F40-A04B-7747BDC8B225}" srcOrd="0" destOrd="0" presId="urn:microsoft.com/office/officeart/2005/8/layout/process1"/>
    <dgm:cxn modelId="{13176BD3-03B3-2644-8012-43FC4A872DFB}" type="presOf" srcId="{3E486A82-7C22-E74D-A0B6-352291A432E8}" destId="{3C61DA5E-4A80-E34A-B6F1-CA262863A612}" srcOrd="0" destOrd="0" presId="urn:microsoft.com/office/officeart/2005/8/layout/process1"/>
    <dgm:cxn modelId="{A1C4EAD4-7670-1749-9865-E0D5C1032C35}" srcId="{890080B4-7C26-EF48-A9D3-44AC910C0FDF}" destId="{D4032F9C-02B2-7346-B4B8-1ED8F5651D58}" srcOrd="4" destOrd="0" parTransId="{9461CBAD-A935-9944-951A-A000E5CFB76D}" sibTransId="{F51B05B0-BCC7-6243-9563-BEE6C74C9E71}"/>
    <dgm:cxn modelId="{010ED8D8-B2E0-6847-A63D-1940F26ACB15}" type="presOf" srcId="{1BF2ADE2-5E40-4D43-9B6E-B062FBF09FC0}" destId="{EA46E0BC-2132-3B49-93AF-43D7D69D5374}" srcOrd="1" destOrd="0" presId="urn:microsoft.com/office/officeart/2005/8/layout/process1"/>
    <dgm:cxn modelId="{4DB639E2-2C42-4241-9DF3-DB5D22DADB45}" srcId="{890080B4-7C26-EF48-A9D3-44AC910C0FDF}" destId="{51D70898-525A-2449-B921-111FCD14A534}" srcOrd="1" destOrd="0" parTransId="{6E65629F-AFD6-F349-BD46-1D37C429A51B}" sibTransId="{91060D1F-1148-D045-88B7-88E87BBD7F0D}"/>
    <dgm:cxn modelId="{BDD3BBEC-847C-734C-A260-617493304C1A}" srcId="{890080B4-7C26-EF48-A9D3-44AC910C0FDF}" destId="{6D19EC5B-16FC-174F-81F2-CBB94D2ECE91}" srcOrd="2" destOrd="0" parTransId="{B08B68B6-91A1-6542-A427-95A534D93047}" sibTransId="{57ED3303-9A07-D74F-A3C5-C5DBB6811CFF}"/>
    <dgm:cxn modelId="{D7B87CF2-D276-2948-B6C9-D3A00CE426E9}" type="presParOf" srcId="{7126CC41-8A9C-0741-A097-153061F67D89}" destId="{3764AC09-922A-E04F-99A4-D73B70773197}" srcOrd="0" destOrd="0" presId="urn:microsoft.com/office/officeart/2005/8/layout/process1"/>
    <dgm:cxn modelId="{3EFB562A-E499-0545-BE31-C6CB5D82B325}" type="presParOf" srcId="{7126CC41-8A9C-0741-A097-153061F67D89}" destId="{3C61DA5E-4A80-E34A-B6F1-CA262863A612}" srcOrd="1" destOrd="0" presId="urn:microsoft.com/office/officeart/2005/8/layout/process1"/>
    <dgm:cxn modelId="{91AAE2EF-B550-FD4A-90B5-E285F338E15B}" type="presParOf" srcId="{3C61DA5E-4A80-E34A-B6F1-CA262863A612}" destId="{1DFCABF5-D13A-C34C-A1B2-218C0707CFC7}" srcOrd="0" destOrd="0" presId="urn:microsoft.com/office/officeart/2005/8/layout/process1"/>
    <dgm:cxn modelId="{8B6DC50A-0960-7244-93F2-39B62913DA25}" type="presParOf" srcId="{7126CC41-8A9C-0741-A097-153061F67D89}" destId="{0EC6B5E0-60FF-5F45-97C4-18F8EC9D581C}" srcOrd="2" destOrd="0" presId="urn:microsoft.com/office/officeart/2005/8/layout/process1"/>
    <dgm:cxn modelId="{7E1C6A01-D3EB-084E-B937-11C502B2E1B4}" type="presParOf" srcId="{7126CC41-8A9C-0741-A097-153061F67D89}" destId="{2C883856-E2D2-3944-9E8E-DECF8ED560F4}" srcOrd="3" destOrd="0" presId="urn:microsoft.com/office/officeart/2005/8/layout/process1"/>
    <dgm:cxn modelId="{E8617C37-62D2-174A-B477-A1E87B1ED138}" type="presParOf" srcId="{2C883856-E2D2-3944-9E8E-DECF8ED560F4}" destId="{4B2B6D7E-53F4-A24B-9158-0F1EC3298042}" srcOrd="0" destOrd="0" presId="urn:microsoft.com/office/officeart/2005/8/layout/process1"/>
    <dgm:cxn modelId="{67DE7855-F76A-C14C-9EC6-A5A91EE33E4A}" type="presParOf" srcId="{7126CC41-8A9C-0741-A097-153061F67D89}" destId="{80F40732-DF5F-0D49-A432-DEA3EB4A09C2}" srcOrd="4" destOrd="0" presId="urn:microsoft.com/office/officeart/2005/8/layout/process1"/>
    <dgm:cxn modelId="{068058C0-5820-A247-B492-E0BA516FEC39}" type="presParOf" srcId="{7126CC41-8A9C-0741-A097-153061F67D89}" destId="{60AC9497-E73B-A947-AF5F-2EEE99B845C3}" srcOrd="5" destOrd="0" presId="urn:microsoft.com/office/officeart/2005/8/layout/process1"/>
    <dgm:cxn modelId="{CA837D7A-7B21-3642-A259-7435718CC967}" type="presParOf" srcId="{60AC9497-E73B-A947-AF5F-2EEE99B845C3}" destId="{27B311AE-4B7B-6949-A2DC-804DF10E13F8}" srcOrd="0" destOrd="0" presId="urn:microsoft.com/office/officeart/2005/8/layout/process1"/>
    <dgm:cxn modelId="{0017F3C9-7359-384F-B31B-C3D1DD111A9B}" type="presParOf" srcId="{7126CC41-8A9C-0741-A097-153061F67D89}" destId="{F660DAB9-398F-0F40-A04B-7747BDC8B225}" srcOrd="6" destOrd="0" presId="urn:microsoft.com/office/officeart/2005/8/layout/process1"/>
    <dgm:cxn modelId="{F5A824C0-E8DA-5644-8FFB-D1B128D272D3}" type="presParOf" srcId="{7126CC41-8A9C-0741-A097-153061F67D89}" destId="{225CCF00-2FA6-DF44-9547-B2396EFD056A}" srcOrd="7" destOrd="0" presId="urn:microsoft.com/office/officeart/2005/8/layout/process1"/>
    <dgm:cxn modelId="{A1423398-2D83-1349-A362-0B2DC64A2F1D}" type="presParOf" srcId="{225CCF00-2FA6-DF44-9547-B2396EFD056A}" destId="{EA46E0BC-2132-3B49-93AF-43D7D69D5374}" srcOrd="0" destOrd="0" presId="urn:microsoft.com/office/officeart/2005/8/layout/process1"/>
    <dgm:cxn modelId="{22F8C5F4-F8E8-8B4B-BFAA-AA4C96601F46}" type="presParOf" srcId="{7126CC41-8A9C-0741-A097-153061F67D89}" destId="{9BCCB7D7-30B4-EE4B-8332-6789CD67D209}" srcOrd="8" destOrd="0" presId="urn:microsoft.com/office/officeart/2005/8/layout/process1"/>
    <dgm:cxn modelId="{6705C62D-FCBE-A043-900F-D6896B6F8BD5}" type="presParOf" srcId="{7126CC41-8A9C-0741-A097-153061F67D89}" destId="{71D4CD29-F21D-BC4D-9E2E-EBE1E0129DF9}" srcOrd="9" destOrd="0" presId="urn:microsoft.com/office/officeart/2005/8/layout/process1"/>
    <dgm:cxn modelId="{9CE78431-686E-2247-AD2D-06150905A33F}" type="presParOf" srcId="{71D4CD29-F21D-BC4D-9E2E-EBE1E0129DF9}" destId="{DBD731C0-4F3A-6F47-9109-E697BC0BAA64}" srcOrd="0" destOrd="0" presId="urn:microsoft.com/office/officeart/2005/8/layout/process1"/>
    <dgm:cxn modelId="{69907F3E-360A-C940-8C55-ABCD4938DC80}" type="presParOf" srcId="{7126CC41-8A9C-0741-A097-153061F67D89}" destId="{62CC6714-6EAD-C345-A5A8-9F261DE9EEEC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4AC09-922A-E04F-99A4-D73B70773197}">
      <dsp:nvSpPr>
        <dsp:cNvPr id="0" name=""/>
        <dsp:cNvSpPr/>
      </dsp:nvSpPr>
      <dsp:spPr>
        <a:xfrm>
          <a:off x="0" y="819212"/>
          <a:ext cx="1466254" cy="13333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Enriqueta" panose="02000000000000000000" pitchFamily="2" charset="0"/>
            </a:rPr>
            <a:t>Kvalitní algoritmus</a:t>
          </a:r>
        </a:p>
      </dsp:txBody>
      <dsp:txXfrm>
        <a:off x="39053" y="858265"/>
        <a:ext cx="1388148" cy="1255269"/>
      </dsp:txXfrm>
    </dsp:sp>
    <dsp:sp modelId="{3C61DA5E-4A80-E34A-B6F1-CA262863A612}">
      <dsp:nvSpPr>
        <dsp:cNvPr id="0" name=""/>
        <dsp:cNvSpPr/>
      </dsp:nvSpPr>
      <dsp:spPr>
        <a:xfrm>
          <a:off x="1612880" y="1304084"/>
          <a:ext cx="310845" cy="363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1612880" y="1376810"/>
        <a:ext cx="217592" cy="218179"/>
      </dsp:txXfrm>
    </dsp:sp>
    <dsp:sp modelId="{0EC6B5E0-60FF-5F45-97C4-18F8EC9D581C}">
      <dsp:nvSpPr>
        <dsp:cNvPr id="0" name=""/>
        <dsp:cNvSpPr/>
      </dsp:nvSpPr>
      <dsp:spPr>
        <a:xfrm>
          <a:off x="2052756" y="819212"/>
          <a:ext cx="1466254" cy="1333375"/>
        </a:xfrm>
        <a:prstGeom prst="roundRect">
          <a:avLst>
            <a:gd name="adj" fmla="val 10000"/>
          </a:avLst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Enriqueta" panose="02000000000000000000" pitchFamily="2" charset="0"/>
            </a:rPr>
            <a:t>Větší užitek pro uživatele</a:t>
          </a:r>
        </a:p>
      </dsp:txBody>
      <dsp:txXfrm>
        <a:off x="2091809" y="858265"/>
        <a:ext cx="1388148" cy="1255269"/>
      </dsp:txXfrm>
    </dsp:sp>
    <dsp:sp modelId="{2C883856-E2D2-3944-9E8E-DECF8ED560F4}">
      <dsp:nvSpPr>
        <dsp:cNvPr id="0" name=""/>
        <dsp:cNvSpPr/>
      </dsp:nvSpPr>
      <dsp:spPr>
        <a:xfrm>
          <a:off x="3665636" y="1304084"/>
          <a:ext cx="310845" cy="363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3665636" y="1376810"/>
        <a:ext cx="217592" cy="218179"/>
      </dsp:txXfrm>
    </dsp:sp>
    <dsp:sp modelId="{80F40732-DF5F-0D49-A432-DEA3EB4A09C2}">
      <dsp:nvSpPr>
        <dsp:cNvPr id="0" name=""/>
        <dsp:cNvSpPr/>
      </dsp:nvSpPr>
      <dsp:spPr>
        <a:xfrm>
          <a:off x="4105512" y="819212"/>
          <a:ext cx="1466254" cy="1333375"/>
        </a:xfrm>
        <a:prstGeom prst="roundRect">
          <a:avLst>
            <a:gd name="adj" fmla="val 10000"/>
          </a:avLst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Enriqueta" panose="02000000000000000000" pitchFamily="2" charset="0"/>
            </a:rPr>
            <a:t>Více času na platformě</a:t>
          </a:r>
        </a:p>
      </dsp:txBody>
      <dsp:txXfrm>
        <a:off x="4144565" y="858265"/>
        <a:ext cx="1388148" cy="1255269"/>
      </dsp:txXfrm>
    </dsp:sp>
    <dsp:sp modelId="{60AC9497-E73B-A947-AF5F-2EEE99B845C3}">
      <dsp:nvSpPr>
        <dsp:cNvPr id="0" name=""/>
        <dsp:cNvSpPr/>
      </dsp:nvSpPr>
      <dsp:spPr>
        <a:xfrm>
          <a:off x="5718393" y="1304084"/>
          <a:ext cx="310845" cy="363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5718393" y="1376810"/>
        <a:ext cx="217592" cy="218179"/>
      </dsp:txXfrm>
    </dsp:sp>
    <dsp:sp modelId="{F660DAB9-398F-0F40-A04B-7747BDC8B225}">
      <dsp:nvSpPr>
        <dsp:cNvPr id="0" name=""/>
        <dsp:cNvSpPr/>
      </dsp:nvSpPr>
      <dsp:spPr>
        <a:xfrm>
          <a:off x="6158269" y="819212"/>
          <a:ext cx="1466254" cy="1333375"/>
        </a:xfrm>
        <a:prstGeom prst="roundRect">
          <a:avLst>
            <a:gd name="adj" fmla="val 10000"/>
          </a:avLst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Enriqueta" panose="02000000000000000000" pitchFamily="2" charset="0"/>
            </a:rPr>
            <a:t>Více pozornosti</a:t>
          </a:r>
        </a:p>
      </dsp:txBody>
      <dsp:txXfrm>
        <a:off x="6197322" y="858265"/>
        <a:ext cx="1388148" cy="1255269"/>
      </dsp:txXfrm>
    </dsp:sp>
    <dsp:sp modelId="{225CCF00-2FA6-DF44-9547-B2396EFD056A}">
      <dsp:nvSpPr>
        <dsp:cNvPr id="0" name=""/>
        <dsp:cNvSpPr/>
      </dsp:nvSpPr>
      <dsp:spPr>
        <a:xfrm>
          <a:off x="7771149" y="1304084"/>
          <a:ext cx="310845" cy="363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7771149" y="1376810"/>
        <a:ext cx="217592" cy="218179"/>
      </dsp:txXfrm>
    </dsp:sp>
    <dsp:sp modelId="{9BCCB7D7-30B4-EE4B-8332-6789CD67D209}">
      <dsp:nvSpPr>
        <dsp:cNvPr id="0" name=""/>
        <dsp:cNvSpPr/>
      </dsp:nvSpPr>
      <dsp:spPr>
        <a:xfrm>
          <a:off x="8211025" y="819212"/>
          <a:ext cx="1466254" cy="1333375"/>
        </a:xfrm>
        <a:prstGeom prst="roundRect">
          <a:avLst>
            <a:gd name="adj" fmla="val 10000"/>
          </a:avLst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Enriqueta" panose="02000000000000000000" pitchFamily="2" charset="0"/>
            </a:rPr>
            <a:t>Více prostoru pro reklamu</a:t>
          </a:r>
        </a:p>
      </dsp:txBody>
      <dsp:txXfrm>
        <a:off x="8250078" y="858265"/>
        <a:ext cx="1388148" cy="1255269"/>
      </dsp:txXfrm>
    </dsp:sp>
    <dsp:sp modelId="{71D4CD29-F21D-BC4D-9E2E-EBE1E0129DF9}">
      <dsp:nvSpPr>
        <dsp:cNvPr id="0" name=""/>
        <dsp:cNvSpPr/>
      </dsp:nvSpPr>
      <dsp:spPr>
        <a:xfrm>
          <a:off x="9823905" y="1304084"/>
          <a:ext cx="310845" cy="363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9823905" y="1376810"/>
        <a:ext cx="217592" cy="218179"/>
      </dsp:txXfrm>
    </dsp:sp>
    <dsp:sp modelId="{62CC6714-6EAD-C345-A5A8-9F261DE9EEEC}">
      <dsp:nvSpPr>
        <dsp:cNvPr id="0" name=""/>
        <dsp:cNvSpPr/>
      </dsp:nvSpPr>
      <dsp:spPr>
        <a:xfrm>
          <a:off x="10263782" y="819212"/>
          <a:ext cx="1466254" cy="1333375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Enriqueta" panose="02000000000000000000" pitchFamily="2" charset="0"/>
            </a:rPr>
            <a:t>Větší obrat/zisk</a:t>
          </a:r>
        </a:p>
      </dsp:txBody>
      <dsp:txXfrm>
        <a:off x="10302835" y="858265"/>
        <a:ext cx="1388148" cy="1255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5826B-7678-40DA-BCC6-744814B98776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8D5C-7C5A-46D2-A438-0D01F4725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1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uffer.com/resources/facebook-marketing-strategy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https://buffer.com/resources/facebook-marketing-strategy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238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85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28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41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73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8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6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21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06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97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95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30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3B6F2-BD93-4F2E-BFBE-356C16A30589}" type="datetimeFigureOut">
              <a:rPr lang="cs-CZ" smtClean="0"/>
              <a:t>22.02.2025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92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upgates.cz/a/co-je-to-seo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fApg7tzlLjY&amp;t=9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usiness/help/718033381901819?id=208060977200861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bout.instagram.com/blog/announcements/instagram-ranking-explained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3797614"/>
            <a:ext cx="9144000" cy="1833988"/>
          </a:xfrm>
        </p:spPr>
        <p:txBody>
          <a:bodyPr>
            <a:noAutofit/>
          </a:bodyPr>
          <a:lstStyle/>
          <a:p>
            <a:br>
              <a:rPr lang="cs-CZ" sz="4000" dirty="0">
                <a:latin typeface="Enriqueta" panose="02000000000000000000" pitchFamily="2" charset="0"/>
              </a:rPr>
            </a:br>
            <a:r>
              <a:rPr lang="cs-CZ" sz="4000" dirty="0">
                <a:latin typeface="Enriqueta" panose="02000000000000000000" pitchFamily="2" charset="0"/>
              </a:rPr>
              <a:t>Sociální média</a:t>
            </a:r>
            <a:br>
              <a:rPr lang="cs-CZ" sz="4000" dirty="0">
                <a:latin typeface="Enriqueta" panose="02000000000000000000" pitchFamily="2" charset="0"/>
              </a:rPr>
            </a:br>
            <a:r>
              <a:rPr lang="cs-CZ" sz="2800" dirty="0">
                <a:latin typeface="Enriqueta" panose="02000000000000000000" pitchFamily="2" charset="0"/>
              </a:rPr>
              <a:t>1. tutoriál</a:t>
            </a:r>
            <a:br>
              <a:rPr lang="cs-CZ" sz="4000" dirty="0">
                <a:latin typeface="Enriqueta" panose="02000000000000000000" pitchFamily="2" charset="0"/>
              </a:rPr>
            </a:br>
            <a:r>
              <a:rPr lang="cs-CZ" sz="4000" dirty="0">
                <a:latin typeface="Enriqueta" panose="02000000000000000000" pitchFamily="2" charset="0"/>
              </a:rPr>
              <a:t>Úvod, klasifikace, vývoj, algoritmy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0" y="805109"/>
            <a:ext cx="3267839" cy="2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4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0795F-8295-EF5E-C941-35BA171B3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F414DA4-7FE5-8A9F-3F60-839B80457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7457"/>
            <a:ext cx="10260724" cy="5229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600" dirty="0"/>
              <a:t>Zdroj: Kaplan, A. M., &amp; </a:t>
            </a:r>
            <a:r>
              <a:rPr lang="cs-CZ" sz="2600" dirty="0" err="1"/>
              <a:t>Haenlein</a:t>
            </a:r>
            <a:r>
              <a:rPr lang="cs-CZ" sz="2600" dirty="0"/>
              <a:t>, M. (2010). </a:t>
            </a:r>
            <a:r>
              <a:rPr lang="cs-CZ" sz="2600" dirty="0" err="1"/>
              <a:t>Users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world</a:t>
            </a:r>
            <a:r>
              <a:rPr lang="cs-CZ" sz="2600" dirty="0"/>
              <a:t>, </a:t>
            </a:r>
            <a:r>
              <a:rPr lang="cs-CZ" sz="2600" dirty="0" err="1"/>
              <a:t>unite</a:t>
            </a:r>
            <a:r>
              <a:rPr lang="cs-CZ" sz="2600" dirty="0"/>
              <a:t>!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challenges</a:t>
            </a:r>
            <a:r>
              <a:rPr lang="cs-CZ" sz="2600" dirty="0"/>
              <a:t> and </a:t>
            </a:r>
            <a:r>
              <a:rPr lang="cs-CZ" sz="2600" dirty="0" err="1"/>
              <a:t>opportunities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Social</a:t>
            </a:r>
            <a:r>
              <a:rPr lang="cs-CZ" sz="2600" dirty="0"/>
              <a:t> Media. Business </a:t>
            </a:r>
            <a:r>
              <a:rPr lang="cs-CZ" sz="2600" dirty="0" err="1"/>
              <a:t>Horizons</a:t>
            </a:r>
            <a:r>
              <a:rPr lang="cs-CZ" sz="2600" dirty="0"/>
              <a:t>, 53(1), 59–68. https://</a:t>
            </a:r>
            <a:r>
              <a:rPr lang="cs-CZ" sz="2600" dirty="0" err="1"/>
              <a:t>doi.org</a:t>
            </a:r>
            <a:r>
              <a:rPr lang="cs-CZ" sz="2600" dirty="0"/>
              <a:t>/10.1016/j.bushor.2009.09.003</a:t>
            </a:r>
          </a:p>
          <a:p>
            <a:endParaRPr lang="cs-CZ" dirty="0"/>
          </a:p>
        </p:txBody>
      </p:sp>
      <p:pic>
        <p:nvPicPr>
          <p:cNvPr id="5122" name="Picture 2" descr="Social Media, Definition, and History | SpringerLink">
            <a:extLst>
              <a:ext uri="{FF2B5EF4-FFF2-40B4-BE49-F238E27FC236}">
                <a16:creationId xmlns:a16="http://schemas.microsoft.com/office/drawing/2014/main" id="{4EB8F3F3-C392-D57D-B629-15B60859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70" y="227136"/>
            <a:ext cx="3224613" cy="14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E993318-A5FA-C79E-6703-F744147A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Media </a:t>
            </a:r>
            <a:r>
              <a:rPr lang="cs-CZ" dirty="0" err="1">
                <a:latin typeface="Enriqueta" panose="02000000000000000000" pitchFamily="2" charset="0"/>
              </a:rPr>
              <a:t>richness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0B2CF222-E235-53EA-3E46-61039A3963FF}"/>
              </a:ext>
            </a:extLst>
          </p:cNvPr>
          <p:cNvSpPr txBox="1">
            <a:spLocks/>
          </p:cNvSpPr>
          <p:nvPr/>
        </p:nvSpPr>
        <p:spPr>
          <a:xfrm>
            <a:off x="517359" y="1825624"/>
            <a:ext cx="11393904" cy="452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 dirty="0">
                <a:latin typeface="Enriqueta" panose="02000000000000000000" pitchFamily="2" charset="0"/>
              </a:rPr>
              <a:t>Mediální bohatost je kapacita média přenášet informace v reálném čase.</a:t>
            </a:r>
          </a:p>
          <a:p>
            <a:r>
              <a:rPr lang="cs-CZ" sz="3000" dirty="0">
                <a:latin typeface="Enriqueta" panose="02000000000000000000" pitchFamily="2" charset="0"/>
              </a:rPr>
              <a:t>Telefonní hovor přenáší zvuk, videohovor přenáší také obraz a proto médium, které umožňuje přenášet více informací v reálném čase označujeme jako mediálně bohatší. V tomto případě videohovor.</a:t>
            </a:r>
          </a:p>
          <a:p>
            <a:r>
              <a:rPr lang="cs-CZ" sz="3000" dirty="0">
                <a:latin typeface="Enriqueta" panose="02000000000000000000" pitchFamily="2" charset="0"/>
              </a:rPr>
              <a:t>Některá média tedy umožňují aby se lidé lépe chápali. Pokud pošlu textovou zprávu nemohu v ní zvolit ironický tón a proto může být zpráva pochopena chybně.</a:t>
            </a:r>
          </a:p>
        </p:txBody>
      </p:sp>
    </p:spTree>
    <p:extLst>
      <p:ext uri="{BB962C8B-B14F-4D97-AF65-F5344CB8AC3E}">
        <p14:creationId xmlns:p14="http://schemas.microsoft.com/office/powerpoint/2010/main" val="3334071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1EA95-E0F4-B0BA-F3A6-ED6D6635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2ABDBCA-4750-C285-133A-8BC160ED2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7457"/>
            <a:ext cx="10260724" cy="5229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600" dirty="0"/>
              <a:t>Zdroj: Kaplan, A. M., &amp; </a:t>
            </a:r>
            <a:r>
              <a:rPr lang="cs-CZ" sz="2600" dirty="0" err="1"/>
              <a:t>Haenlein</a:t>
            </a:r>
            <a:r>
              <a:rPr lang="cs-CZ" sz="2600" dirty="0"/>
              <a:t>, M. (2010). </a:t>
            </a:r>
            <a:r>
              <a:rPr lang="cs-CZ" sz="2600" dirty="0" err="1"/>
              <a:t>Users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world</a:t>
            </a:r>
            <a:r>
              <a:rPr lang="cs-CZ" sz="2600" dirty="0"/>
              <a:t>, </a:t>
            </a:r>
            <a:r>
              <a:rPr lang="cs-CZ" sz="2600" dirty="0" err="1"/>
              <a:t>unite</a:t>
            </a:r>
            <a:r>
              <a:rPr lang="cs-CZ" sz="2600" dirty="0"/>
              <a:t>!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challenges</a:t>
            </a:r>
            <a:r>
              <a:rPr lang="cs-CZ" sz="2600" dirty="0"/>
              <a:t> and </a:t>
            </a:r>
            <a:r>
              <a:rPr lang="cs-CZ" sz="2600" dirty="0" err="1"/>
              <a:t>opportunities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Social</a:t>
            </a:r>
            <a:r>
              <a:rPr lang="cs-CZ" sz="2600" dirty="0"/>
              <a:t> Media. Business </a:t>
            </a:r>
            <a:r>
              <a:rPr lang="cs-CZ" sz="2600" dirty="0" err="1"/>
              <a:t>Horizons</a:t>
            </a:r>
            <a:r>
              <a:rPr lang="cs-CZ" sz="2600" dirty="0"/>
              <a:t>, 53(1), 59–68. https://</a:t>
            </a:r>
            <a:r>
              <a:rPr lang="cs-CZ" sz="2600" dirty="0" err="1"/>
              <a:t>doi.org</a:t>
            </a:r>
            <a:r>
              <a:rPr lang="cs-CZ" sz="2600" dirty="0"/>
              <a:t>/10.1016/j.bushor.2009.09.003</a:t>
            </a:r>
          </a:p>
          <a:p>
            <a:endParaRPr lang="cs-CZ" dirty="0"/>
          </a:p>
        </p:txBody>
      </p:sp>
      <p:pic>
        <p:nvPicPr>
          <p:cNvPr id="5122" name="Picture 2" descr="Social Media, Definition, and History | SpringerLink">
            <a:extLst>
              <a:ext uri="{FF2B5EF4-FFF2-40B4-BE49-F238E27FC236}">
                <a16:creationId xmlns:a16="http://schemas.microsoft.com/office/drawing/2014/main" id="{F8D32961-4F8A-B0F7-5B59-FFE08A099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70" y="227136"/>
            <a:ext cx="3224613" cy="14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6E0D5BB4-F069-0F47-543C-ACD8C50E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Enriqueta" panose="02000000000000000000" pitchFamily="2" charset="0"/>
              </a:rPr>
              <a:t>Self-disclosure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38C17140-2246-F3C2-7757-71DFDE08F950}"/>
              </a:ext>
            </a:extLst>
          </p:cNvPr>
          <p:cNvSpPr txBox="1">
            <a:spLocks/>
          </p:cNvSpPr>
          <p:nvPr/>
        </p:nvSpPr>
        <p:spPr>
          <a:xfrm>
            <a:off x="517359" y="1825624"/>
            <a:ext cx="11393904" cy="452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>
                <a:latin typeface="Enriqueta" panose="02000000000000000000" pitchFamily="2" charset="0"/>
              </a:rPr>
              <a:t>Sebeprezentace (</a:t>
            </a:r>
            <a:r>
              <a:rPr lang="cs-CZ" sz="3200" dirty="0" err="1">
                <a:latin typeface="Enriqueta" panose="02000000000000000000" pitchFamily="2" charset="0"/>
              </a:rPr>
              <a:t>self-presentation</a:t>
            </a:r>
            <a:r>
              <a:rPr lang="cs-CZ" sz="3200" dirty="0">
                <a:latin typeface="Enriqueta" panose="02000000000000000000" pitchFamily="2" charset="0"/>
              </a:rPr>
              <a:t>) je ochota lidí prezentovat se ostatním (obvykle v co nejlepším světle) a je prováděna pomocí sebeodhalení (</a:t>
            </a:r>
            <a:r>
              <a:rPr lang="cs-CZ" sz="3200" dirty="0" err="1">
                <a:latin typeface="Enriqueta" panose="02000000000000000000" pitchFamily="2" charset="0"/>
              </a:rPr>
              <a:t>self-disclosure</a:t>
            </a:r>
            <a:r>
              <a:rPr lang="cs-CZ" sz="3200" dirty="0">
                <a:latin typeface="Enriqueta" panose="02000000000000000000" pitchFamily="2" charset="0"/>
              </a:rPr>
              <a:t>).</a:t>
            </a:r>
          </a:p>
          <a:p>
            <a:r>
              <a:rPr lang="cs-CZ" sz="3200" dirty="0">
                <a:latin typeface="Enriqueta" panose="02000000000000000000" pitchFamily="2" charset="0"/>
              </a:rPr>
              <a:t>Sebeodhalení je vědomé či nevědomé sdílení osobních informací jako jsou myšlenky a pocity s ostatními lidmi.</a:t>
            </a:r>
          </a:p>
          <a:p>
            <a:r>
              <a:rPr lang="cs-CZ" sz="3200" dirty="0">
                <a:latin typeface="Enriqueta" panose="02000000000000000000" pitchFamily="2" charset="0"/>
              </a:rPr>
              <a:t>Sebeodhalení je klíčový proces při formování vztahů a to jak od těch vážných (manželství) tak po ty epizodické (rozhovor při čekání ve frontě).</a:t>
            </a:r>
            <a:endParaRPr lang="cs-CZ" sz="4000" dirty="0">
              <a:latin typeface="Enriqueta" panose="02000000000000000000" pitchFamily="2" charset="0"/>
            </a:endParaRP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44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E8E4-7100-F734-C0D0-3933E6E6E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095B0FE-4AAF-EF5B-612D-6A7CAA146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7457"/>
            <a:ext cx="10260724" cy="5229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600" dirty="0"/>
              <a:t>Zdroj: Kaplan, A. M., &amp; </a:t>
            </a:r>
            <a:r>
              <a:rPr lang="cs-CZ" sz="2600" dirty="0" err="1"/>
              <a:t>Haenlein</a:t>
            </a:r>
            <a:r>
              <a:rPr lang="cs-CZ" sz="2600" dirty="0"/>
              <a:t>, M. (2010). </a:t>
            </a:r>
            <a:r>
              <a:rPr lang="cs-CZ" sz="2600" dirty="0" err="1"/>
              <a:t>Users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world</a:t>
            </a:r>
            <a:r>
              <a:rPr lang="cs-CZ" sz="2600" dirty="0"/>
              <a:t>, </a:t>
            </a:r>
            <a:r>
              <a:rPr lang="cs-CZ" sz="2600" dirty="0" err="1"/>
              <a:t>unite</a:t>
            </a:r>
            <a:r>
              <a:rPr lang="cs-CZ" sz="2600" dirty="0"/>
              <a:t>!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challenges</a:t>
            </a:r>
            <a:r>
              <a:rPr lang="cs-CZ" sz="2600" dirty="0"/>
              <a:t> and </a:t>
            </a:r>
            <a:r>
              <a:rPr lang="cs-CZ" sz="2600" dirty="0" err="1"/>
              <a:t>opportunities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Social</a:t>
            </a:r>
            <a:r>
              <a:rPr lang="cs-CZ" sz="2600" dirty="0"/>
              <a:t> Media. Business </a:t>
            </a:r>
            <a:r>
              <a:rPr lang="cs-CZ" sz="2600" dirty="0" err="1"/>
              <a:t>Horizons</a:t>
            </a:r>
            <a:r>
              <a:rPr lang="cs-CZ" sz="2600" dirty="0"/>
              <a:t>, 53(1), 59–68. https://</a:t>
            </a:r>
            <a:r>
              <a:rPr lang="cs-CZ" sz="2600" dirty="0" err="1"/>
              <a:t>doi.org</a:t>
            </a:r>
            <a:r>
              <a:rPr lang="cs-CZ" sz="2600" dirty="0"/>
              <a:t>/10.1016/j.bushor.2009.09.003</a:t>
            </a:r>
          </a:p>
          <a:p>
            <a:endParaRPr lang="cs-CZ" dirty="0"/>
          </a:p>
        </p:txBody>
      </p:sp>
      <p:pic>
        <p:nvPicPr>
          <p:cNvPr id="5122" name="Picture 2" descr="Social Media, Definition, and History | SpringerLink">
            <a:extLst>
              <a:ext uri="{FF2B5EF4-FFF2-40B4-BE49-F238E27FC236}">
                <a16:creationId xmlns:a16="http://schemas.microsoft.com/office/drawing/2014/main" id="{2AD0727A-90C9-95B8-8D7A-6294FB50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39" y="227134"/>
            <a:ext cx="3528646" cy="160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7528A38E-DD61-4B29-9988-17F67ECC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Klasifikace sociálních médií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22394316-8ADE-51DB-56ED-128C3BFA3F89}"/>
              </a:ext>
            </a:extLst>
          </p:cNvPr>
          <p:cNvSpPr txBox="1">
            <a:spLocks/>
          </p:cNvSpPr>
          <p:nvPr/>
        </p:nvSpPr>
        <p:spPr>
          <a:xfrm>
            <a:off x="517359" y="1825624"/>
            <a:ext cx="11393904" cy="452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>
                <a:latin typeface="Enriqueta" panose="02000000000000000000" pitchFamily="2" charset="0"/>
              </a:rPr>
              <a:t>Blogy a </a:t>
            </a:r>
            <a:r>
              <a:rPr lang="cs-CZ" sz="3200" dirty="0" err="1">
                <a:latin typeface="Enriqueta" panose="02000000000000000000" pitchFamily="2" charset="0"/>
              </a:rPr>
              <a:t>mikroblogy</a:t>
            </a:r>
            <a:endParaRPr lang="cs-CZ" sz="3200" dirty="0">
              <a:latin typeface="Enriqueta" panose="02000000000000000000" pitchFamily="2" charset="0"/>
            </a:endParaRPr>
          </a:p>
          <a:p>
            <a:pPr lvl="1"/>
            <a:r>
              <a:rPr lang="cs-CZ" sz="3200" dirty="0">
                <a:latin typeface="Enriqueta" panose="02000000000000000000" pitchFamily="2" charset="0"/>
              </a:rPr>
              <a:t>Často v textové formě dovolují pouze jednoduchou výměnu informací.</a:t>
            </a:r>
          </a:p>
          <a:p>
            <a:pPr lvl="1"/>
            <a:endParaRPr lang="cs-CZ" sz="3200" dirty="0">
              <a:latin typeface="Enriqueta" panose="02000000000000000000" pitchFamily="2" charset="0"/>
            </a:endParaRPr>
          </a:p>
          <a:p>
            <a:r>
              <a:rPr lang="cs-CZ" sz="3200" dirty="0">
                <a:latin typeface="Enriqueta" panose="02000000000000000000" pitchFamily="2" charset="0"/>
              </a:rPr>
              <a:t>Herní světy</a:t>
            </a:r>
          </a:p>
          <a:p>
            <a:pPr lvl="1"/>
            <a:r>
              <a:rPr lang="cs-CZ" sz="3200" dirty="0">
                <a:latin typeface="Enriqueta" panose="02000000000000000000" pitchFamily="2" charset="0"/>
              </a:rPr>
              <a:t>Snaží se replikovat velkou část reálného světa. Postavy jsou popsány informacemi, mají vzhled a komunikují mezi sebou bohaté informace.</a:t>
            </a:r>
          </a:p>
        </p:txBody>
      </p:sp>
    </p:spTree>
    <p:extLst>
      <p:ext uri="{BB962C8B-B14F-4D97-AF65-F5344CB8AC3E}">
        <p14:creationId xmlns:p14="http://schemas.microsoft.com/office/powerpoint/2010/main" val="387882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Sociální média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Enriqueta" panose="02000000000000000000" pitchFamily="2" charset="0"/>
              </a:rPr>
              <a:t>Blogy a </a:t>
            </a:r>
            <a:r>
              <a:rPr lang="cs-CZ" sz="4000" dirty="0" err="1">
                <a:latin typeface="Enriqueta" panose="02000000000000000000" pitchFamily="2" charset="0"/>
              </a:rPr>
              <a:t>mikroblogy</a:t>
            </a:r>
            <a:endParaRPr lang="cs-CZ" sz="4000" dirty="0">
              <a:latin typeface="Enriqueta" panose="02000000000000000000" pitchFamily="2" charset="0"/>
            </a:endParaRPr>
          </a:p>
          <a:p>
            <a:r>
              <a:rPr lang="cs-CZ" sz="4000" dirty="0">
                <a:latin typeface="Enriqueta" panose="02000000000000000000" pitchFamily="2" charset="0"/>
              </a:rPr>
              <a:t>Sociální sítě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Virtuální světy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Kolaborativní projekty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Obsahové komunity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Herní světy</a:t>
            </a:r>
          </a:p>
          <a:p>
            <a:endParaRPr lang="cs-CZ" sz="4000" dirty="0">
              <a:latin typeface="Enriqueta" panose="02000000000000000000" pitchFamily="2" charset="0"/>
            </a:endParaRPr>
          </a:p>
          <a:p>
            <a:endParaRPr lang="cs-CZ" sz="4000" dirty="0">
              <a:latin typeface="Enriqueta" panose="02000000000000000000" pitchFamily="2" charset="0"/>
            </a:endParaRP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  <p:pic>
        <p:nvPicPr>
          <p:cNvPr id="4" name="Picture 2" descr="Social Media, Definition, and History | SpringerLink">
            <a:extLst>
              <a:ext uri="{FF2B5EF4-FFF2-40B4-BE49-F238E27FC236}">
                <a16:creationId xmlns:a16="http://schemas.microsoft.com/office/drawing/2014/main" id="{DC51420B-E207-181E-BA4C-F78B7164A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3" y="2394073"/>
            <a:ext cx="5211850" cy="23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7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design&#10;&#10;Popis byl vytvořen automaticky">
            <a:extLst>
              <a:ext uri="{FF2B5EF4-FFF2-40B4-BE49-F238E27FC236}">
                <a16:creationId xmlns:a16="http://schemas.microsoft.com/office/drawing/2014/main" id="{4E590A2B-A93A-8DDB-E20F-56AE35073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04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Multimediální software, software&#10;&#10;Popis byl vytvořen automaticky">
            <a:extLst>
              <a:ext uri="{FF2B5EF4-FFF2-40B4-BE49-F238E27FC236}">
                <a16:creationId xmlns:a16="http://schemas.microsoft.com/office/drawing/2014/main" id="{192F558A-0A96-6CE4-0B3D-FD49251D5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Šipka vpravo 2">
            <a:extLst>
              <a:ext uri="{FF2B5EF4-FFF2-40B4-BE49-F238E27FC236}">
                <a16:creationId xmlns:a16="http://schemas.microsoft.com/office/drawing/2014/main" id="{601E3134-EC6C-54F4-190F-FF3589B8026D}"/>
              </a:ext>
            </a:extLst>
          </p:cNvPr>
          <p:cNvSpPr/>
          <p:nvPr/>
        </p:nvSpPr>
        <p:spPr>
          <a:xfrm rot="5400000">
            <a:off x="6695090" y="1947042"/>
            <a:ext cx="735724" cy="3153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20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Písmo, software&#10;&#10;Popis byl vytvořen automaticky">
            <a:extLst>
              <a:ext uri="{FF2B5EF4-FFF2-40B4-BE49-F238E27FC236}">
                <a16:creationId xmlns:a16="http://schemas.microsoft.com/office/drawing/2014/main" id="{96BBDC48-D8C5-7922-C142-4B38BABEC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59647F7-EB4E-6952-6F75-46ED10536BF8}"/>
              </a:ext>
            </a:extLst>
          </p:cNvPr>
          <p:cNvSpPr/>
          <p:nvPr/>
        </p:nvSpPr>
        <p:spPr>
          <a:xfrm>
            <a:off x="6348250" y="3920359"/>
            <a:ext cx="5023944" cy="19864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7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568FBD56-4832-AE3B-C54A-43AC55901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986584B-6FCF-07FA-5771-B8A123A1EDA3}"/>
              </a:ext>
            </a:extLst>
          </p:cNvPr>
          <p:cNvSpPr/>
          <p:nvPr/>
        </p:nvSpPr>
        <p:spPr>
          <a:xfrm>
            <a:off x="2554015" y="1103586"/>
            <a:ext cx="2501461" cy="25435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EFAD57A-41CF-15E4-5F8B-F3AB432DE9F7}"/>
              </a:ext>
            </a:extLst>
          </p:cNvPr>
          <p:cNvSpPr/>
          <p:nvPr/>
        </p:nvSpPr>
        <p:spPr>
          <a:xfrm>
            <a:off x="7136526" y="1103586"/>
            <a:ext cx="2501461" cy="25435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23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A6425DCF-26F2-2F12-BB13-1B50E83E1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2EC5ECE-4833-5B5D-FB51-B870A20FABC6}"/>
              </a:ext>
            </a:extLst>
          </p:cNvPr>
          <p:cNvSpPr/>
          <p:nvPr/>
        </p:nvSpPr>
        <p:spPr>
          <a:xfrm>
            <a:off x="3310759" y="1103587"/>
            <a:ext cx="2785241" cy="25435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3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1ECEFBD8-1B59-D11A-24FF-B46C50172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Šipka vpravo 2">
            <a:extLst>
              <a:ext uri="{FF2B5EF4-FFF2-40B4-BE49-F238E27FC236}">
                <a16:creationId xmlns:a16="http://schemas.microsoft.com/office/drawing/2014/main" id="{4596CE91-158E-8214-CF33-1270BF8BAA2B}"/>
              </a:ext>
            </a:extLst>
          </p:cNvPr>
          <p:cNvSpPr/>
          <p:nvPr/>
        </p:nvSpPr>
        <p:spPr>
          <a:xfrm rot="10800000">
            <a:off x="9070428" y="3113690"/>
            <a:ext cx="735724" cy="3153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ephdokin.com/wp-content/uploads/2015/07/People-in-cafe-using-mobile-pho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30"/>
            <a:ext cx="10896600" cy="682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79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D82E5670-5315-45BA-737E-3C5977918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Šipka vpravo 3">
            <a:extLst>
              <a:ext uri="{FF2B5EF4-FFF2-40B4-BE49-F238E27FC236}">
                <a16:creationId xmlns:a16="http://schemas.microsoft.com/office/drawing/2014/main" id="{D8073524-2D4A-253E-B100-0912DC7FD4B0}"/>
              </a:ext>
            </a:extLst>
          </p:cNvPr>
          <p:cNvSpPr/>
          <p:nvPr/>
        </p:nvSpPr>
        <p:spPr>
          <a:xfrm rot="10800000">
            <a:off x="1975945" y="1337441"/>
            <a:ext cx="735724" cy="3153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vpravo 7">
            <a:extLst>
              <a:ext uri="{FF2B5EF4-FFF2-40B4-BE49-F238E27FC236}">
                <a16:creationId xmlns:a16="http://schemas.microsoft.com/office/drawing/2014/main" id="{79F7E0A7-6D92-8B12-D985-CC12D1C63DD9}"/>
              </a:ext>
            </a:extLst>
          </p:cNvPr>
          <p:cNvSpPr/>
          <p:nvPr/>
        </p:nvSpPr>
        <p:spPr>
          <a:xfrm rot="10800000">
            <a:off x="1707931" y="1584435"/>
            <a:ext cx="735724" cy="3153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8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Písmo, grafický design&#10;&#10;Popis byl vytvořen automaticky">
            <a:extLst>
              <a:ext uri="{FF2B5EF4-FFF2-40B4-BE49-F238E27FC236}">
                <a16:creationId xmlns:a16="http://schemas.microsoft.com/office/drawing/2014/main" id="{0765381F-4CAE-A7BE-7B1E-26BCCC937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87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5881F97D-D189-3D31-1C3D-262F1D6F0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87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5F561F5-8977-2FA1-D93F-5469017A5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189"/>
            <a:ext cx="12192000" cy="387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Úkol 5 minut dvojice/trojice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91467"/>
            <a:ext cx="11393904" cy="243879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>
              <a:buNone/>
            </a:pPr>
            <a:endParaRPr lang="cs-CZ" sz="4000" dirty="0">
              <a:latin typeface="Enriqueta" panose="02000000000000000000" pitchFamily="2" charset="0"/>
            </a:endParaRPr>
          </a:p>
          <a:p>
            <a:pPr marL="0" indent="0" algn="ctr">
              <a:buNone/>
            </a:pPr>
            <a:r>
              <a:rPr lang="cs-CZ" sz="4000" dirty="0">
                <a:latin typeface="Enriqueta"/>
              </a:rPr>
              <a:t>Tipněte si každý jaké sociální sítě jsou </a:t>
            </a:r>
            <a:endParaRPr lang="cs-CZ" dirty="0">
              <a:latin typeface="Enriqueta"/>
            </a:endParaRPr>
          </a:p>
          <a:p>
            <a:pPr marL="0" indent="0" algn="ctr">
              <a:buNone/>
            </a:pPr>
            <a:r>
              <a:rPr lang="cs-CZ" sz="4000" dirty="0">
                <a:latin typeface="Enriqueta"/>
              </a:rPr>
              <a:t>populární u nás?</a:t>
            </a:r>
            <a:endParaRPr lang="cs-CZ">
              <a:latin typeface="Enriqueta"/>
            </a:endParaRPr>
          </a:p>
          <a:p>
            <a:pPr marL="0" indent="0" algn="ctr">
              <a:buNone/>
            </a:pPr>
            <a:endParaRPr lang="cs-CZ" sz="4000" dirty="0">
              <a:latin typeface="Enriqueta" panose="02000000000000000000" pitchFamily="2" charset="0"/>
            </a:endParaRPr>
          </a:p>
          <a:p>
            <a:pPr marL="0" indent="0" algn="ctr">
              <a:buNone/>
            </a:pPr>
            <a:r>
              <a:rPr lang="cs-CZ" sz="4000" dirty="0">
                <a:latin typeface="Enriqueta" panose="02000000000000000000" pitchFamily="2" charset="0"/>
              </a:rPr>
              <a:t>Následně informaci najděte online.</a:t>
            </a:r>
          </a:p>
        </p:txBody>
      </p:sp>
    </p:spTree>
    <p:extLst>
      <p:ext uri="{BB962C8B-B14F-4D97-AF65-F5344CB8AC3E}">
        <p14:creationId xmlns:p14="http://schemas.microsoft.com/office/powerpoint/2010/main" val="2453749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BA790469-9C82-5937-22CD-2DD5D3407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Šipka vpravo 2">
            <a:extLst>
              <a:ext uri="{FF2B5EF4-FFF2-40B4-BE49-F238E27FC236}">
                <a16:creationId xmlns:a16="http://schemas.microsoft.com/office/drawing/2014/main" id="{5BD7C831-5A42-7210-6E14-2EE2A28569AC}"/>
              </a:ext>
            </a:extLst>
          </p:cNvPr>
          <p:cNvSpPr/>
          <p:nvPr/>
        </p:nvSpPr>
        <p:spPr>
          <a:xfrm rot="10800000">
            <a:off x="6905297" y="2892973"/>
            <a:ext cx="735724" cy="3153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vpravo 3">
            <a:extLst>
              <a:ext uri="{FF2B5EF4-FFF2-40B4-BE49-F238E27FC236}">
                <a16:creationId xmlns:a16="http://schemas.microsoft.com/office/drawing/2014/main" id="{1243F161-B74A-92DD-4AE4-FEC642015E93}"/>
              </a:ext>
            </a:extLst>
          </p:cNvPr>
          <p:cNvSpPr/>
          <p:nvPr/>
        </p:nvSpPr>
        <p:spPr>
          <a:xfrm rot="10800000">
            <a:off x="6096000" y="3938753"/>
            <a:ext cx="735724" cy="3153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29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AABEE7-D405-4EC6-7B6C-0EC40E99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B8A931D-0B4A-3586-201F-8DDE7342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1EF0BBBA-CC67-1C0C-C080-52BE8F1C3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Šipka vpravo 8">
            <a:extLst>
              <a:ext uri="{FF2B5EF4-FFF2-40B4-BE49-F238E27FC236}">
                <a16:creationId xmlns:a16="http://schemas.microsoft.com/office/drawing/2014/main" id="{C3CFE7EA-F1CF-95C3-BF1B-A023FCFD9A29}"/>
              </a:ext>
            </a:extLst>
          </p:cNvPr>
          <p:cNvSpPr/>
          <p:nvPr/>
        </p:nvSpPr>
        <p:spPr>
          <a:xfrm rot="10800000">
            <a:off x="6096000" y="3429000"/>
            <a:ext cx="735724" cy="3153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15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ere do go for information about what to buy? This chart should people are moving away from search engines and social networks are taking over as the preferred option.">
            <a:extLst>
              <a:ext uri="{FF2B5EF4-FFF2-40B4-BE49-F238E27FC236}">
                <a16:creationId xmlns:a16="http://schemas.microsoft.com/office/drawing/2014/main" id="{07C42794-ECD8-B96D-6FB7-83B1AFA4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05" y="1305355"/>
            <a:ext cx="9969190" cy="424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219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nímek obrazovky, software, Písmo&#10;&#10;Popis byl vytvořen automaticky">
            <a:extLst>
              <a:ext uri="{FF2B5EF4-FFF2-40B4-BE49-F238E27FC236}">
                <a16:creationId xmlns:a16="http://schemas.microsoft.com/office/drawing/2014/main" id="{04D4ED56-4CBA-7095-71F7-B909AC932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E57E46C-0FDD-BA53-9353-ACE62CB18012}"/>
              </a:ext>
            </a:extLst>
          </p:cNvPr>
          <p:cNvSpPr/>
          <p:nvPr/>
        </p:nvSpPr>
        <p:spPr>
          <a:xfrm>
            <a:off x="504497" y="1250732"/>
            <a:ext cx="2060027" cy="25435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74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2FF70C2B-01C6-A2AB-6B67-188324BA4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86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Výsledky učení předmětu Sociální média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 fontScale="92500" lnSpcReduction="10000"/>
          </a:bodyPr>
          <a:lstStyle/>
          <a:p>
            <a:r>
              <a:rPr lang="cs-CZ" sz="4000" dirty="0">
                <a:latin typeface="Enriqueta" panose="02000000000000000000" pitchFamily="2" charset="0"/>
              </a:rPr>
              <a:t>Kategorizovat sociální média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Popsat vývojové tendence odvětví médií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Porozumět fungování sociálních médií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Umět rozhodovat o tom kdy a jak komunikovat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Zakomponovat sociální média do kampaně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Posoudit jak sociální média ovlivňují ekonomickou úspěšnost podniku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Vést a spravovat profily na sociálních sítích</a:t>
            </a:r>
          </a:p>
          <a:p>
            <a:endParaRPr lang="cs-CZ" sz="4000" dirty="0">
              <a:latin typeface="Enriqueta" panose="02000000000000000000" pitchFamily="2" charset="0"/>
            </a:endParaRP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98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červená, Písmo&#10;&#10;Popis byl vytvořen automaticky">
            <a:extLst>
              <a:ext uri="{FF2B5EF4-FFF2-40B4-BE49-F238E27FC236}">
                <a16:creationId xmlns:a16="http://schemas.microsoft.com/office/drawing/2014/main" id="{F7ED7EFD-B5B1-9C67-C50F-120856E00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779"/>
            <a:ext cx="12192000" cy="64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02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gorithm Wallpapers - Wallpaper Cave">
            <a:extLst>
              <a:ext uri="{FF2B5EF4-FFF2-40B4-BE49-F238E27FC236}">
                <a16:creationId xmlns:a16="http://schemas.microsoft.com/office/drawing/2014/main" id="{0B60D72E-D74A-9256-939E-7163A89F2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F47A297-35C8-991D-E2AA-1C0791C3DBB0}"/>
              </a:ext>
            </a:extLst>
          </p:cNvPr>
          <p:cNvSpPr txBox="1"/>
          <p:nvPr/>
        </p:nvSpPr>
        <p:spPr>
          <a:xfrm>
            <a:off x="2930494" y="2928732"/>
            <a:ext cx="6331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ALGORITMUS</a:t>
            </a:r>
          </a:p>
        </p:txBody>
      </p:sp>
    </p:spTree>
    <p:extLst>
      <p:ext uri="{BB962C8B-B14F-4D97-AF65-F5344CB8AC3E}">
        <p14:creationId xmlns:p14="http://schemas.microsoft.com/office/powerpoint/2010/main" val="3941647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21E2-88FF-4C0E-B823-6B8F96642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Enriqueta" panose="02000000000000000000" pitchFamily="2" charset="0"/>
              </a:rPr>
              <a:t>Masová média one-to-many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9B2531C6-F121-41E4-A55C-EF8FE9F07ED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90" y="1996495"/>
            <a:ext cx="8818229" cy="372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26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21E2-88FF-4C0E-B823-6B8F96642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8" y="812215"/>
            <a:ext cx="4210167" cy="5233570"/>
          </a:xfrm>
        </p:spPr>
        <p:txBody>
          <a:bodyPr/>
          <a:lstStyle/>
          <a:p>
            <a:pPr algn="ctr"/>
            <a:r>
              <a:rPr lang="cs-CZ" dirty="0">
                <a:latin typeface="Enriqueta" panose="02000000000000000000" pitchFamily="2" charset="0"/>
              </a:rPr>
              <a:t>Sociální média many-to-many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AE35F56-C202-4BAD-9E8A-7F2ACBA1C5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56" y="365125"/>
            <a:ext cx="7239886" cy="632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63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Diskuse 3 minuty dvojice/trojice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2322786"/>
            <a:ext cx="11393904" cy="4029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3600" dirty="0">
              <a:latin typeface="Enriqueta" panose="02000000000000000000" pitchFamily="2" charset="0"/>
            </a:endParaRPr>
          </a:p>
          <a:p>
            <a:pPr marL="0" indent="0" algn="ctr">
              <a:buNone/>
            </a:pPr>
            <a:r>
              <a:rPr lang="cs-CZ" sz="3600" dirty="0">
                <a:latin typeface="Enriqueta" panose="02000000000000000000" pitchFamily="2" charset="0"/>
              </a:rPr>
              <a:t>Jak podle vás fungují algoritmy sociálních médií?</a:t>
            </a:r>
          </a:p>
        </p:txBody>
      </p:sp>
    </p:spTree>
    <p:extLst>
      <p:ext uri="{BB962C8B-B14F-4D97-AF65-F5344CB8AC3E}">
        <p14:creationId xmlns:p14="http://schemas.microsoft.com/office/powerpoint/2010/main" val="928500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981566"/>
            <a:ext cx="12192000" cy="8948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dirty="0">
                <a:latin typeface="Enriqueta" panose="02000000000000000000" pitchFamily="2" charset="0"/>
              </a:rPr>
              <a:t>Obsahové komunity</a:t>
            </a:r>
            <a:endParaRPr lang="en-US" sz="4800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52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907" y="365125"/>
            <a:ext cx="10515600" cy="1325563"/>
          </a:xfrm>
        </p:spPr>
        <p:txBody>
          <a:bodyPr/>
          <a:lstStyle/>
          <a:p>
            <a:r>
              <a:rPr lang="cs-CZ" dirty="0" err="1">
                <a:latin typeface="Enriqueta" panose="02000000000000000000" pitchFamily="2" charset="0"/>
              </a:rPr>
              <a:t>Pinterest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 fontScale="92500" lnSpcReduction="10000"/>
          </a:bodyPr>
          <a:lstStyle/>
          <a:p>
            <a:r>
              <a:rPr lang="cs-CZ" sz="4000" dirty="0">
                <a:latin typeface="Enriqueta" panose="02000000000000000000" pitchFamily="2" charset="0"/>
              </a:rPr>
              <a:t>Algoritmus určuje, které piny se uživatelům zobrazují v kanálech a výsledcích vyhledávání.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Podobně jako vyhledávač určuje </a:t>
            </a:r>
            <a:r>
              <a:rPr lang="cs-CZ" sz="4000" dirty="0" err="1">
                <a:latin typeface="Enriqueta" panose="02000000000000000000" pitchFamily="2" charset="0"/>
              </a:rPr>
              <a:t>Pinterest</a:t>
            </a:r>
            <a:r>
              <a:rPr lang="cs-CZ" sz="4000" dirty="0">
                <a:latin typeface="Enriqueta" panose="02000000000000000000" pitchFamily="2" charset="0"/>
              </a:rPr>
              <a:t> pořadí pinů na základě základních metod </a:t>
            </a:r>
            <a:r>
              <a:rPr lang="cs-CZ" sz="4000" dirty="0">
                <a:latin typeface="Enriqueta" panose="02000000000000000000" pitchFamily="2" charset="0"/>
                <a:hlinkClick r:id="rId2"/>
              </a:rPr>
              <a:t>SEO</a:t>
            </a:r>
            <a:r>
              <a:rPr lang="cs-CZ" sz="4000" dirty="0">
                <a:latin typeface="Enriqueta" panose="02000000000000000000" pitchFamily="2" charset="0"/>
              </a:rPr>
              <a:t>, jako jsou klíčová slova. 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Algoritmus však využívá také tradičnější přístup sociálních médií, který zohledňuje chování - například piny uložené v minulosti, zapojení a vyhledávání - a zobrazuje nejrelevantnější obsah.</a:t>
            </a: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1D5FAB-B655-053D-89EB-7A147D79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942" y="365125"/>
            <a:ext cx="1047151" cy="10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35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907" y="365125"/>
            <a:ext cx="10515600" cy="1325563"/>
          </a:xfrm>
        </p:spPr>
        <p:txBody>
          <a:bodyPr/>
          <a:lstStyle/>
          <a:p>
            <a:r>
              <a:rPr lang="cs-CZ" dirty="0" err="1">
                <a:latin typeface="Enriqueta" panose="02000000000000000000" pitchFamily="2" charset="0"/>
              </a:rPr>
              <a:t>Pinterest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Enriqueta" panose="02000000000000000000" pitchFamily="2" charset="0"/>
              </a:rPr>
              <a:t>Algoritmus </a:t>
            </a:r>
            <a:r>
              <a:rPr lang="cs-CZ" sz="3600" dirty="0" err="1">
                <a:latin typeface="Enriqueta" panose="02000000000000000000" pitchFamily="2" charset="0"/>
              </a:rPr>
              <a:t>Pinterestu</a:t>
            </a:r>
            <a:r>
              <a:rPr lang="cs-CZ" sz="3600" dirty="0">
                <a:latin typeface="Enriqueta" panose="02000000000000000000" pitchFamily="2" charset="0"/>
              </a:rPr>
              <a:t> řídí čtyři hlavní faktory: </a:t>
            </a:r>
          </a:p>
          <a:p>
            <a:pPr lvl="1"/>
            <a:r>
              <a:rPr lang="cs-CZ" sz="3200" dirty="0">
                <a:latin typeface="Enriqueta" panose="02000000000000000000" pitchFamily="2" charset="0"/>
              </a:rPr>
              <a:t>kvalita domény, </a:t>
            </a:r>
          </a:p>
          <a:p>
            <a:pPr lvl="1"/>
            <a:r>
              <a:rPr lang="cs-CZ" sz="3200" dirty="0">
                <a:latin typeface="Enriqueta" panose="02000000000000000000" pitchFamily="2" charset="0"/>
              </a:rPr>
              <a:t>kvalita pinů, </a:t>
            </a:r>
          </a:p>
          <a:p>
            <a:pPr lvl="1"/>
            <a:r>
              <a:rPr lang="cs-CZ" sz="3200" dirty="0">
                <a:latin typeface="Enriqueta" panose="02000000000000000000" pitchFamily="2" charset="0"/>
              </a:rPr>
              <a:t>kvalita tvůrce,</a:t>
            </a:r>
          </a:p>
          <a:p>
            <a:pPr lvl="1"/>
            <a:r>
              <a:rPr lang="cs-CZ" sz="3200" dirty="0">
                <a:latin typeface="Enriqueta" panose="02000000000000000000" pitchFamily="2" charset="0"/>
              </a:rPr>
              <a:t>relevance tématu.</a:t>
            </a:r>
            <a:endParaRPr lang="en-US" sz="2800" dirty="0">
              <a:latin typeface="Enriqueta" panose="020000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1D5FAB-B655-053D-89EB-7A147D79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942" y="365125"/>
            <a:ext cx="1047151" cy="104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95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907" y="365125"/>
            <a:ext cx="10515600" cy="1325563"/>
          </a:xfrm>
        </p:spPr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YouTube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 fontScale="92500" lnSpcReduction="10000"/>
          </a:bodyPr>
          <a:lstStyle/>
          <a:p>
            <a:r>
              <a:rPr lang="cs-CZ" sz="4200" b="1" dirty="0">
                <a:latin typeface="Enriqueta" panose="02000000000000000000" pitchFamily="2" charset="0"/>
              </a:rPr>
              <a:t>Vyhledávání dotazu</a:t>
            </a:r>
          </a:p>
          <a:p>
            <a:pPr lvl="1"/>
            <a:r>
              <a:rPr lang="cs-CZ" sz="3800" dirty="0">
                <a:latin typeface="Enriqueta" panose="02000000000000000000" pitchFamily="2" charset="0"/>
              </a:rPr>
              <a:t>Relevance</a:t>
            </a:r>
          </a:p>
          <a:p>
            <a:pPr lvl="2"/>
            <a:r>
              <a:rPr lang="cs-CZ" sz="3400" dirty="0">
                <a:latin typeface="Enriqueta" panose="02000000000000000000" pitchFamily="2" charset="0"/>
              </a:rPr>
              <a:t>míra korespondence názvu, štítků, popisu a obsahu videa s hledaným výrazem</a:t>
            </a:r>
          </a:p>
          <a:p>
            <a:pPr lvl="2"/>
            <a:r>
              <a:rPr lang="cs-CZ" sz="3400" dirty="0">
                <a:latin typeface="Enriqueta" panose="02000000000000000000" pitchFamily="2" charset="0"/>
              </a:rPr>
              <a:t>dobu sledování uživatelů se stejným hledaným dotazem</a:t>
            </a:r>
          </a:p>
          <a:p>
            <a:pPr lvl="1"/>
            <a:r>
              <a:rPr lang="cs-CZ" sz="3800" dirty="0">
                <a:latin typeface="Enriqueta" panose="02000000000000000000" pitchFamily="2" charset="0"/>
              </a:rPr>
              <a:t>Kvalita</a:t>
            </a:r>
          </a:p>
          <a:p>
            <a:pPr lvl="2"/>
            <a:r>
              <a:rPr lang="cs-CZ" sz="3400" dirty="0">
                <a:latin typeface="Enriqueta" panose="02000000000000000000" pitchFamily="2" charset="0"/>
              </a:rPr>
              <a:t>odborné, věrohodné a důvěryhodné informace</a:t>
            </a:r>
          </a:p>
          <a:p>
            <a:pPr lvl="1"/>
            <a:r>
              <a:rPr lang="cs-CZ" sz="3800" dirty="0">
                <a:latin typeface="Enriqueta" panose="02000000000000000000" pitchFamily="2" charset="0"/>
              </a:rPr>
              <a:t>Interaktivita</a:t>
            </a:r>
          </a:p>
          <a:p>
            <a:pPr lvl="2"/>
            <a:r>
              <a:rPr lang="cs-CZ" sz="3400" dirty="0">
                <a:latin typeface="Enriqueta" panose="02000000000000000000" pitchFamily="2" charset="0"/>
              </a:rPr>
              <a:t>míra interakce s obsahem </a:t>
            </a:r>
          </a:p>
          <a:p>
            <a:pPr lvl="1"/>
            <a:endParaRPr lang="cs-CZ" sz="3400" dirty="0">
              <a:latin typeface="Enriqueta" panose="02000000000000000000" pitchFamily="2" charset="0"/>
            </a:endParaRPr>
          </a:p>
          <a:p>
            <a:pPr lvl="1"/>
            <a:endParaRPr lang="en-US" sz="2700" dirty="0">
              <a:solidFill>
                <a:schemeClr val="bg1">
                  <a:lumMod val="50000"/>
                </a:schemeClr>
              </a:solidFill>
              <a:latin typeface="Enriqueta" panose="02000000000000000000" pitchFamily="2" charset="0"/>
            </a:endParaRPr>
          </a:p>
        </p:txBody>
      </p:sp>
      <p:pic>
        <p:nvPicPr>
          <p:cNvPr id="5122" name="Picture 2" descr="Youtube logo png, youtube icon transparent 18930575 PNG">
            <a:extLst>
              <a:ext uri="{FF2B5EF4-FFF2-40B4-BE49-F238E27FC236}">
                <a16:creationId xmlns:a16="http://schemas.microsoft.com/office/drawing/2014/main" id="{129AEB24-0AD7-51DF-B89E-E6172C32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22" y="-63335"/>
            <a:ext cx="2182482" cy="218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3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907" y="365125"/>
            <a:ext cx="10515600" cy="1325563"/>
          </a:xfrm>
        </p:spPr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YouTube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r>
              <a:rPr lang="cs-CZ" sz="4200" b="1" dirty="0">
                <a:latin typeface="Enriqueta" panose="02000000000000000000" pitchFamily="2" charset="0"/>
              </a:rPr>
              <a:t>Domovská stránka + další v pořadí</a:t>
            </a:r>
          </a:p>
          <a:p>
            <a:pPr marL="457200" lvl="1" indent="0">
              <a:buNone/>
            </a:pPr>
            <a:r>
              <a:rPr lang="cs-CZ" sz="3800" dirty="0">
                <a:latin typeface="Enriqueta" panose="02000000000000000000" pitchFamily="2" charset="0"/>
              </a:rPr>
              <a:t>1) Výkon videa</a:t>
            </a:r>
          </a:p>
          <a:p>
            <a:pPr lvl="2"/>
            <a:r>
              <a:rPr lang="cs-CZ" sz="3400" dirty="0">
                <a:latin typeface="Enriqueta" panose="02000000000000000000" pitchFamily="2" charset="0"/>
              </a:rPr>
              <a:t>Kliknutí</a:t>
            </a:r>
          </a:p>
          <a:p>
            <a:pPr lvl="2"/>
            <a:r>
              <a:rPr lang="cs-CZ" sz="3400" dirty="0">
                <a:latin typeface="Enriqueta" panose="02000000000000000000" pitchFamily="2" charset="0"/>
              </a:rPr>
              <a:t>Shlédnuté minuty</a:t>
            </a:r>
          </a:p>
          <a:p>
            <a:pPr lvl="2"/>
            <a:r>
              <a:rPr lang="cs-CZ" sz="3400" dirty="0">
                <a:latin typeface="Enriqueta" panose="02000000000000000000" pitchFamily="2" charset="0"/>
              </a:rPr>
              <a:t>Dotazníky a ankety</a:t>
            </a:r>
          </a:p>
          <a:p>
            <a:pPr marL="457200" lvl="1" indent="0">
              <a:buNone/>
            </a:pPr>
            <a:r>
              <a:rPr lang="cs-CZ" sz="3600" dirty="0">
                <a:latin typeface="Enriqueta" panose="02000000000000000000" pitchFamily="2" charset="0"/>
              </a:rPr>
              <a:t>2) Personalizace</a:t>
            </a:r>
          </a:p>
          <a:p>
            <a:pPr lvl="2"/>
            <a:endParaRPr lang="cs-CZ" sz="3200" dirty="0">
              <a:latin typeface="Enriqueta" panose="02000000000000000000" pitchFamily="2" charset="0"/>
            </a:endParaRPr>
          </a:p>
          <a:p>
            <a:pPr lvl="1"/>
            <a:endParaRPr lang="cs-CZ" sz="3800" dirty="0">
              <a:latin typeface="Enriqueta" panose="02000000000000000000" pitchFamily="2" charset="0"/>
            </a:endParaRPr>
          </a:p>
          <a:p>
            <a:pPr lvl="1"/>
            <a:endParaRPr lang="cs-CZ" sz="3400" dirty="0">
              <a:latin typeface="Enriqueta" panose="02000000000000000000" pitchFamily="2" charset="0"/>
            </a:endParaRPr>
          </a:p>
          <a:p>
            <a:pPr lvl="1"/>
            <a:endParaRPr lang="en-US" sz="2700" dirty="0">
              <a:solidFill>
                <a:schemeClr val="bg1">
                  <a:lumMod val="50000"/>
                </a:schemeClr>
              </a:solidFill>
              <a:latin typeface="Enriqueta" panose="02000000000000000000" pitchFamily="2" charset="0"/>
            </a:endParaRPr>
          </a:p>
        </p:txBody>
      </p:sp>
      <p:pic>
        <p:nvPicPr>
          <p:cNvPr id="5122" name="Picture 2" descr="Youtube logo png, youtube icon transparent 18930575 PNG">
            <a:extLst>
              <a:ext uri="{FF2B5EF4-FFF2-40B4-BE49-F238E27FC236}">
                <a16:creationId xmlns:a16="http://schemas.microsoft.com/office/drawing/2014/main" id="{129AEB24-0AD7-51DF-B89E-E6172C32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22" y="-63335"/>
            <a:ext cx="2182482" cy="218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quality YouTube survey : r/youtube">
            <a:extLst>
              <a:ext uri="{FF2B5EF4-FFF2-40B4-BE49-F238E27FC236}">
                <a16:creationId xmlns:a16="http://schemas.microsoft.com/office/drawing/2014/main" id="{7EB6874C-07F8-0C42-314A-B358B09D8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3429000"/>
            <a:ext cx="44196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66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Podmínky absolvování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Enriqueta" panose="02000000000000000000" pitchFamily="2" charset="0"/>
              </a:rPr>
              <a:t>Zkouškový test				50b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Seminární projekt				50b	</a:t>
            </a:r>
          </a:p>
          <a:p>
            <a:pPr lvl="1"/>
            <a:r>
              <a:rPr lang="cs-CZ" sz="3600" dirty="0">
                <a:latin typeface="Enriqueta" panose="02000000000000000000" pitchFamily="2" charset="0"/>
              </a:rPr>
              <a:t>Výzkum uživatelů sociálních sítí.</a:t>
            </a:r>
          </a:p>
          <a:p>
            <a:pPr marL="0" indent="0">
              <a:buNone/>
            </a:pPr>
            <a:endParaRPr lang="cs-CZ" sz="4000" dirty="0">
              <a:latin typeface="Enriqueta" panose="02000000000000000000" pitchFamily="2" charset="0"/>
            </a:endParaRPr>
          </a:p>
          <a:p>
            <a:r>
              <a:rPr lang="cs-CZ" sz="4000" dirty="0">
                <a:latin typeface="Enriqueta" panose="02000000000000000000" pitchFamily="2" charset="0"/>
              </a:rPr>
              <a:t>Pro udělení zápočtu je nutné získat 70b</a:t>
            </a: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85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907" y="365125"/>
            <a:ext cx="10515600" cy="1325563"/>
          </a:xfrm>
        </p:spPr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YouTube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 fontScale="92500"/>
          </a:bodyPr>
          <a:lstStyle/>
          <a:p>
            <a:r>
              <a:rPr lang="cs-CZ" sz="4200" dirty="0">
                <a:latin typeface="Enriqueta" panose="02000000000000000000" pitchFamily="2" charset="0"/>
              </a:rPr>
              <a:t>Příklady personalizace:</a:t>
            </a:r>
          </a:p>
          <a:p>
            <a:pPr lvl="1"/>
            <a:r>
              <a:rPr lang="cs-CZ" sz="2800" dirty="0">
                <a:latin typeface="Enriqueta" panose="02000000000000000000" pitchFamily="2" charset="0"/>
              </a:rPr>
              <a:t>Pokud jste se dívali na čtyřicetiminutovou prezentaci o historii aut, nebo jste jí dali lajk či komentář, pravděpodobně se dá říci, že vás zaujala. Očekávejte, že se k vám dostane další obsah o autech.</a:t>
            </a:r>
          </a:p>
          <a:p>
            <a:pPr lvl="1"/>
            <a:r>
              <a:rPr lang="cs-CZ" sz="2800" dirty="0">
                <a:latin typeface="Enriqueta" panose="02000000000000000000" pitchFamily="2" charset="0"/>
              </a:rPr>
              <a:t>Pokud se přihlásíte k odběru kanálu </a:t>
            </a:r>
            <a:r>
              <a:rPr lang="cs-CZ" sz="2800" dirty="0" err="1">
                <a:latin typeface="Enriqueta" panose="02000000000000000000" pitchFamily="2" charset="0"/>
              </a:rPr>
              <a:t>National</a:t>
            </a:r>
            <a:r>
              <a:rPr lang="cs-CZ" sz="2800" dirty="0">
                <a:latin typeface="Enriqueta" panose="02000000000000000000" pitchFamily="2" charset="0"/>
              </a:rPr>
              <a:t> </a:t>
            </a:r>
            <a:r>
              <a:rPr lang="cs-CZ" sz="2800" dirty="0" err="1">
                <a:latin typeface="Enriqueta" panose="02000000000000000000" pitchFamily="2" charset="0"/>
              </a:rPr>
              <a:t>Geographic</a:t>
            </a:r>
            <a:r>
              <a:rPr lang="cs-CZ" sz="2800" dirty="0">
                <a:latin typeface="Enriqueta" panose="02000000000000000000" pitchFamily="2" charset="0"/>
              </a:rPr>
              <a:t> na YouTube, algoritmus vám pravděpodobně zobrazí další obsah o přírodě a vědě.</a:t>
            </a:r>
          </a:p>
          <a:p>
            <a:pPr lvl="1"/>
            <a:r>
              <a:rPr lang="cs-CZ" sz="2800" dirty="0">
                <a:latin typeface="Enriqueta" panose="02000000000000000000" pitchFamily="2" charset="0"/>
              </a:rPr>
              <a:t>Pokud se podíváte na video "Jak vyrobit domácí chléb" a většina lidí, kteří se dívají na toto video, se podívá také na "Tipy a triky pro pečení bez lepku", může vám YouTube doporučit toto video jako následné sledování.</a:t>
            </a:r>
          </a:p>
          <a:p>
            <a:pPr lvl="1"/>
            <a:endParaRPr lang="cs-CZ" sz="3400" dirty="0">
              <a:latin typeface="Enriqueta" panose="02000000000000000000" pitchFamily="2" charset="0"/>
            </a:endParaRPr>
          </a:p>
          <a:p>
            <a:pPr lvl="1"/>
            <a:endParaRPr lang="cs-CZ" sz="3400" dirty="0">
              <a:latin typeface="Enriqueta" panose="02000000000000000000" pitchFamily="2" charset="0"/>
            </a:endParaRPr>
          </a:p>
          <a:p>
            <a:pPr lvl="1"/>
            <a:endParaRPr lang="cs-CZ" sz="3800" dirty="0">
              <a:latin typeface="Enriqueta" panose="02000000000000000000" pitchFamily="2" charset="0"/>
            </a:endParaRPr>
          </a:p>
          <a:p>
            <a:pPr lvl="1"/>
            <a:endParaRPr lang="cs-CZ" sz="3400" dirty="0">
              <a:latin typeface="Enriqueta" panose="02000000000000000000" pitchFamily="2" charset="0"/>
            </a:endParaRPr>
          </a:p>
          <a:p>
            <a:pPr lvl="1"/>
            <a:endParaRPr lang="en-US" sz="2700" dirty="0">
              <a:solidFill>
                <a:schemeClr val="bg1">
                  <a:lumMod val="50000"/>
                </a:schemeClr>
              </a:solidFill>
              <a:latin typeface="Enriqueta" panose="02000000000000000000" pitchFamily="2" charset="0"/>
            </a:endParaRPr>
          </a:p>
        </p:txBody>
      </p:sp>
      <p:pic>
        <p:nvPicPr>
          <p:cNvPr id="5122" name="Picture 2" descr="Youtube logo png, youtube icon transparent 18930575 PNG">
            <a:extLst>
              <a:ext uri="{FF2B5EF4-FFF2-40B4-BE49-F238E27FC236}">
                <a16:creationId xmlns:a16="http://schemas.microsoft.com/office/drawing/2014/main" id="{129AEB24-0AD7-51DF-B89E-E6172C32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22" y="-63335"/>
            <a:ext cx="2182482" cy="218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2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907" y="365125"/>
            <a:ext cx="10515600" cy="1325563"/>
          </a:xfrm>
        </p:spPr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YouTube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676900"/>
            <a:ext cx="12192000" cy="675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Enriqueta" panose="02000000000000000000" pitchFamily="2" charset="0"/>
                <a:hlinkClick r:id="rId2"/>
              </a:rPr>
              <a:t>https://www.youtube.com/watch?v=fApg7tzlLjY&amp;t=9s</a:t>
            </a:r>
            <a:endParaRPr lang="en-US" dirty="0">
              <a:latin typeface="Enriqueta" panose="02000000000000000000" pitchFamily="2" charset="0"/>
            </a:endParaRPr>
          </a:p>
        </p:txBody>
      </p:sp>
      <p:pic>
        <p:nvPicPr>
          <p:cNvPr id="5122" name="Picture 2" descr="Youtube logo png, youtube icon transparent 18930575 PNG">
            <a:extLst>
              <a:ext uri="{FF2B5EF4-FFF2-40B4-BE49-F238E27FC236}">
                <a16:creationId xmlns:a16="http://schemas.microsoft.com/office/drawing/2014/main" id="{129AEB24-0AD7-51DF-B89E-E6172C32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22" y="-63335"/>
            <a:ext cx="2182482" cy="218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Lidská tvář, oblečení, osoba, snímek obrazovky&#10;&#10;Popis byl vytvořen automaticky">
            <a:extLst>
              <a:ext uri="{FF2B5EF4-FFF2-40B4-BE49-F238E27FC236}">
                <a16:creationId xmlns:a16="http://schemas.microsoft.com/office/drawing/2014/main" id="{682F3270-EA5A-8D42-027C-82E4218AE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21551"/>
            <a:ext cx="7772400" cy="395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94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981566"/>
            <a:ext cx="12192000" cy="8948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dirty="0">
                <a:latin typeface="Enriqueta" panose="02000000000000000000" pitchFamily="2" charset="0"/>
              </a:rPr>
              <a:t>Sociální sítě</a:t>
            </a:r>
            <a:endParaRPr lang="en-US" sz="4800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200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907" y="365125"/>
            <a:ext cx="10515600" cy="1325563"/>
          </a:xfrm>
        </p:spPr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Facebook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cs-CZ" sz="3800" dirty="0">
                <a:latin typeface="Enriqueta" panose="02000000000000000000" pitchFamily="2" charset="0"/>
              </a:rPr>
              <a:t>Jaký obsah zveřejnili přátelé a vydavatelé?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800" dirty="0">
                <a:latin typeface="Enriqueta" panose="02000000000000000000" pitchFamily="2" charset="0"/>
              </a:rPr>
              <a:t>Kdo je autorem tohoto příspěvku?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800" dirty="0">
                <a:latin typeface="Enriqueta" panose="02000000000000000000" pitchFamily="2" charset="0"/>
              </a:rPr>
              <a:t>Jak pravděpodobné je, že se u tohoto příspěvku uživatel zapojí?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800" dirty="0">
                <a:latin typeface="Enriqueta" panose="02000000000000000000" pitchFamily="2" charset="0"/>
              </a:rPr>
              <a:t>Skórování jak moc bude lidi tento příspěvek zajímat?</a:t>
            </a:r>
          </a:p>
          <a:p>
            <a:pPr lvl="2"/>
            <a:r>
              <a:rPr lang="cs-CZ" sz="3000" dirty="0">
                <a:latin typeface="Enriqueta" panose="02000000000000000000" pitchFamily="2" charset="0"/>
              </a:rPr>
              <a:t>Skóre relevantnosti</a:t>
            </a:r>
          </a:p>
          <a:p>
            <a:pPr lvl="1"/>
            <a:endParaRPr lang="en-US" sz="2700" dirty="0">
              <a:solidFill>
                <a:schemeClr val="bg1">
                  <a:lumMod val="50000"/>
                </a:schemeClr>
              </a:solidFill>
              <a:latin typeface="Enriqueta" panose="020000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7BC101-03C9-06DD-7DDA-A8C5CA106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177" y="320661"/>
            <a:ext cx="1225247" cy="12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802CB3-2E72-11F7-D213-A23270B6C0AD}"/>
              </a:ext>
            </a:extLst>
          </p:cNvPr>
          <p:cNvSpPr txBox="1"/>
          <p:nvPr/>
        </p:nvSpPr>
        <p:spPr>
          <a:xfrm>
            <a:off x="1679097" y="6168007"/>
            <a:ext cx="907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hlinkClick r:id="rId3"/>
              </a:rPr>
              <a:t>https://www.facebook.com/business/help/718033381901819?id=208060977200861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61977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49E969-0734-8244-8261-0D3F9ABB4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525" y="1218406"/>
            <a:ext cx="9474950" cy="49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1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B7DD44-6D08-5947-8333-1F360698B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12"/>
          <a:stretch/>
        </p:blipFill>
        <p:spPr>
          <a:xfrm>
            <a:off x="0" y="1564783"/>
            <a:ext cx="12192000" cy="36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85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Písmo, číslo, snímek obrazovky&#10;&#10;Popis byl vytvořen automaticky">
            <a:extLst>
              <a:ext uri="{FF2B5EF4-FFF2-40B4-BE49-F238E27FC236}">
                <a16:creationId xmlns:a16="http://schemas.microsoft.com/office/drawing/2014/main" id="{1239CBE2-0993-B65F-674B-0BB5BC5A2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05155" cy="6858000"/>
          </a:xfrm>
        </p:spPr>
      </p:pic>
    </p:spTree>
    <p:extLst>
      <p:ext uri="{BB962C8B-B14F-4D97-AF65-F5344CB8AC3E}">
        <p14:creationId xmlns:p14="http://schemas.microsoft.com/office/powerpoint/2010/main" val="1411012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907" y="365125"/>
            <a:ext cx="10515600" cy="1325563"/>
          </a:xfrm>
        </p:spPr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Instagram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r>
              <a:rPr lang="cs-CZ" sz="3800" dirty="0">
                <a:latin typeface="Enriqueta" panose="02000000000000000000" pitchFamily="2" charset="0"/>
              </a:rPr>
              <a:t>Každá část aplikace má svůj vlastní algoritmus</a:t>
            </a:r>
          </a:p>
          <a:p>
            <a:pPr lvl="1"/>
            <a:r>
              <a:rPr lang="cs-CZ" sz="3800" dirty="0" err="1">
                <a:latin typeface="Enriqueta" panose="02000000000000000000" pitchFamily="2" charset="0"/>
              </a:rPr>
              <a:t>Feed</a:t>
            </a:r>
            <a:r>
              <a:rPr lang="cs-CZ" sz="3800" dirty="0">
                <a:latin typeface="Enriqueta" panose="02000000000000000000" pitchFamily="2" charset="0"/>
              </a:rPr>
              <a:t>, </a:t>
            </a:r>
            <a:r>
              <a:rPr lang="cs-CZ" sz="3800" dirty="0" err="1">
                <a:latin typeface="Enriqueta" panose="02000000000000000000" pitchFamily="2" charset="0"/>
              </a:rPr>
              <a:t>Stories</a:t>
            </a:r>
            <a:r>
              <a:rPr lang="cs-CZ" sz="3800" dirty="0">
                <a:latin typeface="Enriqueta" panose="02000000000000000000" pitchFamily="2" charset="0"/>
              </a:rPr>
              <a:t>, Prozkoumat, </a:t>
            </a:r>
            <a:r>
              <a:rPr lang="cs-CZ" sz="3800" dirty="0" err="1">
                <a:latin typeface="Enriqueta" panose="02000000000000000000" pitchFamily="2" charset="0"/>
              </a:rPr>
              <a:t>Reels</a:t>
            </a:r>
            <a:r>
              <a:rPr lang="cs-CZ" sz="3800" dirty="0">
                <a:latin typeface="Enriqueta" panose="02000000000000000000" pitchFamily="2" charset="0"/>
              </a:rPr>
              <a:t>.</a:t>
            </a:r>
          </a:p>
          <a:p>
            <a:r>
              <a:rPr lang="cs-CZ" sz="4200" dirty="0">
                <a:latin typeface="Enriqueta" panose="02000000000000000000" pitchFamily="2" charset="0"/>
              </a:rPr>
              <a:t>„Lidé mají tendenci hledat své nejbližší přátele ve </a:t>
            </a:r>
            <a:r>
              <a:rPr lang="cs-CZ" sz="4200" dirty="0" err="1">
                <a:latin typeface="Enriqueta" panose="02000000000000000000" pitchFamily="2" charset="0"/>
              </a:rPr>
              <a:t>Stories</a:t>
            </a:r>
            <a:r>
              <a:rPr lang="cs-CZ" sz="4200" dirty="0">
                <a:latin typeface="Enriqueta" panose="02000000000000000000" pitchFamily="2" charset="0"/>
              </a:rPr>
              <a:t>, využívají službu Prozkoumat k objevování nového obsahu a tvůrců a bavit se v sekci </a:t>
            </a:r>
            <a:r>
              <a:rPr lang="cs-CZ" sz="4200" dirty="0" err="1">
                <a:latin typeface="Enriqueta" panose="02000000000000000000" pitchFamily="2" charset="0"/>
              </a:rPr>
              <a:t>Reels</a:t>
            </a:r>
            <a:r>
              <a:rPr lang="cs-CZ" sz="4200" dirty="0">
                <a:latin typeface="Enriqueta" panose="02000000000000000000" pitchFamily="2" charset="0"/>
              </a:rPr>
              <a:t>.“</a:t>
            </a:r>
          </a:p>
          <a:p>
            <a:endParaRPr lang="cs-CZ" sz="4200" dirty="0">
              <a:latin typeface="Enriqueta" panose="02000000000000000000" pitchFamily="2" charset="0"/>
            </a:endParaRPr>
          </a:p>
          <a:p>
            <a:endParaRPr lang="cs-CZ" sz="3800" dirty="0">
              <a:latin typeface="Enriqueta" panose="02000000000000000000" pitchFamily="2" charset="0"/>
            </a:endParaRPr>
          </a:p>
          <a:p>
            <a:pPr lvl="1"/>
            <a:endParaRPr lang="en-US" sz="2700" dirty="0">
              <a:solidFill>
                <a:schemeClr val="bg1">
                  <a:lumMod val="50000"/>
                </a:schemeClr>
              </a:solidFill>
              <a:latin typeface="Enriqueta" panose="02000000000000000000" pitchFamily="2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DC6FAB4-4AE1-FECD-B51B-C27F9FA58DDD}"/>
              </a:ext>
            </a:extLst>
          </p:cNvPr>
          <p:cNvSpPr txBox="1"/>
          <p:nvPr/>
        </p:nvSpPr>
        <p:spPr>
          <a:xfrm>
            <a:off x="1944414" y="5526875"/>
            <a:ext cx="915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hlinkClick r:id="rId2"/>
              </a:rPr>
              <a:t>https://about.instagram.com/blog/announcements/instagram-ranking-explained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6E25C4-BDA8-E0CA-D160-30607719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303" y="522095"/>
            <a:ext cx="1011621" cy="101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15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Diskuse 3 minuty dvojice/trojice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2322786"/>
            <a:ext cx="11393904" cy="4029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3600" dirty="0">
              <a:latin typeface="Enriqueta" panose="02000000000000000000" pitchFamily="2" charset="0"/>
            </a:endParaRPr>
          </a:p>
          <a:p>
            <a:pPr marL="0" indent="0" algn="ctr">
              <a:buNone/>
            </a:pPr>
            <a:r>
              <a:rPr lang="cs-CZ" sz="3600" dirty="0">
                <a:latin typeface="Enriqueta" panose="02000000000000000000" pitchFamily="2" charset="0"/>
              </a:rPr>
              <a:t>Jaké dopady má kvalitní algoritmus?</a:t>
            </a:r>
          </a:p>
        </p:txBody>
      </p:sp>
    </p:spTree>
    <p:extLst>
      <p:ext uri="{BB962C8B-B14F-4D97-AF65-F5344CB8AC3E}">
        <p14:creationId xmlns:p14="http://schemas.microsoft.com/office/powerpoint/2010/main" val="297906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1531" y="11080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Enriqueta" panose="02000000000000000000" pitchFamily="2" charset="0"/>
              </a:rPr>
              <a:t>Řetězec událostí</a:t>
            </a:r>
            <a:endParaRPr lang="en-US" sz="4000" dirty="0">
              <a:latin typeface="Enriqueta" panose="02000000000000000000" pitchFamily="2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62F7AF6-4F55-A4EF-D22D-C6D411B608B3}"/>
              </a:ext>
            </a:extLst>
          </p:cNvPr>
          <p:cNvGraphicFramePr/>
          <p:nvPr/>
        </p:nvGraphicFramePr>
        <p:xfrm>
          <a:off x="214313" y="2228851"/>
          <a:ext cx="11730037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1641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Diskuse 5 minut dvojice/trojice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000" dirty="0">
              <a:latin typeface="Enriqueta" panose="02000000000000000000" pitchFamily="2" charset="0"/>
            </a:endParaRPr>
          </a:p>
          <a:p>
            <a:pPr marL="0" indent="0" algn="ctr">
              <a:buNone/>
            </a:pPr>
            <a:r>
              <a:rPr lang="cs-CZ" sz="4000" dirty="0">
                <a:latin typeface="Enriqueta" panose="02000000000000000000" pitchFamily="2" charset="0"/>
              </a:rPr>
              <a:t>Co jsou to sociální média?</a:t>
            </a:r>
          </a:p>
          <a:p>
            <a:pPr marL="0" indent="0" algn="ctr">
              <a:buNone/>
            </a:pPr>
            <a:endParaRPr lang="cs-CZ" sz="4000" dirty="0">
              <a:latin typeface="Enriqueta" panose="02000000000000000000" pitchFamily="2" charset="0"/>
            </a:endParaRPr>
          </a:p>
          <a:p>
            <a:pPr marL="0" indent="0" algn="ctr">
              <a:buNone/>
            </a:pPr>
            <a:r>
              <a:rPr lang="cs-CZ" sz="4000" dirty="0">
                <a:latin typeface="Enriqueta" panose="02000000000000000000" pitchFamily="2" charset="0"/>
              </a:rPr>
              <a:t>Jaké druhy/typy sociálních médií známe?</a:t>
            </a:r>
          </a:p>
          <a:p>
            <a:endParaRPr lang="cs-CZ" sz="4000" dirty="0">
              <a:latin typeface="Enriqueta" panose="02000000000000000000" pitchFamily="2" charset="0"/>
            </a:endParaRP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679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677" y="1203561"/>
            <a:ext cx="8280920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DOSAH = REACH</a:t>
            </a:r>
          </a:p>
        </p:txBody>
      </p:sp>
      <p:pic>
        <p:nvPicPr>
          <p:cNvPr id="5" name="Picture 2" descr="Výsledek obrázku pro paid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86" y="2615435"/>
            <a:ext cx="2040161" cy="20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ýsledek obrázku pro organic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90" y="2700421"/>
            <a:ext cx="1870189" cy="18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ýsledek obrázku pro GOD TOUCH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" b="20120"/>
          <a:stretch/>
        </p:blipFill>
        <p:spPr bwMode="auto">
          <a:xfrm>
            <a:off x="3333398" y="2582804"/>
            <a:ext cx="5525204" cy="218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8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Enriqueta" panose="02000000000000000000" pitchFamily="2" charset="0"/>
              </a:rPr>
              <a:t>Algoritmy sociálních médií a vyhledávačů</a:t>
            </a:r>
            <a:endParaRPr lang="en-US" sz="4000" dirty="0">
              <a:latin typeface="Enriqueta" panose="020000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F3D0D8-A76C-FDF5-0939-068BE91FC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125" y="2027659"/>
            <a:ext cx="1949116" cy="19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znam icon - Free download on Iconfinder">
            <a:extLst>
              <a:ext uri="{FF2B5EF4-FFF2-40B4-BE49-F238E27FC236}">
                <a16:creationId xmlns:a16="http://schemas.microsoft.com/office/drawing/2014/main" id="{25A7E5B8-1308-ADF5-EC5C-D3F50A99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22" y="4224656"/>
            <a:ext cx="1468250" cy="146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C411D0A-4547-5EAB-FF96-DE87C757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72" y="2182281"/>
            <a:ext cx="1468250" cy="146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5057CA3-9E7C-8D7C-07C4-DC8719C3D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876" y="4142124"/>
            <a:ext cx="1258204" cy="125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ený obdélník 6">
            <a:extLst>
              <a:ext uri="{FF2B5EF4-FFF2-40B4-BE49-F238E27FC236}">
                <a16:creationId xmlns:a16="http://schemas.microsoft.com/office/drawing/2014/main" id="{37070F32-F14B-120E-1AB0-228C8577CEA7}"/>
              </a:ext>
            </a:extLst>
          </p:cNvPr>
          <p:cNvSpPr/>
          <p:nvPr/>
        </p:nvSpPr>
        <p:spPr>
          <a:xfrm>
            <a:off x="7732427" y="1889183"/>
            <a:ext cx="379562" cy="417518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6AF8CFA5-ECF5-1E4B-28BC-50D5222ECD48}"/>
              </a:ext>
            </a:extLst>
          </p:cNvPr>
          <p:cNvSpPr/>
          <p:nvPr/>
        </p:nvSpPr>
        <p:spPr>
          <a:xfrm>
            <a:off x="4080013" y="1889184"/>
            <a:ext cx="379562" cy="4175185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C54839-BAF6-CD70-E722-679E2FC68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28" y="1987304"/>
            <a:ext cx="1663227" cy="16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outube logo png, youtube icon transparent 18930575 PNG">
            <a:extLst>
              <a:ext uri="{FF2B5EF4-FFF2-40B4-BE49-F238E27FC236}">
                <a16:creationId xmlns:a16="http://schemas.microsoft.com/office/drawing/2014/main" id="{4B72C53C-4976-379C-236A-00771D628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54" y="3650531"/>
            <a:ext cx="2410976" cy="241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618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Výsledky učení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 fontScale="92500" lnSpcReduction="10000"/>
          </a:bodyPr>
          <a:lstStyle/>
          <a:p>
            <a:r>
              <a:rPr lang="cs-CZ" sz="4000" b="1" dirty="0">
                <a:latin typeface="Enriqueta" panose="02000000000000000000" pitchFamily="2" charset="0"/>
              </a:rPr>
              <a:t>Kategorizovat sociální média</a:t>
            </a:r>
          </a:p>
          <a:p>
            <a:r>
              <a:rPr lang="cs-CZ" sz="4000" b="1" dirty="0">
                <a:latin typeface="Enriqueta" panose="02000000000000000000" pitchFamily="2" charset="0"/>
              </a:rPr>
              <a:t>Popsat vývojové tendence odvětví médií</a:t>
            </a:r>
          </a:p>
          <a:p>
            <a:r>
              <a:rPr lang="cs-CZ" sz="4000" b="1" dirty="0">
                <a:latin typeface="Enriqueta" panose="02000000000000000000" pitchFamily="2" charset="0"/>
              </a:rPr>
              <a:t>Porozumět fungování sociálních médií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Umět rozhodovat o tom kdy a jak komunikovat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Zakomponovat sociální média do kampaně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Posoudit jak sociální média ovlivňují ekonomickou úspěšnost podniku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Vést a spravovat profily na sociálních sítích</a:t>
            </a:r>
          </a:p>
          <a:p>
            <a:endParaRPr lang="cs-CZ" sz="4000" dirty="0">
              <a:latin typeface="Enriqueta" panose="02000000000000000000" pitchFamily="2" charset="0"/>
            </a:endParaRP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13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Děkuji za pozornost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714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EF56A44-9682-9886-0CC1-FEDB1F42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4B7828D-B5D1-385F-D2BE-16402EA7F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Social Media Landscape | Download Scientific Diagram">
            <a:extLst>
              <a:ext uri="{FF2B5EF4-FFF2-40B4-BE49-F238E27FC236}">
                <a16:creationId xmlns:a16="http://schemas.microsoft.com/office/drawing/2014/main" id="{0FFCD22E-DD74-17DE-9B3C-50DF42F3B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93" y="17937"/>
            <a:ext cx="6806813" cy="68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8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59916-96D0-281E-A2CE-DD486E260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A2A5603-16E7-3A73-A95B-DAA3A71A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D7F317C-8D29-2188-6C74-123410780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" name="Picture 2" descr="Social-Media-Landscape-2024 – FredCavazza.net">
            <a:extLst>
              <a:ext uri="{FF2B5EF4-FFF2-40B4-BE49-F238E27FC236}">
                <a16:creationId xmlns:a16="http://schemas.microsoft.com/office/drawing/2014/main" id="{DC4A8546-A690-3193-7AAC-E58D6474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178" y="574304"/>
            <a:ext cx="9969643" cy="55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529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52E56E-9992-966B-38EF-F748779A8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7457"/>
            <a:ext cx="10260724" cy="5229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600" dirty="0"/>
              <a:t>Zdroj: Kaplan, A. M., &amp; </a:t>
            </a:r>
            <a:r>
              <a:rPr lang="cs-CZ" sz="2600" dirty="0" err="1"/>
              <a:t>Haenlein</a:t>
            </a:r>
            <a:r>
              <a:rPr lang="cs-CZ" sz="2600" dirty="0"/>
              <a:t>, M. (2010). </a:t>
            </a:r>
            <a:r>
              <a:rPr lang="cs-CZ" sz="2600" dirty="0" err="1"/>
              <a:t>Users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world</a:t>
            </a:r>
            <a:r>
              <a:rPr lang="cs-CZ" sz="2600" dirty="0"/>
              <a:t>, </a:t>
            </a:r>
            <a:r>
              <a:rPr lang="cs-CZ" sz="2600" dirty="0" err="1"/>
              <a:t>unite</a:t>
            </a:r>
            <a:r>
              <a:rPr lang="cs-CZ" sz="2600" dirty="0"/>
              <a:t>!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challenges</a:t>
            </a:r>
            <a:r>
              <a:rPr lang="cs-CZ" sz="2600" dirty="0"/>
              <a:t> and </a:t>
            </a:r>
            <a:r>
              <a:rPr lang="cs-CZ" sz="2600" dirty="0" err="1"/>
              <a:t>opportunities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Social</a:t>
            </a:r>
            <a:r>
              <a:rPr lang="cs-CZ" sz="2600" dirty="0"/>
              <a:t> Media. Business </a:t>
            </a:r>
            <a:r>
              <a:rPr lang="cs-CZ" sz="2600" dirty="0" err="1"/>
              <a:t>Horizons</a:t>
            </a:r>
            <a:r>
              <a:rPr lang="cs-CZ" sz="2600" dirty="0"/>
              <a:t>, 53(1), 59–68. https://</a:t>
            </a:r>
            <a:r>
              <a:rPr lang="cs-CZ" sz="2600" dirty="0" err="1"/>
              <a:t>doi.org</a:t>
            </a:r>
            <a:r>
              <a:rPr lang="cs-CZ" sz="2600" dirty="0"/>
              <a:t>/10.1016/j.bushor.2009.09.003</a:t>
            </a:r>
          </a:p>
          <a:p>
            <a:endParaRPr lang="cs-CZ" dirty="0"/>
          </a:p>
        </p:txBody>
      </p:sp>
      <p:pic>
        <p:nvPicPr>
          <p:cNvPr id="5122" name="Picture 2" descr="Social Media, Definition, and History | SpringerLink">
            <a:extLst>
              <a:ext uri="{FF2B5EF4-FFF2-40B4-BE49-F238E27FC236}">
                <a16:creationId xmlns:a16="http://schemas.microsoft.com/office/drawing/2014/main" id="{AB081E09-C1EE-4848-1808-1583BEE21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83" y="1825625"/>
            <a:ext cx="8137634" cy="369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FEE9322A-C537-D318-5D03-809222E3C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Klasifikace sociálních médií</a:t>
            </a:r>
            <a:endParaRPr lang="en-US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98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664F5-F473-79C8-07A3-28D0F6970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6BDA2DD-5C1A-1331-85CD-3F73ADDB1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7457"/>
            <a:ext cx="10260724" cy="5229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600" dirty="0"/>
              <a:t>Zdroj: Kaplan, A. M., &amp; </a:t>
            </a:r>
            <a:r>
              <a:rPr lang="cs-CZ" sz="2600" dirty="0" err="1"/>
              <a:t>Haenlein</a:t>
            </a:r>
            <a:r>
              <a:rPr lang="cs-CZ" sz="2600" dirty="0"/>
              <a:t>, M. (2010). </a:t>
            </a:r>
            <a:r>
              <a:rPr lang="cs-CZ" sz="2600" dirty="0" err="1"/>
              <a:t>Users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world</a:t>
            </a:r>
            <a:r>
              <a:rPr lang="cs-CZ" sz="2600" dirty="0"/>
              <a:t>, </a:t>
            </a:r>
            <a:r>
              <a:rPr lang="cs-CZ" sz="2600" dirty="0" err="1"/>
              <a:t>unite</a:t>
            </a:r>
            <a:r>
              <a:rPr lang="cs-CZ" sz="2600" dirty="0"/>
              <a:t>!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challenges</a:t>
            </a:r>
            <a:r>
              <a:rPr lang="cs-CZ" sz="2600" dirty="0"/>
              <a:t> and </a:t>
            </a:r>
            <a:r>
              <a:rPr lang="cs-CZ" sz="2600" dirty="0" err="1"/>
              <a:t>opportunities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Social</a:t>
            </a:r>
            <a:r>
              <a:rPr lang="cs-CZ" sz="2600" dirty="0"/>
              <a:t> Media. Business </a:t>
            </a:r>
            <a:r>
              <a:rPr lang="cs-CZ" sz="2600" dirty="0" err="1"/>
              <a:t>Horizons</a:t>
            </a:r>
            <a:r>
              <a:rPr lang="cs-CZ" sz="2600" dirty="0"/>
              <a:t>, 53(1), 59–68. https://</a:t>
            </a:r>
            <a:r>
              <a:rPr lang="cs-CZ" sz="2600" dirty="0" err="1"/>
              <a:t>doi.org</a:t>
            </a:r>
            <a:r>
              <a:rPr lang="cs-CZ" sz="2600" dirty="0"/>
              <a:t>/10.1016/j.bushor.2009.09.003</a:t>
            </a:r>
          </a:p>
          <a:p>
            <a:endParaRPr lang="cs-CZ" dirty="0"/>
          </a:p>
        </p:txBody>
      </p:sp>
      <p:pic>
        <p:nvPicPr>
          <p:cNvPr id="5122" name="Picture 2" descr="Social Media, Definition, and History | SpringerLink">
            <a:extLst>
              <a:ext uri="{FF2B5EF4-FFF2-40B4-BE49-F238E27FC236}">
                <a16:creationId xmlns:a16="http://schemas.microsoft.com/office/drawing/2014/main" id="{96FA2C86-83C1-379F-A9B8-07468B0DF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70" y="227136"/>
            <a:ext cx="3224613" cy="14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F4C75180-7A6B-0BFD-1312-8C460036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Enriqueta" panose="02000000000000000000" pitchFamily="2" charset="0"/>
              </a:rPr>
              <a:t>Social</a:t>
            </a:r>
            <a:r>
              <a:rPr lang="cs-CZ" dirty="0">
                <a:latin typeface="Enriqueta" panose="02000000000000000000" pitchFamily="2" charset="0"/>
              </a:rPr>
              <a:t> presence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1F3E44F0-475A-974D-DD18-6C88A2C7490A}"/>
              </a:ext>
            </a:extLst>
          </p:cNvPr>
          <p:cNvSpPr txBox="1">
            <a:spLocks/>
          </p:cNvSpPr>
          <p:nvPr/>
        </p:nvSpPr>
        <p:spPr>
          <a:xfrm>
            <a:off x="517359" y="1825624"/>
            <a:ext cx="11393904" cy="452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>
                <a:latin typeface="Enriqueta" panose="02000000000000000000" pitchFamily="2" charset="0"/>
              </a:rPr>
              <a:t>Míra sociální přítomnosti je formována tím zda komunikujeme přímo nebo pomocí média (rozhovor tváří v tvář nebo telefonní hovor) a dále také tím zda jsme v komunikaci přítomní v čase (asynchronní – email vs. synchronní – live chat)</a:t>
            </a:r>
          </a:p>
          <a:p>
            <a:r>
              <a:rPr lang="cs-CZ" sz="3200" dirty="0">
                <a:latin typeface="Enriqueta" panose="02000000000000000000" pitchFamily="2" charset="0"/>
              </a:rPr>
              <a:t>Teorie sociální presence tvrdí, že čím větší je míra sociální přítomnosti tím existuje větší vliv na chování obou stran komunikace.</a:t>
            </a:r>
            <a:endParaRPr lang="cs-CZ" sz="4000" dirty="0">
              <a:latin typeface="Enriqueta" panose="02000000000000000000" pitchFamily="2" charset="0"/>
            </a:endParaRP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1804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1151</Words>
  <Application>Microsoft Macintosh PowerPoint</Application>
  <PresentationFormat>Širokoúhlá obrazovka</PresentationFormat>
  <Paragraphs>139</Paragraphs>
  <Slides>53</Slides>
  <Notes>1</Notes>
  <HiddenSlides>3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Aharoni</vt:lpstr>
      <vt:lpstr>Arial</vt:lpstr>
      <vt:lpstr>Calibri</vt:lpstr>
      <vt:lpstr>Calibri Light</vt:lpstr>
      <vt:lpstr>Enriqueta</vt:lpstr>
      <vt:lpstr>Motiv Office</vt:lpstr>
      <vt:lpstr> Sociální média 1. tutoriál Úvod, klasifikace, vývoj, algoritmy</vt:lpstr>
      <vt:lpstr>Prezentace aplikace PowerPoint</vt:lpstr>
      <vt:lpstr>Výsledky učení předmětu Sociální média</vt:lpstr>
      <vt:lpstr>Podmínky absolvování</vt:lpstr>
      <vt:lpstr>Diskuse 5 minut dvojice/trojice</vt:lpstr>
      <vt:lpstr>Prezentace aplikace PowerPoint</vt:lpstr>
      <vt:lpstr>Prezentace aplikace PowerPoint</vt:lpstr>
      <vt:lpstr>Klasifikace sociálních médií</vt:lpstr>
      <vt:lpstr>Social presence</vt:lpstr>
      <vt:lpstr>Media richness</vt:lpstr>
      <vt:lpstr>Self-disclosure</vt:lpstr>
      <vt:lpstr>Klasifikace sociálních médií</vt:lpstr>
      <vt:lpstr>Sociální média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Úkol 5 minut dvojice/trojice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Masová média one-to-many</vt:lpstr>
      <vt:lpstr>Sociální média many-to-many</vt:lpstr>
      <vt:lpstr>Diskuse 3 minuty dvojice/trojice</vt:lpstr>
      <vt:lpstr>Prezentace aplikace PowerPoint</vt:lpstr>
      <vt:lpstr>Pinterest</vt:lpstr>
      <vt:lpstr>Pinterest</vt:lpstr>
      <vt:lpstr>YouTube</vt:lpstr>
      <vt:lpstr>YouTube</vt:lpstr>
      <vt:lpstr>YouTube</vt:lpstr>
      <vt:lpstr>YouTube</vt:lpstr>
      <vt:lpstr>Prezentace aplikace PowerPoint</vt:lpstr>
      <vt:lpstr>Facebook</vt:lpstr>
      <vt:lpstr>Prezentace aplikace PowerPoint</vt:lpstr>
      <vt:lpstr>Prezentace aplikace PowerPoint</vt:lpstr>
      <vt:lpstr>Prezentace aplikace PowerPoint</vt:lpstr>
      <vt:lpstr>Instagram</vt:lpstr>
      <vt:lpstr>Diskuse 3 minuty dvojice/trojice</vt:lpstr>
      <vt:lpstr>Řetězec událostí</vt:lpstr>
      <vt:lpstr>Prezentace aplikace PowerPoint</vt:lpstr>
      <vt:lpstr>Algoritmy sociálních médií a vyhledávačů</vt:lpstr>
      <vt:lpstr>Výsledky učení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Marketingu</dc:title>
  <dc:creator>Klepek</dc:creator>
  <cp:lastModifiedBy>Martin Klepek</cp:lastModifiedBy>
  <cp:revision>87</cp:revision>
  <cp:lastPrinted>2021-03-03T06:56:15Z</cp:lastPrinted>
  <dcterms:created xsi:type="dcterms:W3CDTF">2015-11-22T20:58:09Z</dcterms:created>
  <dcterms:modified xsi:type="dcterms:W3CDTF">2025-02-22T08:41:04Z</dcterms:modified>
</cp:coreProperties>
</file>