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256" r:id="rId2"/>
    <p:sldId id="289" r:id="rId3"/>
    <p:sldId id="279" r:id="rId4"/>
    <p:sldId id="357" r:id="rId5"/>
    <p:sldId id="362" r:id="rId6"/>
    <p:sldId id="363" r:id="rId7"/>
    <p:sldId id="366" r:id="rId8"/>
    <p:sldId id="365" r:id="rId9"/>
    <p:sldId id="360" r:id="rId10"/>
    <p:sldId id="369" r:id="rId11"/>
    <p:sldId id="358" r:id="rId12"/>
    <p:sldId id="367" r:id="rId13"/>
    <p:sldId id="352" r:id="rId14"/>
    <p:sldId id="375" r:id="rId15"/>
    <p:sldId id="377" r:id="rId16"/>
    <p:sldId id="374" r:id="rId17"/>
    <p:sldId id="373" r:id="rId18"/>
    <p:sldId id="361" r:id="rId19"/>
    <p:sldId id="378" r:id="rId20"/>
    <p:sldId id="368" r:id="rId21"/>
    <p:sldId id="370" r:id="rId22"/>
    <p:sldId id="371" r:id="rId23"/>
    <p:sldId id="372" r:id="rId24"/>
    <p:sldId id="376" r:id="rId25"/>
    <p:sldId id="379" r:id="rId26"/>
    <p:sldId id="359" r:id="rId27"/>
    <p:sldId id="284" r:id="rId28"/>
    <p:sldId id="477" r:id="rId29"/>
    <p:sldId id="475" r:id="rId30"/>
    <p:sldId id="478" r:id="rId31"/>
    <p:sldId id="480" r:id="rId32"/>
    <p:sldId id="481" r:id="rId33"/>
    <p:sldId id="474" r:id="rId34"/>
    <p:sldId id="482" r:id="rId35"/>
    <p:sldId id="483" r:id="rId36"/>
    <p:sldId id="479" r:id="rId37"/>
    <p:sldId id="484" r:id="rId38"/>
    <p:sldId id="346" r:id="rId39"/>
    <p:sldId id="388" r:id="rId40"/>
    <p:sldId id="486" r:id="rId41"/>
    <p:sldId id="487" r:id="rId42"/>
    <p:sldId id="488" r:id="rId43"/>
    <p:sldId id="489" r:id="rId44"/>
    <p:sldId id="385" r:id="rId45"/>
    <p:sldId id="386" r:id="rId46"/>
    <p:sldId id="387" r:id="rId47"/>
    <p:sldId id="382" r:id="rId48"/>
    <p:sldId id="490" r:id="rId49"/>
    <p:sldId id="491" r:id="rId50"/>
    <p:sldId id="405" r:id="rId51"/>
    <p:sldId id="404" r:id="rId52"/>
    <p:sldId id="407" r:id="rId53"/>
    <p:sldId id="406" r:id="rId54"/>
    <p:sldId id="383" r:id="rId55"/>
    <p:sldId id="306" r:id="rId56"/>
    <p:sldId id="325" r:id="rId57"/>
    <p:sldId id="339" r:id="rId58"/>
    <p:sldId id="322" r:id="rId59"/>
    <p:sldId id="323" r:id="rId60"/>
    <p:sldId id="327" r:id="rId61"/>
    <p:sldId id="328" r:id="rId62"/>
    <p:sldId id="415" r:id="rId63"/>
    <p:sldId id="410" r:id="rId64"/>
    <p:sldId id="337" r:id="rId65"/>
    <p:sldId id="409" r:id="rId66"/>
    <p:sldId id="411" r:id="rId67"/>
    <p:sldId id="408" r:id="rId68"/>
    <p:sldId id="412" r:id="rId69"/>
    <p:sldId id="413" r:id="rId70"/>
    <p:sldId id="271" r:id="rId7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524B"/>
    <a:srgbClr val="598B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27" autoAdjust="0"/>
    <p:restoredTop sz="94492"/>
  </p:normalViewPr>
  <p:slideViewPr>
    <p:cSldViewPr snapToGrid="0">
      <p:cViewPr varScale="1">
        <p:scale>
          <a:sx n="114" d="100"/>
          <a:sy n="114" d="100"/>
        </p:scale>
        <p:origin x="132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Klepek" userId="feb729e6-0e74-477c-a0ae-c9b68d8ac753" providerId="ADAL" clId="{E82303F0-6117-2044-B6CE-4C0AFBF2B9F2}"/>
    <pc:docChg chg="modSld">
      <pc:chgData name="Martin Klepek" userId="feb729e6-0e74-477c-a0ae-c9b68d8ac753" providerId="ADAL" clId="{E82303F0-6117-2044-B6CE-4C0AFBF2B9F2}" dt="2025-04-05T06:54:45.183" v="8" actId="20577"/>
      <pc:docMkLst>
        <pc:docMk/>
      </pc:docMkLst>
      <pc:sldChg chg="modSp mod">
        <pc:chgData name="Martin Klepek" userId="feb729e6-0e74-477c-a0ae-c9b68d8ac753" providerId="ADAL" clId="{E82303F0-6117-2044-B6CE-4C0AFBF2B9F2}" dt="2025-04-05T06:54:45.183" v="8" actId="20577"/>
        <pc:sldMkLst>
          <pc:docMk/>
          <pc:sldMk cId="1665684436" sldId="256"/>
        </pc:sldMkLst>
        <pc:spChg chg="mod">
          <ac:chgData name="Martin Klepek" userId="feb729e6-0e74-477c-a0ae-c9b68d8ac753" providerId="ADAL" clId="{E82303F0-6117-2044-B6CE-4C0AFBF2B9F2}" dt="2025-04-05T06:54:45.183" v="8" actId="20577"/>
          <ac:spMkLst>
            <pc:docMk/>
            <pc:sldMk cId="1665684436" sldId="256"/>
            <ac:spMk id="2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05826B-7678-40DA-BCC6-744814B98776}" type="datetimeFigureOut">
              <a:rPr lang="cs-CZ" smtClean="0"/>
              <a:t>05.04.2025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58D5C-7C5A-46D2-A438-0D01F4725E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7160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3023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58D5C-7C5A-46D2-A438-0D01F4725E13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39030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58D5C-7C5A-46D2-A438-0D01F4725E13}" type="slidenum">
              <a:rPr lang="cs-CZ" smtClean="0"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038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05.04.2025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7854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05.04.2025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1289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05.04.2025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94199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ist - obec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995" y="302585"/>
            <a:ext cx="1274720" cy="994283"/>
          </a:xfrm>
          <a:prstGeom prst="rect">
            <a:avLst/>
          </a:prstGeom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335360" y="260649"/>
            <a:ext cx="6048672" cy="676937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>
            <a:lvl1pPr algn="l">
              <a:defRPr sz="3200"/>
            </a:lvl1pPr>
          </a:lstStyle>
          <a:p>
            <a:pPr algn="l"/>
            <a:r>
              <a:rPr lang="cs-CZ" sz="3200" dirty="0">
                <a:solidFill>
                  <a:srgbClr val="981E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Název listu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335360" y="932723"/>
            <a:ext cx="9889099" cy="0"/>
          </a:xfrm>
          <a:prstGeom prst="line">
            <a:avLst/>
          </a:prstGeom>
          <a:ln w="9525" cmpd="sng">
            <a:solidFill>
              <a:srgbClr val="30787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 userDrawn="1"/>
        </p:nvCxnSpPr>
        <p:spPr>
          <a:xfrm>
            <a:off x="335360" y="6309320"/>
            <a:ext cx="11547355" cy="0"/>
          </a:xfrm>
          <a:prstGeom prst="line">
            <a:avLst/>
          </a:prstGeom>
          <a:ln w="9525" cmpd="sng">
            <a:solidFill>
              <a:srgbClr val="30787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14987" y="6309320"/>
            <a:ext cx="3860800" cy="365125"/>
          </a:xfrm>
          <a:prstGeom prst="rect">
            <a:avLst/>
          </a:prstGeom>
        </p:spPr>
        <p:txBody>
          <a:bodyPr/>
          <a:lstStyle>
            <a:lvl1pPr algn="l">
              <a:defRPr sz="1067">
                <a:solidFill>
                  <a:srgbClr val="307871"/>
                </a:solidFill>
              </a:defRPr>
            </a:lvl1pPr>
          </a:lstStyle>
          <a:p>
            <a:r>
              <a:rPr lang="cs-CZ" altLang="cs-CZ">
                <a:cs typeface="Times New Roman" panose="02020603050405020304" pitchFamily="18" charset="0"/>
              </a:rPr>
              <a:t>Prostor pro doplňující informace, poznámky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  <p:sp>
        <p:nvSpPr>
          <p:cNvPr id="20" name="Zástupný symbol pro číslo snímku 19"/>
          <p:cNvSpPr>
            <a:spLocks noGrp="1"/>
          </p:cNvSpPr>
          <p:nvPr>
            <p:ph type="sldNum" sz="quarter" idx="12"/>
          </p:nvPr>
        </p:nvSpPr>
        <p:spPr>
          <a:xfrm>
            <a:off x="10416480" y="6309320"/>
            <a:ext cx="144016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60808B9-4D1F-4069-9EB9-CD8802008F4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6353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05.04.2025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6736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05.04.2025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2984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05.04.2025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1263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05.04.2025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42137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05.04.2025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00630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05.04.2025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2976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05.04.2025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8959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3B6F2-BD93-4F2E-BFBE-356C16A30589}" type="datetimeFigureOut">
              <a:rPr lang="cs-CZ" smtClean="0"/>
              <a:t>05.04.2025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6307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3B6F2-BD93-4F2E-BFBE-356C16A30589}" type="datetimeFigureOut">
              <a:rPr lang="cs-CZ" smtClean="0"/>
              <a:t>05.04.2025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589161-A61C-42C9-ABA0-8DCA3303DFA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0924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8Dd5aVXLCc?feature=oembed" TargetMode="Externa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3797614"/>
            <a:ext cx="9144000" cy="1833988"/>
          </a:xfrm>
        </p:spPr>
        <p:txBody>
          <a:bodyPr>
            <a:noAutofit/>
          </a:bodyPr>
          <a:lstStyle/>
          <a:p>
            <a:br>
              <a:rPr lang="cs-CZ" sz="4000" dirty="0">
                <a:latin typeface="Enriqueta" panose="02000000000000000000" pitchFamily="2" charset="0"/>
              </a:rPr>
            </a:br>
            <a:r>
              <a:rPr lang="cs-CZ" sz="4000" dirty="0">
                <a:latin typeface="Enriqueta" panose="02000000000000000000" pitchFamily="2" charset="0"/>
              </a:rPr>
              <a:t>Sociální média</a:t>
            </a:r>
            <a:br>
              <a:rPr lang="cs-CZ" sz="4000" dirty="0">
                <a:latin typeface="Enriqueta" panose="02000000000000000000" pitchFamily="2" charset="0"/>
              </a:rPr>
            </a:br>
            <a:r>
              <a:rPr lang="cs-CZ" sz="2800" dirty="0">
                <a:latin typeface="Enriqueta" panose="02000000000000000000" pitchFamily="2" charset="0"/>
              </a:rPr>
              <a:t>3. </a:t>
            </a:r>
            <a:r>
              <a:rPr lang="cs-CZ" sz="2800">
                <a:latin typeface="Enriqueta" panose="02000000000000000000" pitchFamily="2" charset="0"/>
              </a:rPr>
              <a:t>tutoriál</a:t>
            </a:r>
            <a:br>
              <a:rPr lang="cs-CZ" sz="4000" dirty="0">
                <a:latin typeface="Enriqueta" panose="02000000000000000000" pitchFamily="2" charset="0"/>
              </a:rPr>
            </a:br>
            <a:r>
              <a:rPr lang="cs-CZ" sz="4000" dirty="0">
                <a:latin typeface="Enriqueta" panose="02000000000000000000" pitchFamily="2" charset="0"/>
              </a:rPr>
              <a:t>Kampaně a sociální média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080" y="805109"/>
            <a:ext cx="3267839" cy="254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684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Enriqueta" panose="02000000000000000000" pitchFamily="2" charset="0"/>
              </a:rPr>
              <a:t>Úkol dvojice nebo trojice 5 minut</a:t>
            </a:r>
            <a:endParaRPr lang="en-US" dirty="0">
              <a:latin typeface="Enriqueta" panose="02000000000000000000" pitchFamily="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7359" y="1825624"/>
            <a:ext cx="10171661" cy="4527049"/>
          </a:xfrm>
        </p:spPr>
        <p:txBody>
          <a:bodyPr>
            <a:normAutofit/>
          </a:bodyPr>
          <a:lstStyle/>
          <a:p>
            <a:r>
              <a:rPr lang="cs-CZ" sz="3200" dirty="0">
                <a:latin typeface="Enriqueta" panose="02000000000000000000" pitchFamily="2" charset="0"/>
              </a:rPr>
              <a:t>Posouzení koherence cílů</a:t>
            </a:r>
          </a:p>
        </p:txBody>
      </p:sp>
    </p:spTree>
    <p:extLst>
      <p:ext uri="{BB962C8B-B14F-4D97-AF65-F5344CB8AC3E}">
        <p14:creationId xmlns:p14="http://schemas.microsoft.com/office/powerpoint/2010/main" val="2593238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Enriqueta" panose="02000000000000000000" pitchFamily="2" charset="0"/>
              </a:rPr>
              <a:t>5M Komunikace</a:t>
            </a:r>
            <a:endParaRPr lang="en-GB" dirty="0">
              <a:latin typeface="Enriqueta" panose="02000000000000000000" pitchFamily="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cs-CZ" b="1" dirty="0">
                <a:latin typeface="Enriqueta" panose="02000000000000000000" pitchFamily="2" charset="0"/>
              </a:rPr>
              <a:t>Mission</a:t>
            </a:r>
            <a:r>
              <a:rPr lang="cs-CZ" dirty="0">
                <a:latin typeface="Enriqueta" panose="02000000000000000000" pitchFamily="2" charset="0"/>
              </a:rPr>
              <a:t> – odpovídáme si jaký je cíl kampaně, co má reklama u zákazníka způsobit za změnu v postojích nebo chování.</a:t>
            </a:r>
          </a:p>
          <a:p>
            <a:pPr lvl="0"/>
            <a:r>
              <a:rPr lang="cs-CZ" b="1" dirty="0">
                <a:latin typeface="Enriqueta" panose="02000000000000000000" pitchFamily="2" charset="0"/>
              </a:rPr>
              <a:t>Money </a:t>
            </a:r>
            <a:r>
              <a:rPr lang="cs-CZ" dirty="0">
                <a:latin typeface="Enriqueta" panose="02000000000000000000" pitchFamily="2" charset="0"/>
              </a:rPr>
              <a:t>– kolik do kampaně investujeme vzhledem k životnímu cyklu produktu, podílu na trhu, konkurenci, požadované frekvenci reklamy.</a:t>
            </a:r>
          </a:p>
          <a:p>
            <a:pPr lvl="0"/>
            <a:r>
              <a:rPr lang="cs-CZ" b="1" dirty="0">
                <a:latin typeface="Enriqueta" panose="02000000000000000000" pitchFamily="2" charset="0"/>
              </a:rPr>
              <a:t>Message</a:t>
            </a:r>
            <a:r>
              <a:rPr lang="cs-CZ" dirty="0">
                <a:latin typeface="Enriqueta" panose="02000000000000000000" pitchFamily="2" charset="0"/>
              </a:rPr>
              <a:t> – zpráva kterou chceme zákazníkům předat, aby došlo k naplnění cíle kampaně. </a:t>
            </a:r>
          </a:p>
          <a:p>
            <a:pPr lvl="0"/>
            <a:r>
              <a:rPr lang="cs-CZ" b="1" dirty="0">
                <a:latin typeface="Enriqueta" panose="02000000000000000000" pitchFamily="2" charset="0"/>
              </a:rPr>
              <a:t>Media </a:t>
            </a:r>
            <a:r>
              <a:rPr lang="cs-CZ" dirty="0">
                <a:latin typeface="Enriqueta" panose="02000000000000000000" pitchFamily="2" charset="0"/>
              </a:rPr>
              <a:t>– volba média, které by mělo být využito k co nejefektivnějšímu naplnění cíle.</a:t>
            </a:r>
          </a:p>
          <a:p>
            <a:pPr lvl="0"/>
            <a:r>
              <a:rPr lang="cs-CZ" b="1" dirty="0">
                <a:latin typeface="Enriqueta" panose="02000000000000000000" pitchFamily="2" charset="0"/>
              </a:rPr>
              <a:t>Measurement</a:t>
            </a:r>
            <a:r>
              <a:rPr lang="cs-CZ" dirty="0">
                <a:latin typeface="Enriqueta" panose="02000000000000000000" pitchFamily="2" charset="0"/>
              </a:rPr>
              <a:t> – stanovení toho, podle jakých kritérií budou měřeny výsledky.</a:t>
            </a:r>
          </a:p>
        </p:txBody>
      </p:sp>
    </p:spTree>
    <p:extLst>
      <p:ext uri="{BB962C8B-B14F-4D97-AF65-F5344CB8AC3E}">
        <p14:creationId xmlns:p14="http://schemas.microsoft.com/office/powerpoint/2010/main" val="279770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Enriqueta" panose="02000000000000000000" pitchFamily="2" charset="0"/>
              </a:rPr>
              <a:t>Kampaň</a:t>
            </a:r>
            <a:endParaRPr lang="en-US" dirty="0">
              <a:latin typeface="Enriqueta" panose="02000000000000000000" pitchFamily="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7358" y="1825624"/>
            <a:ext cx="5294863" cy="4527049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Enriqueta" panose="02000000000000000000" pitchFamily="2" charset="0"/>
              </a:rPr>
              <a:t>Kampaň je organizovaná série reklamních aktivit zaměřených na propagaci určitého </a:t>
            </a:r>
            <a:r>
              <a:rPr lang="cs-CZ" sz="4000" b="1" dirty="0">
                <a:latin typeface="Enriqueta" panose="02000000000000000000" pitchFamily="2" charset="0"/>
              </a:rPr>
              <a:t>produktu</a:t>
            </a:r>
            <a:r>
              <a:rPr lang="cs-CZ" sz="4000" dirty="0">
                <a:latin typeface="Enriqueta" panose="02000000000000000000" pitchFamily="2" charset="0"/>
              </a:rPr>
              <a:t> nebo </a:t>
            </a:r>
            <a:r>
              <a:rPr lang="cs-CZ" sz="4000" b="1" dirty="0">
                <a:latin typeface="Enriqueta" panose="02000000000000000000" pitchFamily="2" charset="0"/>
              </a:rPr>
              <a:t>značky</a:t>
            </a:r>
            <a:r>
              <a:rPr lang="cs-CZ" sz="4000" dirty="0">
                <a:latin typeface="Enriqueta" panose="02000000000000000000" pitchFamily="2" charset="0"/>
              </a:rPr>
              <a:t>.</a:t>
            </a:r>
            <a:endParaRPr lang="en-US" sz="3600" dirty="0">
              <a:latin typeface="Enriqueta" panose="02000000000000000000" pitchFamily="2" charset="0"/>
            </a:endParaRPr>
          </a:p>
        </p:txBody>
      </p:sp>
      <p:pic>
        <p:nvPicPr>
          <p:cNvPr id="1026" name="Picture 2" descr="Campaign PNG Picture - PNG All | PNG All">
            <a:extLst>
              <a:ext uri="{FF2B5EF4-FFF2-40B4-BE49-F238E27FC236}">
                <a16:creationId xmlns:a16="http://schemas.microsoft.com/office/drawing/2014/main" id="{40374608-F95A-4529-4703-7D95E1E2E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060" y="1181402"/>
            <a:ext cx="4937994" cy="486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Drawn Circle PNG Image - PNG All | PNG All">
            <a:extLst>
              <a:ext uri="{FF2B5EF4-FFF2-40B4-BE49-F238E27FC236}">
                <a16:creationId xmlns:a16="http://schemas.microsoft.com/office/drawing/2014/main" id="{F74D9DF9-4250-24A6-CD03-A1E44901E3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5751" y="3057003"/>
            <a:ext cx="4216400" cy="421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3169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obsah 2"/>
          <p:cNvSpPr txBox="1">
            <a:spLocks/>
          </p:cNvSpPr>
          <p:nvPr/>
        </p:nvSpPr>
        <p:spPr>
          <a:xfrm>
            <a:off x="1979677" y="1203561"/>
            <a:ext cx="8280920" cy="3528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cs-CZ" altLang="cs-CZ" sz="4000" b="1" dirty="0">
                <a:solidFill>
                  <a:srgbClr val="000000"/>
                </a:solidFill>
                <a:latin typeface="Enriqueta" panose="02000000000000000000" pitchFamily="2" charset="0"/>
                <a:cs typeface="Times New Roman" panose="02020603050405020304" pitchFamily="18" charset="0"/>
              </a:rPr>
              <a:t>DOSAH = REACH</a:t>
            </a:r>
          </a:p>
        </p:txBody>
      </p:sp>
      <p:pic>
        <p:nvPicPr>
          <p:cNvPr id="5" name="Picture 2" descr="Výsledek obrázku pro paid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86" y="2615435"/>
            <a:ext cx="2040161" cy="2040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Výsledek obrázku pro organic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690" y="2700421"/>
            <a:ext cx="1870189" cy="1870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Výsledek obrázku pro GOD TOUCH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21" b="20120"/>
          <a:stretch/>
        </p:blipFill>
        <p:spPr bwMode="auto">
          <a:xfrm>
            <a:off x="3333398" y="2582804"/>
            <a:ext cx="5525204" cy="218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847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Enriqueta" panose="02000000000000000000" pitchFamily="2" charset="0"/>
              </a:rPr>
              <a:t>Organika je fajn…ale</a:t>
            </a:r>
            <a:endParaRPr lang="en-US" dirty="0">
              <a:latin typeface="Enriqueta" panose="02000000000000000000" pitchFamily="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7359" y="1460938"/>
            <a:ext cx="10171661" cy="4891735"/>
          </a:xfrm>
        </p:spPr>
        <p:txBody>
          <a:bodyPr>
            <a:normAutofit fontScale="92500" lnSpcReduction="10000"/>
          </a:bodyPr>
          <a:lstStyle/>
          <a:p>
            <a:r>
              <a:rPr lang="cs-CZ" sz="1600" dirty="0">
                <a:latin typeface="Enriqueta" panose="02000000000000000000" pitchFamily="2" charset="0"/>
              </a:rPr>
              <a:t>Podle </a:t>
            </a:r>
            <a:r>
              <a:rPr lang="cs-CZ" sz="1600" dirty="0" err="1">
                <a:latin typeface="Enriqueta" panose="02000000000000000000" pitchFamily="2" charset="0"/>
              </a:rPr>
              <a:t>Brandwatch</a:t>
            </a:r>
            <a:r>
              <a:rPr lang="cs-CZ" sz="1600" dirty="0">
                <a:latin typeface="Enriqueta" panose="02000000000000000000" pitchFamily="2" charset="0"/>
              </a:rPr>
              <a:t> má průměrný účet na Twitteru 707 sledujících, což je zhruba 0,001 % celkového trhu.</a:t>
            </a:r>
          </a:p>
          <a:p>
            <a:r>
              <a:rPr lang="cs-CZ" sz="1600" dirty="0">
                <a:latin typeface="Enriqueta" panose="02000000000000000000" pitchFamily="2" charset="0"/>
              </a:rPr>
              <a:t>Ale jedná se o společnost se sociálním týmem, takže budu velkorysý a řeknu, že mají x15 sledujících více, než je průměr.</a:t>
            </a:r>
          </a:p>
          <a:p>
            <a:r>
              <a:rPr lang="cs-CZ" sz="1600" dirty="0">
                <a:latin typeface="Enriqueta" panose="02000000000000000000" pitchFamily="2" charset="0"/>
              </a:rPr>
              <a:t>To je 10 600 sledujících - pouhých 0,02 % amerických zákazníků a obchodů s účtem na Twitteru.</a:t>
            </a:r>
          </a:p>
          <a:p>
            <a:r>
              <a:rPr lang="cs-CZ" sz="1600" dirty="0">
                <a:latin typeface="Enriqueta" panose="02000000000000000000" pitchFamily="2" charset="0"/>
              </a:rPr>
              <a:t>Budou muset rychle zvýšit počet svých sledujících na sociálních sítích, aby smysluplně zvýšili povědomí a prodej.</a:t>
            </a:r>
          </a:p>
          <a:p>
            <a:r>
              <a:rPr lang="cs-CZ" sz="1600" dirty="0">
                <a:latin typeface="Enriqueta" panose="02000000000000000000" pitchFamily="2" charset="0"/>
              </a:rPr>
              <a:t>Jaký je však realistický cíl?</a:t>
            </a:r>
          </a:p>
          <a:p>
            <a:r>
              <a:rPr lang="cs-CZ" sz="1600" dirty="0">
                <a:latin typeface="Enriqueta" panose="02000000000000000000" pitchFamily="2" charset="0"/>
              </a:rPr>
              <a:t>Řekněme, že to jejich sociální tým zabije a za rok se dostane na 1 milion sledujících - což je 7 900% nárůst!</a:t>
            </a:r>
          </a:p>
          <a:p>
            <a:r>
              <a:rPr lang="cs-CZ" sz="1600" dirty="0">
                <a:latin typeface="Enriqueta" panose="02000000000000000000" pitchFamily="2" charset="0"/>
              </a:rPr>
              <a:t>To je obrovské číslo, ale stále jen 0,44 % celkového trhu a 2 % všech online firem a nakupujících s účtem na Twitteru.</a:t>
            </a:r>
          </a:p>
          <a:p>
            <a:r>
              <a:rPr lang="cs-CZ" sz="1600" dirty="0">
                <a:latin typeface="Enriqueta" panose="02000000000000000000" pitchFamily="2" charset="0"/>
              </a:rPr>
              <a:t>Pro kontext se podívejte na obrovské společnosti, jako je Apple (9,8 milionu sledujících) a Google (31,4 milionu sledujících). I technologičtí giganti mohou organicky oslovit pouze ~10 % amerických online nakupujících.</a:t>
            </a:r>
          </a:p>
          <a:p>
            <a:r>
              <a:rPr lang="cs-CZ" sz="1600" dirty="0">
                <a:latin typeface="Enriqueta" panose="02000000000000000000" pitchFamily="2" charset="0"/>
              </a:rPr>
              <a:t>Všimněte si, že Apple se organickými tweety vůbec nezatěžuje...</a:t>
            </a:r>
          </a:p>
          <a:p>
            <a:r>
              <a:rPr lang="cs-CZ" sz="1600" dirty="0">
                <a:latin typeface="Enriqueta" panose="02000000000000000000" pitchFamily="2" charset="0"/>
              </a:rPr>
              <a:t>I při nárůstu počtu sledujících o 7 900 % - což je nereálné očekávání - může většina společností očekávat, že pomocí organických sociálních médií zvýší povědomí v cílových segmentech maximálně o 2 %.</a:t>
            </a:r>
          </a:p>
          <a:p>
            <a:r>
              <a:rPr lang="cs-CZ" sz="1600" dirty="0">
                <a:latin typeface="Enriqueta" panose="02000000000000000000" pitchFamily="2" charset="0"/>
              </a:rPr>
              <a:t>Nezasáhnete 98 % cílové skupiny, bez ohledu na to, jak kvalitní je váš obsah.</a:t>
            </a:r>
          </a:p>
          <a:p>
            <a:r>
              <a:rPr lang="cs-CZ" sz="1600" dirty="0">
                <a:latin typeface="Enriqueta" panose="02000000000000000000" pitchFamily="2" charset="0"/>
              </a:rPr>
              <a:t>Proto jsou placené sociální sítě tak, tak důležité.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2336DC93-BC30-DB61-075D-D00439955C13}"/>
              </a:ext>
            </a:extLst>
          </p:cNvPr>
          <p:cNvSpPr txBox="1"/>
          <p:nvPr/>
        </p:nvSpPr>
        <p:spPr>
          <a:xfrm>
            <a:off x="5105063" y="6198784"/>
            <a:ext cx="62487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„</a:t>
            </a:r>
            <a:r>
              <a:rPr lang="cs-CZ" sz="1400" dirty="0" err="1"/>
              <a:t>Organic</a:t>
            </a:r>
            <a:r>
              <a:rPr lang="cs-CZ" sz="1400" dirty="0"/>
              <a:t> </a:t>
            </a:r>
            <a:r>
              <a:rPr lang="cs-CZ" sz="1400" dirty="0" err="1"/>
              <a:t>social</a:t>
            </a:r>
            <a:r>
              <a:rPr lang="cs-CZ" sz="1400" dirty="0"/>
              <a:t> media </a:t>
            </a:r>
            <a:r>
              <a:rPr lang="cs-CZ" sz="1400" dirty="0" err="1"/>
              <a:t>is</a:t>
            </a:r>
            <a:r>
              <a:rPr lang="cs-CZ" sz="1400" dirty="0"/>
              <a:t> a </a:t>
            </a:r>
            <a:r>
              <a:rPr lang="cs-CZ" sz="1400" dirty="0" err="1"/>
              <a:t>complete</a:t>
            </a:r>
            <a:r>
              <a:rPr lang="cs-CZ" sz="1400" dirty="0"/>
              <a:t> </a:t>
            </a:r>
            <a:r>
              <a:rPr lang="cs-CZ" sz="1400" dirty="0" err="1"/>
              <a:t>waste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time</a:t>
            </a:r>
            <a:r>
              <a:rPr lang="cs-CZ" sz="1400" dirty="0"/>
              <a:t>“ by Ian </a:t>
            </a:r>
            <a:r>
              <a:rPr lang="cs-CZ" sz="1400" dirty="0" err="1"/>
              <a:t>Barnard</a:t>
            </a:r>
            <a:r>
              <a:rPr lang="cs-CZ" sz="1400" dirty="0"/>
              <a:t> on </a:t>
            </a:r>
            <a:r>
              <a:rPr lang="cs-CZ" sz="1400" dirty="0" err="1"/>
              <a:t>Linkedin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14887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Market reach map">
            <a:extLst>
              <a:ext uri="{FF2B5EF4-FFF2-40B4-BE49-F238E27FC236}">
                <a16:creationId xmlns:a16="http://schemas.microsoft.com/office/drawing/2014/main" id="{B9DDF79D-5EE1-945C-FCE7-E06D35AD3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928" y="135769"/>
            <a:ext cx="8268144" cy="6586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6221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ow to Build a Social Media Marketing Funnel That Converts | Sprout Social">
            <a:extLst>
              <a:ext uri="{FF2B5EF4-FFF2-40B4-BE49-F238E27FC236}">
                <a16:creationId xmlns:a16="http://schemas.microsoft.com/office/drawing/2014/main" id="{A70F6700-1A8B-A094-5EB7-93B9D9EDEF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" r="2720" b="-1"/>
          <a:stretch/>
        </p:blipFill>
        <p:spPr bwMode="auto">
          <a:xfrm>
            <a:off x="1251294" y="704358"/>
            <a:ext cx="9689411" cy="544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6270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7E7785-E295-98E9-6133-A8514D182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ECEEE4-0627-FD90-1CB3-5102821DE3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42" name="Picture 2" descr="Use the 95:5 rule to understand what B2B is all about">
            <a:extLst>
              <a:ext uri="{FF2B5EF4-FFF2-40B4-BE49-F238E27FC236}">
                <a16:creationId xmlns:a16="http://schemas.microsoft.com/office/drawing/2014/main" id="{6BAF7993-8A2E-0ACB-5582-048E53210E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0"/>
            <a:ext cx="11815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739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The Long and the Short of It' celebrates 10th anniversary - Accord Marketing">
            <a:extLst>
              <a:ext uri="{FF2B5EF4-FFF2-40B4-BE49-F238E27FC236}">
                <a16:creationId xmlns:a16="http://schemas.microsoft.com/office/drawing/2014/main" id="{0B40950F-8361-D15F-B99D-D3B28502A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8625"/>
            <a:ext cx="12192000" cy="5999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5307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847B49-9360-10DF-181A-0F5E09CC9E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emand Generation">
            <a:extLst>
              <a:ext uri="{FF2B5EF4-FFF2-40B4-BE49-F238E27FC236}">
                <a16:creationId xmlns:a16="http://schemas.microsoft.com/office/drawing/2014/main" id="{F405CF21-2FCE-60BB-CED3-751A016C3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C0D74835-0B39-8F78-02BC-154969317CE6}"/>
              </a:ext>
            </a:extLst>
          </p:cNvPr>
          <p:cNvSpPr/>
          <p:nvPr/>
        </p:nvSpPr>
        <p:spPr>
          <a:xfrm>
            <a:off x="2211572" y="3742661"/>
            <a:ext cx="2275368" cy="318977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6382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to Create a Marketing Campaign That Makes You Stand Out - Foundr">
            <a:extLst>
              <a:ext uri="{FF2B5EF4-FFF2-40B4-BE49-F238E27FC236}">
                <a16:creationId xmlns:a16="http://schemas.microsoft.com/office/drawing/2014/main" id="{A02292B1-330D-1CBB-D7BF-1F82ED700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0"/>
            <a:ext cx="117570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27796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Enriqueta" panose="02000000000000000000" pitchFamily="2" charset="0"/>
              </a:rPr>
              <a:t>Úkol dvojice nebo trojice 5 minut</a:t>
            </a:r>
            <a:endParaRPr lang="en-US" dirty="0">
              <a:latin typeface="Enriqueta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7360" y="1825624"/>
            <a:ext cx="11084832" cy="4527049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Enriqueta" panose="02000000000000000000" pitchFamily="2" charset="0"/>
              </a:rPr>
              <a:t>Najděte pomocí Facebook </a:t>
            </a:r>
            <a:r>
              <a:rPr lang="cs-CZ" sz="4000" dirty="0" err="1">
                <a:latin typeface="Enriqueta" panose="02000000000000000000" pitchFamily="2" charset="0"/>
              </a:rPr>
              <a:t>Ads</a:t>
            </a:r>
            <a:r>
              <a:rPr lang="cs-CZ" sz="4000" dirty="0">
                <a:latin typeface="Enriqueta" panose="02000000000000000000" pitchFamily="2" charset="0"/>
              </a:rPr>
              <a:t> </a:t>
            </a:r>
            <a:r>
              <a:rPr lang="cs-CZ" sz="4000" dirty="0" err="1">
                <a:latin typeface="Enriqueta" panose="02000000000000000000" pitchFamily="2" charset="0"/>
              </a:rPr>
              <a:t>Library</a:t>
            </a:r>
            <a:r>
              <a:rPr lang="cs-CZ" sz="4000" dirty="0">
                <a:latin typeface="Enriqueta" panose="02000000000000000000" pitchFamily="2" charset="0"/>
              </a:rPr>
              <a:t> nebo v reklamách na Instagramu značky, které mají v reklamách sady na podporu značky nebo produktové reklamy.</a:t>
            </a:r>
          </a:p>
        </p:txBody>
      </p:sp>
    </p:spTree>
    <p:extLst>
      <p:ext uri="{BB962C8B-B14F-4D97-AF65-F5344CB8AC3E}">
        <p14:creationId xmlns:p14="http://schemas.microsoft.com/office/powerpoint/2010/main" val="36083946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8" descr="Obsah obrázku text, snímek obrazovky, Kosmetika, láhev&#10;&#10;Popis byl vytvořen automaticky">
            <a:extLst>
              <a:ext uri="{FF2B5EF4-FFF2-40B4-BE49-F238E27FC236}">
                <a16:creationId xmlns:a16="http://schemas.microsoft.com/office/drawing/2014/main" id="{17306F54-BFB5-BEF8-A5F3-41228C56E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010" y="0"/>
            <a:ext cx="3855697" cy="6858000"/>
          </a:xfrm>
          <a:prstGeom prst="rect">
            <a:avLst/>
          </a:prstGeom>
        </p:spPr>
      </p:pic>
      <p:pic>
        <p:nvPicPr>
          <p:cNvPr id="21" name="Obrázek 20" descr="Obsah obrázku text, obloha, snímek obrazovky, budova&#10;&#10;Popis byl vytvořen automaticky">
            <a:extLst>
              <a:ext uri="{FF2B5EF4-FFF2-40B4-BE49-F238E27FC236}">
                <a16:creationId xmlns:a16="http://schemas.microsoft.com/office/drawing/2014/main" id="{E892A3EE-5BCF-1568-D332-43D1F0C3E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859" y="0"/>
            <a:ext cx="3855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204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rostlina, zbraň, tráva&#10;&#10;Popis byl vytvořen automaticky">
            <a:extLst>
              <a:ext uri="{FF2B5EF4-FFF2-40B4-BE49-F238E27FC236}">
                <a16:creationId xmlns:a16="http://schemas.microsoft.com/office/drawing/2014/main" id="{7EFA2A03-9504-A10D-3F52-CFC80DB0C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543" y="0"/>
            <a:ext cx="3855697" cy="6858000"/>
          </a:xfrm>
          <a:prstGeom prst="rect">
            <a:avLst/>
          </a:prstGeom>
        </p:spPr>
      </p:pic>
      <p:pic>
        <p:nvPicPr>
          <p:cNvPr id="5" name="Obrázek 4" descr="Obsah obrázku osoba, oblečení, venku, strom&#10;&#10;Popis byl vytvořen automaticky">
            <a:extLst>
              <a:ext uri="{FF2B5EF4-FFF2-40B4-BE49-F238E27FC236}">
                <a16:creationId xmlns:a16="http://schemas.microsoft.com/office/drawing/2014/main" id="{2815A9B9-F30C-636B-95BD-E859C0B66D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379" y="0"/>
            <a:ext cx="3855697" cy="6858000"/>
          </a:xfrm>
          <a:prstGeom prst="rect">
            <a:avLst/>
          </a:prstGeom>
        </p:spPr>
      </p:pic>
      <p:pic>
        <p:nvPicPr>
          <p:cNvPr id="8" name="Obrázek 7" descr="Obsah obrázku text, snímek obrazovky&#10;&#10;Popis byl vytvořen automaticky">
            <a:extLst>
              <a:ext uri="{FF2B5EF4-FFF2-40B4-BE49-F238E27FC236}">
                <a16:creationId xmlns:a16="http://schemas.microsoft.com/office/drawing/2014/main" id="{C24926A6-1468-0701-61C7-3EB1B405A2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303" y="0"/>
            <a:ext cx="3855697" cy="6858000"/>
          </a:xfrm>
          <a:prstGeom prst="rect">
            <a:avLst/>
          </a:prstGeom>
        </p:spPr>
      </p:pic>
      <p:pic>
        <p:nvPicPr>
          <p:cNvPr id="6" name="Obrázek 5" descr="Obsah obrázku text, oblečení, osoba, Lidská tvář&#10;&#10;Popis byl vytvořen automaticky">
            <a:extLst>
              <a:ext uri="{FF2B5EF4-FFF2-40B4-BE49-F238E27FC236}">
                <a16:creationId xmlns:a16="http://schemas.microsoft.com/office/drawing/2014/main" id="{77F71755-0BF1-5B90-9008-1C309A7A3F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8861" y="0"/>
            <a:ext cx="38556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4206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F1705F-0410-CC7D-0D59-F7E0EBB2B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9DF779-243B-C5DD-0FC9-C85B5BD28A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 descr="Obsah obrázku oblečení, džínsy, text, osoba&#10;&#10;Popis byl vytvořen automaticky">
            <a:extLst>
              <a:ext uri="{FF2B5EF4-FFF2-40B4-BE49-F238E27FC236}">
                <a16:creationId xmlns:a16="http://schemas.microsoft.com/office/drawing/2014/main" id="{6872F81E-4646-C5E2-0E08-0446B96D7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389" y="0"/>
            <a:ext cx="3855697" cy="6858000"/>
          </a:xfrm>
          <a:prstGeom prst="rect">
            <a:avLst/>
          </a:prstGeom>
        </p:spPr>
      </p:pic>
      <p:pic>
        <p:nvPicPr>
          <p:cNvPr id="6" name="Obrázek 5" descr="Obsah obrázku oblečení, osoba, snímek obrazovky, boty&#10;&#10;Popis byl vytvořen automaticky">
            <a:extLst>
              <a:ext uri="{FF2B5EF4-FFF2-40B4-BE49-F238E27FC236}">
                <a16:creationId xmlns:a16="http://schemas.microsoft.com/office/drawing/2014/main" id="{CE574674-6BEF-F895-5D64-5D2B6D48A7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410" y="0"/>
            <a:ext cx="3855697" cy="6858000"/>
          </a:xfrm>
          <a:prstGeom prst="rect">
            <a:avLst/>
          </a:prstGeom>
        </p:spPr>
      </p:pic>
      <p:pic>
        <p:nvPicPr>
          <p:cNvPr id="7" name="Zástupný obsah 4" descr="Obsah obrázku oblečení, snímek obrazovky, bota, text&#10;&#10;Popis byl vytvořen automaticky">
            <a:extLst>
              <a:ext uri="{FF2B5EF4-FFF2-40B4-BE49-F238E27FC236}">
                <a16:creationId xmlns:a16="http://schemas.microsoft.com/office/drawing/2014/main" id="{03116232-0FD0-EED3-574F-DDA731B0BD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4210" y="1"/>
            <a:ext cx="385569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3311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ow to Build a Social Media Marketing Funnel That Converts | Sprout Social">
            <a:extLst>
              <a:ext uri="{FF2B5EF4-FFF2-40B4-BE49-F238E27FC236}">
                <a16:creationId xmlns:a16="http://schemas.microsoft.com/office/drawing/2014/main" id="{A70F6700-1A8B-A094-5EB7-93B9D9EDEF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3" r="2720" b="-1"/>
          <a:stretch/>
        </p:blipFill>
        <p:spPr bwMode="auto">
          <a:xfrm>
            <a:off x="1251294" y="704358"/>
            <a:ext cx="9689411" cy="5449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8340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oney Background Images (52+ images)">
            <a:extLst>
              <a:ext uri="{FF2B5EF4-FFF2-40B4-BE49-F238E27FC236}">
                <a16:creationId xmlns:a16="http://schemas.microsoft.com/office/drawing/2014/main" id="{D6768F99-0237-8F8D-9504-09ACA8653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2164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Enriqueta" panose="02000000000000000000" pitchFamily="2" charset="0"/>
              </a:rPr>
              <a:t>Proč měřit?</a:t>
            </a:r>
            <a:endParaRPr lang="en-GB" dirty="0">
              <a:latin typeface="Enriqueta" panose="02000000000000000000" pitchFamily="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365830" cy="4351338"/>
          </a:xfrm>
        </p:spPr>
        <p:txBody>
          <a:bodyPr>
            <a:normAutofit/>
          </a:bodyPr>
          <a:lstStyle/>
          <a:p>
            <a:pPr lvl="0"/>
            <a:r>
              <a:rPr lang="cs-CZ" dirty="0">
                <a:latin typeface="Enriqueta" panose="02000000000000000000" pitchFamily="2" charset="0"/>
              </a:rPr>
              <a:t>Co neměřím to neřídím.</a:t>
            </a:r>
          </a:p>
          <a:p>
            <a:pPr lvl="0"/>
            <a:r>
              <a:rPr lang="cs-CZ" dirty="0">
                <a:latin typeface="Enriqueta" panose="02000000000000000000" pitchFamily="2" charset="0"/>
              </a:rPr>
              <a:t>Pozor na tendence řídit jen to co je snadné měřit.</a:t>
            </a:r>
          </a:p>
          <a:p>
            <a:pPr lvl="0"/>
            <a:r>
              <a:rPr lang="cs-CZ" dirty="0">
                <a:latin typeface="Enriqueta" panose="02000000000000000000" pitchFamily="2" charset="0"/>
              </a:rPr>
              <a:t>Hledání kauzality.</a:t>
            </a:r>
          </a:p>
          <a:p>
            <a:pPr lvl="0"/>
            <a:r>
              <a:rPr lang="cs-CZ" dirty="0">
                <a:latin typeface="Enriqueta" panose="02000000000000000000" pitchFamily="2" charset="0"/>
              </a:rPr>
              <a:t>Snižování HIPPO </a:t>
            </a:r>
            <a:r>
              <a:rPr lang="cs-CZ" dirty="0" err="1">
                <a:latin typeface="Enriqueta" panose="02000000000000000000" pitchFamily="2" charset="0"/>
              </a:rPr>
              <a:t>effektu</a:t>
            </a:r>
            <a:r>
              <a:rPr lang="cs-CZ" dirty="0">
                <a:latin typeface="Enriqueta" panose="02000000000000000000" pitchFamily="2" charset="0"/>
              </a:rPr>
              <a:t>.</a:t>
            </a:r>
          </a:p>
          <a:p>
            <a:pPr lvl="0"/>
            <a:endParaRPr lang="cs-CZ" dirty="0">
              <a:latin typeface="Enriqueta" panose="02000000000000000000" pitchFamily="2" charset="0"/>
            </a:endParaRPr>
          </a:p>
          <a:p>
            <a:pPr lvl="0"/>
            <a:endParaRPr lang="cs-CZ" dirty="0">
              <a:latin typeface="Enriqueta" panose="02000000000000000000" pitchFamily="2" charset="0"/>
            </a:endParaRPr>
          </a:p>
          <a:p>
            <a:pPr lvl="0"/>
            <a:endParaRPr lang="cs-CZ" dirty="0">
              <a:latin typeface="Enriqueta" panose="02000000000000000000" pitchFamily="2" charset="0"/>
            </a:endParaRPr>
          </a:p>
        </p:txBody>
      </p:sp>
      <p:pic>
        <p:nvPicPr>
          <p:cNvPr id="1026" name="Picture 2" descr="Nabídka práce: kuchař na HPP, Litomyšl - Business Lifestyle">
            <a:extLst>
              <a:ext uri="{FF2B5EF4-FFF2-40B4-BE49-F238E27FC236}">
                <a16:creationId xmlns:a16="http://schemas.microsoft.com/office/drawing/2014/main" id="{BCCD74C9-F97D-8F07-CAA7-A475F8A561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2" r="17636"/>
          <a:stretch/>
        </p:blipFill>
        <p:spPr bwMode="auto">
          <a:xfrm>
            <a:off x="6826170" y="0"/>
            <a:ext cx="53658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2885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Písmo, kruh&#10;&#10;Popis byl vytvořen automaticky">
            <a:extLst>
              <a:ext uri="{FF2B5EF4-FFF2-40B4-BE49-F238E27FC236}">
                <a16:creationId xmlns:a16="http://schemas.microsoft.com/office/drawing/2014/main" id="{F47155F6-7429-88E5-B713-5EA768A0D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0361"/>
            <a:ext cx="12192000" cy="6042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1977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Enriqueta" panose="02000000000000000000" pitchFamily="2" charset="0"/>
              </a:rPr>
              <a:t>Používané metriky</a:t>
            </a:r>
            <a:endParaRPr lang="en-GB" dirty="0">
              <a:latin typeface="Enriqueta" panose="02000000000000000000" pitchFamily="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cs-CZ" b="1" dirty="0" err="1">
                <a:latin typeface="Enriqueta" panose="02000000000000000000" pitchFamily="2" charset="0"/>
              </a:rPr>
              <a:t>Engagement</a:t>
            </a:r>
            <a:r>
              <a:rPr lang="cs-CZ" b="1" dirty="0">
                <a:latin typeface="Enriqueta" panose="02000000000000000000" pitchFamily="2" charset="0"/>
              </a:rPr>
              <a:t>:</a:t>
            </a:r>
          </a:p>
          <a:p>
            <a:pPr lvl="1"/>
            <a:r>
              <a:rPr lang="cs-CZ" dirty="0">
                <a:latin typeface="Enriqueta" panose="02000000000000000000" pitchFamily="2" charset="0"/>
              </a:rPr>
              <a:t>Angažovanost spotřebitele s obsahem na sociálních médiích.</a:t>
            </a:r>
          </a:p>
          <a:p>
            <a:pPr lvl="1"/>
            <a:r>
              <a:rPr lang="cs-CZ" dirty="0">
                <a:latin typeface="Enriqueta" panose="02000000000000000000" pitchFamily="2" charset="0"/>
              </a:rPr>
              <a:t>Nominální počet lajků, komentářů, prokliků a sdílení, které následné zvyšují dosah (</a:t>
            </a:r>
            <a:r>
              <a:rPr lang="cs-CZ" dirty="0" err="1">
                <a:latin typeface="Enriqueta" panose="02000000000000000000" pitchFamily="2" charset="0"/>
              </a:rPr>
              <a:t>reach</a:t>
            </a:r>
            <a:r>
              <a:rPr lang="cs-CZ" dirty="0">
                <a:latin typeface="Enriqueta" panose="02000000000000000000" pitchFamily="2" charset="0"/>
              </a:rPr>
              <a:t>) obsahu.</a:t>
            </a:r>
          </a:p>
          <a:p>
            <a:r>
              <a:rPr lang="cs-CZ" b="1" dirty="0" err="1">
                <a:latin typeface="Enriqueta" panose="02000000000000000000" pitchFamily="2" charset="0"/>
              </a:rPr>
              <a:t>Reach</a:t>
            </a:r>
            <a:r>
              <a:rPr lang="cs-CZ" b="1" dirty="0">
                <a:latin typeface="Enriqueta" panose="02000000000000000000" pitchFamily="2" charset="0"/>
              </a:rPr>
              <a:t>:</a:t>
            </a:r>
          </a:p>
          <a:p>
            <a:pPr lvl="1"/>
            <a:r>
              <a:rPr lang="cs-CZ" dirty="0">
                <a:latin typeface="Enriqueta" panose="02000000000000000000" pitchFamily="2" charset="0"/>
              </a:rPr>
              <a:t>Počet unikátních uživatelů, kteří viděli obsah.</a:t>
            </a:r>
          </a:p>
          <a:p>
            <a:r>
              <a:rPr lang="cs-CZ" b="1" dirty="0">
                <a:latin typeface="Enriqueta" panose="02000000000000000000" pitchFamily="2" charset="0"/>
              </a:rPr>
              <a:t>Imprese/</a:t>
            </a:r>
            <a:r>
              <a:rPr lang="cs-CZ" b="1" dirty="0" err="1">
                <a:latin typeface="Enriqueta" panose="02000000000000000000" pitchFamily="2" charset="0"/>
              </a:rPr>
              <a:t>Views</a:t>
            </a:r>
            <a:r>
              <a:rPr lang="cs-CZ" b="1" dirty="0">
                <a:latin typeface="Enriqueta" panose="02000000000000000000" pitchFamily="2" charset="0"/>
              </a:rPr>
              <a:t>:</a:t>
            </a:r>
          </a:p>
          <a:p>
            <a:pPr lvl="1"/>
            <a:r>
              <a:rPr lang="cs-CZ" dirty="0">
                <a:latin typeface="Enriqueta" panose="02000000000000000000" pitchFamily="2" charset="0"/>
              </a:rPr>
              <a:t>Počet zobrazení obsahu uživateli.</a:t>
            </a:r>
          </a:p>
          <a:p>
            <a:pPr lvl="1"/>
            <a:r>
              <a:rPr lang="cs-CZ" dirty="0">
                <a:latin typeface="Enriqueta" panose="02000000000000000000" pitchFamily="2" charset="0"/>
              </a:rPr>
              <a:t>Počet shlédnutí video obsahu uživateli.</a:t>
            </a:r>
          </a:p>
          <a:p>
            <a:pPr lvl="1"/>
            <a:endParaRPr lang="cs-CZ" b="1" dirty="0">
              <a:latin typeface="Enriqueta" panose="02000000000000000000" pitchFamily="2" charset="0"/>
            </a:endParaRPr>
          </a:p>
          <a:p>
            <a:endParaRPr lang="cs-CZ" b="1" dirty="0">
              <a:latin typeface="Enriquet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0590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Enriqueta" panose="02000000000000000000" pitchFamily="2" charset="0"/>
              </a:rPr>
              <a:t>Používané metriky</a:t>
            </a:r>
            <a:endParaRPr lang="en-GB" dirty="0">
              <a:latin typeface="Enriqueta" panose="02000000000000000000" pitchFamily="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cs-CZ" b="1" dirty="0" err="1">
                <a:latin typeface="Enriqueta" panose="02000000000000000000" pitchFamily="2" charset="0"/>
              </a:rPr>
              <a:t>Followers</a:t>
            </a:r>
            <a:r>
              <a:rPr lang="cs-CZ" b="1" dirty="0">
                <a:latin typeface="Enriqueta" panose="02000000000000000000" pitchFamily="2" charset="0"/>
              </a:rPr>
              <a:t>:</a:t>
            </a:r>
          </a:p>
          <a:p>
            <a:pPr lvl="1"/>
            <a:r>
              <a:rPr lang="cs-CZ" dirty="0">
                <a:latin typeface="Enriqueta" panose="02000000000000000000" pitchFamily="2" charset="0"/>
              </a:rPr>
              <a:t>Počet fanoušků a sledujících.</a:t>
            </a:r>
          </a:p>
          <a:p>
            <a:r>
              <a:rPr lang="cs-CZ" b="1" dirty="0" err="1">
                <a:latin typeface="Enriqueta" panose="02000000000000000000" pitchFamily="2" charset="0"/>
              </a:rPr>
              <a:t>Click</a:t>
            </a:r>
            <a:r>
              <a:rPr lang="cs-CZ" b="1" dirty="0">
                <a:latin typeface="Enriqueta" panose="02000000000000000000" pitchFamily="2" charset="0"/>
              </a:rPr>
              <a:t>/</a:t>
            </a:r>
            <a:r>
              <a:rPr lang="cs-CZ" b="1" dirty="0" err="1">
                <a:latin typeface="Enriqueta" panose="02000000000000000000" pitchFamily="2" charset="0"/>
              </a:rPr>
              <a:t>traffic</a:t>
            </a:r>
            <a:r>
              <a:rPr lang="cs-CZ" b="1" dirty="0">
                <a:latin typeface="Enriqueta" panose="02000000000000000000" pitchFamily="2" charset="0"/>
              </a:rPr>
              <a:t>:</a:t>
            </a:r>
          </a:p>
          <a:p>
            <a:pPr lvl="1"/>
            <a:r>
              <a:rPr lang="cs-CZ" dirty="0">
                <a:latin typeface="Enriqueta" panose="02000000000000000000" pitchFamily="2" charset="0"/>
              </a:rPr>
              <a:t>Počet kliknutí na odkaz na webovou stránku.</a:t>
            </a:r>
          </a:p>
          <a:p>
            <a:pPr lvl="1"/>
            <a:r>
              <a:rPr lang="cs-CZ" dirty="0">
                <a:latin typeface="Enriqueta" panose="02000000000000000000" pitchFamily="2" charset="0"/>
              </a:rPr>
              <a:t>Počet příchozích na webovou stránku ze sociálních médií.</a:t>
            </a:r>
          </a:p>
          <a:p>
            <a:r>
              <a:rPr lang="cs-CZ" b="1" dirty="0">
                <a:latin typeface="Enriqueta" panose="02000000000000000000" pitchFamily="2" charset="0"/>
              </a:rPr>
              <a:t>Lead:</a:t>
            </a:r>
          </a:p>
          <a:p>
            <a:pPr lvl="1"/>
            <a:r>
              <a:rPr lang="cs-CZ" dirty="0">
                <a:latin typeface="Enriqueta" panose="02000000000000000000" pitchFamily="2" charset="0"/>
              </a:rPr>
              <a:t>Lead je potenciální zákazník, který projevil zájem o produkt nebo službu sdělením svých kontaktních informací.</a:t>
            </a:r>
          </a:p>
          <a:p>
            <a:pPr lvl="1"/>
            <a:r>
              <a:rPr lang="cs-CZ" dirty="0">
                <a:latin typeface="Enriqueta" panose="02000000000000000000" pitchFamily="2" charset="0"/>
              </a:rPr>
              <a:t>Používané  spíše na B2B.</a:t>
            </a:r>
          </a:p>
        </p:txBody>
      </p:sp>
    </p:spTree>
    <p:extLst>
      <p:ext uri="{BB962C8B-B14F-4D97-AF65-F5344CB8AC3E}">
        <p14:creationId xmlns:p14="http://schemas.microsoft.com/office/powerpoint/2010/main" val="4122826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Enriqueta" panose="02000000000000000000" pitchFamily="2" charset="0"/>
              </a:rPr>
              <a:t>Výsledky učení</a:t>
            </a:r>
            <a:endParaRPr lang="en-US" dirty="0">
              <a:latin typeface="Enriqueta" panose="02000000000000000000" pitchFamily="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7359" y="1825624"/>
            <a:ext cx="11393904" cy="4527049"/>
          </a:xfrm>
        </p:spPr>
        <p:txBody>
          <a:bodyPr>
            <a:normAutofit fontScale="92500" lnSpcReduction="10000"/>
          </a:bodyPr>
          <a:lstStyle/>
          <a:p>
            <a:r>
              <a:rPr lang="cs-CZ" sz="4000" b="1" dirty="0">
                <a:latin typeface="Enriqueta" panose="02000000000000000000" pitchFamily="2" charset="0"/>
              </a:rPr>
              <a:t>Kategorizovat sociální média</a:t>
            </a:r>
          </a:p>
          <a:p>
            <a:r>
              <a:rPr lang="cs-CZ" sz="4000" b="1" dirty="0">
                <a:latin typeface="Enriqueta" panose="02000000000000000000" pitchFamily="2" charset="0"/>
              </a:rPr>
              <a:t>Popsat vývojové tendence odvětví médií</a:t>
            </a:r>
          </a:p>
          <a:p>
            <a:r>
              <a:rPr lang="cs-CZ" sz="4000" b="1" dirty="0">
                <a:latin typeface="Enriqueta" panose="02000000000000000000" pitchFamily="2" charset="0"/>
              </a:rPr>
              <a:t>Porozumět fungování sociálních médií</a:t>
            </a:r>
          </a:p>
          <a:p>
            <a:r>
              <a:rPr lang="cs-CZ" sz="4000" b="1" dirty="0">
                <a:latin typeface="Enriqueta" panose="02000000000000000000" pitchFamily="2" charset="0"/>
              </a:rPr>
              <a:t>Umět rozhodovat o tom kdy a jak komunikovat</a:t>
            </a:r>
          </a:p>
          <a:p>
            <a:r>
              <a:rPr lang="cs-CZ" sz="4000" dirty="0">
                <a:latin typeface="Enriqueta" panose="02000000000000000000" pitchFamily="2" charset="0"/>
              </a:rPr>
              <a:t>Zakomponovat sociální média do kampaně</a:t>
            </a:r>
          </a:p>
          <a:p>
            <a:r>
              <a:rPr lang="cs-CZ" sz="4000" dirty="0">
                <a:latin typeface="Enriqueta" panose="02000000000000000000" pitchFamily="2" charset="0"/>
              </a:rPr>
              <a:t>Posoudit jak sociální média ovlivňují ekonomickou úspěšnost podniku</a:t>
            </a:r>
          </a:p>
          <a:p>
            <a:r>
              <a:rPr lang="cs-CZ" sz="4000" dirty="0">
                <a:latin typeface="Enriqueta" panose="02000000000000000000" pitchFamily="2" charset="0"/>
              </a:rPr>
              <a:t>Vést a spravovat profily na sociálních sítích</a:t>
            </a:r>
          </a:p>
          <a:p>
            <a:endParaRPr lang="cs-CZ" sz="4000" dirty="0">
              <a:latin typeface="Enriqueta" panose="02000000000000000000" pitchFamily="2" charset="0"/>
            </a:endParaRPr>
          </a:p>
          <a:p>
            <a:endParaRPr lang="en-US" sz="3600" dirty="0">
              <a:latin typeface="Enriquet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3984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Enriqueta" panose="02000000000000000000" pitchFamily="2" charset="0"/>
              </a:rPr>
              <a:t>Úkol dvojice trojice 10 minut</a:t>
            </a:r>
            <a:endParaRPr lang="en-GB" dirty="0">
              <a:latin typeface="Enriqueta" panose="02000000000000000000" pitchFamily="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932990" cy="4351338"/>
          </a:xfrm>
        </p:spPr>
        <p:txBody>
          <a:bodyPr>
            <a:normAutofit/>
          </a:bodyPr>
          <a:lstStyle/>
          <a:p>
            <a:pPr lvl="0"/>
            <a:r>
              <a:rPr lang="cs-CZ" dirty="0">
                <a:latin typeface="Enriqueta" panose="02000000000000000000" pitchFamily="2" charset="0"/>
              </a:rPr>
              <a:t>Jaké jsou výhody a nevýhody měření:</a:t>
            </a:r>
          </a:p>
          <a:p>
            <a:pPr lvl="1"/>
            <a:r>
              <a:rPr lang="cs-CZ" dirty="0" err="1">
                <a:latin typeface="Enriqueta" panose="02000000000000000000" pitchFamily="2" charset="0"/>
              </a:rPr>
              <a:t>Engagement</a:t>
            </a:r>
            <a:endParaRPr lang="cs-CZ" dirty="0">
              <a:latin typeface="Enriqueta" panose="02000000000000000000" pitchFamily="2" charset="0"/>
            </a:endParaRPr>
          </a:p>
          <a:p>
            <a:pPr lvl="1"/>
            <a:r>
              <a:rPr lang="cs-CZ" dirty="0" err="1">
                <a:latin typeface="Enriqueta" panose="02000000000000000000" pitchFamily="2" charset="0"/>
              </a:rPr>
              <a:t>Impressions</a:t>
            </a:r>
            <a:r>
              <a:rPr lang="cs-CZ" dirty="0">
                <a:latin typeface="Enriqueta" panose="02000000000000000000" pitchFamily="2" charset="0"/>
              </a:rPr>
              <a:t>/</a:t>
            </a:r>
            <a:r>
              <a:rPr lang="cs-CZ" dirty="0" err="1">
                <a:latin typeface="Enriqueta" panose="02000000000000000000" pitchFamily="2" charset="0"/>
              </a:rPr>
              <a:t>Views</a:t>
            </a:r>
            <a:endParaRPr lang="cs-CZ" dirty="0">
              <a:latin typeface="Enriqueta" panose="02000000000000000000" pitchFamily="2" charset="0"/>
            </a:endParaRPr>
          </a:p>
          <a:p>
            <a:pPr lvl="1"/>
            <a:r>
              <a:rPr lang="cs-CZ" dirty="0" err="1">
                <a:latin typeface="Enriqueta" panose="02000000000000000000" pitchFamily="2" charset="0"/>
              </a:rPr>
              <a:t>Followers</a:t>
            </a:r>
            <a:endParaRPr lang="cs-CZ" dirty="0">
              <a:latin typeface="Enriqueta" panose="02000000000000000000" pitchFamily="2" charset="0"/>
            </a:endParaRPr>
          </a:p>
          <a:p>
            <a:pPr lvl="1"/>
            <a:r>
              <a:rPr lang="cs-CZ" dirty="0" err="1">
                <a:latin typeface="Enriqueta" panose="02000000000000000000" pitchFamily="2" charset="0"/>
              </a:rPr>
              <a:t>Clicks</a:t>
            </a:r>
            <a:r>
              <a:rPr lang="cs-CZ" dirty="0">
                <a:latin typeface="Enriqueta" panose="02000000000000000000" pitchFamily="2" charset="0"/>
              </a:rPr>
              <a:t>/</a:t>
            </a:r>
            <a:r>
              <a:rPr lang="cs-CZ" dirty="0" err="1">
                <a:latin typeface="Enriqueta" panose="02000000000000000000" pitchFamily="2" charset="0"/>
              </a:rPr>
              <a:t>Traffic</a:t>
            </a:r>
            <a:endParaRPr lang="cs-CZ" dirty="0">
              <a:latin typeface="Enriqueta" panose="02000000000000000000" pitchFamily="2" charset="0"/>
            </a:endParaRPr>
          </a:p>
          <a:p>
            <a:pPr lvl="1"/>
            <a:r>
              <a:rPr lang="cs-CZ" dirty="0" err="1">
                <a:latin typeface="Enriqueta" panose="02000000000000000000" pitchFamily="2" charset="0"/>
              </a:rPr>
              <a:t>Leads</a:t>
            </a:r>
            <a:endParaRPr lang="cs-CZ" dirty="0">
              <a:latin typeface="Enriqueta" panose="02000000000000000000" pitchFamily="2" charset="0"/>
            </a:endParaRPr>
          </a:p>
          <a:p>
            <a:r>
              <a:rPr lang="cs-CZ" dirty="0">
                <a:latin typeface="Enriqueta" panose="02000000000000000000" pitchFamily="2" charset="0"/>
              </a:rPr>
              <a:t>Každý tým si vylosuje metriku ke které odpoví.</a:t>
            </a:r>
          </a:p>
          <a:p>
            <a:r>
              <a:rPr lang="cs-CZ" dirty="0">
                <a:latin typeface="Enriqueta" panose="02000000000000000000" pitchFamily="2" charset="0"/>
              </a:rPr>
              <a:t>Diskuse.</a:t>
            </a:r>
          </a:p>
        </p:txBody>
      </p:sp>
      <p:pic>
        <p:nvPicPr>
          <p:cNvPr id="4" name="Obrázek 3" descr="Obsah obrázku text, snímek obrazovky, Písmo, kruh&#10;&#10;Popis byl vytvořen automaticky">
            <a:extLst>
              <a:ext uri="{FF2B5EF4-FFF2-40B4-BE49-F238E27FC236}">
                <a16:creationId xmlns:a16="http://schemas.microsoft.com/office/drawing/2014/main" id="{F0AD74C7-9931-74BE-76B3-BEF99FFA8F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1" b="5698"/>
          <a:stretch/>
        </p:blipFill>
        <p:spPr>
          <a:xfrm>
            <a:off x="6771190" y="2207610"/>
            <a:ext cx="4633637" cy="338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3257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dirty="0">
                <a:latin typeface="Enriqueta" panose="02000000000000000000" pitchFamily="2" charset="0"/>
              </a:rPr>
              <a:t>Jakou společnou nevýhodu má těchto 5 metrik?</a:t>
            </a:r>
            <a:endParaRPr lang="en-GB" sz="3600" dirty="0">
              <a:latin typeface="Enriqueta" panose="02000000000000000000" pitchFamily="2" charset="0"/>
            </a:endParaRPr>
          </a:p>
        </p:txBody>
      </p:sp>
      <p:pic>
        <p:nvPicPr>
          <p:cNvPr id="4" name="Obrázek 3" descr="Obsah obrázku text, snímek obrazovky, Písmo, kruh&#10;&#10;Popis byl vytvořen automaticky">
            <a:extLst>
              <a:ext uri="{FF2B5EF4-FFF2-40B4-BE49-F238E27FC236}">
                <a16:creationId xmlns:a16="http://schemas.microsoft.com/office/drawing/2014/main" id="{F0AD74C7-9931-74BE-76B3-BEF99FFA8F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1" b="6608"/>
          <a:stretch/>
        </p:blipFill>
        <p:spPr>
          <a:xfrm>
            <a:off x="2820364" y="1513470"/>
            <a:ext cx="6551271" cy="4736860"/>
          </a:xfrm>
          <a:prstGeom prst="rect">
            <a:avLst/>
          </a:prstGeom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278375D5-FE7A-3748-5039-C5F516FA299C}"/>
              </a:ext>
            </a:extLst>
          </p:cNvPr>
          <p:cNvSpPr/>
          <p:nvPr/>
        </p:nvSpPr>
        <p:spPr>
          <a:xfrm>
            <a:off x="6794339" y="4120588"/>
            <a:ext cx="2071868" cy="775503"/>
          </a:xfrm>
          <a:custGeom>
            <a:avLst/>
            <a:gdLst>
              <a:gd name="connsiteX0" fmla="*/ 0 w 2071868"/>
              <a:gd name="connsiteY0" fmla="*/ 387752 h 775503"/>
              <a:gd name="connsiteX1" fmla="*/ 1035934 w 2071868"/>
              <a:gd name="connsiteY1" fmla="*/ 0 h 775503"/>
              <a:gd name="connsiteX2" fmla="*/ 2071868 w 2071868"/>
              <a:gd name="connsiteY2" fmla="*/ 387752 h 775503"/>
              <a:gd name="connsiteX3" fmla="*/ 1035934 w 2071868"/>
              <a:gd name="connsiteY3" fmla="*/ 775504 h 775503"/>
              <a:gd name="connsiteX4" fmla="*/ 0 w 2071868"/>
              <a:gd name="connsiteY4" fmla="*/ 387752 h 775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71868" h="775503" extrusionOk="0">
                <a:moveTo>
                  <a:pt x="0" y="387752"/>
                </a:moveTo>
                <a:cubicBezTo>
                  <a:pt x="-53436" y="140641"/>
                  <a:pt x="450705" y="4916"/>
                  <a:pt x="1035934" y="0"/>
                </a:cubicBezTo>
                <a:cubicBezTo>
                  <a:pt x="1626094" y="3796"/>
                  <a:pt x="2046920" y="174395"/>
                  <a:pt x="2071868" y="387752"/>
                </a:cubicBezTo>
                <a:cubicBezTo>
                  <a:pt x="2060165" y="613331"/>
                  <a:pt x="1602986" y="803575"/>
                  <a:pt x="1035934" y="775504"/>
                </a:cubicBezTo>
                <a:cubicBezTo>
                  <a:pt x="451890" y="768986"/>
                  <a:pt x="33264" y="617796"/>
                  <a:pt x="0" y="387752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>
            <a:extLst>
              <a:ext uri="{FF2B5EF4-FFF2-40B4-BE49-F238E27FC236}">
                <a16:creationId xmlns:a16="http://schemas.microsoft.com/office/drawing/2014/main" id="{16057C85-4EFC-E37D-01B3-3996FC211696}"/>
              </a:ext>
            </a:extLst>
          </p:cNvPr>
          <p:cNvSpPr/>
          <p:nvPr/>
        </p:nvSpPr>
        <p:spPr>
          <a:xfrm>
            <a:off x="5793129" y="1664302"/>
            <a:ext cx="3755985" cy="531681"/>
          </a:xfrm>
          <a:custGeom>
            <a:avLst/>
            <a:gdLst>
              <a:gd name="connsiteX0" fmla="*/ 0 w 3755985"/>
              <a:gd name="connsiteY0" fmla="*/ 265841 h 531681"/>
              <a:gd name="connsiteX1" fmla="*/ 1877993 w 3755985"/>
              <a:gd name="connsiteY1" fmla="*/ 0 h 531681"/>
              <a:gd name="connsiteX2" fmla="*/ 3755986 w 3755985"/>
              <a:gd name="connsiteY2" fmla="*/ 265841 h 531681"/>
              <a:gd name="connsiteX3" fmla="*/ 1877993 w 3755985"/>
              <a:gd name="connsiteY3" fmla="*/ 531682 h 531681"/>
              <a:gd name="connsiteX4" fmla="*/ 0 w 3755985"/>
              <a:gd name="connsiteY4" fmla="*/ 265841 h 531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5985" h="531681" extrusionOk="0">
                <a:moveTo>
                  <a:pt x="0" y="265841"/>
                </a:moveTo>
                <a:cubicBezTo>
                  <a:pt x="-131104" y="38153"/>
                  <a:pt x="787589" y="19973"/>
                  <a:pt x="1877993" y="0"/>
                </a:cubicBezTo>
                <a:cubicBezTo>
                  <a:pt x="2916905" y="363"/>
                  <a:pt x="3746162" y="119333"/>
                  <a:pt x="3755986" y="265841"/>
                </a:cubicBezTo>
                <a:cubicBezTo>
                  <a:pt x="3737884" y="430339"/>
                  <a:pt x="2906501" y="579652"/>
                  <a:pt x="1877993" y="531682"/>
                </a:cubicBezTo>
                <a:cubicBezTo>
                  <a:pt x="823323" y="522117"/>
                  <a:pt x="14800" y="419732"/>
                  <a:pt x="0" y="265841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024CF109-2FC4-4C50-5169-1BC555ADA20E}"/>
              </a:ext>
            </a:extLst>
          </p:cNvPr>
          <p:cNvSpPr/>
          <p:nvPr/>
        </p:nvSpPr>
        <p:spPr>
          <a:xfrm>
            <a:off x="7348598" y="3243791"/>
            <a:ext cx="1611291" cy="385974"/>
          </a:xfrm>
          <a:custGeom>
            <a:avLst/>
            <a:gdLst>
              <a:gd name="connsiteX0" fmla="*/ 0 w 1611291"/>
              <a:gd name="connsiteY0" fmla="*/ 192987 h 385974"/>
              <a:gd name="connsiteX1" fmla="*/ 805646 w 1611291"/>
              <a:gd name="connsiteY1" fmla="*/ 0 h 385974"/>
              <a:gd name="connsiteX2" fmla="*/ 1611292 w 1611291"/>
              <a:gd name="connsiteY2" fmla="*/ 192987 h 385974"/>
              <a:gd name="connsiteX3" fmla="*/ 805646 w 1611291"/>
              <a:gd name="connsiteY3" fmla="*/ 385974 h 385974"/>
              <a:gd name="connsiteX4" fmla="*/ 0 w 1611291"/>
              <a:gd name="connsiteY4" fmla="*/ 192987 h 385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1291" h="385974" extrusionOk="0">
                <a:moveTo>
                  <a:pt x="0" y="192987"/>
                </a:moveTo>
                <a:cubicBezTo>
                  <a:pt x="-46474" y="57736"/>
                  <a:pt x="342113" y="6976"/>
                  <a:pt x="805646" y="0"/>
                </a:cubicBezTo>
                <a:cubicBezTo>
                  <a:pt x="1270298" y="4149"/>
                  <a:pt x="1593258" y="86976"/>
                  <a:pt x="1611292" y="192987"/>
                </a:cubicBezTo>
                <a:cubicBezTo>
                  <a:pt x="1593954" y="316502"/>
                  <a:pt x="1242704" y="429571"/>
                  <a:pt x="805646" y="385974"/>
                </a:cubicBezTo>
                <a:cubicBezTo>
                  <a:pt x="352519" y="381498"/>
                  <a:pt x="11158" y="304902"/>
                  <a:pt x="0" y="192987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5F6C72F2-862E-5970-6709-4750CD16F30B}"/>
              </a:ext>
            </a:extLst>
          </p:cNvPr>
          <p:cNvSpPr/>
          <p:nvPr/>
        </p:nvSpPr>
        <p:spPr>
          <a:xfrm>
            <a:off x="7334310" y="2607262"/>
            <a:ext cx="2006278" cy="531681"/>
          </a:xfrm>
          <a:custGeom>
            <a:avLst/>
            <a:gdLst>
              <a:gd name="connsiteX0" fmla="*/ 0 w 2006278"/>
              <a:gd name="connsiteY0" fmla="*/ 265841 h 531681"/>
              <a:gd name="connsiteX1" fmla="*/ 1003139 w 2006278"/>
              <a:gd name="connsiteY1" fmla="*/ 0 h 531681"/>
              <a:gd name="connsiteX2" fmla="*/ 2006278 w 2006278"/>
              <a:gd name="connsiteY2" fmla="*/ 265841 h 531681"/>
              <a:gd name="connsiteX3" fmla="*/ 1003139 w 2006278"/>
              <a:gd name="connsiteY3" fmla="*/ 531682 h 531681"/>
              <a:gd name="connsiteX4" fmla="*/ 0 w 2006278"/>
              <a:gd name="connsiteY4" fmla="*/ 265841 h 531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06278" h="531681" extrusionOk="0">
                <a:moveTo>
                  <a:pt x="0" y="265841"/>
                </a:moveTo>
                <a:cubicBezTo>
                  <a:pt x="-63444" y="79887"/>
                  <a:pt x="417029" y="12045"/>
                  <a:pt x="1003139" y="0"/>
                </a:cubicBezTo>
                <a:cubicBezTo>
                  <a:pt x="1558882" y="363"/>
                  <a:pt x="1996454" y="119333"/>
                  <a:pt x="2006278" y="265841"/>
                </a:cubicBezTo>
                <a:cubicBezTo>
                  <a:pt x="1968116" y="449928"/>
                  <a:pt x="1555474" y="540984"/>
                  <a:pt x="1003139" y="531682"/>
                </a:cubicBezTo>
                <a:cubicBezTo>
                  <a:pt x="431638" y="522117"/>
                  <a:pt x="14800" y="419732"/>
                  <a:pt x="0" y="265841"/>
                </a:cubicBezTo>
                <a:close/>
              </a:path>
            </a:pathLst>
          </a:custGeom>
          <a:noFill/>
          <a:ln w="571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983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>
            <a:extLst>
              <a:ext uri="{FF2B5EF4-FFF2-40B4-BE49-F238E27FC236}">
                <a16:creationId xmlns:a16="http://schemas.microsoft.com/office/drawing/2014/main" id="{9F13BC1A-A909-9B46-DEB2-B3E9C5A80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a graph showing the social media metrics tracked regularly by VPs and Executives vs Strategists, Managers and Directors">
            <a:extLst>
              <a:ext uri="{FF2B5EF4-FFF2-40B4-BE49-F238E27FC236}">
                <a16:creationId xmlns:a16="http://schemas.microsoft.com/office/drawing/2014/main" id="{C20504A3-D4FA-3DFD-8A40-06C34F841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838" y="0"/>
            <a:ext cx="6410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2890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239350" y="260649"/>
            <a:ext cx="8832981" cy="676937"/>
          </a:xfrm>
        </p:spPr>
        <p:txBody>
          <a:bodyPr/>
          <a:lstStyle/>
          <a:p>
            <a:r>
              <a:rPr lang="cs-CZ" b="1" dirty="0">
                <a:latin typeface="Enriqueta" panose="02000000000000000000" pitchFamily="2" charset="0"/>
              </a:rPr>
              <a:t>Sociální média a rozhodování o koupi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5748131D-B7F4-E048-A7AD-FD32FC4B4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718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Enriqueta" panose="02000000000000000000" pitchFamily="2" charset="0"/>
              </a:rPr>
              <a:t>Opakování - 5M Komunikace</a:t>
            </a:r>
            <a:endParaRPr lang="en-GB" dirty="0">
              <a:latin typeface="Enriqueta" panose="02000000000000000000" pitchFamily="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cs-CZ" b="1" dirty="0">
                <a:latin typeface="Enriqueta" panose="02000000000000000000" pitchFamily="2" charset="0"/>
              </a:rPr>
              <a:t>Mission</a:t>
            </a:r>
            <a:r>
              <a:rPr lang="cs-CZ" dirty="0">
                <a:latin typeface="Enriqueta" panose="02000000000000000000" pitchFamily="2" charset="0"/>
              </a:rPr>
              <a:t> – odpovídáme si jaký je cíl kampaně, co má reklama u zákazníka způsobit za změnu v postojích nebo chování.</a:t>
            </a:r>
          </a:p>
          <a:p>
            <a:pPr lvl="0"/>
            <a:r>
              <a:rPr lang="cs-CZ" b="1" dirty="0">
                <a:latin typeface="Enriqueta" panose="02000000000000000000" pitchFamily="2" charset="0"/>
              </a:rPr>
              <a:t>Money </a:t>
            </a:r>
            <a:r>
              <a:rPr lang="cs-CZ" dirty="0">
                <a:latin typeface="Enriqueta" panose="02000000000000000000" pitchFamily="2" charset="0"/>
              </a:rPr>
              <a:t>– kolik do kampaně investujeme vzhledem k životnímu cyklu produktu, podílu na trhu, konkurenci, požadované frekvenci reklamy.</a:t>
            </a:r>
          </a:p>
          <a:p>
            <a:pPr lvl="0"/>
            <a:r>
              <a:rPr lang="cs-CZ" b="1" dirty="0">
                <a:latin typeface="Enriqueta" panose="02000000000000000000" pitchFamily="2" charset="0"/>
              </a:rPr>
              <a:t>Message</a:t>
            </a:r>
            <a:r>
              <a:rPr lang="cs-CZ" dirty="0">
                <a:latin typeface="Enriqueta" panose="02000000000000000000" pitchFamily="2" charset="0"/>
              </a:rPr>
              <a:t> – zpráva kterou chceme zákazníkům předat, aby došlo k naplnění cíle kampaně. </a:t>
            </a:r>
          </a:p>
          <a:p>
            <a:pPr lvl="0"/>
            <a:r>
              <a:rPr lang="cs-CZ" b="1" dirty="0">
                <a:latin typeface="Enriqueta" panose="02000000000000000000" pitchFamily="2" charset="0"/>
              </a:rPr>
              <a:t>Media </a:t>
            </a:r>
            <a:r>
              <a:rPr lang="cs-CZ" dirty="0">
                <a:latin typeface="Enriqueta" panose="02000000000000000000" pitchFamily="2" charset="0"/>
              </a:rPr>
              <a:t>– volba média, které by mělo být využito k co nejefektivnějšímu naplnění cíle.</a:t>
            </a:r>
          </a:p>
          <a:p>
            <a:pPr lvl="0"/>
            <a:r>
              <a:rPr lang="cs-CZ" b="1" dirty="0">
                <a:latin typeface="Enriqueta" panose="02000000000000000000" pitchFamily="2" charset="0"/>
              </a:rPr>
              <a:t>Measurement</a:t>
            </a:r>
            <a:r>
              <a:rPr lang="cs-CZ" dirty="0">
                <a:latin typeface="Enriqueta" panose="02000000000000000000" pitchFamily="2" charset="0"/>
              </a:rPr>
              <a:t> – stanovení toho, podle jakých kritérií budou měřeny výsledky.</a:t>
            </a:r>
          </a:p>
        </p:txBody>
      </p:sp>
    </p:spTree>
    <p:extLst>
      <p:ext uri="{BB962C8B-B14F-4D97-AF65-F5344CB8AC3E}">
        <p14:creationId xmlns:p14="http://schemas.microsoft.com/office/powerpoint/2010/main" val="33262288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Enriqueta" panose="02000000000000000000" pitchFamily="2" charset="0"/>
              </a:rPr>
              <a:t>ROI Kampaně</a:t>
            </a:r>
            <a:endParaRPr lang="en-GB" dirty="0">
              <a:latin typeface="Enriqueta" panose="02000000000000000000" pitchFamily="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52026"/>
          </a:xfrm>
        </p:spPr>
        <p:txBody>
          <a:bodyPr>
            <a:normAutofit lnSpcReduction="10000"/>
          </a:bodyPr>
          <a:lstStyle/>
          <a:p>
            <a:pPr lvl="0"/>
            <a:r>
              <a:rPr lang="cs-CZ" dirty="0">
                <a:latin typeface="Enriqueta" panose="02000000000000000000" pitchFamily="2" charset="0"/>
              </a:rPr>
              <a:t>Velmi často měříme celkové ROI kampaně – má to ale svá úskalí!</a:t>
            </a:r>
          </a:p>
          <a:p>
            <a:pPr lvl="0"/>
            <a:r>
              <a:rPr lang="cs-CZ" dirty="0">
                <a:latin typeface="Enriqueta" panose="02000000000000000000" pitchFamily="2" charset="0"/>
              </a:rPr>
              <a:t>ROI = ((výnosy z kampaně - náklady na kampaň)/náklady na kampaň) * 100</a:t>
            </a:r>
          </a:p>
          <a:p>
            <a:pPr lvl="0"/>
            <a:r>
              <a:rPr lang="cs-CZ" dirty="0">
                <a:latin typeface="Enriqueta" panose="02000000000000000000" pitchFamily="2" charset="0"/>
              </a:rPr>
              <a:t>Příklad: ROI = ((100 000 – 50 000) / 50 000)*100 = 100%</a:t>
            </a:r>
          </a:p>
          <a:p>
            <a:pPr lvl="0"/>
            <a:r>
              <a:rPr lang="cs-CZ" dirty="0">
                <a:latin typeface="Enriqueta" panose="02000000000000000000" pitchFamily="2" charset="0"/>
              </a:rPr>
              <a:t>Problémy:</a:t>
            </a:r>
          </a:p>
          <a:p>
            <a:pPr lvl="1"/>
            <a:r>
              <a:rPr lang="cs-CZ" dirty="0">
                <a:latin typeface="Enriqueta" panose="02000000000000000000" pitchFamily="2" charset="0"/>
              </a:rPr>
              <a:t>Kdy měřit – řada komunikačních aktivit má určitou setrvačnost – prodeje se neprojeví hned.</a:t>
            </a:r>
          </a:p>
          <a:p>
            <a:pPr lvl="1"/>
            <a:r>
              <a:rPr lang="cs-CZ" dirty="0" err="1">
                <a:latin typeface="Enriqueta" panose="02000000000000000000" pitchFamily="2" charset="0"/>
              </a:rPr>
              <a:t>Atribuce</a:t>
            </a:r>
            <a:r>
              <a:rPr lang="cs-CZ" dirty="0">
                <a:latin typeface="Enriqueta" panose="02000000000000000000" pitchFamily="2" charset="0"/>
              </a:rPr>
              <a:t> – působila na něj jen kampaň? </a:t>
            </a:r>
          </a:p>
          <a:p>
            <a:pPr lvl="1"/>
            <a:r>
              <a:rPr lang="cs-CZ" dirty="0">
                <a:latin typeface="Enriqueta" panose="02000000000000000000" pitchFamily="2" charset="0"/>
              </a:rPr>
              <a:t>Makroekonomické a další celospolečenské vlivy?</a:t>
            </a:r>
          </a:p>
          <a:p>
            <a:pPr lvl="1"/>
            <a:r>
              <a:rPr lang="cs-CZ" dirty="0">
                <a:latin typeface="Enriqueta" panose="02000000000000000000" pitchFamily="2" charset="0"/>
              </a:rPr>
              <a:t>ROI marketingu jako celku?</a:t>
            </a:r>
          </a:p>
        </p:txBody>
      </p:sp>
    </p:spTree>
    <p:extLst>
      <p:ext uri="{BB962C8B-B14F-4D97-AF65-F5344CB8AC3E}">
        <p14:creationId xmlns:p14="http://schemas.microsoft.com/office/powerpoint/2010/main" val="929288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171700"/>
            <a:ext cx="10515600" cy="2514600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cs-CZ" sz="4400" b="1" dirty="0">
                <a:latin typeface="Enriqueta" panose="02000000000000000000" pitchFamily="2" charset="0"/>
              </a:rPr>
              <a:t>Marketing </a:t>
            </a:r>
            <a:r>
              <a:rPr lang="cs-CZ" sz="4400" b="1" dirty="0" err="1">
                <a:latin typeface="Enriqueta" panose="02000000000000000000" pitchFamily="2" charset="0"/>
              </a:rPr>
              <a:t>accountability</a:t>
            </a:r>
            <a:r>
              <a:rPr lang="cs-CZ" sz="4400" b="1" dirty="0">
                <a:latin typeface="Enriqueta" panose="02000000000000000000" pitchFamily="2" charset="0"/>
              </a:rPr>
              <a:t>* </a:t>
            </a:r>
            <a:r>
              <a:rPr lang="cs-CZ" sz="4400" dirty="0" err="1">
                <a:latin typeface="Enriqueta" panose="02000000000000000000" pitchFamily="2" charset="0"/>
              </a:rPr>
              <a:t>refers</a:t>
            </a:r>
            <a:r>
              <a:rPr lang="cs-CZ" sz="4400" dirty="0">
                <a:latin typeface="Enriqueta" panose="02000000000000000000" pitchFamily="2" charset="0"/>
              </a:rPr>
              <a:t> to </a:t>
            </a:r>
            <a:r>
              <a:rPr lang="cs-CZ" sz="4400" dirty="0" err="1">
                <a:latin typeface="Enriqueta" panose="02000000000000000000" pitchFamily="2" charset="0"/>
              </a:rPr>
              <a:t>the</a:t>
            </a:r>
            <a:r>
              <a:rPr lang="cs-CZ" sz="4400" dirty="0">
                <a:latin typeface="Enriqueta" panose="02000000000000000000" pitchFamily="2" charset="0"/>
              </a:rPr>
              <a:t> use </a:t>
            </a:r>
            <a:r>
              <a:rPr lang="cs-CZ" sz="4400" dirty="0" err="1">
                <a:latin typeface="Enriqueta" panose="02000000000000000000" pitchFamily="2" charset="0"/>
              </a:rPr>
              <a:t>of</a:t>
            </a:r>
            <a:r>
              <a:rPr lang="cs-CZ" sz="4400" dirty="0">
                <a:latin typeface="Enriqueta" panose="02000000000000000000" pitchFamily="2" charset="0"/>
              </a:rPr>
              <a:t> </a:t>
            </a:r>
            <a:r>
              <a:rPr lang="cs-CZ" sz="4400" dirty="0" err="1">
                <a:latin typeface="Enriqueta" panose="02000000000000000000" pitchFamily="2" charset="0"/>
              </a:rPr>
              <a:t>metrics</a:t>
            </a:r>
            <a:r>
              <a:rPr lang="cs-CZ" sz="4400" dirty="0">
                <a:latin typeface="Enriqueta" panose="02000000000000000000" pitchFamily="2" charset="0"/>
              </a:rPr>
              <a:t> to link a </a:t>
            </a:r>
            <a:r>
              <a:rPr lang="cs-CZ" sz="4400" dirty="0" err="1">
                <a:latin typeface="Enriqueta" panose="02000000000000000000" pitchFamily="2" charset="0"/>
              </a:rPr>
              <a:t>firm's</a:t>
            </a:r>
            <a:r>
              <a:rPr lang="cs-CZ" sz="4400" dirty="0">
                <a:latin typeface="Enriqueta" panose="02000000000000000000" pitchFamily="2" charset="0"/>
              </a:rPr>
              <a:t> marketing </a:t>
            </a:r>
            <a:r>
              <a:rPr lang="cs-CZ" sz="4400" dirty="0" err="1">
                <a:latin typeface="Enriqueta" panose="02000000000000000000" pitchFamily="2" charset="0"/>
              </a:rPr>
              <a:t>actions</a:t>
            </a:r>
            <a:r>
              <a:rPr lang="cs-CZ" sz="4400" dirty="0">
                <a:latin typeface="Enriqueta" panose="02000000000000000000" pitchFamily="2" charset="0"/>
              </a:rPr>
              <a:t> to </a:t>
            </a:r>
            <a:r>
              <a:rPr lang="cs-CZ" sz="4400" dirty="0" err="1">
                <a:latin typeface="Enriqueta" panose="02000000000000000000" pitchFamily="2" charset="0"/>
              </a:rPr>
              <a:t>financially</a:t>
            </a:r>
            <a:r>
              <a:rPr lang="cs-CZ" sz="4400" dirty="0">
                <a:latin typeface="Enriqueta" panose="02000000000000000000" pitchFamily="2" charset="0"/>
              </a:rPr>
              <a:t> </a:t>
            </a:r>
            <a:r>
              <a:rPr lang="cs-CZ" sz="4400" dirty="0" err="1">
                <a:latin typeface="Enriqueta" panose="02000000000000000000" pitchFamily="2" charset="0"/>
              </a:rPr>
              <a:t>relevant</a:t>
            </a:r>
            <a:r>
              <a:rPr lang="cs-CZ" sz="4400" dirty="0">
                <a:latin typeface="Enriqueta" panose="02000000000000000000" pitchFamily="2" charset="0"/>
              </a:rPr>
              <a:t> </a:t>
            </a:r>
            <a:r>
              <a:rPr lang="cs-CZ" sz="4400" dirty="0" err="1">
                <a:latin typeface="Enriqueta" panose="02000000000000000000" pitchFamily="2" charset="0"/>
              </a:rPr>
              <a:t>outcomes</a:t>
            </a:r>
            <a:r>
              <a:rPr lang="cs-CZ" sz="4400" dirty="0">
                <a:latin typeface="Enriqueta" panose="02000000000000000000" pitchFamily="2" charset="0"/>
              </a:rPr>
              <a:t> and </a:t>
            </a:r>
            <a:r>
              <a:rPr lang="cs-CZ" sz="4400" dirty="0" err="1">
                <a:latin typeface="Enriqueta" panose="02000000000000000000" pitchFamily="2" charset="0"/>
              </a:rPr>
              <a:t>growth</a:t>
            </a:r>
            <a:r>
              <a:rPr lang="cs-CZ" sz="4400" dirty="0">
                <a:latin typeface="Enriqueta" panose="02000000000000000000" pitchFamily="2" charset="0"/>
              </a:rPr>
              <a:t> </a:t>
            </a:r>
            <a:r>
              <a:rPr lang="cs-CZ" sz="4400" dirty="0" err="1">
                <a:latin typeface="Enriqueta" panose="02000000000000000000" pitchFamily="2" charset="0"/>
              </a:rPr>
              <a:t>over</a:t>
            </a:r>
            <a:r>
              <a:rPr lang="cs-CZ" sz="4400" dirty="0">
                <a:latin typeface="Enriqueta" panose="02000000000000000000" pitchFamily="2" charset="0"/>
              </a:rPr>
              <a:t> </a:t>
            </a:r>
            <a:r>
              <a:rPr lang="cs-CZ" sz="4400" dirty="0" err="1">
                <a:latin typeface="Enriqueta" panose="02000000000000000000" pitchFamily="2" charset="0"/>
              </a:rPr>
              <a:t>time</a:t>
            </a:r>
            <a:r>
              <a:rPr lang="cs-CZ" sz="4400" dirty="0">
                <a:latin typeface="Enriqueta" panose="02000000000000000000" pitchFamily="2" charset="0"/>
              </a:rPr>
              <a:t>.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60412C8-EFA5-65F9-FA17-B6F6BCCEDDA6}"/>
              </a:ext>
            </a:extLst>
          </p:cNvPr>
          <p:cNvSpPr txBox="1"/>
          <p:nvPr/>
        </p:nvSpPr>
        <p:spPr>
          <a:xfrm>
            <a:off x="8215313" y="6129337"/>
            <a:ext cx="3557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latin typeface="Enriqueta" pitchFamily="2" charset="0"/>
              </a:rPr>
              <a:t>*Odpovědnost za výsledky</a:t>
            </a:r>
          </a:p>
        </p:txBody>
      </p:sp>
    </p:spTree>
    <p:extLst>
      <p:ext uri="{BB962C8B-B14F-4D97-AF65-F5344CB8AC3E}">
        <p14:creationId xmlns:p14="http://schemas.microsoft.com/office/powerpoint/2010/main" val="14574410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business case study template">
            <a:extLst>
              <a:ext uri="{FF2B5EF4-FFF2-40B4-BE49-F238E27FC236}">
                <a16:creationId xmlns:a16="http://schemas.microsoft.com/office/drawing/2014/main" id="{A2BF835B-73BE-8CCE-8A61-B47D66439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0581"/>
            <a:ext cx="12192000" cy="742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9631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206" y="2123442"/>
            <a:ext cx="11036746" cy="396971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cs-CZ" sz="5400" b="1" dirty="0" err="1"/>
              <a:t>Larische</a:t>
            </a:r>
            <a:r>
              <a:rPr lang="cs-CZ" sz="5400" b="1" dirty="0"/>
              <a:t> Brewery</a:t>
            </a:r>
          </a:p>
          <a:p>
            <a:r>
              <a:rPr lang="cs-CZ" sz="5400" dirty="0"/>
              <a:t>Type of business: Small company</a:t>
            </a:r>
          </a:p>
          <a:p>
            <a:r>
              <a:rPr lang="cs-CZ" sz="5400" dirty="0"/>
              <a:t>Product: Beer and restaurant</a:t>
            </a:r>
          </a:p>
          <a:p>
            <a:r>
              <a:rPr lang="cs-CZ" sz="5400" dirty="0"/>
              <a:t>Distribution: Offline</a:t>
            </a:r>
          </a:p>
          <a:p>
            <a:r>
              <a:rPr lang="cs-CZ" sz="5400" dirty="0"/>
              <a:t>Social media: Facebook + Instagram</a:t>
            </a:r>
          </a:p>
          <a:p>
            <a:r>
              <a:rPr lang="cs-CZ" sz="5400" dirty="0"/>
              <a:t>Story: Using Facebook to promote beer and Instagram to present food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094" y="382122"/>
            <a:ext cx="1665811" cy="149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4707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Guess which one got higher reach?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987" t="27537" r="47240" b="33857"/>
          <a:stretch/>
        </p:blipFill>
        <p:spPr>
          <a:xfrm>
            <a:off x="838200" y="2162908"/>
            <a:ext cx="4888523" cy="33410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1169" t="26571" r="47430" b="31092"/>
          <a:stretch/>
        </p:blipFill>
        <p:spPr>
          <a:xfrm>
            <a:off x="6524220" y="2136531"/>
            <a:ext cx="4440117" cy="336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192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Enriqueta" panose="02000000000000000000" pitchFamily="2" charset="0"/>
              </a:rPr>
              <a:t>Kampaň</a:t>
            </a:r>
            <a:endParaRPr lang="en-US" dirty="0">
              <a:latin typeface="Enriqueta" panose="02000000000000000000" pitchFamily="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7358" y="1825624"/>
            <a:ext cx="5294863" cy="4527049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Enriqueta" panose="02000000000000000000" pitchFamily="2" charset="0"/>
              </a:rPr>
              <a:t>Kampaň je organizovaná série reklamních aktivit zaměřených na propagaci určitého produktu nebo značky.</a:t>
            </a:r>
            <a:endParaRPr lang="en-US" sz="3600" dirty="0">
              <a:latin typeface="Enriqueta" panose="02000000000000000000" pitchFamily="2" charset="0"/>
            </a:endParaRPr>
          </a:p>
        </p:txBody>
      </p:sp>
      <p:pic>
        <p:nvPicPr>
          <p:cNvPr id="1026" name="Picture 2" descr="Campaign PNG Picture - PNG All | PNG All">
            <a:extLst>
              <a:ext uri="{FF2B5EF4-FFF2-40B4-BE49-F238E27FC236}">
                <a16:creationId xmlns:a16="http://schemas.microsoft.com/office/drawing/2014/main" id="{40374608-F95A-4529-4703-7D95E1E2E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060" y="1181402"/>
            <a:ext cx="4937994" cy="4868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51378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916" t="13111" r="20834" b="9407"/>
          <a:stretch/>
        </p:blipFill>
        <p:spPr>
          <a:xfrm>
            <a:off x="1584960" y="0"/>
            <a:ext cx="9116026" cy="6705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0" y="518160"/>
            <a:ext cx="1137920" cy="17272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175351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0000" t="7778" r="20833" b="6000"/>
          <a:stretch/>
        </p:blipFill>
        <p:spPr>
          <a:xfrm>
            <a:off x="2103119" y="0"/>
            <a:ext cx="83662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7981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331720" cy="1325563"/>
          </a:xfrm>
        </p:spPr>
        <p:txBody>
          <a:bodyPr/>
          <a:lstStyle/>
          <a:p>
            <a:r>
              <a:rPr lang="cs-CZ" dirty="0"/>
              <a:t>Previous </a:t>
            </a:r>
            <a:br>
              <a:rPr lang="cs-CZ" dirty="0"/>
            </a:br>
            <a:r>
              <a:rPr lang="cs-CZ" dirty="0"/>
              <a:t>agency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12 in 2 weeks</a:t>
            </a:r>
          </a:p>
          <a:p>
            <a:r>
              <a:rPr lang="cs-CZ" dirty="0"/>
              <a:t>AVG 411</a:t>
            </a:r>
          </a:p>
          <a:p>
            <a:r>
              <a:rPr lang="cs-CZ" dirty="0"/>
              <a:t>SUM 4942</a:t>
            </a:r>
          </a:p>
          <a:p>
            <a:r>
              <a:rPr lang="cs-CZ" dirty="0"/>
              <a:t>DAY 353</a:t>
            </a:r>
          </a:p>
          <a:p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750" t="17556" r="17833" b="5111"/>
          <a:stretch/>
        </p:blipFill>
        <p:spPr>
          <a:xfrm>
            <a:off x="3612931" y="8546"/>
            <a:ext cx="85790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4485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331720" cy="1325563"/>
          </a:xfrm>
        </p:spPr>
        <p:txBody>
          <a:bodyPr/>
          <a:lstStyle/>
          <a:p>
            <a:r>
              <a:rPr lang="cs-CZ" dirty="0"/>
              <a:t>Our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12 in month</a:t>
            </a:r>
          </a:p>
          <a:p>
            <a:r>
              <a:rPr lang="cs-CZ" dirty="0"/>
              <a:t>AVG 1080</a:t>
            </a:r>
          </a:p>
          <a:p>
            <a:r>
              <a:rPr lang="cs-CZ" dirty="0"/>
              <a:t>SUM 12 953</a:t>
            </a:r>
          </a:p>
          <a:p>
            <a:r>
              <a:rPr lang="cs-CZ" dirty="0"/>
              <a:t>DAY 431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7917" t="18000" r="17916" b="4962"/>
          <a:stretch/>
        </p:blipFill>
        <p:spPr>
          <a:xfrm>
            <a:off x="3779520" y="128016"/>
            <a:ext cx="8412480" cy="672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422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8000" b="8700"/>
          <a:stretch/>
        </p:blipFill>
        <p:spPr>
          <a:xfrm>
            <a:off x="444639" y="1027906"/>
            <a:ext cx="11302722" cy="52959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61587" y="1664356"/>
            <a:ext cx="2033899" cy="83099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CAMPAIGN LEVEL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1585" y="2640499"/>
            <a:ext cx="2033899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AD SET LEVEL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61586" y="3543102"/>
            <a:ext cx="2033899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AD LEVEL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13703" y="1891804"/>
            <a:ext cx="2033899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AWARNESS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30853" y="1891803"/>
            <a:ext cx="2330381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CONSIDERATION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344485" y="1891803"/>
            <a:ext cx="2033899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CONVERSION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64206" y="1430141"/>
            <a:ext cx="794758" cy="1281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Box 11"/>
          <p:cNvSpPr txBox="1"/>
          <p:nvPr/>
        </p:nvSpPr>
        <p:spPr>
          <a:xfrm>
            <a:off x="10107023" y="3016249"/>
            <a:ext cx="2033899" cy="19389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SETTING UP OVERALL GOAL OF ADVERTISING CAMPAIGN</a:t>
            </a:r>
          </a:p>
        </p:txBody>
      </p:sp>
    </p:spTree>
    <p:extLst>
      <p:ext uri="{BB962C8B-B14F-4D97-AF65-F5344CB8AC3E}">
        <p14:creationId xmlns:p14="http://schemas.microsoft.com/office/powerpoint/2010/main" val="42778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7301" b="7301"/>
          <a:stretch/>
        </p:blipFill>
        <p:spPr>
          <a:xfrm>
            <a:off x="74720" y="629913"/>
            <a:ext cx="12049043" cy="57879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0935" y="1110953"/>
            <a:ext cx="794758" cy="1281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Box 5"/>
          <p:cNvSpPr txBox="1"/>
          <p:nvPr/>
        </p:nvSpPr>
        <p:spPr>
          <a:xfrm>
            <a:off x="8168611" y="4412814"/>
            <a:ext cx="3846776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IN AD SET YOU CAN SET UP TARGETING PARAMETERS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68611" y="5415353"/>
            <a:ext cx="3846776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YOU SET YOUR BUDGET AND TIME PLAN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47942" y="1503928"/>
            <a:ext cx="2033899" cy="83099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CAMPAIGN LEVEL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47940" y="2480071"/>
            <a:ext cx="2033899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AD SET LEVEL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47940" y="3770461"/>
            <a:ext cx="2033899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AD LEVEL</a:t>
            </a:r>
          </a:p>
        </p:txBody>
      </p:sp>
    </p:spTree>
    <p:extLst>
      <p:ext uri="{BB962C8B-B14F-4D97-AF65-F5344CB8AC3E}">
        <p14:creationId xmlns:p14="http://schemas.microsoft.com/office/powerpoint/2010/main" val="150434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7301" b="9400"/>
          <a:stretch/>
        </p:blipFill>
        <p:spPr>
          <a:xfrm>
            <a:off x="107503" y="627534"/>
            <a:ext cx="11974869" cy="56108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0935" y="1110953"/>
            <a:ext cx="794758" cy="12818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Box 5"/>
          <p:cNvSpPr txBox="1"/>
          <p:nvPr/>
        </p:nvSpPr>
        <p:spPr>
          <a:xfrm>
            <a:off x="1247942" y="1503928"/>
            <a:ext cx="2033899" cy="83099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CAMPAIGN LEVEL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47940" y="2480071"/>
            <a:ext cx="2033899" cy="46166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AD SET LEVEL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47940" y="3770461"/>
            <a:ext cx="2033899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AD LEVEL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35596" y="3631961"/>
            <a:ext cx="3846776" cy="12003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2400" dirty="0"/>
              <a:t>HERE IN AD LEVEL YOU CAN SET FORMAT AND ADD TEXT TO THE ADVERT</a:t>
            </a:r>
          </a:p>
        </p:txBody>
      </p:sp>
    </p:spTree>
    <p:extLst>
      <p:ext uri="{BB962C8B-B14F-4D97-AF65-F5344CB8AC3E}">
        <p14:creationId xmlns:p14="http://schemas.microsoft.com/office/powerpoint/2010/main" val="4261439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Dark post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99919"/>
            <a:ext cx="10515600" cy="4277043"/>
          </a:xfrm>
        </p:spPr>
        <p:txBody>
          <a:bodyPr/>
          <a:lstStyle/>
          <a:p>
            <a:pPr marL="0" indent="0" algn="ctr">
              <a:buNone/>
            </a:pPr>
            <a:r>
              <a:rPr lang="cs-CZ" sz="3600" dirty="0"/>
              <a:t>Post which is shown only to specifically selected audience by paid advertising</a:t>
            </a:r>
          </a:p>
          <a:p>
            <a:endParaRPr lang="cs-CZ" dirty="0"/>
          </a:p>
        </p:txBody>
      </p:sp>
      <p:pic>
        <p:nvPicPr>
          <p:cNvPr id="9218" name="Picture 2" descr="Výsledek obrázku pro dark po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237" y="3319462"/>
            <a:ext cx="61055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7697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280873" cy="4351338"/>
          </a:xfrm>
        </p:spPr>
        <p:txBody>
          <a:bodyPr/>
          <a:lstStyle/>
          <a:p>
            <a:r>
              <a:rPr lang="cs-CZ" dirty="0"/>
              <a:t>First Ale in brewery history</a:t>
            </a:r>
          </a:p>
          <a:p>
            <a:r>
              <a:rPr lang="cs-CZ" dirty="0"/>
              <a:t>Traditional customer</a:t>
            </a:r>
          </a:p>
          <a:p>
            <a:r>
              <a:rPr lang="cs-CZ" dirty="0"/>
              <a:t>Targeted by interests</a:t>
            </a:r>
          </a:p>
          <a:p>
            <a:r>
              <a:rPr lang="cs-CZ" dirty="0"/>
              <a:t>Authenticity</a:t>
            </a:r>
          </a:p>
          <a:p>
            <a:r>
              <a:rPr lang="cs-CZ" dirty="0"/>
              <a:t>Sold out 10 days before expiration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167" t="7926" r="28167" b="4667"/>
          <a:stretch/>
        </p:blipFill>
        <p:spPr>
          <a:xfrm>
            <a:off x="4499218" y="0"/>
            <a:ext cx="62303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068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202" y="1825625"/>
            <a:ext cx="2991028" cy="4351338"/>
          </a:xfrm>
        </p:spPr>
        <p:txBody>
          <a:bodyPr>
            <a:normAutofit/>
          </a:bodyPr>
          <a:lstStyle/>
          <a:p>
            <a:r>
              <a:rPr lang="cs-CZ" dirty="0"/>
              <a:t>Czech tradition</a:t>
            </a:r>
          </a:p>
          <a:p>
            <a:r>
              <a:rPr lang="cs-CZ" dirty="0" err="1"/>
              <a:t>Local</a:t>
            </a:r>
            <a:r>
              <a:rPr lang="cs-CZ" dirty="0"/>
              <a:t> targeting</a:t>
            </a:r>
          </a:p>
          <a:p>
            <a:r>
              <a:rPr lang="cs-CZ" dirty="0"/>
              <a:t>1km from the restaurant</a:t>
            </a:r>
          </a:p>
          <a:p>
            <a:r>
              <a:rPr lang="cs-CZ" dirty="0"/>
              <a:t>Documenting over creating</a:t>
            </a:r>
          </a:p>
          <a:p>
            <a:r>
              <a:rPr lang="cs-CZ" dirty="0"/>
              <a:t>Restaurant had to order more portions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583" t="8074" r="20833" b="5852"/>
          <a:stretch/>
        </p:blipFill>
        <p:spPr>
          <a:xfrm>
            <a:off x="3564736" y="0"/>
            <a:ext cx="8439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749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Enriqueta" panose="02000000000000000000" pitchFamily="2" charset="0"/>
              </a:rPr>
              <a:t>Strategie</a:t>
            </a:r>
            <a:endParaRPr lang="en-US" dirty="0">
              <a:latin typeface="Enriqueta" panose="02000000000000000000" pitchFamily="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7358" y="1825624"/>
            <a:ext cx="6253831" cy="4527049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Enriqueta" panose="02000000000000000000" pitchFamily="2" charset="0"/>
              </a:rPr>
              <a:t>Strategie na Instagramu</a:t>
            </a:r>
          </a:p>
          <a:p>
            <a:r>
              <a:rPr lang="cs-CZ" sz="4000" dirty="0">
                <a:latin typeface="Enriqueta" panose="02000000000000000000" pitchFamily="2" charset="0"/>
              </a:rPr>
              <a:t>Strategie na sociální sítě</a:t>
            </a:r>
          </a:p>
          <a:p>
            <a:r>
              <a:rPr lang="cs-CZ" sz="4000" dirty="0">
                <a:latin typeface="Enriqueta" panose="02000000000000000000" pitchFamily="2" charset="0"/>
              </a:rPr>
              <a:t>Strategie komunikace</a:t>
            </a:r>
          </a:p>
          <a:p>
            <a:r>
              <a:rPr lang="cs-CZ" sz="4000" dirty="0">
                <a:latin typeface="Enriqueta" panose="02000000000000000000" pitchFamily="2" charset="0"/>
              </a:rPr>
              <a:t>Marketingová strategie</a:t>
            </a:r>
            <a:endParaRPr lang="en-US" sz="3600" dirty="0">
              <a:latin typeface="Enriqueta" panose="02000000000000000000" pitchFamily="2" charset="0"/>
            </a:endParaRPr>
          </a:p>
        </p:txBody>
      </p:sp>
      <p:pic>
        <p:nvPicPr>
          <p:cNvPr id="5" name="Obrázek 4" descr="Obsah obrázku text, Písmo, snímek obrazovky, bílé&#10;&#10;Popis byl vytvořen automaticky">
            <a:extLst>
              <a:ext uri="{FF2B5EF4-FFF2-40B4-BE49-F238E27FC236}">
                <a16:creationId xmlns:a16="http://schemas.microsoft.com/office/drawing/2014/main" id="{E1C5AF46-BE13-CAE0-0210-823F88A003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644" y="1874816"/>
            <a:ext cx="4408156" cy="252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8752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75D1AFE-352B-464E-9A40-928E9F65E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AE132F22-3A86-4D47-A843-AB4275D84C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188" y="2558639"/>
            <a:ext cx="7009623" cy="1740722"/>
          </a:xfrm>
        </p:spPr>
      </p:pic>
    </p:spTree>
    <p:extLst>
      <p:ext uri="{BB962C8B-B14F-4D97-AF65-F5344CB8AC3E}">
        <p14:creationId xmlns:p14="http://schemas.microsoft.com/office/powerpoint/2010/main" val="61250331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8EC39B-0488-4BB3-B3C9-04B9EC57BB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AutoShape 2" descr="VÃ½sledek obrÃ¡zku pro manychat logo png">
            <a:extLst>
              <a:ext uri="{FF2B5EF4-FFF2-40B4-BE49-F238E27FC236}">
                <a16:creationId xmlns:a16="http://schemas.microsoft.com/office/drawing/2014/main" id="{56D442F2-2A93-4E63-A685-BAE237A2ED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84019A3-122B-45E4-B63B-8BDFC66CF6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837" b="9931"/>
          <a:stretch/>
        </p:blipFill>
        <p:spPr>
          <a:xfrm>
            <a:off x="0" y="298579"/>
            <a:ext cx="12192000" cy="5365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415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121C7E-E7EC-462D-99A3-F9C2ABF33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E7070EF-0275-4068-941F-B78614F784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F75BBF4-C55D-4C3F-96B1-651C3B7D84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109" t="16463" b="5849"/>
          <a:stretch/>
        </p:blipFill>
        <p:spPr>
          <a:xfrm>
            <a:off x="-1" y="0"/>
            <a:ext cx="10654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0125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Zástupný obsah 23" descr="Obsah obrázku Webová stránka, software, snímek obrazovky, jídlo&#10;&#10;Popis byl vytvořen automaticky">
            <a:extLst>
              <a:ext uri="{FF2B5EF4-FFF2-40B4-BE49-F238E27FC236}">
                <a16:creationId xmlns:a16="http://schemas.microsoft.com/office/drawing/2014/main" id="{769C7725-3054-756B-C0AD-1F7D11E6A7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536"/>
            <a:ext cx="12192000" cy="6274928"/>
          </a:xfrm>
        </p:spPr>
      </p:pic>
    </p:spTree>
    <p:extLst>
      <p:ext uri="{BB962C8B-B14F-4D97-AF65-F5344CB8AC3E}">
        <p14:creationId xmlns:p14="http://schemas.microsoft.com/office/powerpoint/2010/main" val="36985878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Conclusinos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sz="3200" dirty="0"/>
              <a:t>We had to change the frequency and content</a:t>
            </a:r>
          </a:p>
          <a:p>
            <a:r>
              <a:rPr lang="en-GB" sz="3200" dirty="0"/>
              <a:t>We started to be more authentic</a:t>
            </a:r>
          </a:p>
          <a:p>
            <a:r>
              <a:rPr lang="en-GB" sz="3200" dirty="0"/>
              <a:t>Every promoted post was specifically targeted</a:t>
            </a:r>
          </a:p>
          <a:p>
            <a:r>
              <a:rPr lang="en-GB" sz="3200" dirty="0"/>
              <a:t>We sold out every beer we promoted on Facebook</a:t>
            </a:r>
          </a:p>
          <a:p>
            <a:r>
              <a:rPr lang="en-GB" sz="3200" dirty="0"/>
              <a:t>The restaurant was fully booked for special menu twice</a:t>
            </a:r>
          </a:p>
          <a:p>
            <a:r>
              <a:rPr lang="en-GB" sz="3200" dirty="0"/>
              <a:t>We use new technologies to automate our work and provide better services for our fans</a:t>
            </a:r>
          </a:p>
          <a:p>
            <a:pPr marL="0" indent="0" algn="ctr">
              <a:buNone/>
            </a:pPr>
            <a:endParaRPr lang="cs-CZ" sz="3200" dirty="0"/>
          </a:p>
          <a:p>
            <a:pPr marL="0" indent="0" algn="ctr">
              <a:buNone/>
            </a:pPr>
            <a:r>
              <a:rPr lang="cs-CZ" sz="3200" dirty="0"/>
              <a:t>If you know basic mechanics of Facebook you can promote offline business online and attract customers</a:t>
            </a:r>
          </a:p>
        </p:txBody>
      </p:sp>
    </p:spTree>
    <p:extLst>
      <p:ext uri="{BB962C8B-B14F-4D97-AF65-F5344CB8AC3E}">
        <p14:creationId xmlns:p14="http://schemas.microsoft.com/office/powerpoint/2010/main" val="13410679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206" y="2123442"/>
            <a:ext cx="11593794" cy="3969710"/>
          </a:xfrm>
        </p:spPr>
        <p:txBody>
          <a:bodyPr>
            <a:normAutofit fontScale="85000" lnSpcReduction="20000"/>
          </a:bodyPr>
          <a:lstStyle/>
          <a:p>
            <a:r>
              <a:rPr lang="cs-CZ" sz="5400" dirty="0"/>
              <a:t>Type of business: Entrepreneur</a:t>
            </a:r>
          </a:p>
          <a:p>
            <a:r>
              <a:rPr lang="cs-CZ" sz="5400" dirty="0"/>
              <a:t>Product: Men's fashion</a:t>
            </a:r>
          </a:p>
          <a:p>
            <a:r>
              <a:rPr lang="cs-CZ" sz="5400" dirty="0"/>
              <a:t>Distribution: Online + Offline</a:t>
            </a:r>
          </a:p>
          <a:p>
            <a:r>
              <a:rPr lang="cs-CZ" sz="5400" dirty="0"/>
              <a:t>Social media: Blog + Facebook + Instagram</a:t>
            </a:r>
          </a:p>
          <a:p>
            <a:r>
              <a:rPr lang="cs-CZ" sz="5400" dirty="0"/>
              <a:t>Story: </a:t>
            </a:r>
            <a:r>
              <a:rPr lang="cs-CZ" sz="5400" dirty="0" err="1"/>
              <a:t>The</a:t>
            </a:r>
            <a:r>
              <a:rPr lang="cs-CZ" sz="5400" dirty="0"/>
              <a:t> </a:t>
            </a:r>
            <a:r>
              <a:rPr lang="cs-CZ" sz="5400" dirty="0" err="1"/>
              <a:t>owner</a:t>
            </a:r>
            <a:r>
              <a:rPr lang="cs-CZ" sz="5400" dirty="0"/>
              <a:t> turned his passion into a succesful business</a:t>
            </a:r>
          </a:p>
        </p:txBody>
      </p:sp>
      <p:pic>
        <p:nvPicPr>
          <p:cNvPr id="2" name="Picture 2" descr="Le Premier Černá Růže - Na Příkopě 23 | AkcniCeny.cz">
            <a:extLst>
              <a:ext uri="{FF2B5EF4-FFF2-40B4-BE49-F238E27FC236}">
                <a16:creationId xmlns:a16="http://schemas.microsoft.com/office/drawing/2014/main" id="{009B572A-74DE-3AEA-76FF-C6413FE0B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274" y="89785"/>
            <a:ext cx="2033657" cy="203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5084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Simple rules of content strategy</a:t>
            </a:r>
          </a:p>
        </p:txBody>
      </p:sp>
      <p:sp>
        <p:nvSpPr>
          <p:cNvPr id="4" name="Oval 3"/>
          <p:cNvSpPr/>
          <p:nvPr/>
        </p:nvSpPr>
        <p:spPr>
          <a:xfrm>
            <a:off x="2933322" y="2562129"/>
            <a:ext cx="3304515" cy="3304515"/>
          </a:xfrm>
          <a:prstGeom prst="ellipse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al 4"/>
          <p:cNvSpPr/>
          <p:nvPr/>
        </p:nvSpPr>
        <p:spPr>
          <a:xfrm>
            <a:off x="5584479" y="2562128"/>
            <a:ext cx="3304515" cy="3304515"/>
          </a:xfrm>
          <a:prstGeom prst="ellipse">
            <a:avLst/>
          </a:prstGeom>
          <a:noFill/>
          <a:ln w="5715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pSp>
        <p:nvGrpSpPr>
          <p:cNvPr id="20" name="Group 19"/>
          <p:cNvGrpSpPr/>
          <p:nvPr/>
        </p:nvGrpSpPr>
        <p:grpSpPr>
          <a:xfrm>
            <a:off x="114674" y="1988257"/>
            <a:ext cx="3787370" cy="2226128"/>
            <a:chOff x="114674" y="1988257"/>
            <a:chExt cx="3787370" cy="2226128"/>
          </a:xfrm>
        </p:grpSpPr>
        <p:cxnSp>
          <p:nvCxnSpPr>
            <p:cNvPr id="7" name="Straight Arrow Connector 6"/>
            <p:cNvCxnSpPr/>
            <p:nvPr/>
          </p:nvCxnSpPr>
          <p:spPr>
            <a:xfrm>
              <a:off x="2335794" y="3612333"/>
              <a:ext cx="1566250" cy="602052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14674" y="1988257"/>
              <a:ext cx="273565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dirty="0"/>
                <a:t>What interests your customers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982136" y="1565470"/>
            <a:ext cx="4096691" cy="2439176"/>
            <a:chOff x="7982136" y="1565470"/>
            <a:chExt cx="4096691" cy="2439176"/>
          </a:xfrm>
        </p:grpSpPr>
        <p:cxnSp>
          <p:nvCxnSpPr>
            <p:cNvPr id="9" name="Straight Arrow Connector 8"/>
            <p:cNvCxnSpPr/>
            <p:nvPr/>
          </p:nvCxnSpPr>
          <p:spPr>
            <a:xfrm flipH="1">
              <a:off x="7982136" y="2891033"/>
              <a:ext cx="1339915" cy="1113613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9475957" y="1565470"/>
              <a:ext cx="2602870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4000" dirty="0"/>
                <a:t>What do you want to tell them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283389" y="1592631"/>
            <a:ext cx="5163494" cy="2338078"/>
            <a:chOff x="3283389" y="1592631"/>
            <a:chExt cx="5163494" cy="2338078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5151422" y="2181885"/>
              <a:ext cx="790668" cy="1748824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3283389" y="1592631"/>
              <a:ext cx="51634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3600" dirty="0"/>
                <a:t>What is your ideal content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6479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 descr="https://1gr.cz/fotky/idnes/13/023/cl6/FRO4988cf_144256_115557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874" y="605890"/>
            <a:ext cx="9236252" cy="557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72662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954" y="0"/>
            <a:ext cx="101100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9490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23" y="0"/>
            <a:ext cx="106721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927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Enriqueta" panose="02000000000000000000" pitchFamily="2" charset="0"/>
              </a:rPr>
              <a:t>Strategie</a:t>
            </a:r>
            <a:endParaRPr lang="en-US" dirty="0">
              <a:latin typeface="Enriqueta" panose="02000000000000000000" pitchFamily="2" charset="0"/>
            </a:endParaRPr>
          </a:p>
        </p:txBody>
      </p:sp>
      <p:pic>
        <p:nvPicPr>
          <p:cNvPr id="7" name="Obrázek 6" descr="Obsah obrázku text, snímek obrazovky, Písmo&#10;&#10;Popis byl vytvořen automaticky">
            <a:extLst>
              <a:ext uri="{FF2B5EF4-FFF2-40B4-BE49-F238E27FC236}">
                <a16:creationId xmlns:a16="http://schemas.microsoft.com/office/drawing/2014/main" id="{7131DE47-0E09-4B6C-0574-65B5B5D560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127"/>
          <a:stretch/>
        </p:blipFill>
        <p:spPr>
          <a:xfrm>
            <a:off x="741377" y="1986455"/>
            <a:ext cx="10709245" cy="3940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8717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The 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Fashion blog</a:t>
            </a:r>
          </a:p>
          <a:p>
            <a:r>
              <a:rPr lang="cs-CZ" sz="4000" dirty="0"/>
              <a:t>Facebook community</a:t>
            </a:r>
          </a:p>
          <a:p>
            <a:r>
              <a:rPr lang="cs-CZ" sz="4000" dirty="0"/>
              <a:t>E-shop</a:t>
            </a:r>
          </a:p>
          <a:p>
            <a:r>
              <a:rPr lang="cs-CZ" sz="4000" dirty="0"/>
              <a:t>Store (first offline advertising)</a:t>
            </a:r>
          </a:p>
          <a:p>
            <a:r>
              <a:rPr lang="cs-CZ" sz="4000" dirty="0"/>
              <a:t>Printed magazine</a:t>
            </a:r>
          </a:p>
        </p:txBody>
      </p:sp>
      <p:pic>
        <p:nvPicPr>
          <p:cNvPr id="2050" name="Picture 2" descr="http://www.relatably.com/m/img/meme-true-story-facebook/true-stor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100" y="2146935"/>
            <a:ext cx="25527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508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The 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99592"/>
            <a:ext cx="10515600" cy="528112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cs-CZ" sz="4000" dirty="0"/>
              <a:t>Self employed in 2011 - &gt; 60 employees in 2018</a:t>
            </a:r>
          </a:p>
          <a:p>
            <a:pPr marL="0" indent="0" algn="ctr">
              <a:buNone/>
            </a:pPr>
            <a:endParaRPr lang="cs-CZ" sz="4000" dirty="0"/>
          </a:p>
          <a:p>
            <a:pPr marL="0" indent="0" algn="ctr">
              <a:buNone/>
            </a:pPr>
            <a:r>
              <a:rPr lang="cs-CZ" sz="4000" dirty="0"/>
              <a:t>7 </a:t>
            </a:r>
            <a:r>
              <a:rPr lang="cs-CZ" sz="4000" dirty="0" err="1"/>
              <a:t>showrooms</a:t>
            </a:r>
            <a:r>
              <a:rPr lang="cs-CZ" sz="4000" dirty="0"/>
              <a:t> </a:t>
            </a:r>
            <a:r>
              <a:rPr lang="cs-CZ" sz="4000" dirty="0" err="1"/>
              <a:t>around</a:t>
            </a:r>
            <a:r>
              <a:rPr lang="cs-CZ" sz="4000" dirty="0"/>
              <a:t> Czech Republic</a:t>
            </a:r>
          </a:p>
          <a:p>
            <a:pPr marL="0" indent="0" algn="ctr">
              <a:buNone/>
            </a:pPr>
            <a:endParaRPr lang="cs-CZ" sz="4000" dirty="0"/>
          </a:p>
          <a:p>
            <a:pPr marL="0" indent="0" algn="ctr">
              <a:buNone/>
            </a:pPr>
            <a:r>
              <a:rPr lang="cs-CZ" sz="4000" dirty="0" err="1"/>
              <a:t>Turnover</a:t>
            </a:r>
            <a:r>
              <a:rPr lang="cs-CZ" sz="4000" dirty="0"/>
              <a:t>: </a:t>
            </a:r>
          </a:p>
          <a:p>
            <a:pPr marL="0" indent="0" algn="ctr">
              <a:buNone/>
            </a:pPr>
            <a:r>
              <a:rPr lang="cs-CZ" sz="4000" dirty="0"/>
              <a:t>200 000,- CZK in 2011</a:t>
            </a:r>
          </a:p>
          <a:p>
            <a:pPr marL="0" indent="0" algn="ctr">
              <a:buNone/>
            </a:pPr>
            <a:r>
              <a:rPr lang="cs-CZ" sz="4000" dirty="0"/>
              <a:t>150 000 000,- CZK in 2018</a:t>
            </a:r>
          </a:p>
          <a:p>
            <a:pPr marL="0" indent="0" algn="ctr">
              <a:buNone/>
            </a:pPr>
            <a:endParaRPr lang="cs-CZ" sz="4000" dirty="0"/>
          </a:p>
          <a:p>
            <a:pPr marL="0" indent="0" algn="ctr">
              <a:buNone/>
            </a:pPr>
            <a:r>
              <a:rPr lang="cs-CZ" sz="4000" dirty="0"/>
              <a:t>Readers -&gt; Fans -&gt; Customers</a:t>
            </a:r>
          </a:p>
          <a:p>
            <a:pPr marL="0" indent="0">
              <a:buNone/>
            </a:pPr>
            <a:endParaRPr lang="cs-CZ" sz="4000" dirty="0"/>
          </a:p>
          <a:p>
            <a:pPr marL="0" indent="0">
              <a:buNone/>
            </a:pPr>
            <a:endParaRPr lang="cs-CZ" sz="4000" dirty="0"/>
          </a:p>
          <a:p>
            <a:pPr marL="0" indent="0">
              <a:buNone/>
            </a:pPr>
            <a:endParaRPr lang="cs-CZ" sz="4000" dirty="0"/>
          </a:p>
          <a:p>
            <a:pPr marL="0" indent="0">
              <a:buNone/>
            </a:pPr>
            <a:endParaRPr lang="cs-CZ" sz="4000" dirty="0"/>
          </a:p>
          <a:p>
            <a:pPr marL="0" indent="0">
              <a:buNone/>
            </a:pPr>
            <a:endParaRPr lang="cs-CZ" sz="4000" dirty="0"/>
          </a:p>
          <a:p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23846325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0952A4-46A6-40DB-60EC-72D18B5E1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" name="Zástupný obsah 5" descr="Obsah obrázku Lidská tvář, oblečení, muž, osoba&#10;&#10;Popis byl vytvořen automaticky">
            <a:extLst>
              <a:ext uri="{FF2B5EF4-FFF2-40B4-BE49-F238E27FC236}">
                <a16:creationId xmlns:a16="http://schemas.microsoft.com/office/drawing/2014/main" id="{5D0B53D8-AD83-94F1-639A-F07737A754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91" y="787910"/>
            <a:ext cx="10342418" cy="5282180"/>
          </a:xfrm>
        </p:spPr>
      </p:pic>
    </p:spTree>
    <p:extLst>
      <p:ext uri="{BB962C8B-B14F-4D97-AF65-F5344CB8AC3E}">
        <p14:creationId xmlns:p14="http://schemas.microsoft.com/office/powerpoint/2010/main" val="15397934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Lidská tvář, text, muž, oblečení&#10;&#10;Popis byl vytvořen automaticky">
            <a:extLst>
              <a:ext uri="{FF2B5EF4-FFF2-40B4-BE49-F238E27FC236}">
                <a16:creationId xmlns:a16="http://schemas.microsoft.com/office/drawing/2014/main" id="{C68CD719-77CC-32A9-D25D-4ABC1BD8A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625" y="0"/>
            <a:ext cx="5746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45684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You can develop business idea based on your social media activities</a:t>
            </a:r>
          </a:p>
          <a:p>
            <a:r>
              <a:rPr lang="en-GB" sz="3600" dirty="0"/>
              <a:t>Niche market can be expanded by good content strategy</a:t>
            </a:r>
          </a:p>
          <a:p>
            <a:r>
              <a:rPr lang="en-GB" sz="3600" dirty="0"/>
              <a:t>You can grow on social media but not </a:t>
            </a:r>
            <a:r>
              <a:rPr lang="en-US" sz="3600" dirty="0"/>
              <a:t>indefinitely</a:t>
            </a:r>
          </a:p>
          <a:p>
            <a:r>
              <a:rPr lang="en-US" sz="3600" dirty="0"/>
              <a:t>You have to expect unexpected</a:t>
            </a:r>
            <a:endParaRPr lang="cs-CZ" sz="5000" dirty="0"/>
          </a:p>
          <a:p>
            <a:pPr lvl="1"/>
            <a:endParaRPr lang="cs-CZ" sz="5000" dirty="0"/>
          </a:p>
          <a:p>
            <a:endParaRPr lang="cs-CZ" sz="5400" dirty="0"/>
          </a:p>
        </p:txBody>
      </p:sp>
    </p:spTree>
    <p:extLst>
      <p:ext uri="{BB962C8B-B14F-4D97-AF65-F5344CB8AC3E}">
        <p14:creationId xmlns:p14="http://schemas.microsoft.com/office/powerpoint/2010/main" val="33705036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nline médium 9" descr="The Power of Big Data and Psychographics | 2016 Concordia Annual Summit">
            <a:hlinkClick r:id="" action="ppaction://media"/>
            <a:extLst>
              <a:ext uri="{FF2B5EF4-FFF2-40B4-BE49-F238E27FC236}">
                <a16:creationId xmlns:a16="http://schemas.microsoft.com/office/drawing/2014/main" id="{7A2AB10D-E119-5BC8-E65B-2E5B7D562F6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189184" y="2017986"/>
            <a:ext cx="5813632" cy="3284702"/>
          </a:xfrm>
          <a:prstGeom prst="rect">
            <a:avLst/>
          </a:prstGeom>
        </p:spPr>
      </p:pic>
      <p:sp>
        <p:nvSpPr>
          <p:cNvPr id="11" name="Nadpis 1">
            <a:extLst>
              <a:ext uri="{FF2B5EF4-FFF2-40B4-BE49-F238E27FC236}">
                <a16:creationId xmlns:a16="http://schemas.microsoft.com/office/drawing/2014/main" id="{E224EC42-7645-2A3A-B78B-85B3B1257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dirty="0"/>
              <a:t>Cambridge </a:t>
            </a:r>
            <a:r>
              <a:rPr lang="en-GB" sz="4000" dirty="0" err="1"/>
              <a:t>analytica</a:t>
            </a:r>
            <a:r>
              <a:rPr lang="en-GB" sz="4000" dirty="0"/>
              <a:t> operations in US elections</a:t>
            </a:r>
          </a:p>
        </p:txBody>
      </p:sp>
    </p:spTree>
    <p:extLst>
      <p:ext uri="{BB962C8B-B14F-4D97-AF65-F5344CB8AC3E}">
        <p14:creationId xmlns:p14="http://schemas.microsoft.com/office/powerpoint/2010/main" val="299504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0E8DB9-944C-2C8D-7195-89C8818CC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Ethical aspects of social media communication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E1EFF5-D057-C4D7-95B2-7DD180F4E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text, Písmo, snímek obrazovky&#10;&#10;Popis byl vytvořen automaticky">
            <a:extLst>
              <a:ext uri="{FF2B5EF4-FFF2-40B4-BE49-F238E27FC236}">
                <a16:creationId xmlns:a16="http://schemas.microsoft.com/office/drawing/2014/main" id="{0D2C8598-671F-B8B9-D355-86BBE4ADE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684304"/>
            <a:ext cx="7772400" cy="348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3199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C415D72D-9FD1-87FE-AC29-1621B90497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592" y="0"/>
            <a:ext cx="63688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21752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0E8DB9-944C-2C8D-7195-89C8818CC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Ethical aspects of social media communication</a:t>
            </a:r>
          </a:p>
        </p:txBody>
      </p:sp>
      <p:pic>
        <p:nvPicPr>
          <p:cNvPr id="4" name="Obrázek 3" descr="Obsah obrázku text, Písmo, snímek obrazovky&#10;&#10;Popis byl vytvořen automaticky">
            <a:extLst>
              <a:ext uri="{FF2B5EF4-FFF2-40B4-BE49-F238E27FC236}">
                <a16:creationId xmlns:a16="http://schemas.microsoft.com/office/drawing/2014/main" id="{0D2C8598-671F-B8B9-D355-86BBE4ADEF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684304"/>
            <a:ext cx="7772400" cy="348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9148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0E8DB9-944C-2C8D-7195-89C8818CC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Consequences…</a:t>
            </a:r>
          </a:p>
        </p:txBody>
      </p:sp>
      <p:pic>
        <p:nvPicPr>
          <p:cNvPr id="6" name="Zástupný obsah 5" descr="Obsah obrázku Lidská tvář, muž, text, snímek obrazovky&#10;&#10;Popis byl vytvořen automaticky">
            <a:extLst>
              <a:ext uri="{FF2B5EF4-FFF2-40B4-BE49-F238E27FC236}">
                <a16:creationId xmlns:a16="http://schemas.microsoft.com/office/drawing/2014/main" id="{3B20B302-4A78-488C-6D03-F4E4AB1604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038"/>
          <a:stretch/>
        </p:blipFill>
        <p:spPr>
          <a:xfrm>
            <a:off x="1434483" y="1804603"/>
            <a:ext cx="4413101" cy="4418311"/>
          </a:xfrm>
        </p:spPr>
      </p:pic>
      <p:pic>
        <p:nvPicPr>
          <p:cNvPr id="8" name="Obrázek 7" descr="Obsah obrázku text, symbol, snímek obrazovky, Písmo&#10;&#10;Popis byl vytvořen automaticky">
            <a:extLst>
              <a:ext uri="{FF2B5EF4-FFF2-40B4-BE49-F238E27FC236}">
                <a16:creationId xmlns:a16="http://schemas.microsoft.com/office/drawing/2014/main" id="{BC9C53FC-A748-89D3-6373-3FAFB3CE5A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04604"/>
            <a:ext cx="4244413" cy="441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50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Enriqueta" panose="02000000000000000000" pitchFamily="2" charset="0"/>
              </a:rPr>
              <a:t>Strategie</a:t>
            </a:r>
            <a:endParaRPr lang="en-US" dirty="0">
              <a:latin typeface="Enriqueta" panose="02000000000000000000" pitchFamily="2" charset="0"/>
            </a:endParaRPr>
          </a:p>
        </p:txBody>
      </p:sp>
      <p:pic>
        <p:nvPicPr>
          <p:cNvPr id="4098" name="Picture 2" descr="How to make an SEO strategy - by Tom Critchlow">
            <a:extLst>
              <a:ext uri="{FF2B5EF4-FFF2-40B4-BE49-F238E27FC236}">
                <a16:creationId xmlns:a16="http://schemas.microsoft.com/office/drawing/2014/main" id="{8C423DD5-BF97-2F5C-C8BB-5AB8217B5B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33" b="17629"/>
          <a:stretch/>
        </p:blipFill>
        <p:spPr bwMode="auto">
          <a:xfrm>
            <a:off x="0" y="1797268"/>
            <a:ext cx="12192000" cy="360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37147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Enriqueta" panose="02000000000000000000" pitchFamily="2" charset="0"/>
              </a:rPr>
              <a:t>Děkuji za pozornost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7149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Enriqueta" panose="02000000000000000000" pitchFamily="2" charset="0"/>
              </a:rPr>
              <a:t>Strategie a kampaň</a:t>
            </a:r>
            <a:endParaRPr lang="en-US" dirty="0">
              <a:latin typeface="Enriqueta" panose="02000000000000000000" pitchFamily="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7359" y="1825624"/>
            <a:ext cx="7523055" cy="4527049"/>
          </a:xfrm>
        </p:spPr>
        <p:txBody>
          <a:bodyPr>
            <a:normAutofit/>
          </a:bodyPr>
          <a:lstStyle/>
          <a:p>
            <a:r>
              <a:rPr lang="cs-CZ" sz="4400" dirty="0">
                <a:latin typeface="Enriqueta" panose="02000000000000000000" pitchFamily="2" charset="0"/>
              </a:rPr>
              <a:t>Business strategie</a:t>
            </a:r>
          </a:p>
          <a:p>
            <a:r>
              <a:rPr lang="cs-CZ" sz="4400" dirty="0">
                <a:latin typeface="Enriqueta" panose="02000000000000000000" pitchFamily="2" charset="0"/>
              </a:rPr>
              <a:t>Marketingová strategie</a:t>
            </a:r>
          </a:p>
          <a:p>
            <a:r>
              <a:rPr lang="cs-CZ" sz="4400" dirty="0">
                <a:latin typeface="Enriqueta" panose="02000000000000000000" pitchFamily="2" charset="0"/>
              </a:rPr>
              <a:t>Taktiky 4P</a:t>
            </a:r>
          </a:p>
          <a:p>
            <a:pPr lvl="1"/>
            <a:r>
              <a:rPr lang="cs-CZ" sz="4000" dirty="0">
                <a:latin typeface="Enriqueta" panose="02000000000000000000" pitchFamily="2" charset="0"/>
              </a:rPr>
              <a:t>Marketingová komunikace</a:t>
            </a:r>
          </a:p>
          <a:p>
            <a:pPr lvl="3"/>
            <a:r>
              <a:rPr lang="cs-CZ" sz="3400" dirty="0">
                <a:latin typeface="Enriqueta" panose="02000000000000000000" pitchFamily="2" charset="0"/>
              </a:rPr>
              <a:t>Reklama</a:t>
            </a:r>
          </a:p>
          <a:p>
            <a:pPr lvl="4"/>
            <a:r>
              <a:rPr lang="cs-CZ" sz="3200" dirty="0">
                <a:latin typeface="Enriqueta" panose="02000000000000000000" pitchFamily="2" charset="0"/>
              </a:rPr>
              <a:t>Kampaně</a:t>
            </a:r>
            <a:endParaRPr lang="cs-CZ" sz="4000" dirty="0">
              <a:latin typeface="Enriqueta" panose="02000000000000000000" pitchFamily="2" charset="0"/>
            </a:endParaRPr>
          </a:p>
          <a:p>
            <a:endParaRPr lang="en-US" sz="3600" dirty="0">
              <a:latin typeface="Enriqueta" panose="02000000000000000000" pitchFamily="2" charset="0"/>
            </a:endParaRPr>
          </a:p>
        </p:txBody>
      </p:sp>
      <p:pic>
        <p:nvPicPr>
          <p:cNvPr id="4" name="Picture 2" descr="Target game asset 2D icon transparent background 10833943 PNG">
            <a:extLst>
              <a:ext uri="{FF2B5EF4-FFF2-40B4-BE49-F238E27FC236}">
                <a16:creationId xmlns:a16="http://schemas.microsoft.com/office/drawing/2014/main" id="{E8397EB2-B8D5-9979-C15E-D334303B4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069" y="1690688"/>
            <a:ext cx="3076041" cy="3076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5310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latin typeface="Enriqueta" panose="02000000000000000000" pitchFamily="2" charset="0"/>
              </a:rPr>
              <a:t>Strategie a kampaň</a:t>
            </a:r>
            <a:endParaRPr lang="en-US" dirty="0">
              <a:latin typeface="Enriqueta" panose="02000000000000000000" pitchFamily="2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7359" y="1825624"/>
            <a:ext cx="6057061" cy="4527049"/>
          </a:xfrm>
        </p:spPr>
        <p:txBody>
          <a:bodyPr>
            <a:normAutofit/>
          </a:bodyPr>
          <a:lstStyle/>
          <a:p>
            <a:r>
              <a:rPr lang="cs-CZ" sz="4000" dirty="0">
                <a:latin typeface="Enriqueta" panose="02000000000000000000" pitchFamily="2" charset="0"/>
              </a:rPr>
              <a:t>Cíle kampaně musí být </a:t>
            </a:r>
            <a:r>
              <a:rPr lang="cs-CZ" sz="4000" b="1" dirty="0">
                <a:latin typeface="Enriqueta" panose="02000000000000000000" pitchFamily="2" charset="0"/>
              </a:rPr>
              <a:t>koherentní* </a:t>
            </a:r>
            <a:r>
              <a:rPr lang="cs-CZ" sz="4000" dirty="0">
                <a:latin typeface="Enriqueta" panose="02000000000000000000" pitchFamily="2" charset="0"/>
              </a:rPr>
              <a:t>s marketingovou strategií.</a:t>
            </a:r>
            <a:endParaRPr lang="cs-CZ" sz="4000" b="1" dirty="0">
              <a:latin typeface="Enriqueta" panose="02000000000000000000" pitchFamily="2" charset="0"/>
            </a:endParaRPr>
          </a:p>
          <a:p>
            <a:endParaRPr lang="cs-CZ" sz="4000" dirty="0">
              <a:latin typeface="Enriqueta" panose="02000000000000000000" pitchFamily="2" charset="0"/>
            </a:endParaRPr>
          </a:p>
          <a:p>
            <a:endParaRPr lang="en-US" sz="3600" dirty="0">
              <a:latin typeface="Enriqueta" panose="02000000000000000000" pitchFamily="2" charset="0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10C0AD6-4FC7-3736-CB86-2A1D9DFABDFB}"/>
              </a:ext>
            </a:extLst>
          </p:cNvPr>
          <p:cNvSpPr txBox="1"/>
          <p:nvPr/>
        </p:nvSpPr>
        <p:spPr>
          <a:xfrm>
            <a:off x="838199" y="5767898"/>
            <a:ext cx="40810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>
                <a:latin typeface="Enriqueta" pitchFamily="2" charset="0"/>
              </a:rPr>
              <a:t>*v souladu / sladěné</a:t>
            </a:r>
          </a:p>
        </p:txBody>
      </p:sp>
      <p:pic>
        <p:nvPicPr>
          <p:cNvPr id="7170" name="Picture 2" descr="조너선 노트 &amp; 스위스 로망드 오케스트라 – 객석, auditorium">
            <a:extLst>
              <a:ext uri="{FF2B5EF4-FFF2-40B4-BE49-F238E27FC236}">
                <a16:creationId xmlns:a16="http://schemas.microsoft.com/office/drawing/2014/main" id="{DE1887BD-4186-25AC-E2FF-D03C9C7A36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7" r="32635"/>
          <a:stretch/>
        </p:blipFill>
        <p:spPr bwMode="auto">
          <a:xfrm>
            <a:off x="7457955" y="0"/>
            <a:ext cx="473404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9891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2080</TotalTime>
  <Words>1325</Words>
  <Application>Microsoft Macintosh PowerPoint</Application>
  <PresentationFormat>Širokoúhlá obrazovka</PresentationFormat>
  <Paragraphs>203</Paragraphs>
  <Slides>70</Slides>
  <Notes>3</Notes>
  <HiddenSlides>1</HiddenSlides>
  <MMClips>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70</vt:i4>
      </vt:variant>
    </vt:vector>
  </HeadingPairs>
  <TitlesOfParts>
    <vt:vector size="76" baseType="lpstr">
      <vt:lpstr>Arial</vt:lpstr>
      <vt:lpstr>Calibri</vt:lpstr>
      <vt:lpstr>Calibri Light</vt:lpstr>
      <vt:lpstr>Enriqueta</vt:lpstr>
      <vt:lpstr>Times New Roman</vt:lpstr>
      <vt:lpstr>Motiv Office</vt:lpstr>
      <vt:lpstr> Sociální média 3. tutoriál Kampaně a sociální média</vt:lpstr>
      <vt:lpstr>Prezentace aplikace PowerPoint</vt:lpstr>
      <vt:lpstr>Výsledky učení</vt:lpstr>
      <vt:lpstr>Kampaň</vt:lpstr>
      <vt:lpstr>Strategie</vt:lpstr>
      <vt:lpstr>Strategie</vt:lpstr>
      <vt:lpstr>Strategie</vt:lpstr>
      <vt:lpstr>Strategie a kampaň</vt:lpstr>
      <vt:lpstr>Strategie a kampaň</vt:lpstr>
      <vt:lpstr>Úkol dvojice nebo trojice 5 minut</vt:lpstr>
      <vt:lpstr>5M Komunikace</vt:lpstr>
      <vt:lpstr>Kampaň</vt:lpstr>
      <vt:lpstr>Prezentace aplikace PowerPoint</vt:lpstr>
      <vt:lpstr>Organika je fajn…ale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Úkol dvojice nebo trojice 5 minut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Proč měřit?</vt:lpstr>
      <vt:lpstr>Prezentace aplikace PowerPoint</vt:lpstr>
      <vt:lpstr>Používané metriky</vt:lpstr>
      <vt:lpstr>Používané metriky</vt:lpstr>
      <vt:lpstr>Úkol dvojice trojice 10 minut</vt:lpstr>
      <vt:lpstr>Jakou společnou nevýhodu má těchto 5 metrik?</vt:lpstr>
      <vt:lpstr>Prezentace aplikace PowerPoint</vt:lpstr>
      <vt:lpstr>Sociální média a rozhodování o koupi</vt:lpstr>
      <vt:lpstr>Opakování - 5M Komunikace</vt:lpstr>
      <vt:lpstr>ROI Kampaně</vt:lpstr>
      <vt:lpstr>Prezentace aplikace PowerPoint</vt:lpstr>
      <vt:lpstr>Prezentace aplikace PowerPoint</vt:lpstr>
      <vt:lpstr>Prezentace aplikace PowerPoint</vt:lpstr>
      <vt:lpstr>Guess which one got higher reach?</vt:lpstr>
      <vt:lpstr>Prezentace aplikace PowerPoint</vt:lpstr>
      <vt:lpstr>Prezentace aplikace PowerPoint</vt:lpstr>
      <vt:lpstr>Previous  agency</vt:lpstr>
      <vt:lpstr>Our results</vt:lpstr>
      <vt:lpstr>Prezentace aplikace PowerPoint</vt:lpstr>
      <vt:lpstr>Prezentace aplikace PowerPoint</vt:lpstr>
      <vt:lpstr>Prezentace aplikace PowerPoint</vt:lpstr>
      <vt:lpstr>Dark post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Conclusinos</vt:lpstr>
      <vt:lpstr>Prezentace aplikace PowerPoint</vt:lpstr>
      <vt:lpstr>Simple rules of content strategy</vt:lpstr>
      <vt:lpstr>Prezentace aplikace PowerPoint</vt:lpstr>
      <vt:lpstr>Prezentace aplikace PowerPoint</vt:lpstr>
      <vt:lpstr>Prezentace aplikace PowerPoint</vt:lpstr>
      <vt:lpstr>The story</vt:lpstr>
      <vt:lpstr>The story</vt:lpstr>
      <vt:lpstr>Prezentace aplikace PowerPoint</vt:lpstr>
      <vt:lpstr>Prezentace aplikace PowerPoint</vt:lpstr>
      <vt:lpstr>Conclusions</vt:lpstr>
      <vt:lpstr>Cambridge analytica operations in US elections</vt:lpstr>
      <vt:lpstr>Ethical aspects of social media communication</vt:lpstr>
      <vt:lpstr>Prezentace aplikace PowerPoint</vt:lpstr>
      <vt:lpstr>Ethical aspects of social media communication</vt:lpstr>
      <vt:lpstr>Consequences…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Marketingu</dc:title>
  <dc:creator>Klepek</dc:creator>
  <cp:lastModifiedBy>Martin Klepek</cp:lastModifiedBy>
  <cp:revision>82</cp:revision>
  <cp:lastPrinted>2021-03-03T06:56:15Z</cp:lastPrinted>
  <dcterms:created xsi:type="dcterms:W3CDTF">2015-11-22T20:58:09Z</dcterms:created>
  <dcterms:modified xsi:type="dcterms:W3CDTF">2025-04-05T06:54:48Z</dcterms:modified>
</cp:coreProperties>
</file>