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56" r:id="rId2"/>
    <p:sldId id="257" r:id="rId3"/>
    <p:sldId id="280" r:id="rId4"/>
    <p:sldId id="281" r:id="rId5"/>
    <p:sldId id="283" r:id="rId6"/>
    <p:sldId id="284" r:id="rId7"/>
    <p:sldId id="285" r:id="rId8"/>
    <p:sldId id="286" r:id="rId9"/>
    <p:sldId id="287" r:id="rId10"/>
    <p:sldId id="288" r:id="rId11"/>
    <p:sldId id="289" r:id="rId12"/>
    <p:sldId id="290" r:id="rId13"/>
    <p:sldId id="291" r:id="rId14"/>
    <p:sldId id="292" r:id="rId15"/>
    <p:sldId id="293" r:id="rId16"/>
    <p:sldId id="263" r:id="rId17"/>
  </p:sldIdLst>
  <p:sldSz cx="9144000" cy="5143500" type="screen16x9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307871"/>
    <a:srgbClr val="981E3A"/>
    <a:srgbClr val="9F2B2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730" y="8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097986-0C26-47DE-8982-7AD2B6842259}" type="datetimeFigureOut">
              <a:rPr lang="cs-CZ" smtClean="0"/>
              <a:t>24.03.2022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D4000A-37E1-4D72-B31A-77993FD77D4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974456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02618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0069870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0826437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1979718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1978882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4600084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6850886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2537209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3926956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6040768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1381360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8526011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1168569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610396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ulní stra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128808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ist - obec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Obrázek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5996" y="226939"/>
            <a:ext cx="956040" cy="745712"/>
          </a:xfrm>
          <a:prstGeom prst="rect">
            <a:avLst/>
          </a:prstGeom>
        </p:spPr>
      </p:pic>
      <p:sp>
        <p:nvSpPr>
          <p:cNvPr id="7" name="Nadpis 1"/>
          <p:cNvSpPr>
            <a:spLocks noGrp="1"/>
          </p:cNvSpPr>
          <p:nvPr>
            <p:ph type="title"/>
          </p:nvPr>
        </p:nvSpPr>
        <p:spPr>
          <a:xfrm>
            <a:off x="251520" y="195486"/>
            <a:ext cx="4536504" cy="507703"/>
          </a:xfrm>
          <a:prstGeom prst="rect">
            <a:avLst/>
          </a:prstGeom>
          <a:noFill/>
          <a:ln>
            <a:noFill/>
          </a:ln>
        </p:spPr>
        <p:txBody>
          <a:bodyPr anchor="t">
            <a:noAutofit/>
          </a:bodyPr>
          <a:lstStyle>
            <a:lvl1pPr algn="l">
              <a:defRPr sz="2400"/>
            </a:lvl1pPr>
          </a:lstStyle>
          <a:p>
            <a:pPr algn="l"/>
            <a:r>
              <a:rPr lang="cs-CZ" sz="2400" dirty="0">
                <a:solidFill>
                  <a:srgbClr val="981E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Název listu</a:t>
            </a:r>
          </a:p>
        </p:txBody>
      </p:sp>
      <p:cxnSp>
        <p:nvCxnSpPr>
          <p:cNvPr id="9" name="Přímá spojnice 8"/>
          <p:cNvCxnSpPr/>
          <p:nvPr userDrawn="1"/>
        </p:nvCxnSpPr>
        <p:spPr>
          <a:xfrm>
            <a:off x="251520" y="699542"/>
            <a:ext cx="7416824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1" name="Přímá spojnice 10"/>
          <p:cNvCxnSpPr/>
          <p:nvPr userDrawn="1"/>
        </p:nvCxnSpPr>
        <p:spPr>
          <a:xfrm>
            <a:off x="251520" y="4731990"/>
            <a:ext cx="8660516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>
          <a:xfrm>
            <a:off x="236240" y="4731990"/>
            <a:ext cx="2895600" cy="273844"/>
          </a:xfrm>
          <a:prstGeom prst="rect">
            <a:avLst/>
          </a:prstGeom>
        </p:spPr>
        <p:txBody>
          <a:bodyPr/>
          <a:lstStyle>
            <a:lvl1pPr algn="l">
              <a:defRPr sz="800">
                <a:solidFill>
                  <a:srgbClr val="307871"/>
                </a:solidFill>
              </a:defRPr>
            </a:lvl1pPr>
          </a:lstStyle>
          <a:p>
            <a:r>
              <a:rPr lang="cs-CZ" altLang="cs-CZ">
                <a:cs typeface="Times New Roman" panose="02020603050405020304" pitchFamily="18" charset="0"/>
              </a:rPr>
              <a:t>Prostor pro doplňující informace, poznámky</a:t>
            </a:r>
            <a:endParaRPr lang="cs-CZ" altLang="cs-CZ" dirty="0">
              <a:cs typeface="Times New Roman" panose="02020603050405020304" pitchFamily="18" charset="0"/>
            </a:endParaRPr>
          </a:p>
        </p:txBody>
      </p:sp>
      <p:sp>
        <p:nvSpPr>
          <p:cNvPr id="20" name="Zástupný symbol pro číslo snímku 19"/>
          <p:cNvSpPr>
            <a:spLocks noGrp="1"/>
          </p:cNvSpPr>
          <p:nvPr>
            <p:ph type="sldNum" sz="quarter" idx="12"/>
          </p:nvPr>
        </p:nvSpPr>
        <p:spPr>
          <a:xfrm>
            <a:off x="7812360" y="4731990"/>
            <a:ext cx="1080120" cy="273844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560808B9-4D1F-4069-9EB9-CD8802008F4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906028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ázdný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168204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388454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ázek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8263" y="555525"/>
            <a:ext cx="1699500" cy="1325611"/>
          </a:xfrm>
          <a:prstGeom prst="rect">
            <a:avLst/>
          </a:prstGeom>
        </p:spPr>
      </p:pic>
      <p:sp>
        <p:nvSpPr>
          <p:cNvPr id="7" name="Obdélník 6"/>
          <p:cNvSpPr/>
          <p:nvPr/>
        </p:nvSpPr>
        <p:spPr>
          <a:xfrm>
            <a:off x="251520" y="267494"/>
            <a:ext cx="5616624" cy="4608512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b="1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ctrTitle" idx="4294967295"/>
          </p:nvPr>
        </p:nvSpPr>
        <p:spPr>
          <a:xfrm>
            <a:off x="467544" y="699542"/>
            <a:ext cx="5112568" cy="2160240"/>
          </a:xfrm>
          <a:prstGeom prst="rect">
            <a:avLst/>
          </a:prstGeom>
        </p:spPr>
        <p:txBody>
          <a:bodyPr anchor="t">
            <a:normAutofit/>
          </a:bodyPr>
          <a:lstStyle/>
          <a:p>
            <a:pPr algn="l"/>
            <a:r>
              <a:rPr lang="cs-CZ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Informační podpora činnosti firmy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4294967295"/>
          </p:nvPr>
        </p:nvSpPr>
        <p:spPr>
          <a:xfrm>
            <a:off x="1704173" y="3003798"/>
            <a:ext cx="3888432" cy="72008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indent="0" algn="r">
              <a:buNone/>
            </a:pPr>
            <a:r>
              <a:rPr lang="cs-CZ" sz="1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Informační technologie v podnikové praxi</a:t>
            </a:r>
          </a:p>
        </p:txBody>
      </p:sp>
      <p:sp>
        <p:nvSpPr>
          <p:cNvPr id="9" name="Podnadpis 2"/>
          <p:cNvSpPr txBox="1">
            <a:spLocks/>
          </p:cNvSpPr>
          <p:nvPr/>
        </p:nvSpPr>
        <p:spPr>
          <a:xfrm>
            <a:off x="6084168" y="3723878"/>
            <a:ext cx="2888103" cy="11521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cs-CZ" altLang="cs-CZ" sz="11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Ing. et Ing. </a:t>
            </a:r>
            <a:r>
              <a:rPr lang="cs-CZ" altLang="cs-CZ" sz="1100" b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Michal Halaška, </a:t>
            </a:r>
            <a:r>
              <a:rPr lang="cs-CZ" altLang="cs-CZ" sz="11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Ph.D.</a:t>
            </a:r>
          </a:p>
          <a:p>
            <a:pPr algn="r"/>
            <a:r>
              <a:rPr lang="cs-CZ" altLang="cs-CZ" sz="11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Katedra podnikové ekonomiky a managementu</a:t>
            </a:r>
          </a:p>
        </p:txBody>
      </p:sp>
    </p:spTree>
    <p:extLst>
      <p:ext uri="{BB962C8B-B14F-4D97-AF65-F5344CB8AC3E}">
        <p14:creationId xmlns:p14="http://schemas.microsoft.com/office/powerpoint/2010/main" val="28063346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5616624" cy="507703"/>
          </a:xfrm>
        </p:spPr>
        <p:txBody>
          <a:bodyPr/>
          <a:lstStyle/>
          <a:p>
            <a:r>
              <a:rPr lang="cs-CZ" dirty="0"/>
              <a:t>Re-</a:t>
            </a:r>
            <a:r>
              <a:rPr lang="cs-CZ" dirty="0" err="1"/>
              <a:t>engineering</a:t>
            </a:r>
            <a:r>
              <a:rPr lang="cs-CZ" dirty="0"/>
              <a:t> procesů</a:t>
            </a:r>
          </a:p>
        </p:txBody>
      </p:sp>
      <p:sp>
        <p:nvSpPr>
          <p:cNvPr id="5" name="Zástupný symbol pro obsah 2"/>
          <p:cNvSpPr txBox="1">
            <a:spLocks/>
          </p:cNvSpPr>
          <p:nvPr/>
        </p:nvSpPr>
        <p:spPr>
          <a:xfrm>
            <a:off x="186364" y="728346"/>
            <a:ext cx="7770012" cy="385962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90000"/>
              </a:lnSpc>
            </a:pPr>
            <a:r>
              <a:rPr lang="cs-CZ" sz="2800" dirty="0">
                <a:solidFill>
                  <a:srgbClr val="002060"/>
                </a:solidFill>
              </a:rPr>
              <a:t>Představuje optimalizaci podnikových procesů pro zvýšení efektivity jejich průběhu z pohledu času a nákladů</a:t>
            </a:r>
          </a:p>
          <a:p>
            <a:pPr>
              <a:lnSpc>
                <a:spcPct val="90000"/>
              </a:lnSpc>
            </a:pPr>
            <a:r>
              <a:rPr lang="cs-CZ" sz="2800" dirty="0">
                <a:solidFill>
                  <a:srgbClr val="002060"/>
                </a:solidFill>
              </a:rPr>
              <a:t>Vyplývá z požadované konzistence IS s podnikovými procesy</a:t>
            </a:r>
          </a:p>
          <a:p>
            <a:pPr>
              <a:lnSpc>
                <a:spcPct val="90000"/>
              </a:lnSpc>
            </a:pPr>
            <a:r>
              <a:rPr lang="cs-CZ" sz="2800" dirty="0">
                <a:solidFill>
                  <a:srgbClr val="002060"/>
                </a:solidFill>
              </a:rPr>
              <a:t>Většinou je součástí implementace rozsáhlejších IT systémů, které podporují nově navržené procesy </a:t>
            </a:r>
            <a:br>
              <a:rPr lang="cs-CZ" sz="2400" dirty="0"/>
            </a:br>
            <a:br>
              <a:rPr lang="cs-CZ" sz="2400" dirty="0"/>
            </a:br>
            <a:br>
              <a:rPr lang="cs-CZ" sz="2400" dirty="0"/>
            </a:br>
            <a:br>
              <a:rPr lang="cs-CZ" sz="2400" dirty="0"/>
            </a:br>
            <a:br>
              <a:rPr lang="cs-CZ" sz="2400" dirty="0"/>
            </a:br>
            <a:endParaRPr lang="cs-CZ" sz="2400" dirty="0">
              <a:solidFill>
                <a:srgbClr val="002060"/>
              </a:solidFill>
            </a:endParaRP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8428620" y="4783466"/>
            <a:ext cx="567680" cy="28803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FFD00B30-3549-4D54-BB9C-CBAFAB7A7657}" type="slidenum">
              <a:rPr lang="cs-CZ" sz="1100" smtClean="0">
                <a:solidFill>
                  <a:srgbClr val="307871"/>
                </a:solidFill>
                <a:latin typeface="Enriqueta" panose="02000000000000000000" pitchFamily="2" charset="0"/>
              </a:rPr>
              <a:t>10</a:t>
            </a:fld>
            <a:r>
              <a:rPr lang="cs-CZ" sz="1100" dirty="0">
                <a:solidFill>
                  <a:srgbClr val="307871"/>
                </a:solidFill>
                <a:latin typeface="Enriqueta" panose="02000000000000000000" pitchFamily="2" charset="0"/>
              </a:rPr>
              <a:t>/15</a:t>
            </a:r>
          </a:p>
        </p:txBody>
      </p:sp>
      <p:sp>
        <p:nvSpPr>
          <p:cNvPr id="9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Informační podpora činnosti firmy – informační technologie v podnikové praxi</a:t>
            </a: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582908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5616624" cy="507703"/>
          </a:xfrm>
        </p:spPr>
        <p:txBody>
          <a:bodyPr/>
          <a:lstStyle/>
          <a:p>
            <a:r>
              <a:rPr lang="cs-CZ" dirty="0"/>
              <a:t>Outsourcing</a:t>
            </a:r>
          </a:p>
        </p:txBody>
      </p:sp>
      <p:sp>
        <p:nvSpPr>
          <p:cNvPr id="5" name="Zástupný symbol pro obsah 2"/>
          <p:cNvSpPr txBox="1">
            <a:spLocks/>
          </p:cNvSpPr>
          <p:nvPr/>
        </p:nvSpPr>
        <p:spPr>
          <a:xfrm>
            <a:off x="186364" y="728346"/>
            <a:ext cx="7770012" cy="385962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90000"/>
              </a:lnSpc>
            </a:pPr>
            <a:endParaRPr lang="cs-CZ" sz="2400" dirty="0">
              <a:solidFill>
                <a:srgbClr val="002060"/>
              </a:solidFill>
            </a:endParaRPr>
          </a:p>
          <a:p>
            <a:pPr>
              <a:lnSpc>
                <a:spcPct val="90000"/>
              </a:lnSpc>
            </a:pPr>
            <a:r>
              <a:rPr lang="cs-CZ" sz="2400" dirty="0">
                <a:solidFill>
                  <a:srgbClr val="002060"/>
                </a:solidFill>
              </a:rPr>
              <a:t>Zatímco v minulosti byla dávána přednost vlastnímu vývoji IS, v současnosti vidíme trend využívání dodavatelských řešení</a:t>
            </a:r>
          </a:p>
          <a:p>
            <a:pPr>
              <a:lnSpc>
                <a:spcPct val="90000"/>
              </a:lnSpc>
            </a:pPr>
            <a:r>
              <a:rPr lang="cs-CZ" sz="2400" dirty="0">
                <a:solidFill>
                  <a:srgbClr val="002060"/>
                </a:solidFill>
              </a:rPr>
              <a:t>V případě outsourcingu jde o převedení provozu části nebo celé </a:t>
            </a:r>
            <a:r>
              <a:rPr lang="cs-CZ" sz="2400" b="1" dirty="0">
                <a:solidFill>
                  <a:srgbClr val="002060"/>
                </a:solidFill>
              </a:rPr>
              <a:t>IT infrastruktury</a:t>
            </a:r>
            <a:r>
              <a:rPr lang="cs-CZ" sz="2400" dirty="0">
                <a:solidFill>
                  <a:srgbClr val="002060"/>
                </a:solidFill>
              </a:rPr>
              <a:t> na externí organizaci, která dodává IT původní organizaci formou zpoplatňovaných služeb</a:t>
            </a:r>
          </a:p>
          <a:p>
            <a:pPr>
              <a:lnSpc>
                <a:spcPct val="90000"/>
              </a:lnSpc>
            </a:pPr>
            <a:r>
              <a:rPr lang="cs-CZ" sz="2400" dirty="0">
                <a:solidFill>
                  <a:srgbClr val="002060"/>
                </a:solidFill>
              </a:rPr>
              <a:t>Tento přístup k řešení problémů je jistě výhodný, vzhledem k tomu, že organizace může své kapacity soustředit na svou hlavní činnost a podnikový IS spravuje odborná firma</a:t>
            </a: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8428620" y="4783466"/>
            <a:ext cx="567680" cy="28803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FFD00B30-3549-4D54-BB9C-CBAFAB7A7657}" type="slidenum">
              <a:rPr lang="cs-CZ" sz="1100" smtClean="0">
                <a:solidFill>
                  <a:srgbClr val="307871"/>
                </a:solidFill>
                <a:latin typeface="Enriqueta" panose="02000000000000000000" pitchFamily="2" charset="0"/>
              </a:rPr>
              <a:t>11</a:t>
            </a:fld>
            <a:r>
              <a:rPr lang="cs-CZ" sz="1100" dirty="0">
                <a:solidFill>
                  <a:srgbClr val="307871"/>
                </a:solidFill>
                <a:latin typeface="Enriqueta" panose="02000000000000000000" pitchFamily="2" charset="0"/>
              </a:rPr>
              <a:t>/15</a:t>
            </a:r>
          </a:p>
        </p:txBody>
      </p:sp>
      <p:sp>
        <p:nvSpPr>
          <p:cNvPr id="9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Informační podpora činnosti firmy – informační technologie v podnikové praxi</a:t>
            </a: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3384186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5616624" cy="507703"/>
          </a:xfrm>
        </p:spPr>
        <p:txBody>
          <a:bodyPr/>
          <a:lstStyle/>
          <a:p>
            <a:r>
              <a:rPr lang="cs-CZ" dirty="0"/>
              <a:t>Důraz na kvalitu</a:t>
            </a:r>
          </a:p>
        </p:txBody>
      </p:sp>
      <p:sp>
        <p:nvSpPr>
          <p:cNvPr id="5" name="Zástupný symbol pro obsah 2"/>
          <p:cNvSpPr txBox="1">
            <a:spLocks/>
          </p:cNvSpPr>
          <p:nvPr/>
        </p:nvSpPr>
        <p:spPr>
          <a:xfrm>
            <a:off x="186364" y="728346"/>
            <a:ext cx="7770012" cy="385962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90000"/>
              </a:lnSpc>
            </a:pPr>
            <a:endParaRPr lang="cs-CZ" sz="2400" dirty="0">
              <a:solidFill>
                <a:srgbClr val="002060"/>
              </a:solidFill>
            </a:endParaRPr>
          </a:p>
          <a:p>
            <a:pPr>
              <a:lnSpc>
                <a:spcPct val="90000"/>
              </a:lnSpc>
            </a:pPr>
            <a:r>
              <a:rPr lang="cs-CZ" sz="2400" dirty="0">
                <a:solidFill>
                  <a:srgbClr val="002060"/>
                </a:solidFill>
              </a:rPr>
              <a:t>Důraz na kvalitu můžeme vnímat v rámci tří dimenzí</a:t>
            </a:r>
            <a:endParaRPr lang="cs-CZ" sz="2000" dirty="0">
              <a:solidFill>
                <a:srgbClr val="002060"/>
              </a:solidFill>
            </a:endParaRPr>
          </a:p>
          <a:p>
            <a:pPr lvl="1">
              <a:lnSpc>
                <a:spcPct val="90000"/>
              </a:lnSpc>
            </a:pPr>
            <a:r>
              <a:rPr lang="cs-CZ" sz="2000" dirty="0">
                <a:solidFill>
                  <a:srgbClr val="002060"/>
                </a:solidFill>
              </a:rPr>
              <a:t>Kvalita IS</a:t>
            </a:r>
          </a:p>
          <a:p>
            <a:pPr lvl="1">
              <a:lnSpc>
                <a:spcPct val="90000"/>
              </a:lnSpc>
            </a:pPr>
            <a:r>
              <a:rPr lang="cs-CZ" sz="2000" dirty="0">
                <a:solidFill>
                  <a:srgbClr val="002060"/>
                </a:solidFill>
              </a:rPr>
              <a:t>Kvalita dat a informací</a:t>
            </a:r>
          </a:p>
          <a:p>
            <a:pPr lvl="1">
              <a:lnSpc>
                <a:spcPct val="90000"/>
              </a:lnSpc>
            </a:pPr>
            <a:r>
              <a:rPr lang="cs-CZ" sz="2000" dirty="0">
                <a:solidFill>
                  <a:srgbClr val="002060"/>
                </a:solidFill>
              </a:rPr>
              <a:t>Podpora systému řízení jakosti</a:t>
            </a:r>
            <a:endParaRPr lang="cs-CZ" sz="1600" dirty="0">
              <a:solidFill>
                <a:srgbClr val="002060"/>
              </a:solidFill>
            </a:endParaRPr>
          </a:p>
          <a:p>
            <a:pPr>
              <a:lnSpc>
                <a:spcPct val="90000"/>
              </a:lnSpc>
            </a:pPr>
            <a:r>
              <a:rPr lang="cs-CZ" sz="2400" dirty="0">
                <a:solidFill>
                  <a:srgbClr val="002060"/>
                </a:solidFill>
              </a:rPr>
              <a:t>Proto musí moderní IS zvládat metody analýzy podnikových procesů, sledující jejich podíl na plnění strategických cílů a způsob jejich podpory IT systémy</a:t>
            </a:r>
          </a:p>
          <a:p>
            <a:pPr>
              <a:lnSpc>
                <a:spcPct val="90000"/>
              </a:lnSpc>
            </a:pPr>
            <a:r>
              <a:rPr lang="cs-CZ" sz="2400" dirty="0" err="1">
                <a:solidFill>
                  <a:srgbClr val="002060"/>
                </a:solidFill>
              </a:rPr>
              <a:t>Benchmarking</a:t>
            </a:r>
            <a:r>
              <a:rPr lang="cs-CZ" sz="2400" dirty="0">
                <a:solidFill>
                  <a:srgbClr val="002060"/>
                </a:solidFill>
              </a:rPr>
              <a:t>, TQM (</a:t>
            </a:r>
            <a:r>
              <a:rPr lang="cs-CZ" sz="2400" dirty="0" err="1">
                <a:solidFill>
                  <a:srgbClr val="002060"/>
                </a:solidFill>
              </a:rPr>
              <a:t>Total</a:t>
            </a:r>
            <a:r>
              <a:rPr lang="cs-CZ" sz="2400" dirty="0">
                <a:solidFill>
                  <a:srgbClr val="002060"/>
                </a:solidFill>
              </a:rPr>
              <a:t> </a:t>
            </a:r>
            <a:r>
              <a:rPr lang="cs-CZ" sz="2400" dirty="0" err="1">
                <a:solidFill>
                  <a:srgbClr val="002060"/>
                </a:solidFill>
              </a:rPr>
              <a:t>Quality</a:t>
            </a:r>
            <a:r>
              <a:rPr lang="cs-CZ" sz="2400" dirty="0">
                <a:solidFill>
                  <a:srgbClr val="002060"/>
                </a:solidFill>
              </a:rPr>
              <a:t> Management)</a:t>
            </a:r>
            <a:br>
              <a:rPr lang="cs-CZ" sz="2400" dirty="0"/>
            </a:br>
            <a:endParaRPr lang="cs-CZ" sz="2400" dirty="0">
              <a:solidFill>
                <a:srgbClr val="002060"/>
              </a:solidFill>
            </a:endParaRP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8428620" y="4783466"/>
            <a:ext cx="567680" cy="28803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FFD00B30-3549-4D54-BB9C-CBAFAB7A7657}" type="slidenum">
              <a:rPr lang="cs-CZ" sz="1100" smtClean="0">
                <a:solidFill>
                  <a:srgbClr val="307871"/>
                </a:solidFill>
                <a:latin typeface="Enriqueta" panose="02000000000000000000" pitchFamily="2" charset="0"/>
              </a:rPr>
              <a:t>12</a:t>
            </a:fld>
            <a:r>
              <a:rPr lang="cs-CZ" sz="1100" dirty="0">
                <a:solidFill>
                  <a:srgbClr val="307871"/>
                </a:solidFill>
                <a:latin typeface="Enriqueta" panose="02000000000000000000" pitchFamily="2" charset="0"/>
              </a:rPr>
              <a:t>/15</a:t>
            </a:r>
          </a:p>
        </p:txBody>
      </p:sp>
      <p:sp>
        <p:nvSpPr>
          <p:cNvPr id="9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Informační podpora činnosti firmy – informační technologie v podnikové praxi</a:t>
            </a: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6771864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5616624" cy="507703"/>
          </a:xfrm>
        </p:spPr>
        <p:txBody>
          <a:bodyPr/>
          <a:lstStyle/>
          <a:p>
            <a:r>
              <a:rPr lang="cs-CZ" dirty="0" err="1"/>
              <a:t>Machine</a:t>
            </a:r>
            <a:r>
              <a:rPr lang="cs-CZ" dirty="0"/>
              <a:t> </a:t>
            </a:r>
            <a:r>
              <a:rPr lang="cs-CZ" dirty="0" err="1"/>
              <a:t>learning</a:t>
            </a:r>
            <a:endParaRPr lang="cs-CZ" dirty="0"/>
          </a:p>
        </p:txBody>
      </p:sp>
      <p:sp>
        <p:nvSpPr>
          <p:cNvPr id="5" name="Zástupný symbol pro obsah 2"/>
          <p:cNvSpPr txBox="1">
            <a:spLocks/>
          </p:cNvSpPr>
          <p:nvPr/>
        </p:nvSpPr>
        <p:spPr>
          <a:xfrm>
            <a:off x="186364" y="728346"/>
            <a:ext cx="7770012" cy="385962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90000"/>
              </a:lnSpc>
            </a:pPr>
            <a:endParaRPr lang="cs-CZ" sz="2400" dirty="0">
              <a:solidFill>
                <a:srgbClr val="002060"/>
              </a:solidFill>
            </a:endParaRPr>
          </a:p>
          <a:p>
            <a:pPr>
              <a:lnSpc>
                <a:spcPct val="90000"/>
              </a:lnSpc>
            </a:pPr>
            <a:r>
              <a:rPr lang="cs-CZ" sz="2400" dirty="0">
                <a:solidFill>
                  <a:srgbClr val="002060"/>
                </a:solidFill>
              </a:rPr>
              <a:t>Zabývá výzkumem toho, jak mohou počítačové programy zlepšovat svou výkonnost, aniž by bylo nutno toto explicitně programovat</a:t>
            </a:r>
          </a:p>
          <a:p>
            <a:pPr>
              <a:lnSpc>
                <a:spcPct val="90000"/>
              </a:lnSpc>
            </a:pPr>
            <a:r>
              <a:rPr lang="cs-CZ" sz="2400" dirty="0">
                <a:solidFill>
                  <a:srgbClr val="002060"/>
                </a:solidFill>
              </a:rPr>
              <a:t>Součástí disciplíny zvané umělá inteligence</a:t>
            </a:r>
          </a:p>
          <a:p>
            <a:pPr>
              <a:lnSpc>
                <a:spcPct val="90000"/>
              </a:lnSpc>
            </a:pPr>
            <a:r>
              <a:rPr lang="cs-CZ" sz="2400" dirty="0">
                <a:solidFill>
                  <a:srgbClr val="002060"/>
                </a:solidFill>
              </a:rPr>
              <a:t>Vybrané </a:t>
            </a:r>
            <a:r>
              <a:rPr lang="cs-CZ" sz="2400" dirty="0" err="1">
                <a:solidFill>
                  <a:srgbClr val="002060"/>
                </a:solidFill>
              </a:rPr>
              <a:t>machine</a:t>
            </a:r>
            <a:r>
              <a:rPr lang="cs-CZ" sz="2400" dirty="0">
                <a:solidFill>
                  <a:srgbClr val="002060"/>
                </a:solidFill>
              </a:rPr>
              <a:t> </a:t>
            </a:r>
            <a:r>
              <a:rPr lang="cs-CZ" sz="2400" dirty="0" err="1">
                <a:solidFill>
                  <a:srgbClr val="002060"/>
                </a:solidFill>
              </a:rPr>
              <a:t>learninigové</a:t>
            </a:r>
            <a:r>
              <a:rPr lang="cs-CZ" sz="2400" dirty="0">
                <a:solidFill>
                  <a:srgbClr val="002060"/>
                </a:solidFill>
              </a:rPr>
              <a:t> metody</a:t>
            </a:r>
          </a:p>
          <a:p>
            <a:pPr lvl="1">
              <a:lnSpc>
                <a:spcPct val="90000"/>
              </a:lnSpc>
            </a:pPr>
            <a:r>
              <a:rPr lang="cs-CZ" sz="2000" dirty="0">
                <a:solidFill>
                  <a:srgbClr val="002060"/>
                </a:solidFill>
              </a:rPr>
              <a:t>Neuronové sítě (klasifikace, predikce, finanční analýzy, kontrola a optimalizace)</a:t>
            </a:r>
          </a:p>
          <a:p>
            <a:pPr lvl="1">
              <a:lnSpc>
                <a:spcPct val="90000"/>
              </a:lnSpc>
            </a:pPr>
            <a:r>
              <a:rPr lang="cs-CZ" sz="2000" dirty="0">
                <a:solidFill>
                  <a:srgbClr val="002060"/>
                </a:solidFill>
              </a:rPr>
              <a:t>Genetické algoritmy</a:t>
            </a:r>
            <a:br>
              <a:rPr lang="cs-CZ" sz="2000" dirty="0"/>
            </a:br>
            <a:br>
              <a:rPr lang="cs-CZ" sz="2000" dirty="0"/>
            </a:br>
            <a:endParaRPr lang="cs-CZ" sz="2000" dirty="0">
              <a:solidFill>
                <a:srgbClr val="002060"/>
              </a:solidFill>
            </a:endParaRP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8428620" y="4783466"/>
            <a:ext cx="567680" cy="28803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FFD00B30-3549-4D54-BB9C-CBAFAB7A7657}" type="slidenum">
              <a:rPr lang="cs-CZ" sz="1100" smtClean="0">
                <a:solidFill>
                  <a:srgbClr val="307871"/>
                </a:solidFill>
                <a:latin typeface="Enriqueta" panose="02000000000000000000" pitchFamily="2" charset="0"/>
              </a:rPr>
              <a:t>13</a:t>
            </a:fld>
            <a:r>
              <a:rPr lang="cs-CZ" sz="1100" dirty="0">
                <a:solidFill>
                  <a:srgbClr val="307871"/>
                </a:solidFill>
                <a:latin typeface="Enriqueta" panose="02000000000000000000" pitchFamily="2" charset="0"/>
              </a:rPr>
              <a:t>/15</a:t>
            </a:r>
          </a:p>
        </p:txBody>
      </p:sp>
      <p:sp>
        <p:nvSpPr>
          <p:cNvPr id="9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Informační podpora činnosti firmy – informační technologie v podnikové praxi</a:t>
            </a: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398191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5616624" cy="507703"/>
          </a:xfrm>
        </p:spPr>
        <p:txBody>
          <a:bodyPr/>
          <a:lstStyle/>
          <a:p>
            <a:r>
              <a:rPr lang="cs-CZ" dirty="0"/>
              <a:t>Systémy umělé inteligence</a:t>
            </a:r>
          </a:p>
        </p:txBody>
      </p:sp>
      <p:sp>
        <p:nvSpPr>
          <p:cNvPr id="5" name="Zástupný symbol pro obsah 2"/>
          <p:cNvSpPr txBox="1">
            <a:spLocks/>
          </p:cNvSpPr>
          <p:nvPr/>
        </p:nvSpPr>
        <p:spPr>
          <a:xfrm>
            <a:off x="186364" y="728346"/>
            <a:ext cx="7770012" cy="385962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90000"/>
              </a:lnSpc>
            </a:pPr>
            <a:endParaRPr lang="cs-CZ" sz="2400" dirty="0">
              <a:solidFill>
                <a:srgbClr val="002060"/>
              </a:solidFill>
            </a:endParaRPr>
          </a:p>
          <a:p>
            <a:pPr>
              <a:lnSpc>
                <a:spcPct val="90000"/>
              </a:lnSpc>
            </a:pPr>
            <a:r>
              <a:rPr lang="cs-CZ" sz="2400" dirty="0">
                <a:solidFill>
                  <a:srgbClr val="002060"/>
                </a:solidFill>
              </a:rPr>
              <a:t>Mezi tyto systémy můžeme zařadit například </a:t>
            </a:r>
            <a:r>
              <a:rPr lang="cs-CZ" sz="2400" b="1" dirty="0">
                <a:solidFill>
                  <a:srgbClr val="002060"/>
                </a:solidFill>
              </a:rPr>
              <a:t>inteligentní agenty</a:t>
            </a:r>
            <a:r>
              <a:rPr lang="cs-CZ" sz="2400" dirty="0">
                <a:solidFill>
                  <a:srgbClr val="002060"/>
                </a:solidFill>
              </a:rPr>
              <a:t>, kteří umožňují procházet velké množství firemních dat a hledat v nich důležité informace</a:t>
            </a:r>
          </a:p>
          <a:p>
            <a:pPr>
              <a:lnSpc>
                <a:spcPct val="90000"/>
              </a:lnSpc>
            </a:pPr>
            <a:r>
              <a:rPr lang="cs-CZ" sz="2400" dirty="0">
                <a:solidFill>
                  <a:srgbClr val="002060"/>
                </a:solidFill>
              </a:rPr>
              <a:t>Můžeme se s nimi setkat v operačních systémech, softwarových aplikacích, emailových systémech atd.</a:t>
            </a:r>
          </a:p>
          <a:p>
            <a:pPr>
              <a:lnSpc>
                <a:spcPct val="90000"/>
              </a:lnSpc>
            </a:pPr>
            <a:r>
              <a:rPr lang="cs-CZ" sz="2400" dirty="0">
                <a:solidFill>
                  <a:srgbClr val="002060"/>
                </a:solidFill>
              </a:rPr>
              <a:t>Genetické algoritmy, fuzzy logika, neuronové sítě a expertní systémy, atd., všechny tyto metody mohou být integrovány do jediné aplikace a využít tak nejlepších vlastností každé jedné této technologie</a:t>
            </a:r>
            <a:br>
              <a:rPr lang="cs-CZ" sz="2400" dirty="0"/>
            </a:br>
            <a:endParaRPr lang="cs-CZ" sz="2400" dirty="0">
              <a:solidFill>
                <a:srgbClr val="002060"/>
              </a:solidFill>
            </a:endParaRPr>
          </a:p>
          <a:p>
            <a:pPr>
              <a:lnSpc>
                <a:spcPct val="90000"/>
              </a:lnSpc>
            </a:pPr>
            <a:endParaRPr lang="cs-CZ" sz="2400" dirty="0">
              <a:solidFill>
                <a:srgbClr val="002060"/>
              </a:solidFill>
            </a:endParaRPr>
          </a:p>
          <a:p>
            <a:pPr>
              <a:lnSpc>
                <a:spcPct val="90000"/>
              </a:lnSpc>
            </a:pPr>
            <a:endParaRPr lang="cs-CZ" sz="2000" dirty="0">
              <a:solidFill>
                <a:srgbClr val="002060"/>
              </a:solidFill>
            </a:endParaRP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8428620" y="4783466"/>
            <a:ext cx="567680" cy="28803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FFD00B30-3549-4D54-BB9C-CBAFAB7A7657}" type="slidenum">
              <a:rPr lang="cs-CZ" sz="1100" smtClean="0">
                <a:solidFill>
                  <a:srgbClr val="307871"/>
                </a:solidFill>
                <a:latin typeface="Enriqueta" panose="02000000000000000000" pitchFamily="2" charset="0"/>
              </a:rPr>
              <a:t>14</a:t>
            </a:fld>
            <a:r>
              <a:rPr lang="cs-CZ" sz="1100" dirty="0">
                <a:solidFill>
                  <a:srgbClr val="307871"/>
                </a:solidFill>
                <a:latin typeface="Enriqueta" panose="02000000000000000000" pitchFamily="2" charset="0"/>
              </a:rPr>
              <a:t>/15</a:t>
            </a:r>
          </a:p>
        </p:txBody>
      </p:sp>
      <p:sp>
        <p:nvSpPr>
          <p:cNvPr id="9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Informační podpora činnosti firmy – informační technologie v podnikové praxi</a:t>
            </a: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3624184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5616624" cy="507703"/>
          </a:xfrm>
        </p:spPr>
        <p:txBody>
          <a:bodyPr/>
          <a:lstStyle/>
          <a:p>
            <a:r>
              <a:rPr lang="cs-CZ" dirty="0" err="1"/>
              <a:t>Quantum</a:t>
            </a:r>
            <a:r>
              <a:rPr lang="cs-CZ" dirty="0"/>
              <a:t> </a:t>
            </a:r>
            <a:r>
              <a:rPr lang="cs-CZ" dirty="0" err="1"/>
              <a:t>computing</a:t>
            </a:r>
            <a:endParaRPr lang="cs-CZ" dirty="0"/>
          </a:p>
        </p:txBody>
      </p:sp>
      <p:sp>
        <p:nvSpPr>
          <p:cNvPr id="5" name="Zástupný symbol pro obsah 2"/>
          <p:cNvSpPr txBox="1">
            <a:spLocks/>
          </p:cNvSpPr>
          <p:nvPr/>
        </p:nvSpPr>
        <p:spPr>
          <a:xfrm>
            <a:off x="186364" y="728346"/>
            <a:ext cx="7770012" cy="385962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90000"/>
              </a:lnSpc>
            </a:pPr>
            <a:r>
              <a:rPr lang="cs-CZ" sz="2400" dirty="0">
                <a:solidFill>
                  <a:srgbClr val="002060"/>
                </a:solidFill>
              </a:rPr>
              <a:t>Výpočty prováděné na kvantových počítačích (</a:t>
            </a:r>
            <a:r>
              <a:rPr lang="cs-CZ" sz="2400" i="1" dirty="0" err="1">
                <a:solidFill>
                  <a:srgbClr val="002060"/>
                </a:solidFill>
              </a:rPr>
              <a:t>quantum</a:t>
            </a:r>
            <a:r>
              <a:rPr lang="cs-CZ" sz="2400" i="1" dirty="0">
                <a:solidFill>
                  <a:srgbClr val="002060"/>
                </a:solidFill>
              </a:rPr>
              <a:t> </a:t>
            </a:r>
            <a:r>
              <a:rPr lang="cs-CZ" sz="2400" i="1" dirty="0" err="1">
                <a:solidFill>
                  <a:srgbClr val="002060"/>
                </a:solidFill>
              </a:rPr>
              <a:t>computer</a:t>
            </a:r>
            <a:r>
              <a:rPr lang="cs-CZ" sz="2400" dirty="0">
                <a:solidFill>
                  <a:srgbClr val="002060"/>
                </a:solidFill>
              </a:rPr>
              <a:t>), namísto klasických počítačů, které mají značný potenciál v posunutí možností, které technologie nabízí a to zejména v době, kdy klasické počítače začínají dosahovat limitu svých možností</a:t>
            </a:r>
          </a:p>
          <a:p>
            <a:pPr>
              <a:lnSpc>
                <a:spcPct val="90000"/>
              </a:lnSpc>
            </a:pPr>
            <a:r>
              <a:rPr lang="cs-CZ" sz="2400" dirty="0">
                <a:solidFill>
                  <a:srgbClr val="002060"/>
                </a:solidFill>
              </a:rPr>
              <a:t>Kvantové počítače jsou založené na principech kvantové fyziky respektive mechaniky</a:t>
            </a:r>
          </a:p>
          <a:p>
            <a:pPr>
              <a:lnSpc>
                <a:spcPct val="90000"/>
              </a:lnSpc>
            </a:pPr>
            <a:r>
              <a:rPr lang="cs-CZ" sz="2400" dirty="0" err="1">
                <a:solidFill>
                  <a:srgbClr val="002060"/>
                </a:solidFill>
              </a:rPr>
              <a:t>Quantum</a:t>
            </a:r>
            <a:r>
              <a:rPr lang="cs-CZ" sz="2400" dirty="0">
                <a:solidFill>
                  <a:srgbClr val="002060"/>
                </a:solidFill>
              </a:rPr>
              <a:t> </a:t>
            </a:r>
            <a:r>
              <a:rPr lang="cs-CZ" sz="2400" dirty="0" err="1">
                <a:solidFill>
                  <a:srgbClr val="002060"/>
                </a:solidFill>
              </a:rPr>
              <a:t>computing</a:t>
            </a:r>
            <a:r>
              <a:rPr lang="cs-CZ" sz="2400" dirty="0">
                <a:solidFill>
                  <a:srgbClr val="002060"/>
                </a:solidFill>
              </a:rPr>
              <a:t> má potenciál v rámci optimalizačních úloh (logistické úlohy, plánování, optimalizace portfolia), simulací, </a:t>
            </a:r>
            <a:r>
              <a:rPr lang="cs-CZ" sz="2400" dirty="0" err="1">
                <a:solidFill>
                  <a:srgbClr val="002060"/>
                </a:solidFill>
              </a:rPr>
              <a:t>machine</a:t>
            </a:r>
            <a:r>
              <a:rPr lang="cs-CZ" sz="2400" dirty="0">
                <a:solidFill>
                  <a:srgbClr val="002060"/>
                </a:solidFill>
              </a:rPr>
              <a:t> </a:t>
            </a:r>
            <a:r>
              <a:rPr lang="cs-CZ" sz="2400" dirty="0" err="1">
                <a:solidFill>
                  <a:srgbClr val="002060"/>
                </a:solidFill>
              </a:rPr>
              <a:t>learningu</a:t>
            </a:r>
            <a:r>
              <a:rPr lang="cs-CZ" sz="2400" dirty="0">
                <a:solidFill>
                  <a:srgbClr val="002060"/>
                </a:solidFill>
              </a:rPr>
              <a:t>, kryptografii a dalších</a:t>
            </a:r>
            <a:br>
              <a:rPr lang="cs-CZ" sz="2000" dirty="0"/>
            </a:br>
            <a:br>
              <a:rPr lang="cs-CZ" sz="2000" dirty="0"/>
            </a:br>
            <a:br>
              <a:rPr lang="cs-CZ" sz="2000" dirty="0"/>
            </a:br>
            <a:endParaRPr lang="cs-CZ" sz="2000" dirty="0">
              <a:solidFill>
                <a:srgbClr val="002060"/>
              </a:solidFill>
            </a:endParaRP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8428620" y="4783466"/>
            <a:ext cx="567680" cy="28803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FFD00B30-3549-4D54-BB9C-CBAFAB7A7657}" type="slidenum">
              <a:rPr lang="cs-CZ" sz="1100" smtClean="0">
                <a:solidFill>
                  <a:srgbClr val="307871"/>
                </a:solidFill>
                <a:latin typeface="Enriqueta" panose="02000000000000000000" pitchFamily="2" charset="0"/>
              </a:rPr>
              <a:t>15</a:t>
            </a:fld>
            <a:r>
              <a:rPr lang="cs-CZ" sz="1100" dirty="0">
                <a:solidFill>
                  <a:srgbClr val="307871"/>
                </a:solidFill>
                <a:latin typeface="Enriqueta" panose="02000000000000000000" pitchFamily="2" charset="0"/>
              </a:rPr>
              <a:t>/15</a:t>
            </a:r>
          </a:p>
        </p:txBody>
      </p:sp>
      <p:sp>
        <p:nvSpPr>
          <p:cNvPr id="9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Informační podpora činnosti firmy – informační technologie v podnikové praxi</a:t>
            </a: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6901857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979712" y="2067694"/>
            <a:ext cx="4536504" cy="507703"/>
          </a:xfrm>
        </p:spPr>
        <p:txBody>
          <a:bodyPr/>
          <a:lstStyle/>
          <a:p>
            <a:pPr algn="ctr"/>
            <a:r>
              <a:rPr lang="cs-CZ" dirty="0"/>
              <a:t>Děkuji za pozornost</a:t>
            </a:r>
          </a:p>
        </p:txBody>
      </p:sp>
      <p:sp>
        <p:nvSpPr>
          <p:cNvPr id="5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Informační podpora činnosti firmy – informační technologie v podnikové praxi</a:t>
            </a: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533452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431540" y="987574"/>
            <a:ext cx="8280920" cy="2952328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Význam informačních technologií v podnikové praxi</a:t>
            </a:r>
          </a:p>
          <a:p>
            <a:r>
              <a:rPr 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Pojem podniková informatika</a:t>
            </a:r>
          </a:p>
          <a:p>
            <a:r>
              <a:rPr 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Současné a budoucí trendy v </a:t>
            </a:r>
            <a:r>
              <a:rPr lang="cs-CZ" sz="1800" b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informačních technologiích</a:t>
            </a:r>
            <a:endParaRPr 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3888432" cy="507703"/>
          </a:xfrm>
        </p:spPr>
        <p:txBody>
          <a:bodyPr/>
          <a:lstStyle/>
          <a:p>
            <a:r>
              <a:rPr lang="cs-CZ" dirty="0"/>
              <a:t>Obsah prezentace</a:t>
            </a:r>
          </a:p>
        </p:txBody>
      </p:sp>
      <p:sp>
        <p:nvSpPr>
          <p:cNvPr id="7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Informační podpora činnosti firmy – informační technologie v podnikové praxi</a:t>
            </a: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5" name="Zástupný symbol pro obsah 2"/>
          <p:cNvSpPr txBox="1">
            <a:spLocks/>
          </p:cNvSpPr>
          <p:nvPr/>
        </p:nvSpPr>
        <p:spPr>
          <a:xfrm>
            <a:off x="8428620" y="4783466"/>
            <a:ext cx="567680" cy="28803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7E400C85-A396-4174-AB0D-0E3FE9C4189D}" type="slidenum">
              <a:rPr lang="cs-CZ" sz="1100" smtClean="0">
                <a:solidFill>
                  <a:srgbClr val="307871"/>
                </a:solidFill>
                <a:latin typeface="Enriqueta" panose="02000000000000000000" pitchFamily="2" charset="0"/>
              </a:rPr>
              <a:t>2</a:t>
            </a:fld>
            <a:r>
              <a:rPr lang="cs-CZ" sz="1100" dirty="0">
                <a:solidFill>
                  <a:srgbClr val="307871"/>
                </a:solidFill>
                <a:latin typeface="Enriqueta" panose="02000000000000000000" pitchFamily="2" charset="0"/>
              </a:rPr>
              <a:t>/15</a:t>
            </a:r>
          </a:p>
        </p:txBody>
      </p:sp>
    </p:spTree>
    <p:extLst>
      <p:ext uri="{BB962C8B-B14F-4D97-AF65-F5344CB8AC3E}">
        <p14:creationId xmlns:p14="http://schemas.microsoft.com/office/powerpoint/2010/main" val="29975437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5760640" cy="507703"/>
          </a:xfrm>
        </p:spPr>
        <p:txBody>
          <a:bodyPr/>
          <a:lstStyle/>
          <a:p>
            <a:r>
              <a:rPr lang="cs-CZ" dirty="0"/>
              <a:t>Informační technologie v podnikové praxi</a:t>
            </a:r>
          </a:p>
        </p:txBody>
      </p:sp>
      <p:sp>
        <p:nvSpPr>
          <p:cNvPr id="5" name="Zástupný symbol pro obsah 2"/>
          <p:cNvSpPr txBox="1">
            <a:spLocks/>
          </p:cNvSpPr>
          <p:nvPr/>
        </p:nvSpPr>
        <p:spPr>
          <a:xfrm>
            <a:off x="186364" y="728346"/>
            <a:ext cx="7770012" cy="385962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90000"/>
              </a:lnSpc>
            </a:pPr>
            <a:endParaRPr lang="cs-CZ" sz="2400" dirty="0">
              <a:solidFill>
                <a:srgbClr val="002060"/>
              </a:solidFill>
            </a:endParaRPr>
          </a:p>
          <a:p>
            <a:pPr>
              <a:lnSpc>
                <a:spcPct val="90000"/>
              </a:lnSpc>
            </a:pPr>
            <a:r>
              <a:rPr lang="cs-CZ" sz="2400" dirty="0">
                <a:solidFill>
                  <a:srgbClr val="002060"/>
                </a:solidFill>
              </a:rPr>
              <a:t>Informační technologie jsou nástrojem pro jednodušší, rychlejší a efektivnější dosažení konkrétních řešení a cílů</a:t>
            </a:r>
          </a:p>
          <a:p>
            <a:pPr>
              <a:lnSpc>
                <a:spcPct val="90000"/>
              </a:lnSpc>
            </a:pPr>
            <a:r>
              <a:rPr lang="cs-CZ" sz="2400" dirty="0">
                <a:solidFill>
                  <a:srgbClr val="002060"/>
                </a:solidFill>
              </a:rPr>
              <a:t>Informační a komunikační technologie (ICT) zaznamenaly v posledních letech bouřlivý rozvoj nejen v podnikatelské a obchodní sféře, ale státní správě atp.</a:t>
            </a:r>
          </a:p>
          <a:p>
            <a:pPr>
              <a:lnSpc>
                <a:spcPct val="90000"/>
              </a:lnSpc>
            </a:pPr>
            <a:r>
              <a:rPr lang="cs-CZ" sz="2400" dirty="0">
                <a:solidFill>
                  <a:srgbClr val="002060"/>
                </a:solidFill>
              </a:rPr>
              <a:t>ICT se staly významným nástrojem pro úspěšné naplňování strategických záměrů a cílů</a:t>
            </a: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8428620" y="4783466"/>
            <a:ext cx="567680" cy="28803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FFD00B30-3549-4D54-BB9C-CBAFAB7A7657}" type="slidenum">
              <a:rPr lang="cs-CZ" sz="1100" smtClean="0">
                <a:solidFill>
                  <a:srgbClr val="307871"/>
                </a:solidFill>
                <a:latin typeface="Enriqueta" panose="02000000000000000000" pitchFamily="2" charset="0"/>
              </a:rPr>
              <a:t>3</a:t>
            </a:fld>
            <a:r>
              <a:rPr lang="cs-CZ" sz="1100" dirty="0">
                <a:solidFill>
                  <a:srgbClr val="307871"/>
                </a:solidFill>
                <a:latin typeface="Enriqueta" panose="02000000000000000000" pitchFamily="2" charset="0"/>
              </a:rPr>
              <a:t>/15</a:t>
            </a:r>
          </a:p>
        </p:txBody>
      </p:sp>
      <p:sp>
        <p:nvSpPr>
          <p:cNvPr id="9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Informační podpora činnosti firmy – informační technologie v podnikové praxi</a:t>
            </a: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16490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5616624" cy="507703"/>
          </a:xfrm>
        </p:spPr>
        <p:txBody>
          <a:bodyPr/>
          <a:lstStyle/>
          <a:p>
            <a:r>
              <a:rPr lang="cs-CZ" dirty="0"/>
              <a:t>Podniková informatika</a:t>
            </a:r>
          </a:p>
        </p:txBody>
      </p:sp>
      <p:sp>
        <p:nvSpPr>
          <p:cNvPr id="5" name="Zástupný symbol pro obsah 2"/>
          <p:cNvSpPr txBox="1">
            <a:spLocks/>
          </p:cNvSpPr>
          <p:nvPr/>
        </p:nvSpPr>
        <p:spPr>
          <a:xfrm>
            <a:off x="186364" y="728346"/>
            <a:ext cx="7770012" cy="385962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90000"/>
              </a:lnSpc>
              <a:buNone/>
            </a:pPr>
            <a:r>
              <a:rPr lang="cs-CZ" sz="2400" b="1" dirty="0">
                <a:solidFill>
                  <a:srgbClr val="002060"/>
                </a:solidFill>
              </a:rPr>
              <a:t>Podniková informatika </a:t>
            </a:r>
            <a:r>
              <a:rPr lang="cs-CZ" sz="2400" dirty="0">
                <a:solidFill>
                  <a:srgbClr val="002060"/>
                </a:solidFill>
              </a:rPr>
              <a:t>je široký pojem, který přesahuje působnost specializovaných útvarů. Rychle roste komplexnost problematiky a pochopení role IT je nutné u většiny pracovníků na různých úrovních. ICT se stávají součástí řízení společnosti na nižších, středních i nejvyšších úrovních. </a:t>
            </a:r>
            <a:br>
              <a:rPr lang="cs-CZ" sz="2400" dirty="0">
                <a:solidFill>
                  <a:srgbClr val="002060"/>
                </a:solidFill>
              </a:rPr>
            </a:br>
            <a:endParaRPr lang="cs-CZ" sz="2400" dirty="0">
              <a:solidFill>
                <a:srgbClr val="002060"/>
              </a:solidFill>
            </a:endParaRPr>
          </a:p>
          <a:p>
            <a:pPr marL="0" indent="0">
              <a:lnSpc>
                <a:spcPct val="90000"/>
              </a:lnSpc>
              <a:buNone/>
            </a:pPr>
            <a:r>
              <a:rPr lang="cs-CZ" sz="2400" dirty="0">
                <a:solidFill>
                  <a:srgbClr val="002060"/>
                </a:solidFill>
              </a:rPr>
              <a:t>S ohledem na rozvoj globální ekonomiky je oblast podnikové informatiky klíčovou pro efektivnost a konkurenceschopnost každé firmy. S tím koresponduje i tzv. </a:t>
            </a:r>
            <a:r>
              <a:rPr lang="cs-CZ" sz="2400" b="1" dirty="0">
                <a:solidFill>
                  <a:srgbClr val="002060"/>
                </a:solidFill>
              </a:rPr>
              <a:t>počítačová a informační gramotnost</a:t>
            </a:r>
            <a:r>
              <a:rPr lang="cs-CZ" sz="2400" dirty="0">
                <a:solidFill>
                  <a:srgbClr val="002060"/>
                </a:solidFill>
              </a:rPr>
              <a:t> jako základní kvalifikační vybavení manažera. </a:t>
            </a:r>
            <a:br>
              <a:rPr lang="cs-CZ" sz="2400" dirty="0"/>
            </a:br>
            <a:endParaRPr lang="cs-CZ" sz="2400" dirty="0">
              <a:solidFill>
                <a:srgbClr val="002060"/>
              </a:solidFill>
            </a:endParaRP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8428620" y="4783466"/>
            <a:ext cx="567680" cy="28803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FFD00B30-3549-4D54-BB9C-CBAFAB7A7657}" type="slidenum">
              <a:rPr lang="cs-CZ" sz="1100" smtClean="0">
                <a:solidFill>
                  <a:srgbClr val="307871"/>
                </a:solidFill>
                <a:latin typeface="Enriqueta" panose="02000000000000000000" pitchFamily="2" charset="0"/>
              </a:rPr>
              <a:t>4</a:t>
            </a:fld>
            <a:r>
              <a:rPr lang="cs-CZ" sz="1100" dirty="0">
                <a:solidFill>
                  <a:srgbClr val="307871"/>
                </a:solidFill>
                <a:latin typeface="Enriqueta" panose="02000000000000000000" pitchFamily="2" charset="0"/>
              </a:rPr>
              <a:t>/15</a:t>
            </a:r>
          </a:p>
        </p:txBody>
      </p:sp>
      <p:sp>
        <p:nvSpPr>
          <p:cNvPr id="9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Informační podpora činnosti firmy – informační technologie v podnikové praxi</a:t>
            </a: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44150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5616624" cy="507703"/>
          </a:xfrm>
        </p:spPr>
        <p:txBody>
          <a:bodyPr/>
          <a:lstStyle/>
          <a:p>
            <a:r>
              <a:rPr lang="cs-CZ" dirty="0"/>
              <a:t>Trendy v informačních technologiích</a:t>
            </a:r>
          </a:p>
        </p:txBody>
      </p:sp>
      <p:sp>
        <p:nvSpPr>
          <p:cNvPr id="5" name="Zástupný symbol pro obsah 2"/>
          <p:cNvSpPr txBox="1">
            <a:spLocks/>
          </p:cNvSpPr>
          <p:nvPr/>
        </p:nvSpPr>
        <p:spPr>
          <a:xfrm>
            <a:off x="186364" y="728346"/>
            <a:ext cx="4097604" cy="385962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90000"/>
              </a:lnSpc>
            </a:pPr>
            <a:endParaRPr lang="cs-CZ" sz="2400" dirty="0">
              <a:solidFill>
                <a:srgbClr val="002060"/>
              </a:solidFill>
            </a:endParaRPr>
          </a:p>
          <a:p>
            <a:pPr>
              <a:lnSpc>
                <a:spcPct val="90000"/>
              </a:lnSpc>
            </a:pPr>
            <a:r>
              <a:rPr lang="cs-CZ" sz="2400" dirty="0">
                <a:solidFill>
                  <a:srgbClr val="002060"/>
                </a:solidFill>
              </a:rPr>
              <a:t>Digitalizace</a:t>
            </a:r>
          </a:p>
          <a:p>
            <a:pPr>
              <a:lnSpc>
                <a:spcPct val="90000"/>
              </a:lnSpc>
            </a:pPr>
            <a:r>
              <a:rPr lang="cs-CZ" sz="2400" dirty="0">
                <a:solidFill>
                  <a:srgbClr val="002060"/>
                </a:solidFill>
              </a:rPr>
              <a:t>Rozvoj managementu znalostí</a:t>
            </a:r>
          </a:p>
          <a:p>
            <a:pPr>
              <a:lnSpc>
                <a:spcPct val="90000"/>
              </a:lnSpc>
            </a:pPr>
            <a:r>
              <a:rPr lang="cs-CZ" sz="2400" dirty="0">
                <a:solidFill>
                  <a:srgbClr val="002060"/>
                </a:solidFill>
              </a:rPr>
              <a:t>Komunikace</a:t>
            </a:r>
          </a:p>
          <a:p>
            <a:pPr>
              <a:lnSpc>
                <a:spcPct val="90000"/>
              </a:lnSpc>
            </a:pPr>
            <a:r>
              <a:rPr lang="cs-CZ" sz="2400" dirty="0">
                <a:solidFill>
                  <a:srgbClr val="002060"/>
                </a:solidFill>
              </a:rPr>
              <a:t>Rozvoj informační infrastruktury</a:t>
            </a:r>
          </a:p>
          <a:p>
            <a:pPr>
              <a:lnSpc>
                <a:spcPct val="90000"/>
              </a:lnSpc>
            </a:pPr>
            <a:r>
              <a:rPr lang="cs-CZ" sz="2400" dirty="0">
                <a:solidFill>
                  <a:srgbClr val="002060"/>
                </a:solidFill>
              </a:rPr>
              <a:t>Re-</a:t>
            </a:r>
            <a:r>
              <a:rPr lang="cs-CZ" sz="2400" dirty="0" err="1">
                <a:solidFill>
                  <a:srgbClr val="002060"/>
                </a:solidFill>
              </a:rPr>
              <a:t>engineering</a:t>
            </a:r>
            <a:r>
              <a:rPr lang="cs-CZ" sz="2400" dirty="0">
                <a:solidFill>
                  <a:srgbClr val="002060"/>
                </a:solidFill>
              </a:rPr>
              <a:t> procesů</a:t>
            </a: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8428620" y="4783466"/>
            <a:ext cx="567680" cy="28803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FFD00B30-3549-4D54-BB9C-CBAFAB7A7657}" type="slidenum">
              <a:rPr lang="cs-CZ" sz="1100" smtClean="0">
                <a:solidFill>
                  <a:srgbClr val="307871"/>
                </a:solidFill>
                <a:latin typeface="Enriqueta" panose="02000000000000000000" pitchFamily="2" charset="0"/>
              </a:rPr>
              <a:t>5</a:t>
            </a:fld>
            <a:r>
              <a:rPr lang="cs-CZ" sz="1100" dirty="0">
                <a:solidFill>
                  <a:srgbClr val="307871"/>
                </a:solidFill>
                <a:latin typeface="Enriqueta" panose="02000000000000000000" pitchFamily="2" charset="0"/>
              </a:rPr>
              <a:t>/15</a:t>
            </a:r>
          </a:p>
        </p:txBody>
      </p:sp>
      <p:sp>
        <p:nvSpPr>
          <p:cNvPr id="9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Informační podpora činnosti firmy – informační technologie v podnikové praxi</a:t>
            </a: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7" name="Zástupný symbol pro obsah 2"/>
          <p:cNvSpPr txBox="1">
            <a:spLocks/>
          </p:cNvSpPr>
          <p:nvPr/>
        </p:nvSpPr>
        <p:spPr>
          <a:xfrm>
            <a:off x="4283968" y="753503"/>
            <a:ext cx="4097604" cy="385962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90000"/>
              </a:lnSpc>
            </a:pPr>
            <a:endParaRPr lang="cs-CZ" sz="2400" dirty="0">
              <a:solidFill>
                <a:srgbClr val="002060"/>
              </a:solidFill>
            </a:endParaRPr>
          </a:p>
          <a:p>
            <a:pPr>
              <a:lnSpc>
                <a:spcPct val="90000"/>
              </a:lnSpc>
            </a:pPr>
            <a:r>
              <a:rPr lang="cs-CZ" sz="2400" dirty="0">
                <a:solidFill>
                  <a:srgbClr val="002060"/>
                </a:solidFill>
              </a:rPr>
              <a:t>Outsourcing</a:t>
            </a:r>
          </a:p>
          <a:p>
            <a:pPr>
              <a:lnSpc>
                <a:spcPct val="90000"/>
              </a:lnSpc>
            </a:pPr>
            <a:r>
              <a:rPr lang="cs-CZ" sz="2400" dirty="0">
                <a:solidFill>
                  <a:srgbClr val="002060"/>
                </a:solidFill>
              </a:rPr>
              <a:t>Důraz na jakost</a:t>
            </a:r>
          </a:p>
          <a:p>
            <a:pPr>
              <a:lnSpc>
                <a:spcPct val="90000"/>
              </a:lnSpc>
            </a:pPr>
            <a:r>
              <a:rPr lang="cs-CZ" sz="2400" dirty="0">
                <a:solidFill>
                  <a:srgbClr val="002060"/>
                </a:solidFill>
              </a:rPr>
              <a:t>Umělá inteligence</a:t>
            </a:r>
          </a:p>
          <a:p>
            <a:pPr>
              <a:lnSpc>
                <a:spcPct val="90000"/>
              </a:lnSpc>
            </a:pPr>
            <a:r>
              <a:rPr lang="cs-CZ" sz="2400" dirty="0" err="1">
                <a:solidFill>
                  <a:srgbClr val="002060"/>
                </a:solidFill>
              </a:rPr>
              <a:t>Machine</a:t>
            </a:r>
            <a:r>
              <a:rPr lang="cs-CZ" sz="2400" dirty="0">
                <a:solidFill>
                  <a:srgbClr val="002060"/>
                </a:solidFill>
              </a:rPr>
              <a:t> </a:t>
            </a:r>
            <a:r>
              <a:rPr lang="cs-CZ" sz="2400" dirty="0" err="1">
                <a:solidFill>
                  <a:srgbClr val="002060"/>
                </a:solidFill>
              </a:rPr>
              <a:t>learning</a:t>
            </a:r>
            <a:endParaRPr lang="cs-CZ" sz="2400" dirty="0">
              <a:solidFill>
                <a:srgbClr val="002060"/>
              </a:solidFill>
            </a:endParaRPr>
          </a:p>
          <a:p>
            <a:pPr>
              <a:lnSpc>
                <a:spcPct val="90000"/>
              </a:lnSpc>
            </a:pPr>
            <a:r>
              <a:rPr lang="cs-CZ" sz="2400" dirty="0" err="1">
                <a:solidFill>
                  <a:srgbClr val="002060"/>
                </a:solidFill>
              </a:rPr>
              <a:t>Quantum</a:t>
            </a:r>
            <a:r>
              <a:rPr lang="cs-CZ" sz="2400" dirty="0">
                <a:solidFill>
                  <a:srgbClr val="002060"/>
                </a:solidFill>
              </a:rPr>
              <a:t> </a:t>
            </a:r>
            <a:r>
              <a:rPr lang="cs-CZ" sz="2400" dirty="0" err="1">
                <a:solidFill>
                  <a:srgbClr val="002060"/>
                </a:solidFill>
              </a:rPr>
              <a:t>computing</a:t>
            </a:r>
            <a:endParaRPr lang="cs-CZ" sz="24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46019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5616624" cy="507703"/>
          </a:xfrm>
        </p:spPr>
        <p:txBody>
          <a:bodyPr/>
          <a:lstStyle/>
          <a:p>
            <a:r>
              <a:rPr lang="cs-CZ" dirty="0"/>
              <a:t>Digitalizace</a:t>
            </a:r>
          </a:p>
        </p:txBody>
      </p:sp>
      <p:sp>
        <p:nvSpPr>
          <p:cNvPr id="5" name="Zástupný symbol pro obsah 2"/>
          <p:cNvSpPr txBox="1">
            <a:spLocks/>
          </p:cNvSpPr>
          <p:nvPr/>
        </p:nvSpPr>
        <p:spPr>
          <a:xfrm>
            <a:off x="186364" y="728346"/>
            <a:ext cx="7770012" cy="385962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90000"/>
              </a:lnSpc>
            </a:pPr>
            <a:r>
              <a:rPr lang="cs-CZ" sz="2400" dirty="0">
                <a:solidFill>
                  <a:srgbClr val="002060"/>
                </a:solidFill>
              </a:rPr>
              <a:t>Postupně se všechny formy zpracování údajů o přítomnosti i minulosti zachycují a zpracovávají </a:t>
            </a:r>
            <a:r>
              <a:rPr lang="cs-CZ" sz="2400" b="1" dirty="0">
                <a:solidFill>
                  <a:srgbClr val="002060"/>
                </a:solidFill>
              </a:rPr>
              <a:t>digitálně</a:t>
            </a:r>
            <a:endParaRPr lang="cs-CZ" sz="2400" dirty="0">
              <a:solidFill>
                <a:srgbClr val="002060"/>
              </a:solidFill>
            </a:endParaRPr>
          </a:p>
          <a:p>
            <a:pPr>
              <a:lnSpc>
                <a:spcPct val="90000"/>
              </a:lnSpc>
            </a:pPr>
            <a:r>
              <a:rPr lang="cs-CZ" sz="2400" dirty="0">
                <a:solidFill>
                  <a:srgbClr val="002060"/>
                </a:solidFill>
              </a:rPr>
              <a:t>Digitálně jsou zpracovány nejen klasické oblasti, jako jsou texty a číselné údaje, ale také o oblast zvuku, obrazu a animací</a:t>
            </a:r>
          </a:p>
          <a:p>
            <a:pPr>
              <a:lnSpc>
                <a:spcPct val="90000"/>
              </a:lnSpc>
            </a:pPr>
            <a:r>
              <a:rPr lang="cs-CZ" sz="2400" dirty="0">
                <a:solidFill>
                  <a:srgbClr val="002060"/>
                </a:solidFill>
              </a:rPr>
              <a:t>Postupně dochází rovněž k propojení výpočetní techniky s technikou komunikační</a:t>
            </a:r>
          </a:p>
          <a:p>
            <a:pPr>
              <a:lnSpc>
                <a:spcPct val="90000"/>
              </a:lnSpc>
            </a:pPr>
            <a:r>
              <a:rPr lang="cs-CZ" sz="2400" dirty="0">
                <a:solidFill>
                  <a:srgbClr val="002060"/>
                </a:solidFill>
              </a:rPr>
              <a:t>Na digitálním principu pracuje i celá řada prezentačních zařízení </a:t>
            </a:r>
            <a:br>
              <a:rPr lang="cs-CZ" sz="2400" dirty="0"/>
            </a:br>
            <a:br>
              <a:rPr lang="cs-CZ" sz="2400" dirty="0"/>
            </a:br>
            <a:br>
              <a:rPr lang="cs-CZ" sz="2400" dirty="0"/>
            </a:br>
            <a:br>
              <a:rPr lang="cs-CZ" sz="2400" dirty="0"/>
            </a:br>
            <a:endParaRPr lang="cs-CZ" sz="2400" dirty="0">
              <a:solidFill>
                <a:srgbClr val="002060"/>
              </a:solidFill>
            </a:endParaRP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8428620" y="4783466"/>
            <a:ext cx="567680" cy="28803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FFD00B30-3549-4D54-BB9C-CBAFAB7A7657}" type="slidenum">
              <a:rPr lang="cs-CZ" sz="1100" smtClean="0">
                <a:solidFill>
                  <a:srgbClr val="307871"/>
                </a:solidFill>
                <a:latin typeface="Enriqueta" panose="02000000000000000000" pitchFamily="2" charset="0"/>
              </a:rPr>
              <a:t>6</a:t>
            </a:fld>
            <a:r>
              <a:rPr lang="cs-CZ" sz="1100" dirty="0">
                <a:solidFill>
                  <a:srgbClr val="307871"/>
                </a:solidFill>
                <a:latin typeface="Enriqueta" panose="02000000000000000000" pitchFamily="2" charset="0"/>
              </a:rPr>
              <a:t>/15</a:t>
            </a:r>
          </a:p>
        </p:txBody>
      </p:sp>
      <p:sp>
        <p:nvSpPr>
          <p:cNvPr id="9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Informační podpora činnosti firmy – informační technologie v podnikové praxi</a:t>
            </a: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81430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5616624" cy="507703"/>
          </a:xfrm>
        </p:spPr>
        <p:txBody>
          <a:bodyPr/>
          <a:lstStyle/>
          <a:p>
            <a:r>
              <a:rPr lang="cs-CZ" dirty="0"/>
              <a:t>Rozvoj managementu znalostí</a:t>
            </a:r>
          </a:p>
        </p:txBody>
      </p:sp>
      <p:sp>
        <p:nvSpPr>
          <p:cNvPr id="5" name="Zástupný symbol pro obsah 2"/>
          <p:cNvSpPr txBox="1">
            <a:spLocks/>
          </p:cNvSpPr>
          <p:nvPr/>
        </p:nvSpPr>
        <p:spPr>
          <a:xfrm>
            <a:off x="186364" y="728346"/>
            <a:ext cx="7770012" cy="385962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90000"/>
              </a:lnSpc>
            </a:pPr>
            <a:endParaRPr lang="cs-CZ" sz="2400" dirty="0">
              <a:solidFill>
                <a:srgbClr val="002060"/>
              </a:solidFill>
            </a:endParaRPr>
          </a:p>
          <a:p>
            <a:pPr>
              <a:lnSpc>
                <a:spcPct val="90000"/>
              </a:lnSpc>
            </a:pPr>
            <a:r>
              <a:rPr lang="cs-CZ" sz="2400" dirty="0">
                <a:solidFill>
                  <a:srgbClr val="002060"/>
                </a:solidFill>
              </a:rPr>
              <a:t>Moderní programové vybavení umožňuje uživatelům umožňuje přímo získávat odpovědi na otázky, tedy informace a znalosti</a:t>
            </a:r>
          </a:p>
          <a:p>
            <a:pPr>
              <a:lnSpc>
                <a:spcPct val="90000"/>
              </a:lnSpc>
            </a:pPr>
            <a:r>
              <a:rPr lang="cs-CZ" sz="2400" dirty="0">
                <a:solidFill>
                  <a:srgbClr val="002060"/>
                </a:solidFill>
              </a:rPr>
              <a:t>Tyto programy jsou schopny formou otázek dovést uživatele k poznání</a:t>
            </a:r>
          </a:p>
          <a:p>
            <a:pPr>
              <a:lnSpc>
                <a:spcPct val="90000"/>
              </a:lnSpc>
            </a:pPr>
            <a:r>
              <a:rPr lang="cs-CZ" sz="2400" dirty="0">
                <a:solidFill>
                  <a:srgbClr val="002060"/>
                </a:solidFill>
              </a:rPr>
              <a:t>Dochází k tomu jelikož tyto systémy kromě bází dat pracují také s bázemi znalostí</a:t>
            </a:r>
            <a:br>
              <a:rPr lang="cs-CZ" sz="2400" dirty="0"/>
            </a:br>
            <a:br>
              <a:rPr lang="cs-CZ" sz="2400" dirty="0"/>
            </a:br>
            <a:br>
              <a:rPr lang="cs-CZ" sz="2400" dirty="0"/>
            </a:br>
            <a:br>
              <a:rPr lang="cs-CZ" sz="2400" dirty="0"/>
            </a:br>
            <a:br>
              <a:rPr lang="cs-CZ" sz="2400" dirty="0"/>
            </a:br>
            <a:br>
              <a:rPr lang="cs-CZ" sz="2400" dirty="0"/>
            </a:br>
            <a:br>
              <a:rPr lang="cs-CZ" sz="2400" dirty="0"/>
            </a:br>
            <a:br>
              <a:rPr lang="cs-CZ" sz="2400" dirty="0"/>
            </a:br>
            <a:endParaRPr lang="cs-CZ" sz="2400" dirty="0">
              <a:solidFill>
                <a:srgbClr val="002060"/>
              </a:solidFill>
            </a:endParaRP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8428620" y="4783466"/>
            <a:ext cx="567680" cy="28803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FFD00B30-3549-4D54-BB9C-CBAFAB7A7657}" type="slidenum">
              <a:rPr lang="cs-CZ" sz="1100" smtClean="0">
                <a:solidFill>
                  <a:srgbClr val="307871"/>
                </a:solidFill>
                <a:latin typeface="Enriqueta" panose="02000000000000000000" pitchFamily="2" charset="0"/>
              </a:rPr>
              <a:t>7</a:t>
            </a:fld>
            <a:r>
              <a:rPr lang="cs-CZ" sz="1100" dirty="0">
                <a:solidFill>
                  <a:srgbClr val="307871"/>
                </a:solidFill>
                <a:latin typeface="Enriqueta" panose="02000000000000000000" pitchFamily="2" charset="0"/>
              </a:rPr>
              <a:t>/15</a:t>
            </a:r>
          </a:p>
        </p:txBody>
      </p:sp>
      <p:sp>
        <p:nvSpPr>
          <p:cNvPr id="9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Informační podpora činnosti firmy – informační technologie v podnikové praxi</a:t>
            </a: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499745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5616624" cy="507703"/>
          </a:xfrm>
        </p:spPr>
        <p:txBody>
          <a:bodyPr/>
          <a:lstStyle/>
          <a:p>
            <a:r>
              <a:rPr lang="cs-CZ" dirty="0"/>
              <a:t>Komunikace</a:t>
            </a:r>
          </a:p>
        </p:txBody>
      </p:sp>
      <p:sp>
        <p:nvSpPr>
          <p:cNvPr id="5" name="Zástupný symbol pro obsah 2"/>
          <p:cNvSpPr txBox="1">
            <a:spLocks/>
          </p:cNvSpPr>
          <p:nvPr/>
        </p:nvSpPr>
        <p:spPr>
          <a:xfrm>
            <a:off x="186364" y="728346"/>
            <a:ext cx="7770012" cy="385962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90000"/>
              </a:lnSpc>
            </a:pPr>
            <a:r>
              <a:rPr lang="cs-CZ" sz="2400" dirty="0">
                <a:solidFill>
                  <a:srgbClr val="002060"/>
                </a:solidFill>
              </a:rPr>
              <a:t>V současnosti je vybudovaná </a:t>
            </a:r>
            <a:r>
              <a:rPr lang="cs-CZ" sz="2400" b="1" dirty="0">
                <a:solidFill>
                  <a:srgbClr val="002060"/>
                </a:solidFill>
              </a:rPr>
              <a:t>komunikační infrastruktura</a:t>
            </a:r>
            <a:r>
              <a:rPr lang="cs-CZ" sz="2400" dirty="0">
                <a:solidFill>
                  <a:srgbClr val="002060"/>
                </a:solidFill>
              </a:rPr>
              <a:t>, která umožňuje veřejnými i neveřejnými komunikačními kanály komunikaci různých objektů ve světě</a:t>
            </a:r>
          </a:p>
          <a:p>
            <a:pPr>
              <a:lnSpc>
                <a:spcPct val="90000"/>
              </a:lnSpc>
            </a:pPr>
            <a:r>
              <a:rPr lang="cs-CZ" sz="2400" dirty="0">
                <a:solidFill>
                  <a:srgbClr val="002060"/>
                </a:solidFill>
              </a:rPr>
              <a:t>Na podnikové úrovni rozlišujeme </a:t>
            </a:r>
          </a:p>
          <a:p>
            <a:pPr lvl="1">
              <a:lnSpc>
                <a:spcPct val="90000"/>
              </a:lnSpc>
            </a:pPr>
            <a:r>
              <a:rPr lang="cs-CZ" sz="2000" dirty="0">
                <a:solidFill>
                  <a:srgbClr val="002060"/>
                </a:solidFill>
              </a:rPr>
              <a:t>Vertikální komunikaci (mezi jednotlivými úrovněmi řízení)</a:t>
            </a:r>
          </a:p>
          <a:p>
            <a:pPr lvl="1">
              <a:lnSpc>
                <a:spcPct val="90000"/>
              </a:lnSpc>
            </a:pPr>
            <a:r>
              <a:rPr lang="cs-CZ" sz="2000" dirty="0">
                <a:solidFill>
                  <a:srgbClr val="002060"/>
                </a:solidFill>
              </a:rPr>
              <a:t>Horizontální komunikaci (mezi jednotlivými podnikovými útvary na stejné úrovni)</a:t>
            </a:r>
          </a:p>
          <a:p>
            <a:pPr>
              <a:lnSpc>
                <a:spcPct val="90000"/>
              </a:lnSpc>
            </a:pPr>
            <a:r>
              <a:rPr lang="cs-CZ" sz="2400" dirty="0">
                <a:solidFill>
                  <a:srgbClr val="002060"/>
                </a:solidFill>
              </a:rPr>
              <a:t>Umožněno je i extérní informační propojení (obchodní partneři, banky, státní a místní správa atd.)</a:t>
            </a: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8428620" y="4783466"/>
            <a:ext cx="567680" cy="28803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FFD00B30-3549-4D54-BB9C-CBAFAB7A7657}" type="slidenum">
              <a:rPr lang="cs-CZ" sz="1100" smtClean="0">
                <a:solidFill>
                  <a:srgbClr val="307871"/>
                </a:solidFill>
                <a:latin typeface="Enriqueta" panose="02000000000000000000" pitchFamily="2" charset="0"/>
              </a:rPr>
              <a:t>8</a:t>
            </a:fld>
            <a:r>
              <a:rPr lang="cs-CZ" sz="1100" dirty="0">
                <a:solidFill>
                  <a:srgbClr val="307871"/>
                </a:solidFill>
                <a:latin typeface="Enriqueta" panose="02000000000000000000" pitchFamily="2" charset="0"/>
              </a:rPr>
              <a:t>/15</a:t>
            </a:r>
          </a:p>
        </p:txBody>
      </p:sp>
      <p:sp>
        <p:nvSpPr>
          <p:cNvPr id="9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Informační podpora činnosti firmy – informační technologie v podnikové praxi</a:t>
            </a: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1248071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5616624" cy="507703"/>
          </a:xfrm>
        </p:spPr>
        <p:txBody>
          <a:bodyPr/>
          <a:lstStyle/>
          <a:p>
            <a:r>
              <a:rPr lang="cs-CZ" dirty="0"/>
              <a:t>Rozvoj informační infrastruktury</a:t>
            </a:r>
          </a:p>
        </p:txBody>
      </p:sp>
      <p:sp>
        <p:nvSpPr>
          <p:cNvPr id="5" name="Zástupný symbol pro obsah 2"/>
          <p:cNvSpPr txBox="1">
            <a:spLocks/>
          </p:cNvSpPr>
          <p:nvPr/>
        </p:nvSpPr>
        <p:spPr>
          <a:xfrm>
            <a:off x="186364" y="728346"/>
            <a:ext cx="7770012" cy="385962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90000"/>
              </a:lnSpc>
            </a:pPr>
            <a:endParaRPr lang="cs-CZ" sz="2400" dirty="0">
              <a:solidFill>
                <a:srgbClr val="002060"/>
              </a:solidFill>
            </a:endParaRPr>
          </a:p>
          <a:p>
            <a:pPr>
              <a:lnSpc>
                <a:spcPct val="90000"/>
              </a:lnSpc>
            </a:pPr>
            <a:r>
              <a:rPr lang="cs-CZ" sz="2400" dirty="0">
                <a:solidFill>
                  <a:srgbClr val="002060"/>
                </a:solidFill>
              </a:rPr>
              <a:t>Informační systém není tvořen pouze hardwarem a softwarem</a:t>
            </a:r>
          </a:p>
          <a:p>
            <a:pPr>
              <a:lnSpc>
                <a:spcPct val="90000"/>
              </a:lnSpc>
            </a:pPr>
            <a:r>
              <a:rPr lang="cs-CZ" sz="2400" dirty="0">
                <a:solidFill>
                  <a:srgbClr val="002060"/>
                </a:solidFill>
              </a:rPr>
              <a:t>Aktivními komponentami jsou i lidé a správná data</a:t>
            </a:r>
          </a:p>
          <a:p>
            <a:pPr>
              <a:lnSpc>
                <a:spcPct val="90000"/>
              </a:lnSpc>
            </a:pPr>
            <a:r>
              <a:rPr lang="cs-CZ" sz="2400" dirty="0">
                <a:solidFill>
                  <a:srgbClr val="002060"/>
                </a:solidFill>
              </a:rPr>
              <a:t>Celý IS musí být začleněn do podnikového systému tak, aby podporoval řízení a konzistentní s podnikovými procesy</a:t>
            </a:r>
          </a:p>
          <a:p>
            <a:pPr>
              <a:lnSpc>
                <a:spcPct val="90000"/>
              </a:lnSpc>
            </a:pPr>
            <a:r>
              <a:rPr lang="cs-CZ" sz="2400" dirty="0">
                <a:solidFill>
                  <a:srgbClr val="002060"/>
                </a:solidFill>
              </a:rPr>
              <a:t>Celková úroveň IS je závislá na úrovni všech prvků, kterými je IS tvořen</a:t>
            </a:r>
            <a:br>
              <a:rPr lang="cs-CZ" sz="2400" dirty="0"/>
            </a:br>
            <a:br>
              <a:rPr lang="cs-CZ" sz="2400" dirty="0"/>
            </a:br>
            <a:endParaRPr lang="cs-CZ" sz="2400" dirty="0">
              <a:solidFill>
                <a:srgbClr val="002060"/>
              </a:solidFill>
            </a:endParaRP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8428620" y="4783466"/>
            <a:ext cx="567680" cy="28803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FFD00B30-3549-4D54-BB9C-CBAFAB7A7657}" type="slidenum">
              <a:rPr lang="cs-CZ" sz="1100" smtClean="0">
                <a:solidFill>
                  <a:srgbClr val="307871"/>
                </a:solidFill>
                <a:latin typeface="Enriqueta" panose="02000000000000000000" pitchFamily="2" charset="0"/>
              </a:rPr>
              <a:t>9</a:t>
            </a:fld>
            <a:r>
              <a:rPr lang="cs-CZ" sz="1100" dirty="0">
                <a:solidFill>
                  <a:srgbClr val="307871"/>
                </a:solidFill>
                <a:latin typeface="Enriqueta" panose="02000000000000000000" pitchFamily="2" charset="0"/>
              </a:rPr>
              <a:t>/15</a:t>
            </a:r>
          </a:p>
        </p:txBody>
      </p:sp>
      <p:sp>
        <p:nvSpPr>
          <p:cNvPr id="9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Informační podpora činnosti firmy – informační technologie v podnikové praxi</a:t>
            </a: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51489417"/>
      </p:ext>
    </p:extLst>
  </p:cSld>
  <p:clrMapOvr>
    <a:masterClrMapping/>
  </p:clrMapOvr>
</p:sld>
</file>

<file path=ppt/theme/theme1.xml><?xml version="1.0" encoding="utf-8"?>
<a:theme xmlns:a="http://schemas.openxmlformats.org/drawingml/2006/main" name="SLU">
  <a:themeElements>
    <a:clrScheme name="OPF">
      <a:dk1>
        <a:srgbClr val="307871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LU-pismo_Times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6671</TotalTime>
  <Words>994</Words>
  <Application>Microsoft Office PowerPoint</Application>
  <PresentationFormat>Předvádění na obrazovce (16:9)</PresentationFormat>
  <Paragraphs>142</Paragraphs>
  <Slides>16</Slides>
  <Notes>14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16</vt:i4>
      </vt:variant>
    </vt:vector>
  </HeadingPairs>
  <TitlesOfParts>
    <vt:vector size="21" baseType="lpstr">
      <vt:lpstr>Arial</vt:lpstr>
      <vt:lpstr>Calibri</vt:lpstr>
      <vt:lpstr>Enriqueta</vt:lpstr>
      <vt:lpstr>Times New Roman</vt:lpstr>
      <vt:lpstr>SLU</vt:lpstr>
      <vt:lpstr>Informační podpora činnosti firmy</vt:lpstr>
      <vt:lpstr>Obsah prezentace</vt:lpstr>
      <vt:lpstr>Informační technologie v podnikové praxi</vt:lpstr>
      <vt:lpstr>Podniková informatika</vt:lpstr>
      <vt:lpstr>Trendy v informačních technologiích</vt:lpstr>
      <vt:lpstr>Digitalizace</vt:lpstr>
      <vt:lpstr>Rozvoj managementu znalostí</vt:lpstr>
      <vt:lpstr>Komunikace</vt:lpstr>
      <vt:lpstr>Rozvoj informační infrastruktury</vt:lpstr>
      <vt:lpstr>Re-engineering procesů</vt:lpstr>
      <vt:lpstr>Outsourcing</vt:lpstr>
      <vt:lpstr>Důraz na kvalitu</vt:lpstr>
      <vt:lpstr>Machine learning</vt:lpstr>
      <vt:lpstr>Systémy umělé inteligence</vt:lpstr>
      <vt:lpstr>Quantum computing</vt:lpstr>
      <vt:lpstr>Děkuji za pozornost</vt:lpstr>
    </vt:vector>
  </TitlesOfParts>
  <Company>SU OPF v Karviné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Řízení podnikových procesů</dc:title>
  <dc:creator>Roman Šperka</dc:creator>
  <cp:lastModifiedBy>Michal Halaška</cp:lastModifiedBy>
  <cp:revision>129</cp:revision>
  <dcterms:created xsi:type="dcterms:W3CDTF">2016-07-06T15:42:34Z</dcterms:created>
  <dcterms:modified xsi:type="dcterms:W3CDTF">2022-03-24T21:17:07Z</dcterms:modified>
</cp:coreProperties>
</file>