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80" r:id="rId4"/>
    <p:sldId id="283" r:id="rId5"/>
    <p:sldId id="284" r:id="rId6"/>
    <p:sldId id="285" r:id="rId7"/>
    <p:sldId id="286" r:id="rId8"/>
    <p:sldId id="282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6" r:id="rId18"/>
    <p:sldId id="297" r:id="rId19"/>
    <p:sldId id="298" r:id="rId20"/>
    <p:sldId id="263" r:id="rId2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22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10.04.2022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60423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23405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75606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10866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26368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3313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41567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10769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7823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508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5789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5089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0294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79906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3051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1895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5963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04173" y="3003798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Podpora marketingu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84168" y="3723878"/>
            <a:ext cx="2888103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</a:t>
            </a:r>
            <a:r>
              <a:rPr lang="cs-CZ" altLang="cs-CZ" sz="11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Michal Halaška, </a:t>
            </a:r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Ph.D.</a:t>
            </a:r>
          </a:p>
          <a:p>
            <a:pPr algn="r"/>
            <a:r>
              <a:rPr lang="cs-CZ" altLang="cs-CZ" sz="11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344816" cy="507703"/>
          </a:xfrm>
        </p:spPr>
        <p:txBody>
          <a:bodyPr/>
          <a:lstStyle/>
          <a:p>
            <a:r>
              <a:rPr lang="cs-CZ" dirty="0"/>
              <a:t>Marketingový zpravodajský systém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8809936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>
                <a:solidFill>
                  <a:srgbClr val="002060"/>
                </a:solidFill>
              </a:rPr>
              <a:t>Poskytuje informace o očekávaném vývoji v okolí</a:t>
            </a:r>
          </a:p>
          <a:p>
            <a:r>
              <a:rPr lang="cs-CZ" sz="2000" dirty="0">
                <a:solidFill>
                  <a:srgbClr val="002060"/>
                </a:solidFill>
              </a:rPr>
              <a:t>Využívá 4 způsoby sledování okolí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Nepřímé sledování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Sběr informací bez cíle a určení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Podmíněné sledování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Sledování informací z určité oblasti bez cílevědomého vyhledávání specifických informací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Neformální výzkum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Je zaměřený na omezené nestrukturované specifické informace bez jasné struktury postupu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Formální výzkum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Cílově zaměřený sběr informací s jasným plánem a postupem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Odborná literatura, prodejci, obchodní zástupci, falešní zákazníci, výstavy a veletrhy, extérní firmy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10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/19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marketingu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070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344816" cy="507703"/>
          </a:xfrm>
        </p:spPr>
        <p:txBody>
          <a:bodyPr/>
          <a:lstStyle/>
          <a:p>
            <a:r>
              <a:rPr lang="cs-CZ" dirty="0"/>
              <a:t>Marketingový výzkum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cs-CZ" sz="2400" dirty="0">
                <a:solidFill>
                  <a:srgbClr val="002060"/>
                </a:solidFill>
              </a:rPr>
              <a:t>Marketingový výzkumný systém slouží pro </a:t>
            </a:r>
            <a:r>
              <a:rPr lang="cs-CZ" sz="2400" b="1" dirty="0">
                <a:solidFill>
                  <a:srgbClr val="002060"/>
                </a:solidFill>
              </a:rPr>
              <a:t>systematické určování, sběr, analýza, vyhodnocování informací a závěrů odpovídajících určité marketingové situaci</a:t>
            </a:r>
            <a:r>
              <a:rPr lang="cs-CZ" sz="2400" dirty="0">
                <a:solidFill>
                  <a:srgbClr val="002060"/>
                </a:solidFill>
              </a:rPr>
              <a:t>, před kterou společnost stojí</a:t>
            </a:r>
          </a:p>
          <a:p>
            <a:r>
              <a:rPr lang="cs-CZ" sz="2400" dirty="0">
                <a:solidFill>
                  <a:srgbClr val="002060"/>
                </a:solidFill>
              </a:rPr>
              <a:t>Zahrnuje i výzkum trhu pro daný výrobek či službu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Shromažďování, zaznamenávaní a analýza dat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Realizovaný na určitém trhu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Trh představuje specifickou skupinu zákazníků ve specifické geografické oblasti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Historicky se vyvinul s sociologického výzkumu</a:t>
            </a:r>
          </a:p>
          <a:p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11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/19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marketingu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57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344816" cy="507703"/>
          </a:xfrm>
        </p:spPr>
        <p:txBody>
          <a:bodyPr/>
          <a:lstStyle/>
          <a:p>
            <a:r>
              <a:rPr lang="cs-CZ" dirty="0"/>
              <a:t>Rozsah marketingového výzkumu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Clr>
                <a:srgbClr val="002060"/>
              </a:buClr>
            </a:pPr>
            <a:r>
              <a:rPr lang="cs-CZ" sz="2400" dirty="0">
                <a:solidFill>
                  <a:srgbClr val="002060"/>
                </a:solidFill>
              </a:rPr>
              <a:t>Určení charakteristik trhů </a:t>
            </a:r>
          </a:p>
          <a:p>
            <a:pPr>
              <a:lnSpc>
                <a:spcPct val="90000"/>
              </a:lnSpc>
              <a:buClr>
                <a:srgbClr val="002060"/>
              </a:buClr>
            </a:pPr>
            <a:r>
              <a:rPr lang="cs-CZ" sz="2400" dirty="0">
                <a:solidFill>
                  <a:srgbClr val="002060"/>
                </a:solidFill>
              </a:rPr>
              <a:t>Analýza tržních podílů </a:t>
            </a:r>
          </a:p>
          <a:p>
            <a:pPr>
              <a:lnSpc>
                <a:spcPct val="90000"/>
              </a:lnSpc>
              <a:buClr>
                <a:srgbClr val="002060"/>
              </a:buClr>
            </a:pPr>
            <a:r>
              <a:rPr lang="cs-CZ" sz="2400" dirty="0">
                <a:solidFill>
                  <a:srgbClr val="002060"/>
                </a:solidFill>
              </a:rPr>
              <a:t>Analýza prodeje </a:t>
            </a:r>
          </a:p>
          <a:p>
            <a:pPr>
              <a:lnSpc>
                <a:spcPct val="90000"/>
              </a:lnSpc>
              <a:buClr>
                <a:srgbClr val="002060"/>
              </a:buClr>
            </a:pPr>
            <a:r>
              <a:rPr lang="cs-CZ" sz="2400" dirty="0">
                <a:solidFill>
                  <a:srgbClr val="002060"/>
                </a:solidFill>
              </a:rPr>
              <a:t>Studie obchodních trendů </a:t>
            </a:r>
          </a:p>
          <a:p>
            <a:pPr>
              <a:lnSpc>
                <a:spcPct val="90000"/>
              </a:lnSpc>
              <a:buClr>
                <a:srgbClr val="002060"/>
              </a:buClr>
            </a:pPr>
            <a:r>
              <a:rPr lang="cs-CZ" sz="2400" dirty="0">
                <a:solidFill>
                  <a:srgbClr val="002060"/>
                </a:solidFill>
              </a:rPr>
              <a:t>Krátkodobá prognostika </a:t>
            </a:r>
          </a:p>
          <a:p>
            <a:pPr>
              <a:lnSpc>
                <a:spcPct val="90000"/>
              </a:lnSpc>
              <a:buClr>
                <a:srgbClr val="002060"/>
              </a:buClr>
            </a:pPr>
            <a:r>
              <a:rPr lang="cs-CZ" sz="2400" dirty="0">
                <a:solidFill>
                  <a:srgbClr val="002060"/>
                </a:solidFill>
              </a:rPr>
              <a:t>Studie konkurenčních výrobků </a:t>
            </a:r>
          </a:p>
          <a:p>
            <a:pPr>
              <a:lnSpc>
                <a:spcPct val="90000"/>
              </a:lnSpc>
              <a:buClr>
                <a:srgbClr val="002060"/>
              </a:buClr>
            </a:pPr>
            <a:r>
              <a:rPr lang="cs-CZ" sz="2400" dirty="0">
                <a:solidFill>
                  <a:srgbClr val="002060"/>
                </a:solidFill>
              </a:rPr>
              <a:t>Dlouhodobá prognostika </a:t>
            </a:r>
          </a:p>
          <a:p>
            <a:pPr>
              <a:lnSpc>
                <a:spcPct val="90000"/>
              </a:lnSpc>
              <a:buClr>
                <a:srgbClr val="002060"/>
              </a:buClr>
            </a:pPr>
            <a:r>
              <a:rPr lang="cs-CZ" sz="2400" dirty="0">
                <a:solidFill>
                  <a:srgbClr val="002060"/>
                </a:solidFill>
              </a:rPr>
              <a:t>Cenové analýzy </a:t>
            </a:r>
          </a:p>
          <a:p>
            <a:pPr>
              <a:lnSpc>
                <a:spcPct val="90000"/>
              </a:lnSpc>
              <a:buClr>
                <a:srgbClr val="002060"/>
              </a:buClr>
            </a:pPr>
            <a:r>
              <a:rPr lang="cs-CZ" sz="2400" dirty="0">
                <a:solidFill>
                  <a:srgbClr val="002060"/>
                </a:solidFill>
              </a:rPr>
              <a:t>Hodnocení stávajících výrobků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/19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marketingu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549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344816" cy="507703"/>
          </a:xfrm>
        </p:spPr>
        <p:txBody>
          <a:bodyPr/>
          <a:lstStyle/>
          <a:p>
            <a:r>
              <a:rPr lang="cs-CZ" dirty="0"/>
              <a:t>Řízení vztahů se zákazníky 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2000" dirty="0" err="1">
                <a:solidFill>
                  <a:srgbClr val="002060"/>
                </a:solidFill>
              </a:rPr>
              <a:t>Customer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Relationship</a:t>
            </a:r>
            <a:r>
              <a:rPr lang="cs-CZ" sz="2000" dirty="0">
                <a:solidFill>
                  <a:srgbClr val="002060"/>
                </a:solidFill>
              </a:rPr>
              <a:t> Management - CRM 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Řízení péče o zákazníky a budování zákaznické věrnosti je důležitou součástí TQM (</a:t>
            </a:r>
            <a:r>
              <a:rPr lang="cs-CZ" sz="2000" dirty="0" err="1">
                <a:solidFill>
                  <a:srgbClr val="002060"/>
                </a:solidFill>
              </a:rPr>
              <a:t>Total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Quality</a:t>
            </a:r>
            <a:r>
              <a:rPr lang="cs-CZ" sz="2000" dirty="0">
                <a:solidFill>
                  <a:srgbClr val="002060"/>
                </a:solidFill>
              </a:rPr>
              <a:t> Management)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Systémy podporující tyto procesy mají za úkol podporovat aktivity, které mají za cíl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Získání nového zákazníka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Odstranění bariér mezi firmou a zákazníkem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Vybudovaní jeho loajality vůči organizaci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Peče o vztah s tímto zákazníkem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Udržení si tohoto zákazníka</a:t>
            </a:r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/19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marketingu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924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344816" cy="507703"/>
          </a:xfrm>
        </p:spPr>
        <p:txBody>
          <a:bodyPr/>
          <a:lstStyle/>
          <a:p>
            <a:r>
              <a:rPr lang="cs-CZ" dirty="0"/>
              <a:t>Řízení vztahů se zákazníky 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400" dirty="0">
                <a:solidFill>
                  <a:srgbClr val="002060"/>
                </a:solidFill>
              </a:rPr>
              <a:t>Mezi prostředky systému CRM patří např.</a:t>
            </a:r>
          </a:p>
          <a:p>
            <a:pPr lvl="1">
              <a:defRPr/>
            </a:pPr>
            <a:r>
              <a:rPr lang="cs-CZ" sz="2000" dirty="0">
                <a:solidFill>
                  <a:srgbClr val="002060"/>
                </a:solidFill>
              </a:rPr>
              <a:t>Samoobslužné informační místa a zóny,</a:t>
            </a:r>
          </a:p>
          <a:p>
            <a:pPr lvl="1">
              <a:defRPr/>
            </a:pPr>
            <a:r>
              <a:rPr lang="cs-CZ" sz="2000" dirty="0">
                <a:solidFill>
                  <a:srgbClr val="002060"/>
                </a:solidFill>
              </a:rPr>
              <a:t>Samoobslužné zákaznické systémy ovládané pomocí telefonu (</a:t>
            </a:r>
            <a:r>
              <a:rPr lang="cs-CZ" sz="2000" dirty="0" err="1">
                <a:solidFill>
                  <a:srgbClr val="002060"/>
                </a:solidFill>
              </a:rPr>
              <a:t>interactive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voice</a:t>
            </a:r>
            <a:r>
              <a:rPr lang="cs-CZ" sz="2000" dirty="0">
                <a:solidFill>
                  <a:srgbClr val="002060"/>
                </a:solidFill>
              </a:rPr>
              <a:t> response - IVR)</a:t>
            </a:r>
          </a:p>
          <a:p>
            <a:pPr lvl="1">
              <a:defRPr/>
            </a:pPr>
            <a:r>
              <a:rPr lang="cs-CZ" sz="2000" dirty="0">
                <a:solidFill>
                  <a:srgbClr val="002060"/>
                </a:solidFill>
              </a:rPr>
              <a:t>Webové portály</a:t>
            </a:r>
          </a:p>
          <a:p>
            <a:pPr lvl="1">
              <a:defRPr/>
            </a:pPr>
            <a:r>
              <a:rPr lang="cs-CZ" sz="2000" dirty="0">
                <a:solidFill>
                  <a:srgbClr val="002060"/>
                </a:solidFill>
              </a:rPr>
              <a:t>Mobilní nebo pevné stanice zástupců firmy,</a:t>
            </a:r>
          </a:p>
          <a:p>
            <a:pPr lvl="1">
              <a:defRPr/>
            </a:pPr>
            <a:r>
              <a:rPr lang="cs-CZ" sz="2000" dirty="0">
                <a:solidFill>
                  <a:srgbClr val="002060"/>
                </a:solidFill>
              </a:rPr>
              <a:t>Analytická centra pro podporu marketingu atd.</a:t>
            </a:r>
          </a:p>
          <a:p>
            <a:pPr lvl="1">
              <a:defRPr/>
            </a:pPr>
            <a:r>
              <a:rPr lang="cs-CZ" sz="2000" dirty="0">
                <a:solidFill>
                  <a:srgbClr val="002060"/>
                </a:solidFill>
              </a:rPr>
              <a:t>Kontaktní centra (dříve call centra), disponující systémy pro podporu přímé komunikace s klientem zahrnující softwarové a telekomunikační prvky (databáze klientů, historie vztahu a komunikace s nimi)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/19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marketingu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175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344816" cy="507703"/>
          </a:xfrm>
        </p:spPr>
        <p:txBody>
          <a:bodyPr/>
          <a:lstStyle/>
          <a:p>
            <a:r>
              <a:rPr lang="cs-CZ" dirty="0"/>
              <a:t>Operativní CRM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8242256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cs-CZ" sz="1800" dirty="0">
                <a:solidFill>
                  <a:srgbClr val="002060"/>
                </a:solidFill>
              </a:rPr>
              <a:t>Prostřednictvím nadefinovaných rolí zvyšují produktivitu zaměstnanců,</a:t>
            </a:r>
          </a:p>
          <a:p>
            <a:pPr lvl="0"/>
            <a:r>
              <a:rPr lang="cs-CZ" sz="1800" dirty="0">
                <a:solidFill>
                  <a:srgbClr val="002060"/>
                </a:solidFill>
              </a:rPr>
              <a:t>Umožňují plynulou integraci </a:t>
            </a:r>
            <a:r>
              <a:rPr lang="cs-CZ" sz="1800" b="1" dirty="0">
                <a:solidFill>
                  <a:srgbClr val="002060"/>
                </a:solidFill>
              </a:rPr>
              <a:t>front </a:t>
            </a:r>
            <a:r>
              <a:rPr lang="cs-CZ" sz="1800" b="1" dirty="0" err="1">
                <a:solidFill>
                  <a:srgbClr val="002060"/>
                </a:solidFill>
              </a:rPr>
              <a:t>office</a:t>
            </a:r>
            <a:r>
              <a:rPr lang="cs-CZ" sz="1800" b="1" dirty="0">
                <a:solidFill>
                  <a:srgbClr val="002060"/>
                </a:solidFill>
              </a:rPr>
              <a:t> interakcí </a:t>
            </a:r>
            <a:r>
              <a:rPr lang="cs-CZ" sz="1800" dirty="0">
                <a:solidFill>
                  <a:srgbClr val="002060"/>
                </a:solidFill>
              </a:rPr>
              <a:t>(podnikové procesy, se kterými přichází zákazník přímo styku, např. různé marketingové služby, dodávkové, rozvozní a zásilkové služby atd.) a následujících </a:t>
            </a:r>
            <a:r>
              <a:rPr lang="cs-CZ" sz="1800" b="1" dirty="0" err="1">
                <a:solidFill>
                  <a:srgbClr val="002060"/>
                </a:solidFill>
              </a:rPr>
              <a:t>back-office</a:t>
            </a:r>
            <a:r>
              <a:rPr lang="cs-CZ" sz="1800" b="1" dirty="0">
                <a:solidFill>
                  <a:srgbClr val="002060"/>
                </a:solidFill>
              </a:rPr>
              <a:t> procesů </a:t>
            </a:r>
            <a:r>
              <a:rPr lang="cs-CZ" sz="1800" dirty="0">
                <a:solidFill>
                  <a:srgbClr val="002060"/>
                </a:solidFill>
              </a:rPr>
              <a:t>(činnosti, procesy a systémy, které stojí v pozadí péče o zákazníka, např. systémy pro evidenci objednávek, fakturaci, účetnictví apod.) v reálném čase</a:t>
            </a:r>
          </a:p>
          <a:p>
            <a:pPr lvl="0"/>
            <a:r>
              <a:rPr lang="cs-CZ" sz="1800" b="1" dirty="0">
                <a:solidFill>
                  <a:srgbClr val="002060"/>
                </a:solidFill>
              </a:rPr>
              <a:t>Mobile Office </a:t>
            </a:r>
            <a:r>
              <a:rPr lang="cs-CZ" sz="1800" dirty="0">
                <a:solidFill>
                  <a:srgbClr val="002060"/>
                </a:solidFill>
              </a:rPr>
              <a:t>(zajišťuje podporu pro obchodní činnosti v terénu, např. u zákazníka)</a:t>
            </a:r>
          </a:p>
          <a:p>
            <a:pPr lvl="0"/>
            <a:r>
              <a:rPr lang="cs-CZ" sz="1800" b="1" dirty="0" err="1">
                <a:solidFill>
                  <a:srgbClr val="002060"/>
                </a:solidFill>
              </a:rPr>
              <a:t>Customer</a:t>
            </a:r>
            <a:r>
              <a:rPr lang="cs-CZ" sz="1800" b="1" dirty="0">
                <a:solidFill>
                  <a:srgbClr val="002060"/>
                </a:solidFill>
              </a:rPr>
              <a:t> </a:t>
            </a:r>
            <a:r>
              <a:rPr lang="cs-CZ" sz="1800" b="1" dirty="0" err="1">
                <a:solidFill>
                  <a:srgbClr val="002060"/>
                </a:solidFill>
              </a:rPr>
              <a:t>Interaction</a:t>
            </a:r>
            <a:r>
              <a:rPr lang="cs-CZ" sz="1800" b="1" dirty="0">
                <a:solidFill>
                  <a:srgbClr val="002060"/>
                </a:solidFill>
              </a:rPr>
              <a:t> </a:t>
            </a:r>
            <a:r>
              <a:rPr lang="cs-CZ" sz="1800" dirty="0">
                <a:solidFill>
                  <a:srgbClr val="002060"/>
                </a:solidFill>
              </a:rPr>
              <a:t>(je důležitá pro vytváření image, goodwillu a dobré pověsti organizace, patří zde přímá komunikace zákazníka s organizací - přímo se zaměstnanci nebo s automatizovanými systémy, prostřednictvím call–center, pošty klasické i elektronické, faxem, nebo přes rozhraní www, ale i přímý rozhovor).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/19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marketingu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648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344816" cy="507703"/>
          </a:xfrm>
        </p:spPr>
        <p:txBody>
          <a:bodyPr/>
          <a:lstStyle/>
          <a:p>
            <a:r>
              <a:rPr lang="cs-CZ" dirty="0"/>
              <a:t>Analytické CRM a CRM na podporu spolupráce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380957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cs-CZ" sz="2000" dirty="0">
                <a:solidFill>
                  <a:srgbClr val="002060"/>
                </a:solidFill>
              </a:rPr>
              <a:t>Na základě interních údajů a dat z jiných zdrojů analyzují požadavky a chování zákazníků a podporují strategii udržování a rozšiřování klientely</a:t>
            </a:r>
          </a:p>
          <a:p>
            <a:pPr lvl="0"/>
            <a:r>
              <a:rPr lang="cs-CZ" sz="2000" dirty="0">
                <a:solidFill>
                  <a:srgbClr val="002060"/>
                </a:solidFill>
              </a:rPr>
              <a:t>Prostřednictvím analýzy a vyhodnocování zákaznických dat provádějí k segmentaci zákazníků, vyhodnocování profitability a předpovědi úspěšnosti prodeje dalších produktů.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/19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marketingu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3995936" y="725250"/>
            <a:ext cx="380957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cs-CZ" sz="2000" dirty="0">
                <a:solidFill>
                  <a:srgbClr val="002060"/>
                </a:solidFill>
              </a:rPr>
              <a:t>Umožní užší spolupráci se zákazníky, dodavateli a obchodními partnery</a:t>
            </a:r>
          </a:p>
          <a:p>
            <a:pPr lvl="0"/>
            <a:r>
              <a:rPr lang="cs-CZ" sz="2000" dirty="0">
                <a:solidFill>
                  <a:srgbClr val="002060"/>
                </a:solidFill>
              </a:rPr>
              <a:t>Podporují vytváření nových zdrojů hodnot v podniku</a:t>
            </a:r>
          </a:p>
          <a:p>
            <a:pPr lvl="0"/>
            <a:r>
              <a:rPr lang="cs-CZ" sz="2000" dirty="0">
                <a:solidFill>
                  <a:srgbClr val="002060"/>
                </a:solidFill>
              </a:rPr>
              <a:t>Zabezpečují propojení aplikací předchozích částí, tj. přesun a zpřístupnění dat navzájem mezi jednotlivými částmi systému.</a:t>
            </a:r>
          </a:p>
        </p:txBody>
      </p:sp>
    </p:spTree>
    <p:extLst>
      <p:ext uri="{BB962C8B-B14F-4D97-AF65-F5344CB8AC3E}">
        <p14:creationId xmlns:p14="http://schemas.microsoft.com/office/powerpoint/2010/main" val="1017555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344816" cy="507703"/>
          </a:xfrm>
        </p:spPr>
        <p:txBody>
          <a:bodyPr/>
          <a:lstStyle/>
          <a:p>
            <a:r>
              <a:rPr lang="cs-CZ" dirty="0"/>
              <a:t>Typické moduly CRM systémů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cs-CZ" sz="2400" dirty="0">
                <a:solidFill>
                  <a:srgbClr val="002060"/>
                </a:solidFill>
              </a:rPr>
              <a:t>Evidence obchodních partnerů a kontaktů</a:t>
            </a:r>
          </a:p>
          <a:p>
            <a:pPr lvl="0"/>
            <a:r>
              <a:rPr lang="cs-CZ" sz="2400" dirty="0">
                <a:solidFill>
                  <a:srgbClr val="002060"/>
                </a:solidFill>
              </a:rPr>
              <a:t>Obchodní případy a příležitosti</a:t>
            </a:r>
          </a:p>
          <a:p>
            <a:pPr lvl="0"/>
            <a:r>
              <a:rPr lang="cs-CZ" sz="2400" dirty="0">
                <a:solidFill>
                  <a:srgbClr val="002060"/>
                </a:solidFill>
              </a:rPr>
              <a:t>Marketing</a:t>
            </a:r>
          </a:p>
          <a:p>
            <a:pPr lvl="0"/>
            <a:r>
              <a:rPr lang="cs-CZ" sz="2400" dirty="0">
                <a:solidFill>
                  <a:srgbClr val="002060"/>
                </a:solidFill>
              </a:rPr>
              <a:t>Související informace</a:t>
            </a:r>
          </a:p>
          <a:p>
            <a:pPr lvl="0"/>
            <a:r>
              <a:rPr lang="cs-CZ" sz="2400" dirty="0">
                <a:solidFill>
                  <a:srgbClr val="002060"/>
                </a:solidFill>
              </a:rPr>
              <a:t>Komunikace</a:t>
            </a:r>
          </a:p>
          <a:p>
            <a:pPr lvl="0"/>
            <a:r>
              <a:rPr lang="cs-CZ" sz="2400" dirty="0">
                <a:solidFill>
                  <a:srgbClr val="002060"/>
                </a:solidFill>
              </a:rPr>
              <a:t>Plánování</a:t>
            </a:r>
          </a:p>
          <a:p>
            <a:pPr lvl="0"/>
            <a:r>
              <a:rPr lang="cs-CZ" sz="2400" dirty="0">
                <a:solidFill>
                  <a:srgbClr val="002060"/>
                </a:solidFill>
              </a:rPr>
              <a:t>Analýza a vyhodnocení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/19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marketingu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1235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344816" cy="507703"/>
          </a:xfrm>
        </p:spPr>
        <p:txBody>
          <a:bodyPr/>
          <a:lstStyle/>
          <a:p>
            <a:r>
              <a:rPr lang="cs-CZ" dirty="0"/>
              <a:t>Zajištění úspěchu CRM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2400" dirty="0">
                <a:solidFill>
                  <a:srgbClr val="002060"/>
                </a:solidFill>
              </a:rPr>
              <a:t>Úspěch závisí na schopnosti získávat data ze zákaznických kanálů, vyhodnocovat je a přetvářet v nové obchodní procesy ovlivňující interakce se zákazníkem </a:t>
            </a:r>
          </a:p>
          <a:p>
            <a:pPr>
              <a:lnSpc>
                <a:spcPct val="120000"/>
              </a:lnSpc>
              <a:defRPr/>
            </a:pPr>
            <a:r>
              <a:rPr lang="cs-CZ" sz="2400" dirty="0">
                <a:solidFill>
                  <a:srgbClr val="002060"/>
                </a:solidFill>
              </a:rPr>
              <a:t>Do těchto procesů jsou pak v různé míře zapojeny všechny části IS firmy či organizace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Technické řešení musí být důsledně integrováno s ostatními aplikacemi sloužícími pro podporu řízení ve firmě</a:t>
            </a:r>
          </a:p>
          <a:p>
            <a:pPr>
              <a:lnSpc>
                <a:spcPct val="120000"/>
              </a:lnSpc>
              <a:defRPr/>
            </a:pP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/19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marketingu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2511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344816" cy="507703"/>
          </a:xfrm>
        </p:spPr>
        <p:txBody>
          <a:bodyPr/>
          <a:lstStyle/>
          <a:p>
            <a:r>
              <a:rPr lang="cs-CZ" dirty="0"/>
              <a:t>Automatizace procesů podpory a oprav produktů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err="1">
                <a:solidFill>
                  <a:srgbClr val="002060"/>
                </a:solidFill>
              </a:rPr>
              <a:t>Customer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Service</a:t>
            </a:r>
            <a:r>
              <a:rPr lang="cs-CZ" dirty="0">
                <a:solidFill>
                  <a:srgbClr val="002060"/>
                </a:solidFill>
              </a:rPr>
              <a:t> and Support – CSS </a:t>
            </a:r>
          </a:p>
          <a:p>
            <a:pPr lvl="1"/>
            <a:r>
              <a:rPr lang="cs-CZ" dirty="0">
                <a:solidFill>
                  <a:srgbClr val="002060"/>
                </a:solidFill>
              </a:rPr>
              <a:t>Aplikace pro automatizaci procesů podpory a oprav produktů u zákazníků, mohou být</a:t>
            </a:r>
          </a:p>
          <a:p>
            <a:pPr lvl="2"/>
            <a:r>
              <a:rPr lang="cs-CZ" dirty="0">
                <a:solidFill>
                  <a:srgbClr val="002060"/>
                </a:solidFill>
              </a:rPr>
              <a:t>Součástí CRM systémů</a:t>
            </a:r>
          </a:p>
          <a:p>
            <a:pPr lvl="2"/>
            <a:r>
              <a:rPr lang="cs-CZ" dirty="0">
                <a:solidFill>
                  <a:srgbClr val="002060"/>
                </a:solidFill>
              </a:rPr>
              <a:t>Nebo samostatné aplikace </a:t>
            </a:r>
          </a:p>
          <a:p>
            <a:pPr lvl="1"/>
            <a:r>
              <a:rPr lang="cs-CZ" dirty="0">
                <a:solidFill>
                  <a:srgbClr val="002060"/>
                </a:solidFill>
              </a:rPr>
              <a:t>Zaměření na udržení a rozšíření vztahů se zákazníky po prodeji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19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/19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marketingu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914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987574"/>
            <a:ext cx="8280920" cy="295232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Marketingové IS (MIS)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Oblasti využití MIS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Marketingový zpravodajský systém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Marketingový výzkum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vztahů se zákazníky (CRM)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prezentace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marketingu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7E400C85-A396-4174-AB0D-0E3FE9C4189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/19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2067694"/>
            <a:ext cx="4536504" cy="507703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Marketingové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</a:rPr>
              <a:t>Marketingové IS představují velmi významnou součást podnikového informačního systému</a:t>
            </a:r>
          </a:p>
          <a:p>
            <a:r>
              <a:rPr lang="cs-CZ" sz="2400" dirty="0">
                <a:solidFill>
                  <a:srgbClr val="002060"/>
                </a:solidFill>
              </a:rPr>
              <a:t>Jsou řešeny</a:t>
            </a:r>
          </a:p>
          <a:p>
            <a:pPr lvl="1"/>
            <a:r>
              <a:rPr lang="cs-CZ" sz="2400" dirty="0">
                <a:solidFill>
                  <a:srgbClr val="002060"/>
                </a:solidFill>
              </a:rPr>
              <a:t>Jako manažerská nadstavba podnikového informačního systému</a:t>
            </a:r>
          </a:p>
          <a:p>
            <a:pPr lvl="1"/>
            <a:r>
              <a:rPr lang="cs-CZ" sz="2400" dirty="0">
                <a:solidFill>
                  <a:srgbClr val="002060"/>
                </a:solidFill>
              </a:rPr>
              <a:t>Nebo jako speciálního IS, který je integrován s jádrem podnikového systému</a:t>
            </a:r>
          </a:p>
          <a:p>
            <a:pPr marL="0" indent="0">
              <a:buNone/>
            </a:pP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/19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marketingu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649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Marketingový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2200" dirty="0">
                <a:solidFill>
                  <a:srgbClr val="002060"/>
                </a:solidFill>
              </a:rPr>
              <a:t>Systém činností, vytvořených za účelem shromažďování, analýzy a vyhodnocování informací, nezbytných pro kvalitnější plánování, organizování, řízení a kontrolu marketingových aktivit</a:t>
            </a:r>
          </a:p>
          <a:p>
            <a:pPr>
              <a:lnSpc>
                <a:spcPct val="120000"/>
              </a:lnSpc>
              <a:defRPr/>
            </a:pPr>
            <a:r>
              <a:rPr lang="cs-CZ" sz="2200" dirty="0">
                <a:solidFill>
                  <a:srgbClr val="002060"/>
                </a:solidFill>
              </a:rPr>
              <a:t>Firma by si měla vybudovat MIS, který napomáhá potřebné informace získat a zpracovat průběžně informace získávané z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Vnitřních zdrojů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Vnějších zdrojů 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/19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marketingu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458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344816" cy="507703"/>
          </a:xfrm>
        </p:spPr>
        <p:txBody>
          <a:bodyPr/>
          <a:lstStyle/>
          <a:p>
            <a:r>
              <a:rPr lang="cs-CZ" dirty="0"/>
              <a:t>Oblasti využití marketingových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200" dirty="0">
                <a:solidFill>
                  <a:srgbClr val="002060"/>
                </a:solidFill>
              </a:rPr>
              <a:t>Vnitřní informační systém</a:t>
            </a:r>
          </a:p>
          <a:p>
            <a:pPr lvl="1"/>
            <a:r>
              <a:rPr lang="cs-CZ" sz="1900" dirty="0">
                <a:solidFill>
                  <a:srgbClr val="002060"/>
                </a:solidFill>
              </a:rPr>
              <a:t>Zpracovává marketingové informace, které je možno získat z dat provozního IS</a:t>
            </a:r>
          </a:p>
          <a:p>
            <a:pPr lvl="1"/>
            <a:r>
              <a:rPr lang="cs-CZ" sz="1900" dirty="0">
                <a:solidFill>
                  <a:srgbClr val="002060"/>
                </a:solidFill>
              </a:rPr>
              <a:t>Jde především o informace o</a:t>
            </a:r>
          </a:p>
          <a:p>
            <a:pPr lvl="2"/>
            <a:r>
              <a:rPr lang="cs-CZ" sz="1900" dirty="0">
                <a:solidFill>
                  <a:srgbClr val="002060"/>
                </a:solidFill>
              </a:rPr>
              <a:t>Produktech</a:t>
            </a:r>
          </a:p>
          <a:p>
            <a:pPr lvl="2"/>
            <a:r>
              <a:rPr lang="cs-CZ" sz="1900" dirty="0">
                <a:solidFill>
                  <a:srgbClr val="002060"/>
                </a:solidFill>
              </a:rPr>
              <a:t>Zakázkách</a:t>
            </a:r>
          </a:p>
          <a:p>
            <a:pPr lvl="2"/>
            <a:r>
              <a:rPr lang="cs-CZ" sz="1900" dirty="0">
                <a:solidFill>
                  <a:srgbClr val="002060"/>
                </a:solidFill>
              </a:rPr>
              <a:t>Odběratelích</a:t>
            </a:r>
          </a:p>
          <a:p>
            <a:pPr lvl="2"/>
            <a:r>
              <a:rPr lang="cs-CZ" sz="1900" dirty="0">
                <a:solidFill>
                  <a:srgbClr val="002060"/>
                </a:solidFill>
              </a:rPr>
              <a:t>Distribučních kanálech</a:t>
            </a:r>
          </a:p>
          <a:p>
            <a:pPr lvl="2"/>
            <a:r>
              <a:rPr lang="cs-CZ" sz="1900" dirty="0">
                <a:solidFill>
                  <a:srgbClr val="002060"/>
                </a:solidFill>
              </a:rPr>
              <a:t>Reklamacích a dodavatelích</a:t>
            </a:r>
          </a:p>
          <a:p>
            <a:pPr lvl="2"/>
            <a:r>
              <a:rPr lang="cs-CZ" sz="1900" dirty="0">
                <a:solidFill>
                  <a:srgbClr val="002060"/>
                </a:solidFill>
              </a:rPr>
              <a:t>Informace pro hodnocení pracovníků prodeje a marketingu atd.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/19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marketingu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057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344816" cy="507703"/>
          </a:xfrm>
        </p:spPr>
        <p:txBody>
          <a:bodyPr/>
          <a:lstStyle/>
          <a:p>
            <a:r>
              <a:rPr lang="cs-CZ" dirty="0"/>
              <a:t>Systémy MIS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b="1" dirty="0">
                <a:solidFill>
                  <a:srgbClr val="002060"/>
                </a:solidFill>
              </a:rPr>
              <a:t>Vnitřní informační systém</a:t>
            </a:r>
          </a:p>
          <a:p>
            <a:r>
              <a:rPr lang="cs-CZ" b="1" dirty="0">
                <a:solidFill>
                  <a:srgbClr val="002060"/>
                </a:solidFill>
              </a:rPr>
              <a:t>Marketingový zpravodajský systém</a:t>
            </a:r>
          </a:p>
          <a:p>
            <a:r>
              <a:rPr lang="cs-CZ" b="1" dirty="0">
                <a:solidFill>
                  <a:srgbClr val="002060"/>
                </a:solidFill>
              </a:rPr>
              <a:t>Marketingový výzkumný systém</a:t>
            </a:r>
          </a:p>
          <a:p>
            <a:r>
              <a:rPr lang="cs-CZ" dirty="0">
                <a:solidFill>
                  <a:srgbClr val="002060"/>
                </a:solidFill>
              </a:rPr>
              <a:t>Systém podpory marketingových rozhodnutí</a:t>
            </a:r>
          </a:p>
          <a:p>
            <a:r>
              <a:rPr lang="cs-CZ" dirty="0">
                <a:solidFill>
                  <a:srgbClr val="002060"/>
                </a:solidFill>
              </a:rPr>
              <a:t>Systém marketingového okolí</a:t>
            </a:r>
          </a:p>
          <a:p>
            <a:r>
              <a:rPr lang="cs-CZ" dirty="0">
                <a:solidFill>
                  <a:srgbClr val="002060"/>
                </a:solidFill>
              </a:rPr>
              <a:t>Systém marketingového personálu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/19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marketingu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050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344816" cy="507703"/>
          </a:xfrm>
        </p:spPr>
        <p:txBody>
          <a:bodyPr/>
          <a:lstStyle/>
          <a:p>
            <a:r>
              <a:rPr lang="cs-CZ" dirty="0"/>
              <a:t>Členění informací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600" dirty="0">
                <a:solidFill>
                  <a:srgbClr val="002060"/>
                </a:solidFill>
              </a:rPr>
              <a:t>Primární</a:t>
            </a:r>
          </a:p>
          <a:p>
            <a:pPr lvl="1"/>
            <a:r>
              <a:rPr lang="cs-CZ" sz="2200" dirty="0">
                <a:solidFill>
                  <a:srgbClr val="002060"/>
                </a:solidFill>
              </a:rPr>
              <a:t>Informace získané pro potřeby a využití v marketingu</a:t>
            </a:r>
          </a:p>
          <a:p>
            <a:pPr lvl="1"/>
            <a:r>
              <a:rPr lang="cs-CZ" sz="2200" dirty="0">
                <a:solidFill>
                  <a:srgbClr val="002060"/>
                </a:solidFill>
              </a:rPr>
              <a:t>Jsou zjištěny pro konkrétní potřeby</a:t>
            </a:r>
          </a:p>
          <a:p>
            <a:pPr lvl="1"/>
            <a:r>
              <a:rPr lang="cs-CZ" sz="2200" dirty="0">
                <a:solidFill>
                  <a:srgbClr val="002060"/>
                </a:solidFill>
              </a:rPr>
              <a:t>Jsou finančně nákladnější a jejich zjišťování je časově náročné</a:t>
            </a:r>
          </a:p>
          <a:p>
            <a:r>
              <a:rPr lang="cs-CZ" sz="2600" dirty="0">
                <a:solidFill>
                  <a:srgbClr val="002060"/>
                </a:solidFill>
              </a:rPr>
              <a:t>Sekundární</a:t>
            </a:r>
          </a:p>
          <a:p>
            <a:pPr lvl="1"/>
            <a:r>
              <a:rPr lang="cs-CZ" sz="2200" dirty="0">
                <a:solidFill>
                  <a:srgbClr val="002060"/>
                </a:solidFill>
              </a:rPr>
              <a:t>Informace byly vytvořeny pro jiné účely než pro potřeby marketingu</a:t>
            </a:r>
          </a:p>
          <a:p>
            <a:pPr lvl="2"/>
            <a:r>
              <a:rPr lang="cs-CZ" sz="2000" dirty="0">
                <a:solidFill>
                  <a:srgbClr val="002060"/>
                </a:solidFill>
              </a:rPr>
              <a:t>Jejich vypovídací schopnost není taková jako u primárních dat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/19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marketingu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998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6664"/>
            <a:ext cx="8888796" cy="5064833"/>
          </a:xfrm>
          <a:prstGeom prst="rect">
            <a:avLst/>
          </a:prstGeom>
        </p:spPr>
      </p:pic>
      <p:pic>
        <p:nvPicPr>
          <p:cNvPr id="10" name="Picture 4" descr="mis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437" y="60621"/>
            <a:ext cx="6769125" cy="4956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124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9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6664"/>
            <a:ext cx="8888796" cy="5064833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62580"/>
            <a:ext cx="7772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85311030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6765</TotalTime>
  <Words>1083</Words>
  <Application>Microsoft Office PowerPoint</Application>
  <PresentationFormat>Předvádění na obrazovce (16:9)</PresentationFormat>
  <Paragraphs>194</Paragraphs>
  <Slides>20</Slides>
  <Notes>18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Enriqueta</vt:lpstr>
      <vt:lpstr>Times New Roman</vt:lpstr>
      <vt:lpstr>Wingdings</vt:lpstr>
      <vt:lpstr>SLU</vt:lpstr>
      <vt:lpstr>Informační podpora činnosti firmy</vt:lpstr>
      <vt:lpstr>Obsah prezentace</vt:lpstr>
      <vt:lpstr>Marketingové IS</vt:lpstr>
      <vt:lpstr>Marketingový IS</vt:lpstr>
      <vt:lpstr>Oblasti využití marketingových IS</vt:lpstr>
      <vt:lpstr>Systémy MIS</vt:lpstr>
      <vt:lpstr>Členění informací</vt:lpstr>
      <vt:lpstr>Prezentace aplikace PowerPoint</vt:lpstr>
      <vt:lpstr>Prezentace aplikace PowerPoint</vt:lpstr>
      <vt:lpstr>Marketingový zpravodajský systém</vt:lpstr>
      <vt:lpstr>Marketingový výzkum</vt:lpstr>
      <vt:lpstr>Rozsah marketingového výzkumu</vt:lpstr>
      <vt:lpstr>Řízení vztahů se zákazníky I</vt:lpstr>
      <vt:lpstr>Řízení vztahů se zákazníky II</vt:lpstr>
      <vt:lpstr>Operativní CRM</vt:lpstr>
      <vt:lpstr>Analytické CRM a CRM na podporu spolupráce</vt:lpstr>
      <vt:lpstr>Typické moduly CRM systémů</vt:lpstr>
      <vt:lpstr>Zajištění úspěchu CRM</vt:lpstr>
      <vt:lpstr>Automatizace procesů podpory a oprav produktů</vt:lpstr>
      <vt:lpstr>Děkuji za pozornost</vt:lpstr>
    </vt:vector>
  </TitlesOfParts>
  <Company>SU OPF v Karviné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podnikových procesů</dc:title>
  <dc:creator>Roman Šperka</dc:creator>
  <cp:lastModifiedBy>Michal Halaška</cp:lastModifiedBy>
  <cp:revision>143</cp:revision>
  <dcterms:created xsi:type="dcterms:W3CDTF">2016-07-06T15:42:34Z</dcterms:created>
  <dcterms:modified xsi:type="dcterms:W3CDTF">2022-04-09T23:34:24Z</dcterms:modified>
</cp:coreProperties>
</file>