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77" r:id="rId4"/>
    <p:sldId id="280" r:id="rId5"/>
    <p:sldId id="294" r:id="rId6"/>
    <p:sldId id="296" r:id="rId7"/>
    <p:sldId id="297" r:id="rId8"/>
    <p:sldId id="282" r:id="rId9"/>
    <p:sldId id="299" r:id="rId10"/>
    <p:sldId id="300" r:id="rId11"/>
    <p:sldId id="304" r:id="rId12"/>
    <p:sldId id="301" r:id="rId13"/>
    <p:sldId id="302" r:id="rId14"/>
    <p:sldId id="303" r:id="rId15"/>
    <p:sldId id="305" r:id="rId16"/>
    <p:sldId id="306" r:id="rId17"/>
    <p:sldId id="263" r:id="rId18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730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EA2C9D-B9AD-4FA8-9A71-FC8EDC1C1545}" type="doc">
      <dgm:prSet loTypeId="urn:microsoft.com/office/officeart/2005/8/layout/hProcess9" loCatId="process" qsTypeId="urn:microsoft.com/office/officeart/2005/8/quickstyle/3d2" qsCatId="3D" csTypeId="urn:microsoft.com/office/officeart/2005/8/colors/accent2_1" csCatId="accent2"/>
      <dgm:spPr/>
      <dgm:t>
        <a:bodyPr/>
        <a:lstStyle/>
        <a:p>
          <a:endParaRPr lang="cs-CZ"/>
        </a:p>
      </dgm:t>
    </dgm:pt>
    <dgm:pt modelId="{CD415308-1D33-4623-A721-9A6757591F0D}">
      <dgm:prSet/>
      <dgm:spPr/>
      <dgm:t>
        <a:bodyPr/>
        <a:lstStyle/>
        <a:p>
          <a:pPr rtl="0"/>
          <a:r>
            <a:rPr lang="cs-CZ" dirty="0"/>
            <a:t>SYSTÉM</a:t>
          </a:r>
        </a:p>
      </dgm:t>
    </dgm:pt>
    <dgm:pt modelId="{7C1E343F-68AE-422C-9855-808EB07DDE70}" type="parTrans" cxnId="{1DB47477-7152-4EB0-A138-475D97E72787}">
      <dgm:prSet/>
      <dgm:spPr/>
      <dgm:t>
        <a:bodyPr/>
        <a:lstStyle/>
        <a:p>
          <a:endParaRPr lang="cs-CZ"/>
        </a:p>
      </dgm:t>
    </dgm:pt>
    <dgm:pt modelId="{C1F6BC7D-3777-43D1-868D-48E8FC12A097}" type="sibTrans" cxnId="{1DB47477-7152-4EB0-A138-475D97E72787}">
      <dgm:prSet/>
      <dgm:spPr/>
      <dgm:t>
        <a:bodyPr/>
        <a:lstStyle/>
        <a:p>
          <a:endParaRPr lang="cs-CZ"/>
        </a:p>
      </dgm:t>
    </dgm:pt>
    <dgm:pt modelId="{0900856B-0203-4432-92A3-47DE8D532BC2}">
      <dgm:prSet/>
      <dgm:spPr/>
      <dgm:t>
        <a:bodyPr/>
        <a:lstStyle/>
        <a:p>
          <a:pPr rtl="0"/>
          <a:r>
            <a:rPr lang="cs-CZ" dirty="0"/>
            <a:t>INFORMAČNÍ SYSTÉM</a:t>
          </a:r>
        </a:p>
      </dgm:t>
    </dgm:pt>
    <dgm:pt modelId="{C47A6DD3-969C-41CC-A235-D4E38FB33C97}" type="parTrans" cxnId="{E177097D-D215-4D81-B81E-CB9CB01800AD}">
      <dgm:prSet/>
      <dgm:spPr/>
      <dgm:t>
        <a:bodyPr/>
        <a:lstStyle/>
        <a:p>
          <a:endParaRPr lang="cs-CZ"/>
        </a:p>
      </dgm:t>
    </dgm:pt>
    <dgm:pt modelId="{B5D74059-1F4F-4C7E-B4F9-49EC3C65B325}" type="sibTrans" cxnId="{E177097D-D215-4D81-B81E-CB9CB01800AD}">
      <dgm:prSet/>
      <dgm:spPr/>
      <dgm:t>
        <a:bodyPr/>
        <a:lstStyle/>
        <a:p>
          <a:endParaRPr lang="cs-CZ"/>
        </a:p>
      </dgm:t>
    </dgm:pt>
    <dgm:pt modelId="{3B8FB78B-0562-41DF-AE00-380172AAFAF9}">
      <dgm:prSet/>
      <dgm:spPr/>
      <dgm:t>
        <a:bodyPr/>
        <a:lstStyle/>
        <a:p>
          <a:pPr rtl="0"/>
          <a:r>
            <a:rPr lang="cs-CZ" dirty="0"/>
            <a:t>INFORMAČNÍ SYSTÉM FIRMY</a:t>
          </a:r>
        </a:p>
      </dgm:t>
    </dgm:pt>
    <dgm:pt modelId="{FEC17278-120F-4150-BA35-23543DF9C1C3}" type="parTrans" cxnId="{56C69BD5-8422-4204-B5A3-803610802BEE}">
      <dgm:prSet/>
      <dgm:spPr/>
      <dgm:t>
        <a:bodyPr/>
        <a:lstStyle/>
        <a:p>
          <a:endParaRPr lang="cs-CZ"/>
        </a:p>
      </dgm:t>
    </dgm:pt>
    <dgm:pt modelId="{268E5C3F-D709-49BC-BF35-6963CC8322DA}" type="sibTrans" cxnId="{56C69BD5-8422-4204-B5A3-803610802BEE}">
      <dgm:prSet/>
      <dgm:spPr/>
      <dgm:t>
        <a:bodyPr/>
        <a:lstStyle/>
        <a:p>
          <a:endParaRPr lang="cs-CZ"/>
        </a:p>
      </dgm:t>
    </dgm:pt>
    <dgm:pt modelId="{3A7DB8E8-ED4B-4D77-8DFA-B687764BBF77}" type="pres">
      <dgm:prSet presAssocID="{B6EA2C9D-B9AD-4FA8-9A71-FC8EDC1C1545}" presName="CompostProcess" presStyleCnt="0">
        <dgm:presLayoutVars>
          <dgm:dir/>
          <dgm:resizeHandles val="exact"/>
        </dgm:presLayoutVars>
      </dgm:prSet>
      <dgm:spPr/>
    </dgm:pt>
    <dgm:pt modelId="{5BED816A-6E6E-4EB1-B377-9444420A2DE7}" type="pres">
      <dgm:prSet presAssocID="{B6EA2C9D-B9AD-4FA8-9A71-FC8EDC1C1545}" presName="arrow" presStyleLbl="bgShp" presStyleIdx="0" presStyleCnt="1"/>
      <dgm:spPr/>
    </dgm:pt>
    <dgm:pt modelId="{6C22B371-1B72-47C8-8503-EA16EAF866AC}" type="pres">
      <dgm:prSet presAssocID="{B6EA2C9D-B9AD-4FA8-9A71-FC8EDC1C1545}" presName="linearProcess" presStyleCnt="0"/>
      <dgm:spPr/>
    </dgm:pt>
    <dgm:pt modelId="{7CF42D6C-F2F3-45B6-AF52-87D5C1D852EF}" type="pres">
      <dgm:prSet presAssocID="{CD415308-1D33-4623-A721-9A6757591F0D}" presName="textNode" presStyleLbl="node1" presStyleIdx="0" presStyleCnt="3">
        <dgm:presLayoutVars>
          <dgm:bulletEnabled val="1"/>
        </dgm:presLayoutVars>
      </dgm:prSet>
      <dgm:spPr/>
    </dgm:pt>
    <dgm:pt modelId="{D92B9581-B0FA-458B-9D26-D31544AD20F3}" type="pres">
      <dgm:prSet presAssocID="{C1F6BC7D-3777-43D1-868D-48E8FC12A097}" presName="sibTrans" presStyleCnt="0"/>
      <dgm:spPr/>
    </dgm:pt>
    <dgm:pt modelId="{01212249-E137-468F-A7CD-5273FA79B52E}" type="pres">
      <dgm:prSet presAssocID="{0900856B-0203-4432-92A3-47DE8D532BC2}" presName="textNode" presStyleLbl="node1" presStyleIdx="1" presStyleCnt="3">
        <dgm:presLayoutVars>
          <dgm:bulletEnabled val="1"/>
        </dgm:presLayoutVars>
      </dgm:prSet>
      <dgm:spPr/>
    </dgm:pt>
    <dgm:pt modelId="{887644C2-7DAF-47BC-962F-53F0597613F4}" type="pres">
      <dgm:prSet presAssocID="{B5D74059-1F4F-4C7E-B4F9-49EC3C65B325}" presName="sibTrans" presStyleCnt="0"/>
      <dgm:spPr/>
    </dgm:pt>
    <dgm:pt modelId="{B3AB486E-937A-4C29-A3D1-4994842B4DF1}" type="pres">
      <dgm:prSet presAssocID="{3B8FB78B-0562-41DF-AE00-380172AAFAF9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71FC7F1C-4FD8-46BB-BDD0-2B2780CF7B60}" type="presOf" srcId="{3B8FB78B-0562-41DF-AE00-380172AAFAF9}" destId="{B3AB486E-937A-4C29-A3D1-4994842B4DF1}" srcOrd="0" destOrd="0" presId="urn:microsoft.com/office/officeart/2005/8/layout/hProcess9"/>
    <dgm:cxn modelId="{FFEAB220-18F7-4CDD-A4D4-95ACB92460A0}" type="presOf" srcId="{CD415308-1D33-4623-A721-9A6757591F0D}" destId="{7CF42D6C-F2F3-45B6-AF52-87D5C1D852EF}" srcOrd="0" destOrd="0" presId="urn:microsoft.com/office/officeart/2005/8/layout/hProcess9"/>
    <dgm:cxn modelId="{2360E374-4829-41CF-8ABA-015E07689E92}" type="presOf" srcId="{0900856B-0203-4432-92A3-47DE8D532BC2}" destId="{01212249-E137-468F-A7CD-5273FA79B52E}" srcOrd="0" destOrd="0" presId="urn:microsoft.com/office/officeart/2005/8/layout/hProcess9"/>
    <dgm:cxn modelId="{1DB47477-7152-4EB0-A138-475D97E72787}" srcId="{B6EA2C9D-B9AD-4FA8-9A71-FC8EDC1C1545}" destId="{CD415308-1D33-4623-A721-9A6757591F0D}" srcOrd="0" destOrd="0" parTransId="{7C1E343F-68AE-422C-9855-808EB07DDE70}" sibTransId="{C1F6BC7D-3777-43D1-868D-48E8FC12A097}"/>
    <dgm:cxn modelId="{E177097D-D215-4D81-B81E-CB9CB01800AD}" srcId="{B6EA2C9D-B9AD-4FA8-9A71-FC8EDC1C1545}" destId="{0900856B-0203-4432-92A3-47DE8D532BC2}" srcOrd="1" destOrd="0" parTransId="{C47A6DD3-969C-41CC-A235-D4E38FB33C97}" sibTransId="{B5D74059-1F4F-4C7E-B4F9-49EC3C65B325}"/>
    <dgm:cxn modelId="{56C69BD5-8422-4204-B5A3-803610802BEE}" srcId="{B6EA2C9D-B9AD-4FA8-9A71-FC8EDC1C1545}" destId="{3B8FB78B-0562-41DF-AE00-380172AAFAF9}" srcOrd="2" destOrd="0" parTransId="{FEC17278-120F-4150-BA35-23543DF9C1C3}" sibTransId="{268E5C3F-D709-49BC-BF35-6963CC8322DA}"/>
    <dgm:cxn modelId="{72B862E0-750A-42B4-A2D4-ECD1395D555A}" type="presOf" srcId="{B6EA2C9D-B9AD-4FA8-9A71-FC8EDC1C1545}" destId="{3A7DB8E8-ED4B-4D77-8DFA-B687764BBF77}" srcOrd="0" destOrd="0" presId="urn:microsoft.com/office/officeart/2005/8/layout/hProcess9"/>
    <dgm:cxn modelId="{480B9FA9-324A-43F8-838E-96FBD5F73C1E}" type="presParOf" srcId="{3A7DB8E8-ED4B-4D77-8DFA-B687764BBF77}" destId="{5BED816A-6E6E-4EB1-B377-9444420A2DE7}" srcOrd="0" destOrd="0" presId="urn:microsoft.com/office/officeart/2005/8/layout/hProcess9"/>
    <dgm:cxn modelId="{0AE46B19-A026-4781-84E2-3D65E628F563}" type="presParOf" srcId="{3A7DB8E8-ED4B-4D77-8DFA-B687764BBF77}" destId="{6C22B371-1B72-47C8-8503-EA16EAF866AC}" srcOrd="1" destOrd="0" presId="urn:microsoft.com/office/officeart/2005/8/layout/hProcess9"/>
    <dgm:cxn modelId="{DB633110-B526-431A-A4A9-F91D4DCBF98B}" type="presParOf" srcId="{6C22B371-1B72-47C8-8503-EA16EAF866AC}" destId="{7CF42D6C-F2F3-45B6-AF52-87D5C1D852EF}" srcOrd="0" destOrd="0" presId="urn:microsoft.com/office/officeart/2005/8/layout/hProcess9"/>
    <dgm:cxn modelId="{90B8E2F1-35C8-44E9-A24E-32A66D810B82}" type="presParOf" srcId="{6C22B371-1B72-47C8-8503-EA16EAF866AC}" destId="{D92B9581-B0FA-458B-9D26-D31544AD20F3}" srcOrd="1" destOrd="0" presId="urn:microsoft.com/office/officeart/2005/8/layout/hProcess9"/>
    <dgm:cxn modelId="{E7DAC5A6-D267-4BA4-8B09-0D9939B1AC64}" type="presParOf" srcId="{6C22B371-1B72-47C8-8503-EA16EAF866AC}" destId="{01212249-E137-468F-A7CD-5273FA79B52E}" srcOrd="2" destOrd="0" presId="urn:microsoft.com/office/officeart/2005/8/layout/hProcess9"/>
    <dgm:cxn modelId="{365D0DBC-6E3C-45C6-8870-389789C87A2B}" type="presParOf" srcId="{6C22B371-1B72-47C8-8503-EA16EAF866AC}" destId="{887644C2-7DAF-47BC-962F-53F0597613F4}" srcOrd="3" destOrd="0" presId="urn:microsoft.com/office/officeart/2005/8/layout/hProcess9"/>
    <dgm:cxn modelId="{0F138A9D-740A-4A5E-8BD2-487668F4C182}" type="presParOf" srcId="{6C22B371-1B72-47C8-8503-EA16EAF866AC}" destId="{B3AB486E-937A-4C29-A3D1-4994842B4DF1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ED816A-6E6E-4EB1-B377-9444420A2DE7}">
      <dsp:nvSpPr>
        <dsp:cNvPr id="0" name=""/>
        <dsp:cNvSpPr/>
      </dsp:nvSpPr>
      <dsp:spPr>
        <a:xfrm>
          <a:off x="525779" y="0"/>
          <a:ext cx="5958840" cy="2104256"/>
        </a:xfrm>
        <a:prstGeom prst="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7CF42D6C-F2F3-45B6-AF52-87D5C1D852EF}">
      <dsp:nvSpPr>
        <dsp:cNvPr id="0" name=""/>
        <dsp:cNvSpPr/>
      </dsp:nvSpPr>
      <dsp:spPr>
        <a:xfrm>
          <a:off x="3765" y="631276"/>
          <a:ext cx="2256472" cy="84170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SYSTÉM</a:t>
          </a:r>
        </a:p>
      </dsp:txBody>
      <dsp:txXfrm>
        <a:off x="44854" y="672365"/>
        <a:ext cx="2174294" cy="759524"/>
      </dsp:txXfrm>
    </dsp:sp>
    <dsp:sp modelId="{01212249-E137-468F-A7CD-5273FA79B52E}">
      <dsp:nvSpPr>
        <dsp:cNvPr id="0" name=""/>
        <dsp:cNvSpPr/>
      </dsp:nvSpPr>
      <dsp:spPr>
        <a:xfrm>
          <a:off x="2376963" y="631276"/>
          <a:ext cx="2256472" cy="84170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INFORMAČNÍ SYSTÉM</a:t>
          </a:r>
        </a:p>
      </dsp:txBody>
      <dsp:txXfrm>
        <a:off x="2418052" y="672365"/>
        <a:ext cx="2174294" cy="759524"/>
      </dsp:txXfrm>
    </dsp:sp>
    <dsp:sp modelId="{B3AB486E-937A-4C29-A3D1-4994842B4DF1}">
      <dsp:nvSpPr>
        <dsp:cNvPr id="0" name=""/>
        <dsp:cNvSpPr/>
      </dsp:nvSpPr>
      <dsp:spPr>
        <a:xfrm>
          <a:off x="4750162" y="631276"/>
          <a:ext cx="2256472" cy="84170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INFORMAČNÍ SYSTÉM FIRMY</a:t>
          </a:r>
        </a:p>
      </dsp:txBody>
      <dsp:txXfrm>
        <a:off x="4791251" y="672365"/>
        <a:ext cx="2174294" cy="7595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835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3965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2911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62070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644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56634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68891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85088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56725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84418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56980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55048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62096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6091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04173" y="3003798"/>
            <a:ext cx="3888432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 firmy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084168" y="3723878"/>
            <a:ext cx="2888103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1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et Ing. Michal Halaška, Ph.D.</a:t>
            </a:r>
          </a:p>
          <a:p>
            <a:pPr algn="r"/>
            <a:r>
              <a:rPr lang="cs-CZ" altLang="cs-CZ" sz="11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podnikové ekonomiky a managementu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272808" cy="507703"/>
          </a:xfrm>
        </p:spPr>
        <p:txBody>
          <a:bodyPr/>
          <a:lstStyle/>
          <a:p>
            <a:r>
              <a:rPr lang="cs-CZ" dirty="0"/>
              <a:t>Informační systém firmy I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842020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Provoz IS je dnes pro chod podniku naprosto nezbytným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Je nutné zabezpečit, aby kritické části IS byly neustále funkční a případné výpadky byly vyřešeny v dostatečně krátkém čase.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V IS podniku jsou uchovávány i citlivé informace, které se nesmí dostat mimo organizaci.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Informační systém podniku by měl být tvořen řadou integrovaných součástí. </a:t>
            </a:r>
          </a:p>
          <a:p>
            <a:pPr marL="0" indent="0">
              <a:lnSpc>
                <a:spcPct val="90000"/>
              </a:lnSpc>
              <a:buNone/>
            </a:pPr>
            <a:br>
              <a:rPr lang="cs-CZ" sz="2400" dirty="0">
                <a:solidFill>
                  <a:srgbClr val="002060"/>
                </a:solidFill>
              </a:rPr>
            </a:b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10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/16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informační systém firmy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8073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272808" cy="507703"/>
          </a:xfrm>
        </p:spPr>
        <p:txBody>
          <a:bodyPr/>
          <a:lstStyle/>
          <a:p>
            <a:r>
              <a:rPr lang="cs-CZ" dirty="0"/>
              <a:t>Informační systém firmy II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3881580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Řízení obchodních, výrobních a jiných procesů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Podpora řídících procesů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Informační podpora při vytyčování firemní strategie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Pokrytí dominantních oblastí řízení od operativní až po strategickou ve struktuře i čase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Rozhodování v různých časových horizontech</a:t>
            </a:r>
            <a:br>
              <a:rPr lang="cs-CZ" sz="2400" dirty="0">
                <a:solidFill>
                  <a:srgbClr val="002060"/>
                </a:solidFill>
              </a:rPr>
            </a:b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11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/16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informační systém firmy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56247" y="703189"/>
            <a:ext cx="3881580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Podpora procesu realizace aktivit organizace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Zjednodušení a zefektivnění průběhu rutinních činností operativy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Zvýšení konkurenceschopnosti provozovatele systému a stability jeho pozice na trhu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Modularita systému s možností vysoké integrace jednotlivých modulů</a:t>
            </a:r>
            <a:br>
              <a:rPr lang="cs-CZ" sz="2400" dirty="0">
                <a:solidFill>
                  <a:srgbClr val="002060"/>
                </a:solidFill>
              </a:rPr>
            </a:b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4492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12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úvod do problematiky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8996300" cy="5071498"/>
          </a:xfrm>
          <a:prstGeom prst="rect">
            <a:avLst/>
          </a:prstGeom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95343" y="359158"/>
            <a:ext cx="6805613" cy="4338637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73694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272808" cy="507703"/>
          </a:xfrm>
        </p:spPr>
        <p:txBody>
          <a:bodyPr/>
          <a:lstStyle/>
          <a:p>
            <a:r>
              <a:rPr lang="cs-CZ" dirty="0"/>
              <a:t>Požadavky na IS I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842020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600" dirty="0">
                <a:solidFill>
                  <a:srgbClr val="002060"/>
                </a:solidFill>
              </a:rPr>
              <a:t>Nároky na IS jsou ovlivňovány celou řadou faktorů</a:t>
            </a:r>
          </a:p>
          <a:p>
            <a:pPr lvl="1"/>
            <a:r>
              <a:rPr lang="cs-CZ" sz="2400" dirty="0">
                <a:solidFill>
                  <a:srgbClr val="002060"/>
                </a:solidFill>
              </a:rPr>
              <a:t>velikost organizace</a:t>
            </a:r>
          </a:p>
          <a:p>
            <a:pPr lvl="2"/>
            <a:r>
              <a:rPr lang="cs-CZ" sz="2200" dirty="0">
                <a:solidFill>
                  <a:srgbClr val="002060"/>
                </a:solidFill>
              </a:rPr>
              <a:t>tím i větší objemem dat a informací</a:t>
            </a:r>
          </a:p>
          <a:p>
            <a:pPr lvl="2"/>
            <a:r>
              <a:rPr lang="cs-CZ" sz="2200" dirty="0">
                <a:solidFill>
                  <a:srgbClr val="002060"/>
                </a:solidFill>
              </a:rPr>
              <a:t>větší počet paralelních přístupů</a:t>
            </a:r>
            <a:endParaRPr lang="cs-CZ" dirty="0">
              <a:solidFill>
                <a:srgbClr val="002060"/>
              </a:solidFill>
            </a:endParaRPr>
          </a:p>
          <a:p>
            <a:pPr lvl="1"/>
            <a:r>
              <a:rPr lang="cs-CZ" sz="2400" dirty="0">
                <a:solidFill>
                  <a:srgbClr val="002060"/>
                </a:solidFill>
              </a:rPr>
              <a:t>různé geografické členění</a:t>
            </a:r>
          </a:p>
          <a:p>
            <a:pPr lvl="1"/>
            <a:r>
              <a:rPr lang="cs-CZ" sz="2400" dirty="0">
                <a:solidFill>
                  <a:srgbClr val="002060"/>
                </a:solidFill>
              </a:rPr>
              <a:t>různé hierarchické úrovně</a:t>
            </a:r>
          </a:p>
          <a:p>
            <a:pPr lvl="1"/>
            <a:r>
              <a:rPr lang="cs-CZ" sz="2400" dirty="0">
                <a:solidFill>
                  <a:srgbClr val="002060"/>
                </a:solidFill>
              </a:rPr>
              <a:t>celá řada vztahů a souvislostí</a:t>
            </a:r>
          </a:p>
          <a:p>
            <a:pPr marL="0" indent="0">
              <a:lnSpc>
                <a:spcPct val="90000"/>
              </a:lnSpc>
              <a:buNone/>
            </a:pPr>
            <a:br>
              <a:rPr lang="cs-CZ" sz="2400" dirty="0">
                <a:solidFill>
                  <a:srgbClr val="002060"/>
                </a:solidFill>
              </a:rPr>
            </a:b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13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/16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informační systém firmy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10157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272808" cy="507703"/>
          </a:xfrm>
        </p:spPr>
        <p:txBody>
          <a:bodyPr/>
          <a:lstStyle/>
          <a:p>
            <a:r>
              <a:rPr lang="cs-CZ" dirty="0"/>
              <a:t>Požadavky na IS II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4097604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Integrovanost</a:t>
            </a: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Pružnost a otevřenost</a:t>
            </a:r>
          </a:p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Konzistentnost a nezávislost</a:t>
            </a:r>
          </a:p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Standardizace</a:t>
            </a:r>
          </a:p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Adaptabilita</a:t>
            </a:r>
          </a:p>
          <a:p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Parametrizovatelnost</a:t>
            </a: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Přístupnost</a:t>
            </a:r>
          </a:p>
          <a:p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14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/16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572000" y="728346"/>
            <a:ext cx="4097604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Bezpečnost a stabilita</a:t>
            </a:r>
          </a:p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Komplexnost</a:t>
            </a:r>
          </a:p>
          <a:p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Distribuovanost</a:t>
            </a: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Dlouhá životnost</a:t>
            </a:r>
          </a:p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Jednoduchost a ergonomičnost</a:t>
            </a:r>
          </a:p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Dynamičnost</a:t>
            </a:r>
          </a:p>
          <a:p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informační systém firmy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67311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272808" cy="507703"/>
          </a:xfrm>
        </p:spPr>
        <p:txBody>
          <a:bodyPr/>
          <a:lstStyle/>
          <a:p>
            <a:r>
              <a:rPr lang="cs-CZ" dirty="0"/>
              <a:t>Informační strategie a její účel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842020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Strategie představuje</a:t>
            </a:r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základní tezi dlouhodobého rozvoje společnosti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sjednocuje firemní filozofii a je základnou pro stanovení hierarchie cílů pro nižší úroveň řízení.</a:t>
            </a:r>
          </a:p>
          <a:p>
            <a:pPr marL="0" indent="0">
              <a:lnSpc>
                <a:spcPct val="90000"/>
              </a:lnSpc>
              <a:buNone/>
            </a:pP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Účelem informační strategie je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Provázat plánování IS a IT na podnikové plánování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Vytvořit mechanismus kontroly implementace těchto plánů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Vytvořit architekturu jako rámec pro další analýzu, návrh a integraci jednotlivých aplikací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15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/16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informační systém firmy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6747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992888" cy="507703"/>
          </a:xfrm>
        </p:spPr>
        <p:txBody>
          <a:bodyPr/>
          <a:lstStyle/>
          <a:p>
            <a:r>
              <a:rPr lang="cs-CZ" dirty="0"/>
              <a:t>Zodpovědnost za vytvoření a implementaci informační strategie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842020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>
                <a:solidFill>
                  <a:srgbClr val="002060"/>
                </a:solidFill>
              </a:rPr>
              <a:t>Střední a nejvyšší management podniku</a:t>
            </a:r>
          </a:p>
          <a:p>
            <a:r>
              <a:rPr lang="cs-CZ" sz="2400" dirty="0">
                <a:solidFill>
                  <a:srgbClr val="002060"/>
                </a:solidFill>
              </a:rPr>
              <a:t>Je nutné respektovat podnikatelský pohled a celopodnikové informační potřeby</a:t>
            </a:r>
          </a:p>
          <a:p>
            <a:r>
              <a:rPr lang="cs-CZ" sz="2400" dirty="0">
                <a:solidFill>
                  <a:srgbClr val="002060"/>
                </a:solidFill>
              </a:rPr>
              <a:t>Informace jsou cenným podnikovým zdrojem</a:t>
            </a:r>
          </a:p>
          <a:p>
            <a:r>
              <a:rPr lang="cs-CZ" sz="2400" dirty="0">
                <a:solidFill>
                  <a:srgbClr val="002060"/>
                </a:solidFill>
              </a:rPr>
              <a:t>Podniková informační strategie musí sledovat celopodnikové zájmy</a:t>
            </a:r>
          </a:p>
          <a:p>
            <a:r>
              <a:rPr lang="cs-CZ" sz="2400" dirty="0">
                <a:solidFill>
                  <a:srgbClr val="002060"/>
                </a:solidFill>
              </a:rPr>
              <a:t>Musí úzce navazovat na podnikové záměry</a:t>
            </a:r>
          </a:p>
          <a:p>
            <a:r>
              <a:rPr lang="cs-CZ" sz="2400" dirty="0">
                <a:solidFill>
                  <a:srgbClr val="002060"/>
                </a:solidFill>
              </a:rPr>
              <a:t>Musí být konzistentní s dalšími systémovými strategiemi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16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/16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informační systém firmy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5862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79712" y="2067694"/>
            <a:ext cx="4536504" cy="507703"/>
          </a:xfrm>
        </p:spPr>
        <p:txBody>
          <a:bodyPr/>
          <a:lstStyle/>
          <a:p>
            <a:pPr algn="ctr"/>
            <a:r>
              <a:rPr lang="cs-CZ" dirty="0"/>
              <a:t>Děkuji za pozornost</a:t>
            </a: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informační systém firmy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345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987574"/>
            <a:ext cx="8280920" cy="295232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Definice pojmu systém a základní pojmy s ním spojené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Definice informačního systému a jeho komponent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Potřeba a účel IS firmy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Požadavky na firemní IS</a:t>
            </a:r>
          </a:p>
          <a:p>
            <a:r>
              <a:rPr lang="cs-CZ" sz="18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strategie a její účel</a:t>
            </a: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Obsah prezentace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informační systém firmy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7E400C85-A396-4174-AB0D-0E3FE9C4189D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2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/16</a:t>
            </a: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264696" cy="507703"/>
          </a:xfrm>
        </p:spPr>
        <p:txBody>
          <a:bodyPr/>
          <a:lstStyle/>
          <a:p>
            <a:r>
              <a:rPr lang="cs-CZ" dirty="0"/>
              <a:t>Od systému k informačnímu systému firmy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3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/16</a:t>
            </a: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378193818"/>
              </p:ext>
            </p:extLst>
          </p:nvPr>
        </p:nvGraphicFramePr>
        <p:xfrm>
          <a:off x="1066800" y="1518017"/>
          <a:ext cx="7010400" cy="2104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informační systém firmy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9144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Systém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914028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komplexem vzájemně spjatých prvků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Vazba mezi prvky může být definována jedním parametrem (jednoparametrická vazba)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Vazba mezi prvky může být definována více parametry (</a:t>
            </a:r>
            <a:r>
              <a:rPr lang="cs-CZ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víceparametrická</a:t>
            </a:r>
            <a:r>
              <a:rPr 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vazba)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Zpětná vazba představuje spojení mezi výstupem a vstupem</a:t>
            </a:r>
          </a:p>
          <a:p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Vyjadřuje vazbu s okolím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Okolí definujeme jako účelově množinu prvků, které nejsou prvky daného systému, ale vykazují s ním určité vazby, které jsou pro daný účel významné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Vstup, výstup, rozhraní a hranice</a:t>
            </a:r>
          </a:p>
          <a:p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Může být prvkem systému vyššího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Subsystém, dílčí systém, rozlišovací úroveň</a:t>
            </a:r>
          </a:p>
          <a:p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Prvek systému může být současně systémem nižšího řádu</a:t>
            </a:r>
          </a:p>
          <a:p>
            <a:endParaRPr 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4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/16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informační systém firmy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649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5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úvod do problematiky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8996300" cy="5143500"/>
          </a:xfrm>
          <a:prstGeom prst="rect">
            <a:avLst/>
          </a:prstGeom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251520" y="875771"/>
            <a:ext cx="8457395" cy="3391957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869201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272808" cy="507703"/>
          </a:xfrm>
        </p:spPr>
        <p:txBody>
          <a:bodyPr/>
          <a:lstStyle/>
          <a:p>
            <a:r>
              <a:rPr lang="cs-CZ" dirty="0"/>
              <a:t>Otevřený a uzavřený systém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625996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Uzavřený systém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Nemá vstupy a výstupy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Tyto systémy dosahují jako finální stav statickou rovnováhu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Otevřený systém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Přejímá podněty z vnějšího prostředí, přetváří je ve svém vnitřním prostředí a vrací je přetvořené do vnějšího prostředí</a:t>
            </a:r>
          </a:p>
          <a:p>
            <a:pPr lvl="2">
              <a:lnSpc>
                <a:spcPct val="90000"/>
              </a:lnSpc>
            </a:pPr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Podnět – stav veličin množiny vstupních proměnných vyvolaných určitým podnětem</a:t>
            </a:r>
          </a:p>
          <a:p>
            <a:pPr lvl="2">
              <a:lnSpc>
                <a:spcPct val="90000"/>
              </a:lnSpc>
            </a:pPr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Odezva – stav veličin množiny výstupních proměnných vyvolaných určitým podnětem</a:t>
            </a:r>
          </a:p>
          <a:p>
            <a:pPr lvl="2">
              <a:lnSpc>
                <a:spcPct val="90000"/>
              </a:lnSpc>
            </a:pPr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Doba odezvy – čas, který uplyne mezi podnětem a k němu příslušející odezvou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6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/16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informační systém firmy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4807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272808" cy="507703"/>
          </a:xfrm>
        </p:spPr>
        <p:txBody>
          <a:bodyPr/>
          <a:lstStyle/>
          <a:p>
            <a:r>
              <a:rPr lang="cs-CZ" dirty="0"/>
              <a:t>Druhy systémů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3881580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Vztah systému k času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Statické</a:t>
            </a:r>
          </a:p>
          <a:p>
            <a:pPr lvl="1">
              <a:lnSpc>
                <a:spcPct val="90000"/>
              </a:lnSpc>
            </a:pPr>
            <a:r>
              <a:rPr 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Stav se v čase nemění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Dynamické</a:t>
            </a:r>
          </a:p>
          <a:p>
            <a:pPr lvl="1">
              <a:lnSpc>
                <a:spcPct val="90000"/>
              </a:lnSpc>
            </a:pPr>
            <a:r>
              <a:rPr 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Stav se v čase mění</a:t>
            </a:r>
          </a:p>
          <a:p>
            <a:pPr lvl="1">
              <a:lnSpc>
                <a:spcPct val="90000"/>
              </a:lnSpc>
            </a:pPr>
            <a:r>
              <a:rPr 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těchto systémů mluvíme o tzv. trajektorii času, což je posloupnost stavů systémů v čase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Stacionární</a:t>
            </a:r>
          </a:p>
          <a:p>
            <a:pPr lvl="1">
              <a:lnSpc>
                <a:spcPct val="90000"/>
              </a:lnSpc>
            </a:pPr>
            <a:r>
              <a:rPr 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Stav se může měnit, ale ne v závislosti na čase</a:t>
            </a:r>
          </a:p>
          <a:p>
            <a:pPr lvl="1">
              <a:lnSpc>
                <a:spcPct val="90000"/>
              </a:lnSpc>
            </a:pPr>
            <a:r>
              <a:rPr 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Stav systému může být funkcí více proměnných, nikoli však času</a:t>
            </a:r>
            <a:endParaRPr 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7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/16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4067944" y="761295"/>
            <a:ext cx="4032448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Vztah mezi chováním systému a jeho stavy a podněty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Deterministické systémy</a:t>
            </a:r>
            <a:endParaRPr lang="cs-CZ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90000"/>
              </a:lnSpc>
            </a:pPr>
            <a:r>
              <a:rPr 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Chování systému je určeno jejich stavem a podněty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Stochastické systémy (pravděpodobnostní)</a:t>
            </a:r>
          </a:p>
          <a:p>
            <a:pPr lvl="1">
              <a:lnSpc>
                <a:spcPct val="90000"/>
              </a:lnSpc>
            </a:pPr>
            <a:r>
              <a:rPr 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Chování může mít při stejných stavech a stejných podnětech různé varianty s různou pravděpodobností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informační systém firmy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169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272808" cy="507703"/>
          </a:xfrm>
        </p:spPr>
        <p:txBody>
          <a:bodyPr/>
          <a:lstStyle/>
          <a:p>
            <a:r>
              <a:rPr lang="cs-CZ" dirty="0"/>
              <a:t>Informační systém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842020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cs-CZ" sz="2800" b="1" dirty="0">
                <a:solidFill>
                  <a:srgbClr val="002060"/>
                </a:solidFill>
              </a:rPr>
              <a:t>IS </a:t>
            </a:r>
            <a:r>
              <a:rPr lang="cs-CZ" sz="2800" dirty="0">
                <a:solidFill>
                  <a:srgbClr val="002060"/>
                </a:solidFill>
              </a:rPr>
              <a:t>budeme chápat jako komplex </a:t>
            </a:r>
            <a:r>
              <a:rPr lang="cs-CZ" sz="2800" b="1" dirty="0">
                <a:solidFill>
                  <a:srgbClr val="002060"/>
                </a:solidFill>
              </a:rPr>
              <a:t>lidí, informací, systému řízení chodu IS</a:t>
            </a:r>
            <a:r>
              <a:rPr lang="cs-CZ" sz="2800" dirty="0">
                <a:solidFill>
                  <a:srgbClr val="002060"/>
                </a:solidFill>
              </a:rPr>
              <a:t>, který zabezpečuje těsné a logické propojení na prostředí, systému organizace práce spojeného s provozem a využitím IS, technických prostředků a metod zabezpečujících </a:t>
            </a:r>
            <a:r>
              <a:rPr lang="cs-CZ" sz="2800" b="1" dirty="0">
                <a:solidFill>
                  <a:srgbClr val="002060"/>
                </a:solidFill>
              </a:rPr>
              <a:t>sběr, přenos, aktualizaci, uchování a další zpracování dat pro tvorbu a prezentaci informací</a:t>
            </a:r>
            <a:r>
              <a:rPr lang="cs-CZ" sz="2800" dirty="0">
                <a:solidFill>
                  <a:srgbClr val="002060"/>
                </a:solidFill>
              </a:rPr>
              <a:t> pro potřeby uživatelů a použité informační technologie.</a:t>
            </a:r>
            <a:br>
              <a:rPr lang="cs-CZ" sz="2400" dirty="0">
                <a:solidFill>
                  <a:srgbClr val="002060"/>
                </a:solidFill>
              </a:rPr>
            </a:b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8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/16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informační systém firmy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5701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272808" cy="507703"/>
          </a:xfrm>
        </p:spPr>
        <p:txBody>
          <a:bodyPr/>
          <a:lstStyle/>
          <a:p>
            <a:r>
              <a:rPr lang="cs-CZ" dirty="0"/>
              <a:t>Komponenty IS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9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/16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72" y="775197"/>
            <a:ext cx="4540999" cy="3884785"/>
          </a:xfrm>
          <a:prstGeom prst="rect">
            <a:avLst/>
          </a:prstGeom>
        </p:spPr>
      </p:pic>
      <p:sp>
        <p:nvSpPr>
          <p:cNvPr id="10" name="Zástupný symbol pro obsah 2"/>
          <p:cNvSpPr txBox="1">
            <a:spLocks/>
          </p:cNvSpPr>
          <p:nvPr/>
        </p:nvSpPr>
        <p:spPr>
          <a:xfrm>
            <a:off x="4139952" y="787775"/>
            <a:ext cx="3881580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Operační a databázové systémy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Lidé, aktivní součást IS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Datové zdroje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Hardwarové vybavení včetně síťových a komunikačních prostředků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Zakomponování IS do podnikového systému řízení a jeho konzistence s podnikovými procesy</a:t>
            </a:r>
          </a:p>
          <a:p>
            <a:pPr lvl="1">
              <a:lnSpc>
                <a:spcPct val="90000"/>
              </a:lnSpc>
            </a:pPr>
            <a:r>
              <a:rPr 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Reálný svět (informační zdroje, legislativa, normy) – kontext informačního systému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informační systém firmy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2067171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4668</TotalTime>
  <Words>918</Words>
  <Application>Microsoft Office PowerPoint</Application>
  <PresentationFormat>Předvádění na obrazovce (16:9)</PresentationFormat>
  <Paragraphs>179</Paragraphs>
  <Slides>17</Slides>
  <Notes>15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2" baseType="lpstr">
      <vt:lpstr>Arial</vt:lpstr>
      <vt:lpstr>Calibri</vt:lpstr>
      <vt:lpstr>Enriqueta</vt:lpstr>
      <vt:lpstr>Times New Roman</vt:lpstr>
      <vt:lpstr>SLU</vt:lpstr>
      <vt:lpstr>Informační podpora činnosti firmy</vt:lpstr>
      <vt:lpstr>Obsah prezentace</vt:lpstr>
      <vt:lpstr>Od systému k informačnímu systému firmy</vt:lpstr>
      <vt:lpstr>Systém</vt:lpstr>
      <vt:lpstr>Prezentace aplikace PowerPoint</vt:lpstr>
      <vt:lpstr>Otevřený a uzavřený systém</vt:lpstr>
      <vt:lpstr>Druhy systémů</vt:lpstr>
      <vt:lpstr>Informační systém</vt:lpstr>
      <vt:lpstr>Komponenty IS</vt:lpstr>
      <vt:lpstr>Informační systém firmy I</vt:lpstr>
      <vt:lpstr>Informační systém firmy II</vt:lpstr>
      <vt:lpstr>Prezentace aplikace PowerPoint</vt:lpstr>
      <vt:lpstr>Požadavky na IS I</vt:lpstr>
      <vt:lpstr>Požadavky na IS II</vt:lpstr>
      <vt:lpstr>Informační strategie a její účel</vt:lpstr>
      <vt:lpstr>Zodpovědnost za vytvoření a implementaci informační strategie</vt:lpstr>
      <vt:lpstr>Děkuji za pozornost</vt:lpstr>
    </vt:vector>
  </TitlesOfParts>
  <Company>SU OPF v Karviné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Řízení podnikových procesů</dc:title>
  <dc:creator>Roman Šperka</dc:creator>
  <cp:lastModifiedBy>Michal Halaška</cp:lastModifiedBy>
  <cp:revision>82</cp:revision>
  <dcterms:created xsi:type="dcterms:W3CDTF">2016-07-06T15:42:34Z</dcterms:created>
  <dcterms:modified xsi:type="dcterms:W3CDTF">2022-02-28T23:51:41Z</dcterms:modified>
</cp:coreProperties>
</file>