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90" r:id="rId13"/>
    <p:sldId id="289" r:id="rId14"/>
    <p:sldId id="291" r:id="rId15"/>
    <p:sldId id="292" r:id="rId16"/>
    <p:sldId id="263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15.03.2022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2155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30534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15027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76813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1188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508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53720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3051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145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5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525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558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3976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04173" y="3003798"/>
            <a:ext cx="3888432" cy="7200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Architektura, infrastruktura a bezpečnost IS</a:t>
            </a: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084168" y="3723878"/>
            <a:ext cx="2888103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et Ing. </a:t>
            </a:r>
            <a:r>
              <a:rPr lang="cs-CZ" altLang="cs-CZ" sz="11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Michal Halaška, </a:t>
            </a:r>
            <a:r>
              <a:rPr lang="cs-CZ" altLang="cs-CZ" sz="11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Ph.D.</a:t>
            </a:r>
          </a:p>
          <a:p>
            <a:pPr algn="r"/>
            <a:r>
              <a:rPr lang="cs-CZ" altLang="cs-CZ" sz="11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podnikové ekonomiky a managementu</a:t>
            </a: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Dvouvrstvá architektura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380957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Rozvrhuje zpracování aplikace mezi </a:t>
            </a:r>
            <a:r>
              <a:rPr lang="cs-CZ" sz="2000" b="1" dirty="0">
                <a:solidFill>
                  <a:srgbClr val="002060"/>
                </a:solidFill>
              </a:rPr>
              <a:t>pracovní stanici</a:t>
            </a:r>
            <a:r>
              <a:rPr lang="cs-CZ" sz="2000" dirty="0">
                <a:solidFill>
                  <a:srgbClr val="002060"/>
                </a:solidFill>
              </a:rPr>
              <a:t> (klient) a </a:t>
            </a:r>
            <a:r>
              <a:rPr lang="cs-CZ" sz="2000" b="1" dirty="0">
                <a:solidFill>
                  <a:srgbClr val="002060"/>
                </a:solidFill>
              </a:rPr>
              <a:t>server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Klient zabezpečuje prezentační logiku a částečně funkční logiku a přístup k datům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Server zabezpečuje hlavně funkční logiku a přístup k datům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10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2280" y="1275606"/>
            <a:ext cx="4936224" cy="300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406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Třívrstvá architektura 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3233508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0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Rozděluje komponenty aplikační logiky a datového přístupu pomocí techniky segmentace aplikace na aplikační a datové servery</a:t>
            </a:r>
          </a:p>
          <a:p>
            <a:pPr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Presentační vrstva zůstává na klientech (případně část aplikační logiky)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11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070" y="1327909"/>
            <a:ext cx="5447230" cy="2660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263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Distribuovaná architektura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Při distribuovaném zpracování dat jsou </a:t>
            </a:r>
            <a:r>
              <a:rPr lang="cs-CZ" sz="2400" b="1" dirty="0">
                <a:solidFill>
                  <a:srgbClr val="002060"/>
                </a:solidFill>
              </a:rPr>
              <a:t>data sdílena mezi různými hostitelskými systémy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Změny se posílají v interní síti nebo dálkově po telefonních či datových linkách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Databáze je tak rozdělena do několika částí, avšak navenek se uživateli jeví jako jediná celistvá databáze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Nevýhodou je referenční kontrola referenční identity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Výhodami je </a:t>
            </a:r>
            <a:r>
              <a:rPr lang="cs-CZ" sz="2400" b="1" dirty="0">
                <a:solidFill>
                  <a:srgbClr val="002060"/>
                </a:solidFill>
              </a:rPr>
              <a:t>zvýšená spolehlivost</a:t>
            </a:r>
            <a:r>
              <a:rPr lang="cs-CZ" sz="2400" dirty="0">
                <a:solidFill>
                  <a:srgbClr val="002060"/>
                </a:solidFill>
              </a:rPr>
              <a:t> a míra dostupnosti, snazší růst systému, </a:t>
            </a:r>
            <a:r>
              <a:rPr lang="cs-CZ" sz="2400" b="1" dirty="0">
                <a:solidFill>
                  <a:srgbClr val="002060"/>
                </a:solidFill>
              </a:rPr>
              <a:t>menší nároky a náklady</a:t>
            </a:r>
            <a:r>
              <a:rPr lang="cs-CZ" sz="2400" dirty="0">
                <a:solidFill>
                  <a:srgbClr val="002060"/>
                </a:solidFill>
              </a:rPr>
              <a:t> na komunikaci a rychlejší odezvy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524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Infrastruktura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endParaRPr lang="cs-CZ" sz="2400" dirty="0">
              <a:solidFill>
                <a:srgbClr val="002060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cs-CZ" sz="2400" dirty="0">
                <a:solidFill>
                  <a:srgbClr val="002060"/>
                </a:solidFill>
              </a:rPr>
              <a:t>Jádrem každého systému je jeho </a:t>
            </a:r>
            <a:r>
              <a:rPr lang="cs-CZ" sz="2400" b="1" dirty="0">
                <a:solidFill>
                  <a:srgbClr val="002060"/>
                </a:solidFill>
              </a:rPr>
              <a:t>vnitřní logika, struktura dat a procesů nad nimi</a:t>
            </a:r>
            <a:r>
              <a:rPr lang="cs-CZ" sz="2400" dirty="0">
                <a:solidFill>
                  <a:srgbClr val="002060"/>
                </a:solidFill>
              </a:rPr>
              <a:t>, úložiště dat, které jim dává trvalost a uživatelské rozhraní. Tyto funkční celky můžeme chápat jako uzavřené subsystémy, které navenek komunikují pouze přes konkrétní rozhraní. To představuje logickou strukturu, kterou nazveme infrastrukturou.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cs-CZ" sz="2400" dirty="0">
                <a:solidFill>
                  <a:srgbClr val="002060"/>
                </a:solidFill>
              </a:rPr>
              <a:t>Jinými slovy infrastruktura je množina komponent tvořících daný systém, zatímco architektura popisuje design komponent a vztahy mezi nimi.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cs-CZ" sz="2400" dirty="0"/>
            </a:b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2438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Současné trendy v oblasti HW a SW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Mobilní digitální platforma</a:t>
            </a:r>
          </a:p>
          <a:p>
            <a:pPr>
              <a:lnSpc>
                <a:spcPct val="90000"/>
              </a:lnSpc>
            </a:pPr>
            <a:r>
              <a:rPr lang="cs-CZ" sz="2400" dirty="0" err="1">
                <a:solidFill>
                  <a:srgbClr val="002060"/>
                </a:solidFill>
              </a:rPr>
              <a:t>Grid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computing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 err="1">
                <a:solidFill>
                  <a:srgbClr val="002060"/>
                </a:solidFill>
              </a:rPr>
              <a:t>Virtualizace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Open source software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Linux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Java</a:t>
            </a:r>
          </a:p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050" name="Picture 2" descr="Výsledek obrázku pro linux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242" y="799899"/>
            <a:ext cx="1798092" cy="1798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Výsledek obrázku pro grid computi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885" y="2467434"/>
            <a:ext cx="2160042" cy="1760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Výsledek obrázku pro jav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025" y="2684114"/>
            <a:ext cx="2571750" cy="2047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92721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b="1" dirty="0"/>
              <a:t>Bezpečnost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41696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Mezi vlastnosti zajišťující bezpečnost IS patří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Důvěrnost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Řízení přístupu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Zajištění integrity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Zajištění autentičnosti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Zajištění nepopiratelnosti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Zajištění trvalé dostupnosti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15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4355976" y="728346"/>
            <a:ext cx="3960440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K ochraně dat používáme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Fyzické zabezpečení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Technické zabezpečení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Programové zabezpečení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Organizační zabezpečení</a:t>
            </a:r>
          </a:p>
        </p:txBody>
      </p:sp>
      <p:pic>
        <p:nvPicPr>
          <p:cNvPr id="1026" name="Picture 2" descr="Související obráze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9541" y="2658160"/>
            <a:ext cx="3018408" cy="169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359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79712" y="2067694"/>
            <a:ext cx="4536504" cy="507703"/>
          </a:xfrm>
        </p:spPr>
        <p:txBody>
          <a:bodyPr/>
          <a:lstStyle/>
          <a:p>
            <a:pPr algn="ctr"/>
            <a:r>
              <a:rPr lang="cs-CZ" dirty="0"/>
              <a:t>Děkuji za pozornost</a:t>
            </a: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45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431540" y="987574"/>
            <a:ext cx="8280920" cy="295232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Architektura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Jednovrstvá architektura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Dvou/třívrstvá architektura typu klient/server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Infrastruktura IS</a:t>
            </a:r>
          </a:p>
          <a:p>
            <a:r>
              <a:rPr 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Bezpečnost IS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Obsah prezentace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7E400C85-A396-4174-AB0D-0E3FE9C4189D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2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dirty="0"/>
              <a:t>Architektura IS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Architektura definuje koncepční rámec řešení IS společnosti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Jinými slovy architektura reprezentuje celkovou představu o IS společnosti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Dává budování IS směr a funguje tak jako jeden z komunikačních prostředků mezi vedením podniku a projektanty IS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Zachycuje jednotlivé komponenty a jejich vazby</a:t>
            </a:r>
          </a:p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3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64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Dílčí a celková (globální) architektura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Dílčí architektura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Podmnožina celkové architektury IS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Představuje určitý specifický pohled na IS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Základní dílčí architektury jsou aplikační a technologická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Celková architektura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Vznikne sjednocením všech dílčích architektur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Schéma zohledňující všechny podstatné dimenze návrhu IS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Výchozí bod pro dosažení potřebné úrovně konzistence, integrace a interoperability IS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4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415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5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6664"/>
            <a:ext cx="8888796" cy="5064833"/>
          </a:xfrm>
          <a:prstGeom prst="rect">
            <a:avLst/>
          </a:prstGeom>
        </p:spPr>
      </p:pic>
      <p:pic>
        <p:nvPicPr>
          <p:cNvPr id="1026" name="Picture 2" descr="Výsledek obrázku pro architektura I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472" y="114007"/>
            <a:ext cx="6466859" cy="4850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24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Technologická, aplikační a vrstva prostředí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Technologická vrstva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Což je vymezení jednotlivých komponent IT, především</a:t>
            </a:r>
            <a:br>
              <a:rPr lang="cs-CZ" sz="2000" dirty="0">
                <a:solidFill>
                  <a:srgbClr val="002060"/>
                </a:solidFill>
              </a:rPr>
            </a:br>
            <a:r>
              <a:rPr lang="cs-CZ" sz="2000" dirty="0">
                <a:solidFill>
                  <a:srgbClr val="002060"/>
                </a:solidFill>
              </a:rPr>
              <a:t>technických prostředků (HW, komunikační prostředky), základní SW (operační systémy, databázové systémy apod.), jejich struktura a vazby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Aplikační vrstva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Zde patří hlavně aplikační SW, funkční a datová specifikace,</a:t>
            </a:r>
            <a:br>
              <a:rPr lang="cs-CZ" sz="2000" dirty="0">
                <a:solidFill>
                  <a:srgbClr val="002060"/>
                </a:solidFill>
              </a:rPr>
            </a:br>
            <a:r>
              <a:rPr lang="cs-CZ" sz="2000" dirty="0">
                <a:solidFill>
                  <a:srgbClr val="002060"/>
                </a:solidFill>
              </a:rPr>
              <a:t>provozované i řešené projekty, včetně jejich dokumentace</a:t>
            </a:r>
            <a:endParaRPr lang="cs-CZ" sz="16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Vrstva prostředí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Obsahuje podnikatelské prostředí firmy, jeho organizační</a:t>
            </a:r>
            <a:br>
              <a:rPr lang="cs-CZ" sz="2000" dirty="0">
                <a:solidFill>
                  <a:srgbClr val="002060"/>
                </a:solidFill>
              </a:rPr>
            </a:br>
            <a:r>
              <a:rPr lang="cs-CZ" sz="2000" dirty="0">
                <a:solidFill>
                  <a:srgbClr val="002060"/>
                </a:solidFill>
              </a:rPr>
              <a:t>strukturu, vnitropodnikové procesy, personální kapacity a jejich schopnosti</a:t>
            </a:r>
            <a:br>
              <a:rPr lang="cs-CZ" sz="1600" dirty="0"/>
            </a:br>
            <a:endParaRPr lang="cs-CZ" sz="1600" dirty="0">
              <a:solidFill>
                <a:srgbClr val="002060"/>
              </a:solidFill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6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4506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616624" cy="507703"/>
          </a:xfrm>
        </p:spPr>
        <p:txBody>
          <a:bodyPr/>
          <a:lstStyle/>
          <a:p>
            <a:r>
              <a:rPr lang="cs-CZ" dirty="0"/>
              <a:t>Centralizovaná (jednovrstvá) architektura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 centralizovaných systémech běží aplikace na hlavním počítači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Báze dat i příslušný SŘBD (</a:t>
            </a:r>
            <a:r>
              <a:rPr lang="cs-CZ" sz="2400" b="1" dirty="0">
                <a:solidFill>
                  <a:srgbClr val="00206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ystém </a:t>
            </a:r>
            <a:r>
              <a:rPr lang="cs-CZ" sz="2400" b="1" dirty="0">
                <a:solidFill>
                  <a:srgbClr val="002060"/>
                </a:solidFill>
              </a:rPr>
              <a:t>Ř</a:t>
            </a:r>
            <a:r>
              <a:rPr lang="cs-CZ" sz="2400" dirty="0">
                <a:solidFill>
                  <a:srgbClr val="002060"/>
                </a:solidFill>
              </a:rPr>
              <a:t>ízení </a:t>
            </a:r>
            <a:r>
              <a:rPr lang="cs-CZ" sz="2400" b="1" dirty="0">
                <a:solidFill>
                  <a:srgbClr val="002060"/>
                </a:solidFill>
              </a:rPr>
              <a:t>B</a:t>
            </a:r>
            <a:r>
              <a:rPr lang="cs-CZ" sz="2400" dirty="0">
                <a:solidFill>
                  <a:srgbClr val="002060"/>
                </a:solidFill>
              </a:rPr>
              <a:t>áze </a:t>
            </a:r>
            <a:r>
              <a:rPr lang="cs-CZ" sz="2400" b="1" dirty="0">
                <a:solidFill>
                  <a:srgbClr val="002060"/>
                </a:solidFill>
              </a:rPr>
              <a:t>D</a:t>
            </a:r>
            <a:r>
              <a:rPr lang="cs-CZ" sz="2400" dirty="0">
                <a:solidFill>
                  <a:srgbClr val="002060"/>
                </a:solidFill>
              </a:rPr>
              <a:t>at) se nacházejí na centrálním počítači a komunikaci s uživatelem zprostředkovává pouze terminál umístěný na  pracovišti uživatele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Vstupní data se přenáší z terminálu do centrálního počítače, kde dochází k jejich zpracování a následnému odeslání zpět uživateli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7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422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Výhody a nevýhody jednovrstvé architektury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Základní výhodou je centrální zabezpečení a schopnost uložení obrovského množství dat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Vysoké nároky na technické zařízení v centrálních střediscích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Vysoká pořizovací cena velkých výpočetních systémů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Vysoké provozní náklady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S rostoucí velikostí exponenciálně roste doba vývoje, náklady a riziko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8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191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6984776" cy="507703"/>
          </a:xfrm>
        </p:spPr>
        <p:txBody>
          <a:bodyPr/>
          <a:lstStyle/>
          <a:p>
            <a:r>
              <a:rPr lang="cs-CZ" dirty="0"/>
              <a:t>Architektura klient/server</a:t>
            </a: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186364" y="728346"/>
            <a:ext cx="7770012" cy="38596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Umožňuje distribuci aplikačního SW, dat či služeb v rámci prostředí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V rámci tohoto prostředí některé zdroje plní funkci klientů a jiné funkci serverů</a:t>
            </a:r>
          </a:p>
          <a:p>
            <a:pPr>
              <a:lnSpc>
                <a:spcPct val="90000"/>
              </a:lnSpc>
            </a:pPr>
            <a:r>
              <a:rPr lang="cs-CZ" sz="2400" dirty="0">
                <a:solidFill>
                  <a:srgbClr val="002060"/>
                </a:solidFill>
              </a:rPr>
              <a:t>Aplikační vrstvy vrstvové architektury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Presentační logika tvořící rozhraní na uživatele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Aplikační (business) logika zahrnující funkcionalitu aplikace</a:t>
            </a:r>
          </a:p>
          <a:p>
            <a:pPr lvl="1">
              <a:lnSpc>
                <a:spcPct val="90000"/>
              </a:lnSpc>
            </a:pPr>
            <a:r>
              <a:rPr lang="cs-CZ" sz="2000" dirty="0">
                <a:solidFill>
                  <a:srgbClr val="002060"/>
                </a:solidFill>
              </a:rPr>
              <a:t>Přístup k datům včetně transakční logiky</a:t>
            </a: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8428620" y="4783466"/>
            <a:ext cx="567680" cy="2880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FFD00B30-3549-4D54-BB9C-CBAFAB7A7657}" type="slidenum">
              <a:rPr lang="cs-CZ" sz="1100" smtClean="0">
                <a:solidFill>
                  <a:srgbClr val="307871"/>
                </a:solidFill>
                <a:latin typeface="Enriqueta" panose="02000000000000000000" pitchFamily="2" charset="0"/>
              </a:rPr>
              <a:t>9</a:t>
            </a:fld>
            <a:r>
              <a:rPr lang="cs-CZ" sz="1100" dirty="0">
                <a:solidFill>
                  <a:srgbClr val="307871"/>
                </a:solidFill>
                <a:latin typeface="Enriqueta" panose="02000000000000000000" pitchFamily="2" charset="0"/>
              </a:rPr>
              <a:t>/15</a:t>
            </a: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8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podpora činnosti firmy – architektura, infrastruktura a bezpečnost IS</a:t>
            </a: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238115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6538</TotalTime>
  <Words>845</Words>
  <Application>Microsoft Office PowerPoint</Application>
  <PresentationFormat>Předvádění na obrazovce (16:9)</PresentationFormat>
  <Paragraphs>149</Paragraphs>
  <Slides>16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Enriqueta</vt:lpstr>
      <vt:lpstr>Times New Roman</vt:lpstr>
      <vt:lpstr>SLU</vt:lpstr>
      <vt:lpstr>Informační podpora činnosti firmy</vt:lpstr>
      <vt:lpstr>Obsah prezentace</vt:lpstr>
      <vt:lpstr>Architektura IS</vt:lpstr>
      <vt:lpstr>Dílčí a celková (globální) architektura</vt:lpstr>
      <vt:lpstr>Prezentace aplikace PowerPoint</vt:lpstr>
      <vt:lpstr>Technologická, aplikační a vrstva prostředí</vt:lpstr>
      <vt:lpstr>Centralizovaná (jednovrstvá) architektura</vt:lpstr>
      <vt:lpstr>Výhody a nevýhody jednovrstvé architektury</vt:lpstr>
      <vt:lpstr>Architektura klient/server</vt:lpstr>
      <vt:lpstr>Dvouvrstvá architektura</vt:lpstr>
      <vt:lpstr>Třívrstvá architektura </vt:lpstr>
      <vt:lpstr>Distribuovaná architektura</vt:lpstr>
      <vt:lpstr>Infrastruktura IS</vt:lpstr>
      <vt:lpstr>Současné trendy v oblasti HW a SW</vt:lpstr>
      <vt:lpstr>Bezpečnost IS</vt:lpstr>
      <vt:lpstr>Děkuji za pozornost</vt:lpstr>
    </vt:vector>
  </TitlesOfParts>
  <Company>SU OPF v Karviné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Řízení podnikových procesů</dc:title>
  <dc:creator>Roman Šperka</dc:creator>
  <cp:lastModifiedBy>Michal Halaška</cp:lastModifiedBy>
  <cp:revision>118</cp:revision>
  <dcterms:created xsi:type="dcterms:W3CDTF">2016-07-06T15:42:34Z</dcterms:created>
  <dcterms:modified xsi:type="dcterms:W3CDTF">2022-03-14T23:40:39Z</dcterms:modified>
</cp:coreProperties>
</file>