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90" r:id="rId4"/>
    <p:sldId id="291" r:id="rId5"/>
    <p:sldId id="292" r:id="rId6"/>
    <p:sldId id="293" r:id="rId7"/>
    <p:sldId id="294" r:id="rId8"/>
    <p:sldId id="280" r:id="rId9"/>
    <p:sldId id="283" r:id="rId10"/>
    <p:sldId id="284" r:id="rId11"/>
    <p:sldId id="286" r:id="rId12"/>
    <p:sldId id="287" r:id="rId13"/>
    <p:sldId id="288" r:id="rId14"/>
    <p:sldId id="295" r:id="rId15"/>
    <p:sldId id="289" r:id="rId16"/>
    <p:sldId id="296" r:id="rId17"/>
    <p:sldId id="297" r:id="rId18"/>
    <p:sldId id="298" r:id="rId19"/>
    <p:sldId id="263" r:id="rId20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8" d="100"/>
          <a:sy n="138" d="100"/>
        </p:scale>
        <p:origin x="228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24.04.2022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03454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35854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02417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987354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861486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131056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242251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16305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31590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03115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59514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25558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50015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85088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20643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59118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04173" y="3003798"/>
            <a:ext cx="3888432" cy="7200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Ostatní podnikové IS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084168" y="3723878"/>
            <a:ext cx="2888103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1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et Ing. </a:t>
            </a:r>
            <a:r>
              <a:rPr lang="cs-CZ" altLang="cs-CZ" sz="1100" b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Michal Halaška, Ph.D.</a:t>
            </a:r>
          </a:p>
          <a:p>
            <a:pPr algn="r"/>
            <a:r>
              <a:rPr lang="cs-CZ" altLang="cs-CZ" sz="110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</a:t>
            </a:r>
            <a:r>
              <a:rPr lang="cs-CZ" altLang="cs-CZ" sz="11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podnikové ekonomiky a managementu</a:t>
            </a: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Správa vozového parku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cs-CZ" sz="1800" dirty="0">
                <a:solidFill>
                  <a:srgbClr val="002060"/>
                </a:solidFill>
              </a:rPr>
              <a:t>Aplikace pro řízení vozového parku</a:t>
            </a:r>
          </a:p>
          <a:p>
            <a:pPr>
              <a:defRPr/>
            </a:pPr>
            <a:r>
              <a:rPr lang="cs-CZ" sz="1800" dirty="0">
                <a:solidFill>
                  <a:srgbClr val="002060"/>
                </a:solidFill>
              </a:rPr>
              <a:t>Automatizace procesů logistického řízení</a:t>
            </a:r>
          </a:p>
          <a:p>
            <a:pPr>
              <a:defRPr/>
            </a:pPr>
            <a:r>
              <a:rPr lang="cs-CZ" sz="1800" dirty="0">
                <a:solidFill>
                  <a:srgbClr val="002060"/>
                </a:solidFill>
              </a:rPr>
              <a:t>Využití palubních počítačů jako mobilního dodavatele dat</a:t>
            </a:r>
          </a:p>
          <a:p>
            <a:pPr>
              <a:defRPr/>
            </a:pPr>
            <a:r>
              <a:rPr lang="cs-CZ" sz="1800" dirty="0">
                <a:solidFill>
                  <a:srgbClr val="002060"/>
                </a:solidFill>
              </a:rPr>
              <a:t>Zpracovávají data</a:t>
            </a:r>
          </a:p>
          <a:p>
            <a:pPr lvl="1">
              <a:defRPr/>
            </a:pPr>
            <a:r>
              <a:rPr lang="cs-CZ" sz="1400" dirty="0">
                <a:solidFill>
                  <a:srgbClr val="002060"/>
                </a:solidFill>
              </a:rPr>
              <a:t>Doby řízení, odpočinku a oprav</a:t>
            </a:r>
          </a:p>
          <a:p>
            <a:pPr lvl="1">
              <a:defRPr/>
            </a:pPr>
            <a:r>
              <a:rPr lang="cs-CZ" sz="1400" dirty="0">
                <a:solidFill>
                  <a:srgbClr val="002060"/>
                </a:solidFill>
              </a:rPr>
              <a:t>Čekací doby</a:t>
            </a:r>
          </a:p>
          <a:p>
            <a:pPr lvl="1">
              <a:defRPr/>
            </a:pPr>
            <a:r>
              <a:rPr lang="cs-CZ" sz="1400" dirty="0">
                <a:solidFill>
                  <a:srgbClr val="002060"/>
                </a:solidFill>
              </a:rPr>
              <a:t>Cestovní zprávy</a:t>
            </a:r>
          </a:p>
          <a:p>
            <a:pPr lvl="1">
              <a:defRPr/>
            </a:pPr>
            <a:r>
              <a:rPr lang="cs-CZ" sz="1400" dirty="0">
                <a:solidFill>
                  <a:srgbClr val="002060"/>
                </a:solidFill>
              </a:rPr>
              <a:t>Zatížení náprav a další informace o aktuálním stavu</a:t>
            </a:r>
          </a:p>
          <a:p>
            <a:pPr>
              <a:defRPr/>
            </a:pPr>
            <a:r>
              <a:rPr lang="cs-CZ" sz="1800" dirty="0">
                <a:solidFill>
                  <a:srgbClr val="002060"/>
                </a:solidFill>
              </a:rPr>
              <a:t>Vyhodnocování profitu aktivit</a:t>
            </a:r>
          </a:p>
          <a:p>
            <a:pPr>
              <a:defRPr/>
            </a:pPr>
            <a:r>
              <a:rPr lang="cs-CZ" sz="1800" dirty="0">
                <a:solidFill>
                  <a:srgbClr val="002060"/>
                </a:solidFill>
              </a:rPr>
              <a:t>Optimalizace logistické plánování</a:t>
            </a:r>
          </a:p>
          <a:p>
            <a:pPr>
              <a:defRPr/>
            </a:pPr>
            <a:r>
              <a:rPr lang="cs-CZ" sz="1800" dirty="0">
                <a:solidFill>
                  <a:srgbClr val="002060"/>
                </a:solidFill>
              </a:rPr>
              <a:t>Poskytují systémy správy vozového parku podklady pro mzdovou administrativu</a:t>
            </a:r>
          </a:p>
          <a:p>
            <a:pPr>
              <a:defRPr/>
            </a:pPr>
            <a:r>
              <a:rPr lang="cs-CZ" sz="1800" dirty="0">
                <a:solidFill>
                  <a:srgbClr val="002060"/>
                </a:solidFill>
              </a:rPr>
              <a:t>Podporují spolupráci se subdodavateli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10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/18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</a:t>
            </a:r>
            <a:r>
              <a:rPr lang="cs-CZ" altLang="cs-CZ" sz="80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ostatní podnikové IS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76473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Řízení nákladní dopravy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defRPr/>
            </a:pPr>
            <a:r>
              <a:rPr lang="cs-CZ" sz="2000" dirty="0">
                <a:solidFill>
                  <a:srgbClr val="002060"/>
                </a:solidFill>
              </a:rPr>
              <a:t>Moduly obsahují</a:t>
            </a:r>
          </a:p>
          <a:p>
            <a:pPr lvl="1">
              <a:lnSpc>
                <a:spcPct val="110000"/>
              </a:lnSpc>
              <a:defRPr/>
            </a:pPr>
            <a:r>
              <a:rPr lang="cs-CZ" sz="1800" dirty="0">
                <a:solidFill>
                  <a:srgbClr val="002060"/>
                </a:solidFill>
              </a:rPr>
              <a:t>Evidenci zakázek</a:t>
            </a:r>
          </a:p>
          <a:p>
            <a:pPr lvl="1">
              <a:lnSpc>
                <a:spcPct val="110000"/>
              </a:lnSpc>
              <a:defRPr/>
            </a:pPr>
            <a:r>
              <a:rPr lang="cs-CZ" sz="1800" dirty="0">
                <a:solidFill>
                  <a:srgbClr val="002060"/>
                </a:solidFill>
              </a:rPr>
              <a:t>Evidenci zahraničních povolení a karnetů</a:t>
            </a:r>
          </a:p>
          <a:p>
            <a:pPr lvl="1">
              <a:lnSpc>
                <a:spcPct val="110000"/>
              </a:lnSpc>
              <a:defRPr/>
            </a:pPr>
            <a:r>
              <a:rPr lang="cs-CZ" sz="1800" dirty="0">
                <a:solidFill>
                  <a:srgbClr val="002060"/>
                </a:solidFill>
              </a:rPr>
              <a:t>Zpracování jízdních dokladů</a:t>
            </a:r>
          </a:p>
          <a:p>
            <a:pPr lvl="1">
              <a:lnSpc>
                <a:spcPct val="110000"/>
              </a:lnSpc>
              <a:defRPr/>
            </a:pPr>
            <a:r>
              <a:rPr lang="cs-CZ" sz="1800" dirty="0">
                <a:solidFill>
                  <a:srgbClr val="002060"/>
                </a:solidFill>
              </a:rPr>
              <a:t>Evidenci o výkonech, tržbách apod.</a:t>
            </a:r>
          </a:p>
          <a:p>
            <a:pPr lvl="1">
              <a:lnSpc>
                <a:spcPct val="110000"/>
              </a:lnSpc>
              <a:defRPr/>
            </a:pPr>
            <a:r>
              <a:rPr lang="cs-CZ" sz="1800" dirty="0">
                <a:solidFill>
                  <a:srgbClr val="002060"/>
                </a:solidFill>
              </a:rPr>
              <a:t>Moduly pro řízení konsignačních skladů</a:t>
            </a:r>
          </a:p>
          <a:p>
            <a:pPr lvl="1">
              <a:lnSpc>
                <a:spcPct val="110000"/>
              </a:lnSpc>
              <a:defRPr/>
            </a:pPr>
            <a:r>
              <a:rPr lang="cs-CZ" sz="1800" dirty="0">
                <a:solidFill>
                  <a:srgbClr val="002060"/>
                </a:solidFill>
              </a:rPr>
              <a:t>Sledování tras a určování optimálních tras </a:t>
            </a:r>
          </a:p>
          <a:p>
            <a:pPr>
              <a:lnSpc>
                <a:spcPct val="110000"/>
              </a:lnSpc>
              <a:defRPr/>
            </a:pPr>
            <a:r>
              <a:rPr lang="cs-CZ" sz="2000" dirty="0">
                <a:solidFill>
                  <a:srgbClr val="002060"/>
                </a:solidFill>
              </a:rPr>
              <a:t>Jsou zde vytvářeny podklady pro další moduly</a:t>
            </a:r>
          </a:p>
          <a:p>
            <a:pPr lvl="1">
              <a:lnSpc>
                <a:spcPct val="110000"/>
              </a:lnSpc>
              <a:defRPr/>
            </a:pPr>
            <a:r>
              <a:rPr lang="cs-CZ" sz="1800" dirty="0">
                <a:solidFill>
                  <a:srgbClr val="002060"/>
                </a:solidFill>
              </a:rPr>
              <a:t>Výpočet mezd řidičů</a:t>
            </a:r>
          </a:p>
          <a:p>
            <a:pPr lvl="1">
              <a:lnSpc>
                <a:spcPct val="110000"/>
              </a:lnSpc>
              <a:defRPr/>
            </a:pPr>
            <a:r>
              <a:rPr lang="cs-CZ" sz="1800" dirty="0">
                <a:solidFill>
                  <a:srgbClr val="002060"/>
                </a:solidFill>
              </a:rPr>
              <a:t>Údržbu vozidel a spotřebu pohonných hmot</a:t>
            </a:r>
          </a:p>
          <a:p>
            <a:pPr lvl="1">
              <a:lnSpc>
                <a:spcPct val="110000"/>
              </a:lnSpc>
              <a:defRPr/>
            </a:pPr>
            <a:r>
              <a:rPr lang="cs-CZ" sz="1800" dirty="0">
                <a:solidFill>
                  <a:srgbClr val="002060"/>
                </a:solidFill>
              </a:rPr>
              <a:t>Fakturaci přeprav apod.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11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/18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</a:t>
            </a:r>
            <a:r>
              <a:rPr lang="cs-CZ" altLang="cs-CZ" sz="80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ostatní podnikové IS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06919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Moduly pro osobní dopravu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800" dirty="0">
                <a:solidFill>
                  <a:srgbClr val="002060"/>
                </a:solidFill>
              </a:rPr>
              <a:t>Moduly obsahují např.</a:t>
            </a:r>
          </a:p>
          <a:p>
            <a:pPr lvl="1"/>
            <a:r>
              <a:rPr lang="cs-CZ" sz="2400" dirty="0">
                <a:solidFill>
                  <a:srgbClr val="002060"/>
                </a:solidFill>
              </a:rPr>
              <a:t>Zpracování jízdních řádů a výstupů pro celostátní informační systém o jízdních řádech</a:t>
            </a:r>
          </a:p>
          <a:p>
            <a:pPr lvl="1"/>
            <a:r>
              <a:rPr lang="cs-CZ" sz="2400" dirty="0">
                <a:solidFill>
                  <a:srgbClr val="002060"/>
                </a:solidFill>
              </a:rPr>
              <a:t>Obsluhu provozovaných spojů</a:t>
            </a:r>
          </a:p>
          <a:p>
            <a:pPr lvl="1"/>
            <a:r>
              <a:rPr lang="cs-CZ" sz="2400" dirty="0">
                <a:solidFill>
                  <a:srgbClr val="002060"/>
                </a:solidFill>
              </a:rPr>
              <a:t>Tvorba plánu výjezdů autobusů pravidelné dopravy</a:t>
            </a:r>
          </a:p>
          <a:p>
            <a:pPr lvl="1"/>
            <a:r>
              <a:rPr lang="cs-CZ" sz="2400" dirty="0">
                <a:solidFill>
                  <a:srgbClr val="002060"/>
                </a:solidFill>
              </a:rPr>
              <a:t>Kalkulace přepravného při nepravidelné osobní dopravě apod.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12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/18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</a:t>
            </a:r>
            <a:r>
              <a:rPr lang="cs-CZ" altLang="cs-CZ" sz="80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ostatní podnikové IS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00686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Geografické IS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defRPr/>
            </a:pPr>
            <a:r>
              <a:rPr lang="cs-CZ" sz="2000" dirty="0">
                <a:solidFill>
                  <a:srgbClr val="002060"/>
                </a:solidFill>
              </a:rPr>
              <a:t>Speciální typ informačního systému, ve kterém jsou informace vázány na graficky vyjádřené prostorové údaje</a:t>
            </a:r>
          </a:p>
          <a:p>
            <a:pPr>
              <a:lnSpc>
                <a:spcPct val="110000"/>
              </a:lnSpc>
              <a:defRPr/>
            </a:pPr>
            <a:r>
              <a:rPr lang="cs-CZ" sz="2000" dirty="0">
                <a:solidFill>
                  <a:srgbClr val="002060"/>
                </a:solidFill>
              </a:rPr>
              <a:t>Analytický prostředek pro uchování a zpracování prostorových geografických dat počítačem, založený na geografickém modelu v digitální formě</a:t>
            </a:r>
          </a:p>
          <a:p>
            <a:pPr>
              <a:lnSpc>
                <a:spcPct val="110000"/>
              </a:lnSpc>
              <a:defRPr/>
            </a:pPr>
            <a:r>
              <a:rPr lang="cs-CZ" sz="2000" dirty="0">
                <a:solidFill>
                  <a:srgbClr val="002060"/>
                </a:solidFill>
              </a:rPr>
              <a:t>Lze chápat jako celou technologii pro tvorbu, správu, prezentaci a analýzu prostorově umístěných informací</a:t>
            </a:r>
          </a:p>
          <a:p>
            <a:pPr>
              <a:lnSpc>
                <a:spcPct val="110000"/>
              </a:lnSpc>
              <a:defRPr/>
            </a:pPr>
            <a:r>
              <a:rPr lang="cs-CZ" sz="2000" dirty="0">
                <a:solidFill>
                  <a:srgbClr val="002060"/>
                </a:solidFill>
              </a:rPr>
              <a:t>Zahrnuje počítačovou a další speciální techniku pro pořizování a údržbu digitálních map, programové vybavení pro jejich správu a analýzu, vlastní data a soubor postupů pro zavádění a aplikaci systémů GIS. 	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13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/18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</a:t>
            </a:r>
            <a:r>
              <a:rPr lang="cs-CZ" altLang="cs-CZ" sz="80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ostatní podnikové IS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37124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4176464" cy="507703"/>
          </a:xfrm>
        </p:spPr>
        <p:txBody>
          <a:bodyPr/>
          <a:lstStyle/>
          <a:p>
            <a:r>
              <a:rPr lang="cs-CZ" dirty="0"/>
              <a:t>Základní součásti GIS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cs-CZ" sz="2600" dirty="0">
                <a:solidFill>
                  <a:srgbClr val="002060"/>
                </a:solidFill>
              </a:rPr>
              <a:t>Geografický informační systém se zjednodušeně skládá z následujících základních součástí</a:t>
            </a:r>
          </a:p>
          <a:p>
            <a:pPr lvl="1">
              <a:defRPr/>
            </a:pPr>
            <a:r>
              <a:rPr lang="cs-CZ" sz="2200" dirty="0">
                <a:solidFill>
                  <a:srgbClr val="002060"/>
                </a:solidFill>
              </a:rPr>
              <a:t>Geografických dat, uložených v prostorových záznamech</a:t>
            </a:r>
          </a:p>
          <a:p>
            <a:pPr lvl="1">
              <a:defRPr/>
            </a:pPr>
            <a:r>
              <a:rPr lang="cs-CZ" sz="2200" dirty="0">
                <a:solidFill>
                  <a:srgbClr val="002060"/>
                </a:solidFill>
              </a:rPr>
              <a:t>Možností vzdáleného, víceuživatelského datového přístupu</a:t>
            </a:r>
          </a:p>
          <a:p>
            <a:pPr lvl="1">
              <a:defRPr/>
            </a:pPr>
            <a:r>
              <a:rPr lang="cs-CZ" sz="2200" dirty="0">
                <a:solidFill>
                  <a:srgbClr val="002060"/>
                </a:solidFill>
              </a:rPr>
              <a:t>Nástrojů pro vstup, údržbu, analýzu a výstup dat – prostorová technologie</a:t>
            </a:r>
          </a:p>
          <a:p>
            <a:pPr lvl="1">
              <a:defRPr/>
            </a:pPr>
            <a:r>
              <a:rPr lang="cs-CZ" sz="2200" dirty="0">
                <a:solidFill>
                  <a:srgbClr val="002060"/>
                </a:solidFill>
              </a:rPr>
              <a:t>Zákaznické implementace čili možnost sestavovat řešení z těchto nástrojů pro geografický </a:t>
            </a:r>
            <a:r>
              <a:rPr lang="cs-CZ" sz="2200" dirty="0" err="1">
                <a:solidFill>
                  <a:srgbClr val="002060"/>
                </a:solidFill>
              </a:rPr>
              <a:t>procesing</a:t>
            </a:r>
            <a:endParaRPr lang="cs-CZ" sz="2200" dirty="0">
              <a:solidFill>
                <a:srgbClr val="002060"/>
              </a:solidFill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14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/18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</a:t>
            </a:r>
            <a:r>
              <a:rPr lang="cs-CZ" altLang="cs-CZ" sz="80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ostatní podnikové IS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57436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4176464" cy="507703"/>
          </a:xfrm>
        </p:spPr>
        <p:txBody>
          <a:bodyPr/>
          <a:lstStyle/>
          <a:p>
            <a:r>
              <a:rPr lang="cs-CZ" dirty="0"/>
              <a:t>Administrativa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defRPr/>
            </a:pPr>
            <a:r>
              <a:rPr lang="cs-CZ" sz="2000" dirty="0">
                <a:solidFill>
                  <a:srgbClr val="002060"/>
                </a:solidFill>
              </a:rPr>
              <a:t>Způsobem pokrytí administrativních a podpůrných procesů IT se firma od sebe liší</a:t>
            </a:r>
          </a:p>
          <a:p>
            <a:pPr>
              <a:lnSpc>
                <a:spcPct val="110000"/>
              </a:lnSpc>
              <a:defRPr/>
            </a:pPr>
            <a:r>
              <a:rPr lang="cs-CZ" sz="2000" dirty="0">
                <a:solidFill>
                  <a:srgbClr val="002060"/>
                </a:solidFill>
              </a:rPr>
              <a:t>Rozmanitost používaných aplikací</a:t>
            </a:r>
          </a:p>
          <a:p>
            <a:pPr>
              <a:lnSpc>
                <a:spcPct val="110000"/>
              </a:lnSpc>
              <a:defRPr/>
            </a:pPr>
            <a:r>
              <a:rPr lang="cs-CZ" sz="2000" dirty="0">
                <a:solidFill>
                  <a:srgbClr val="002060"/>
                </a:solidFill>
              </a:rPr>
              <a:t>Přínosy nasazení jsou obtížněji definovatelné</a:t>
            </a:r>
          </a:p>
          <a:p>
            <a:pPr>
              <a:lnSpc>
                <a:spcPct val="110000"/>
              </a:lnSpc>
              <a:defRPr/>
            </a:pPr>
            <a:r>
              <a:rPr lang="cs-CZ" sz="2000" dirty="0">
                <a:solidFill>
                  <a:srgbClr val="002060"/>
                </a:solidFill>
              </a:rPr>
              <a:t>Hlavní cílovou oblastí je digitalizace, archivace a správa papírových dokumentů, automatizace některých schvalovacích procesů (pomocí DMS systémů) a front </a:t>
            </a:r>
            <a:r>
              <a:rPr lang="cs-CZ" sz="2000" dirty="0" err="1">
                <a:solidFill>
                  <a:srgbClr val="002060"/>
                </a:solidFill>
              </a:rPr>
              <a:t>office</a:t>
            </a:r>
            <a:r>
              <a:rPr lang="cs-CZ" sz="2000" dirty="0">
                <a:solidFill>
                  <a:srgbClr val="002060"/>
                </a:solidFill>
              </a:rPr>
              <a:t> systémy, které zná každý uživatel PC, neboť mezi ně patří textové editory, e-mailové programy atd. </a:t>
            </a:r>
          </a:p>
          <a:p>
            <a:pPr>
              <a:lnSpc>
                <a:spcPct val="110000"/>
              </a:lnSpc>
              <a:defRPr/>
            </a:pPr>
            <a:r>
              <a:rPr lang="cs-CZ" sz="2000" dirty="0">
                <a:solidFill>
                  <a:srgbClr val="002060"/>
                </a:solidFill>
              </a:rPr>
              <a:t>Administrativní procesy spadají do některé z vertikálních oblastí, jako jsou finance nebo lidské zdroje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15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/18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</a:t>
            </a:r>
            <a:r>
              <a:rPr lang="cs-CZ" altLang="cs-CZ" sz="80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ostatní podnikové IS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98097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264696" cy="507703"/>
          </a:xfrm>
        </p:spPr>
        <p:txBody>
          <a:bodyPr/>
          <a:lstStyle/>
          <a:p>
            <a:r>
              <a:rPr lang="cs-CZ" dirty="0"/>
              <a:t>Systémy pro správu a sdílení dokumentů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8809936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defRPr/>
            </a:pPr>
            <a:r>
              <a:rPr lang="cs-CZ" sz="2000" dirty="0" err="1">
                <a:solidFill>
                  <a:srgbClr val="002060"/>
                </a:solidFill>
              </a:rPr>
              <a:t>Document</a:t>
            </a:r>
            <a:r>
              <a:rPr lang="cs-CZ" sz="2000" dirty="0">
                <a:solidFill>
                  <a:srgbClr val="002060"/>
                </a:solidFill>
              </a:rPr>
              <a:t> Management Systems (DMS)</a:t>
            </a:r>
          </a:p>
          <a:p>
            <a:pPr lvl="1"/>
            <a:r>
              <a:rPr lang="cs-CZ" sz="1600" dirty="0">
                <a:solidFill>
                  <a:srgbClr val="002060"/>
                </a:solidFill>
              </a:rPr>
              <a:t>Systém pro digitalizaci, archivaci, správu a práci s elektronickou formou dokumentů, které buď vnikly již v elektronické podobě, nebo měly původně papírovou podobu</a:t>
            </a:r>
          </a:p>
          <a:p>
            <a:pPr lvl="1"/>
            <a:r>
              <a:rPr lang="cs-CZ" sz="1600" dirty="0">
                <a:solidFill>
                  <a:srgbClr val="002060"/>
                </a:solidFill>
              </a:rPr>
              <a:t>Mohou být integrovány s dalšími aplikacemi nebo být jejich součástí. V současné době se prosazuje širší pojetí DMS, které je nazýváno </a:t>
            </a:r>
            <a:r>
              <a:rPr lang="cs-CZ" sz="1600" dirty="0" err="1">
                <a:solidFill>
                  <a:srgbClr val="002060"/>
                </a:solidFill>
              </a:rPr>
              <a:t>Enterprise</a:t>
            </a:r>
            <a:r>
              <a:rPr lang="cs-CZ" sz="1600" dirty="0">
                <a:solidFill>
                  <a:srgbClr val="002060"/>
                </a:solidFill>
              </a:rPr>
              <a:t> </a:t>
            </a:r>
            <a:r>
              <a:rPr lang="cs-CZ" sz="1600" dirty="0" err="1">
                <a:solidFill>
                  <a:srgbClr val="002060"/>
                </a:solidFill>
              </a:rPr>
              <a:t>Content</a:t>
            </a:r>
            <a:r>
              <a:rPr lang="cs-CZ" sz="1600" dirty="0">
                <a:solidFill>
                  <a:srgbClr val="002060"/>
                </a:solidFill>
              </a:rPr>
              <a:t> Management</a:t>
            </a:r>
          </a:p>
          <a:p>
            <a:pPr>
              <a:lnSpc>
                <a:spcPct val="110000"/>
              </a:lnSpc>
              <a:defRPr/>
            </a:pPr>
            <a:r>
              <a:rPr lang="cs-CZ" sz="2000" dirty="0" err="1">
                <a:solidFill>
                  <a:srgbClr val="002060"/>
                </a:solidFill>
              </a:rPr>
              <a:t>Optical</a:t>
            </a:r>
            <a:r>
              <a:rPr lang="cs-CZ" sz="2000" dirty="0">
                <a:solidFill>
                  <a:srgbClr val="002060"/>
                </a:solidFill>
              </a:rPr>
              <a:t> </a:t>
            </a:r>
            <a:r>
              <a:rPr lang="cs-CZ" sz="2000" dirty="0" err="1">
                <a:solidFill>
                  <a:srgbClr val="002060"/>
                </a:solidFill>
              </a:rPr>
              <a:t>Character</a:t>
            </a:r>
            <a:r>
              <a:rPr lang="cs-CZ" sz="2000" dirty="0">
                <a:solidFill>
                  <a:srgbClr val="002060"/>
                </a:solidFill>
              </a:rPr>
              <a:t> </a:t>
            </a:r>
            <a:r>
              <a:rPr lang="cs-CZ" sz="2000" dirty="0" err="1">
                <a:solidFill>
                  <a:srgbClr val="002060"/>
                </a:solidFill>
              </a:rPr>
              <a:t>Recognition</a:t>
            </a:r>
            <a:r>
              <a:rPr lang="cs-CZ" sz="2000" dirty="0">
                <a:solidFill>
                  <a:srgbClr val="002060"/>
                </a:solidFill>
              </a:rPr>
              <a:t> (OCR)</a:t>
            </a:r>
          </a:p>
          <a:p>
            <a:pPr lvl="1">
              <a:lnSpc>
                <a:spcPct val="110000"/>
              </a:lnSpc>
              <a:defRPr/>
            </a:pPr>
            <a:r>
              <a:rPr lang="cs-CZ" sz="1600" dirty="0">
                <a:solidFill>
                  <a:srgbClr val="002060"/>
                </a:solidFill>
              </a:rPr>
              <a:t>Aplikace pro rozpoznávání textů při digitalizaci dokumentů, které umožňují převod papírových dokumentů do plně elektronických verzí, které lze dále editovat, vyhledávat v nich, vkládat je do jiných dokumentů atd. </a:t>
            </a:r>
          </a:p>
          <a:p>
            <a:pPr>
              <a:lnSpc>
                <a:spcPct val="110000"/>
              </a:lnSpc>
              <a:defRPr/>
            </a:pPr>
            <a:r>
              <a:rPr lang="cs-CZ" sz="2000" dirty="0">
                <a:solidFill>
                  <a:srgbClr val="002060"/>
                </a:solidFill>
              </a:rPr>
              <a:t>Image </a:t>
            </a:r>
            <a:r>
              <a:rPr lang="cs-CZ" sz="2000" dirty="0" err="1">
                <a:solidFill>
                  <a:srgbClr val="002060"/>
                </a:solidFill>
              </a:rPr>
              <a:t>Processing</a:t>
            </a:r>
            <a:r>
              <a:rPr lang="cs-CZ" sz="2000" dirty="0">
                <a:solidFill>
                  <a:srgbClr val="002060"/>
                </a:solidFill>
              </a:rPr>
              <a:t> Systems</a:t>
            </a:r>
          </a:p>
          <a:p>
            <a:pPr lvl="1">
              <a:lnSpc>
                <a:spcPct val="110000"/>
              </a:lnSpc>
              <a:defRPr/>
            </a:pPr>
            <a:r>
              <a:rPr lang="cs-CZ" sz="1600" dirty="0">
                <a:solidFill>
                  <a:srgbClr val="002060"/>
                </a:solidFill>
              </a:rPr>
              <a:t>Zahrnují aplikace pro zpracování obrázků, do které kromě grafických editorů patří také multimediální systémy či systémy pro vytváření prezentací.</a:t>
            </a:r>
          </a:p>
          <a:p>
            <a:pPr>
              <a:lnSpc>
                <a:spcPct val="110000"/>
              </a:lnSpc>
              <a:defRPr/>
            </a:pPr>
            <a:endParaRPr lang="cs-CZ" sz="2000" dirty="0">
              <a:solidFill>
                <a:srgbClr val="002060"/>
              </a:solidFill>
            </a:endParaRPr>
          </a:p>
          <a:p>
            <a:pPr>
              <a:lnSpc>
                <a:spcPct val="110000"/>
              </a:lnSpc>
              <a:defRPr/>
            </a:pPr>
            <a:endParaRPr lang="cs-CZ" sz="2000" dirty="0">
              <a:solidFill>
                <a:srgbClr val="002060"/>
              </a:solidFill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16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/18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</a:t>
            </a:r>
            <a:r>
              <a:rPr lang="cs-CZ" altLang="cs-CZ" sz="80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ostatní podnikové IS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04320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4176464" cy="507703"/>
          </a:xfrm>
        </p:spPr>
        <p:txBody>
          <a:bodyPr/>
          <a:lstStyle/>
          <a:p>
            <a:r>
              <a:rPr lang="cs-CZ" dirty="0" err="1"/>
              <a:t>Workflow</a:t>
            </a:r>
            <a:r>
              <a:rPr lang="cs-CZ" dirty="0"/>
              <a:t> systémy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cs-CZ" sz="2000" dirty="0">
                <a:solidFill>
                  <a:srgbClr val="002060"/>
                </a:solidFill>
              </a:rPr>
              <a:t>Počítačové systémy zabezpečující automatizaci</a:t>
            </a:r>
          </a:p>
          <a:p>
            <a:pPr>
              <a:defRPr/>
            </a:pPr>
            <a:r>
              <a:rPr lang="cs-CZ" sz="2000" dirty="0">
                <a:solidFill>
                  <a:srgbClr val="002060"/>
                </a:solidFill>
              </a:rPr>
              <a:t>Definují, vytváří a řídí průběh procesů</a:t>
            </a:r>
          </a:p>
          <a:p>
            <a:pPr>
              <a:defRPr/>
            </a:pPr>
            <a:r>
              <a:rPr lang="cs-CZ" sz="2000" dirty="0">
                <a:solidFill>
                  <a:srgbClr val="002060"/>
                </a:solidFill>
              </a:rPr>
              <a:t>Podporují řízení a správu toku dokumentů spojených s podnikovými procesy</a:t>
            </a:r>
          </a:p>
          <a:p>
            <a:pPr>
              <a:lnSpc>
                <a:spcPct val="110000"/>
              </a:lnSpc>
              <a:defRPr/>
            </a:pPr>
            <a:r>
              <a:rPr lang="cs-CZ" sz="2000" dirty="0">
                <a:solidFill>
                  <a:srgbClr val="002060"/>
                </a:solidFill>
              </a:rPr>
              <a:t>Jsou schopny</a:t>
            </a:r>
          </a:p>
          <a:p>
            <a:pPr lvl="1">
              <a:lnSpc>
                <a:spcPct val="110000"/>
              </a:lnSpc>
              <a:defRPr/>
            </a:pPr>
            <a:r>
              <a:rPr lang="cs-CZ" sz="1800" dirty="0">
                <a:solidFill>
                  <a:srgbClr val="002060"/>
                </a:solidFill>
              </a:rPr>
              <a:t>Interpretovat definici procesu</a:t>
            </a:r>
          </a:p>
          <a:p>
            <a:pPr lvl="1">
              <a:lnSpc>
                <a:spcPct val="110000"/>
              </a:lnSpc>
              <a:defRPr/>
            </a:pPr>
            <a:r>
              <a:rPr lang="cs-CZ" sz="1800" dirty="0">
                <a:solidFill>
                  <a:srgbClr val="002060"/>
                </a:solidFill>
              </a:rPr>
              <a:t>Komunikovat s účastníky</a:t>
            </a:r>
          </a:p>
          <a:p>
            <a:pPr lvl="1">
              <a:lnSpc>
                <a:spcPct val="110000"/>
              </a:lnSpc>
              <a:defRPr/>
            </a:pPr>
            <a:r>
              <a:rPr lang="cs-CZ" sz="1800" dirty="0">
                <a:solidFill>
                  <a:srgbClr val="002060"/>
                </a:solidFill>
              </a:rPr>
              <a:t>V případě potřeby spustit další aplikace</a:t>
            </a:r>
          </a:p>
          <a:p>
            <a:pPr>
              <a:lnSpc>
                <a:spcPct val="110000"/>
              </a:lnSpc>
              <a:defRPr/>
            </a:pPr>
            <a:r>
              <a:rPr lang="cs-CZ" sz="2000" dirty="0">
                <a:solidFill>
                  <a:srgbClr val="002060"/>
                </a:solidFill>
              </a:rPr>
              <a:t>Většinou jsou pomocí specializovaných </a:t>
            </a:r>
            <a:r>
              <a:rPr lang="cs-CZ" sz="2000" dirty="0" err="1">
                <a:solidFill>
                  <a:srgbClr val="002060"/>
                </a:solidFill>
              </a:rPr>
              <a:t>workflow</a:t>
            </a:r>
            <a:r>
              <a:rPr lang="cs-CZ" sz="2000" dirty="0">
                <a:solidFill>
                  <a:srgbClr val="002060"/>
                </a:solidFill>
              </a:rPr>
              <a:t> systémů řešeny okrajové nebo dokumentově-centrické procesy, neboť hlavní systémy mají integrované </a:t>
            </a:r>
            <a:r>
              <a:rPr lang="cs-CZ" sz="2000" dirty="0" err="1">
                <a:solidFill>
                  <a:srgbClr val="002060"/>
                </a:solidFill>
              </a:rPr>
              <a:t>workflow</a:t>
            </a:r>
            <a:r>
              <a:rPr lang="cs-CZ" sz="2000" dirty="0">
                <a:solidFill>
                  <a:srgbClr val="002060"/>
                </a:solidFill>
              </a:rPr>
              <a:t> pro jimi pokrývané procesy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17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/18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</a:t>
            </a:r>
            <a:r>
              <a:rPr lang="cs-CZ" altLang="cs-CZ" sz="80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ostatní podnikové IS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92113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400600" cy="507703"/>
          </a:xfrm>
        </p:spPr>
        <p:txBody>
          <a:bodyPr/>
          <a:lstStyle/>
          <a:p>
            <a:r>
              <a:rPr lang="cs-CZ" dirty="0"/>
              <a:t>Elektronické kolaborační systémy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>
                <a:solidFill>
                  <a:srgbClr val="002060"/>
                </a:solidFill>
              </a:rPr>
              <a:t>Usnadňují spolupráci mezi lidmi</a:t>
            </a:r>
          </a:p>
          <a:p>
            <a:r>
              <a:rPr lang="cs-CZ" sz="2400" dirty="0">
                <a:solidFill>
                  <a:srgbClr val="002060"/>
                </a:solidFill>
              </a:rPr>
              <a:t>Uživatelé mohou</a:t>
            </a:r>
          </a:p>
          <a:p>
            <a:pPr lvl="1"/>
            <a:r>
              <a:rPr lang="cs-CZ" sz="2000" dirty="0">
                <a:solidFill>
                  <a:srgbClr val="002060"/>
                </a:solidFill>
              </a:rPr>
              <a:t>Sdílet informace s jinými uživateli</a:t>
            </a:r>
          </a:p>
          <a:p>
            <a:pPr lvl="1"/>
            <a:r>
              <a:rPr lang="cs-CZ" sz="2000" dirty="0">
                <a:solidFill>
                  <a:srgbClr val="002060"/>
                </a:solidFill>
              </a:rPr>
              <a:t>Spravovat dokumenty od začátku do konce</a:t>
            </a:r>
          </a:p>
          <a:p>
            <a:pPr lvl="1"/>
            <a:r>
              <a:rPr lang="cs-CZ" sz="2000" dirty="0">
                <a:solidFill>
                  <a:srgbClr val="002060"/>
                </a:solidFill>
              </a:rPr>
              <a:t>Publikovat dokumenty usnadňující rozhodování</a:t>
            </a:r>
            <a:endParaRPr lang="cs-CZ" sz="2400" dirty="0">
              <a:solidFill>
                <a:srgbClr val="002060"/>
              </a:solidFill>
            </a:endParaRPr>
          </a:p>
          <a:p>
            <a:r>
              <a:rPr lang="cs-CZ" sz="2400" dirty="0">
                <a:solidFill>
                  <a:srgbClr val="002060"/>
                </a:solidFill>
              </a:rPr>
              <a:t>Obsahují aplikace určené pro týmovou spolupráci, např.</a:t>
            </a:r>
          </a:p>
          <a:p>
            <a:pPr lvl="1"/>
            <a:r>
              <a:rPr lang="cs-CZ" sz="2000" dirty="0">
                <a:solidFill>
                  <a:srgbClr val="002060"/>
                </a:solidFill>
              </a:rPr>
              <a:t>Elektronické meeting systémy</a:t>
            </a:r>
          </a:p>
          <a:p>
            <a:pPr lvl="1"/>
            <a:r>
              <a:rPr lang="cs-CZ" sz="2000" dirty="0">
                <a:solidFill>
                  <a:srgbClr val="002060"/>
                </a:solidFill>
              </a:rPr>
              <a:t>Podpora </a:t>
            </a:r>
            <a:r>
              <a:rPr lang="cs-CZ" sz="2000" dirty="0" err="1">
                <a:solidFill>
                  <a:srgbClr val="002060"/>
                </a:solidFill>
              </a:rPr>
              <a:t>telecommutingu</a:t>
            </a:r>
            <a:endParaRPr lang="cs-CZ" sz="2000" dirty="0">
              <a:solidFill>
                <a:srgbClr val="002060"/>
              </a:solidFill>
            </a:endParaRPr>
          </a:p>
          <a:p>
            <a:pPr lvl="1"/>
            <a:r>
              <a:rPr lang="cs-CZ" sz="2000" dirty="0">
                <a:solidFill>
                  <a:srgbClr val="002060"/>
                </a:solidFill>
              </a:rPr>
              <a:t>MS SharePoint atd. 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18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/18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</a:t>
            </a:r>
            <a:r>
              <a:rPr lang="cs-CZ" altLang="cs-CZ" sz="80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ostatní podnikové IS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93420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79712" y="2067694"/>
            <a:ext cx="4536504" cy="507703"/>
          </a:xfrm>
        </p:spPr>
        <p:txBody>
          <a:bodyPr/>
          <a:lstStyle/>
          <a:p>
            <a:pPr algn="ctr"/>
            <a:r>
              <a:rPr lang="cs-CZ" dirty="0"/>
              <a:t>Děkuji za pozornost</a:t>
            </a: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</a:t>
            </a:r>
            <a:r>
              <a:rPr lang="cs-CZ" altLang="cs-CZ" sz="80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ostatní podnikové IS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345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987574"/>
            <a:ext cx="8280920" cy="2952328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Podpora péče o lidské zdroje</a:t>
            </a:r>
          </a:p>
          <a:p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Podpora logistiky a dopravy </a:t>
            </a:r>
          </a:p>
          <a:p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Geografické IS</a:t>
            </a:r>
          </a:p>
          <a:p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Podpora administrativy</a:t>
            </a:r>
          </a:p>
          <a:p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Obsah prezentace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ostatní podnikové IS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7E400C85-A396-4174-AB0D-0E3FE9C4189D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2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/18</a:t>
            </a:r>
          </a:p>
        </p:txBody>
      </p:sp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4176464" cy="507703"/>
          </a:xfrm>
        </p:spPr>
        <p:txBody>
          <a:bodyPr/>
          <a:lstStyle/>
          <a:p>
            <a:r>
              <a:rPr lang="cs-CZ" dirty="0"/>
              <a:t>Systémy péče o lidské zdroje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>
                <a:solidFill>
                  <a:srgbClr val="002060"/>
                </a:solidFill>
              </a:rPr>
              <a:t>Dlouho se omezovaly na oblast evidence a zpracování mezd</a:t>
            </a:r>
          </a:p>
          <a:p>
            <a:r>
              <a:rPr lang="cs-CZ" sz="2400" dirty="0">
                <a:solidFill>
                  <a:srgbClr val="002060"/>
                </a:solidFill>
              </a:rPr>
              <a:t>Moderní systémy se již soustřeďují na další důležité oblasti a problematiku spojenou s </a:t>
            </a:r>
            <a:r>
              <a:rPr lang="cs-CZ" sz="2400" dirty="0" err="1">
                <a:solidFill>
                  <a:srgbClr val="002060"/>
                </a:solidFill>
              </a:rPr>
              <a:t>Human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Resource</a:t>
            </a:r>
            <a:r>
              <a:rPr lang="cs-CZ" sz="2400" dirty="0">
                <a:solidFill>
                  <a:srgbClr val="002060"/>
                </a:solidFill>
              </a:rPr>
              <a:t> (HR), např.</a:t>
            </a:r>
          </a:p>
          <a:p>
            <a:pPr lvl="1"/>
            <a:r>
              <a:rPr lang="cs-CZ" sz="2000" dirty="0">
                <a:solidFill>
                  <a:srgbClr val="002060"/>
                </a:solidFill>
              </a:rPr>
              <a:t>Akvizici a plánování lidských zdrojů</a:t>
            </a:r>
          </a:p>
          <a:p>
            <a:pPr lvl="1"/>
            <a:r>
              <a:rPr lang="cs-CZ" sz="2000" dirty="0">
                <a:solidFill>
                  <a:srgbClr val="002060"/>
                </a:solidFill>
              </a:rPr>
              <a:t>Kariérní plánování, </a:t>
            </a:r>
            <a:r>
              <a:rPr lang="cs-CZ" sz="2000" dirty="0" err="1">
                <a:solidFill>
                  <a:srgbClr val="002060"/>
                </a:solidFill>
              </a:rPr>
              <a:t>self-assesment</a:t>
            </a:r>
            <a:r>
              <a:rPr lang="cs-CZ" sz="2000" dirty="0">
                <a:solidFill>
                  <a:srgbClr val="002060"/>
                </a:solidFill>
              </a:rPr>
              <a:t> systémy atd.</a:t>
            </a:r>
          </a:p>
          <a:p>
            <a:r>
              <a:rPr lang="cs-CZ" sz="2400" dirty="0">
                <a:solidFill>
                  <a:srgbClr val="002060"/>
                </a:solidFill>
              </a:rPr>
              <a:t>Samostatnou oblastí je pak měření výkonnosti lidských zdrojů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3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/18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</a:t>
            </a:r>
            <a:r>
              <a:rPr lang="cs-CZ" altLang="cs-CZ" sz="80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ostatní podnikové IS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20914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4176464" cy="507703"/>
          </a:xfrm>
        </p:spPr>
        <p:txBody>
          <a:bodyPr/>
          <a:lstStyle/>
          <a:p>
            <a:r>
              <a:rPr lang="cs-CZ" dirty="0"/>
              <a:t>Mzdová agenda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defRPr/>
            </a:pPr>
            <a:r>
              <a:rPr lang="cs-CZ" sz="1800" dirty="0">
                <a:solidFill>
                  <a:srgbClr val="002060"/>
                </a:solidFill>
              </a:rPr>
              <a:t>Jsou určeny pro zpracování mezd a odměn, systémů benefitů a reportingu státním orgánům, společnostem sociálního a zdravotního zabezpečení</a:t>
            </a:r>
          </a:p>
          <a:p>
            <a:pPr>
              <a:lnSpc>
                <a:spcPct val="110000"/>
              </a:lnSpc>
              <a:defRPr/>
            </a:pPr>
            <a:r>
              <a:rPr lang="cs-CZ" sz="1800" dirty="0">
                <a:solidFill>
                  <a:srgbClr val="002060"/>
                </a:solidFill>
              </a:rPr>
              <a:t>Musí umět zpracovat </a:t>
            </a:r>
            <a:r>
              <a:rPr lang="cs-CZ" sz="1800" b="1" dirty="0">
                <a:solidFill>
                  <a:srgbClr val="002060"/>
                </a:solidFill>
              </a:rPr>
              <a:t>všechny typy mezd pro všechny druhy pracovních </a:t>
            </a:r>
            <a:r>
              <a:rPr lang="cs-CZ" sz="1800" dirty="0">
                <a:solidFill>
                  <a:srgbClr val="002060"/>
                </a:solidFill>
              </a:rPr>
              <a:t>poměrů včetně výpočtu daní a odvodů sociálního a zdravotního pojištění</a:t>
            </a:r>
          </a:p>
          <a:p>
            <a:pPr>
              <a:lnSpc>
                <a:spcPct val="110000"/>
              </a:lnSpc>
              <a:defRPr/>
            </a:pPr>
            <a:r>
              <a:rPr lang="cs-CZ" sz="1800" dirty="0">
                <a:solidFill>
                  <a:srgbClr val="002060"/>
                </a:solidFill>
              </a:rPr>
              <a:t>Umožňují výpočty dle informací z docházky, výroby nebo na základě dopočtu do časového fondu</a:t>
            </a:r>
          </a:p>
          <a:p>
            <a:pPr>
              <a:lnSpc>
                <a:spcPct val="110000"/>
              </a:lnSpc>
              <a:defRPr/>
            </a:pPr>
            <a:r>
              <a:rPr lang="cs-CZ" sz="1800" dirty="0">
                <a:solidFill>
                  <a:srgbClr val="002060"/>
                </a:solidFill>
              </a:rPr>
              <a:t>Zpracování měsíčních uzávěrek, včetně tisků</a:t>
            </a:r>
          </a:p>
          <a:p>
            <a:pPr lvl="1">
              <a:lnSpc>
                <a:spcPct val="110000"/>
              </a:lnSpc>
              <a:defRPr/>
            </a:pPr>
            <a:r>
              <a:rPr lang="cs-CZ" sz="1400" dirty="0">
                <a:solidFill>
                  <a:srgbClr val="002060"/>
                </a:solidFill>
              </a:rPr>
              <a:t>Hromadný tisk dokumentů pro zaměstnance, přehledy zaplaceného sociálního pojištění, výkaz dávek nemocenského, soupis srážek ze mzdy atd.</a:t>
            </a:r>
          </a:p>
          <a:p>
            <a:pPr>
              <a:lnSpc>
                <a:spcPct val="110000"/>
              </a:lnSpc>
              <a:defRPr/>
            </a:pPr>
            <a:r>
              <a:rPr lang="cs-CZ" sz="1800" dirty="0">
                <a:solidFill>
                  <a:srgbClr val="002060"/>
                </a:solidFill>
              </a:rPr>
              <a:t>Možnost opravných výpočtů, popř. zpětných přepočtů</a:t>
            </a:r>
          </a:p>
          <a:p>
            <a:pPr>
              <a:lnSpc>
                <a:spcPct val="110000"/>
              </a:lnSpc>
              <a:defRPr/>
            </a:pPr>
            <a:r>
              <a:rPr lang="cs-CZ" sz="1800" dirty="0">
                <a:solidFill>
                  <a:srgbClr val="002060"/>
                </a:solidFill>
              </a:rPr>
              <a:t>Podpora české legislativy, popř. předpisů dalších zemí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4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/18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</a:t>
            </a:r>
            <a:r>
              <a:rPr lang="cs-CZ" altLang="cs-CZ" sz="80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ostatní podnikové IS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8552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4176464" cy="507703"/>
          </a:xfrm>
        </p:spPr>
        <p:txBody>
          <a:bodyPr/>
          <a:lstStyle/>
          <a:p>
            <a:r>
              <a:rPr lang="cs-CZ" dirty="0"/>
              <a:t>Péče o lidské zdroje I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defRPr/>
            </a:pPr>
            <a:r>
              <a:rPr lang="cs-CZ" sz="1800" dirty="0" err="1">
                <a:solidFill>
                  <a:srgbClr val="002060"/>
                </a:solidFill>
              </a:rPr>
              <a:t>Human</a:t>
            </a:r>
            <a:r>
              <a:rPr lang="cs-CZ" sz="1800" dirty="0">
                <a:solidFill>
                  <a:srgbClr val="002060"/>
                </a:solidFill>
              </a:rPr>
              <a:t> </a:t>
            </a:r>
            <a:r>
              <a:rPr lang="cs-CZ" sz="1800" dirty="0" err="1">
                <a:solidFill>
                  <a:srgbClr val="002060"/>
                </a:solidFill>
              </a:rPr>
              <a:t>Resource</a:t>
            </a:r>
            <a:r>
              <a:rPr lang="cs-CZ" sz="1800" dirty="0">
                <a:solidFill>
                  <a:srgbClr val="002060"/>
                </a:solidFill>
              </a:rPr>
              <a:t> Management (HRM)</a:t>
            </a:r>
          </a:p>
          <a:p>
            <a:pPr lvl="1">
              <a:lnSpc>
                <a:spcPct val="110000"/>
              </a:lnSpc>
              <a:defRPr/>
            </a:pPr>
            <a:r>
              <a:rPr lang="cs-CZ" sz="1400" dirty="0">
                <a:solidFill>
                  <a:srgbClr val="002060"/>
                </a:solidFill>
              </a:rPr>
              <a:t>Představuje soubor systémů podporující procesy v oblasti péče o lidské zdroje</a:t>
            </a:r>
          </a:p>
          <a:p>
            <a:pPr lvl="1">
              <a:lnSpc>
                <a:spcPct val="110000"/>
              </a:lnSpc>
              <a:defRPr/>
            </a:pPr>
            <a:r>
              <a:rPr lang="cs-CZ" sz="1400" dirty="0">
                <a:solidFill>
                  <a:srgbClr val="002060"/>
                </a:solidFill>
              </a:rPr>
              <a:t>Rozsah se liší podle jednotlivých organizací, od plánování lidských zdrojů, systémů odměňování, až po sledování výkonnosti</a:t>
            </a:r>
          </a:p>
          <a:p>
            <a:pPr>
              <a:lnSpc>
                <a:spcPct val="110000"/>
              </a:lnSpc>
              <a:defRPr/>
            </a:pPr>
            <a:r>
              <a:rPr lang="cs-CZ" sz="1800" dirty="0" err="1">
                <a:solidFill>
                  <a:srgbClr val="002060"/>
                </a:solidFill>
              </a:rPr>
              <a:t>Employee</a:t>
            </a:r>
            <a:r>
              <a:rPr lang="cs-CZ" sz="1800" dirty="0">
                <a:solidFill>
                  <a:srgbClr val="002060"/>
                </a:solidFill>
              </a:rPr>
              <a:t> </a:t>
            </a:r>
            <a:r>
              <a:rPr lang="cs-CZ" sz="1800" dirty="0" err="1">
                <a:solidFill>
                  <a:srgbClr val="002060"/>
                </a:solidFill>
              </a:rPr>
              <a:t>Relationship</a:t>
            </a:r>
            <a:r>
              <a:rPr lang="cs-CZ" sz="1800" dirty="0">
                <a:solidFill>
                  <a:srgbClr val="002060"/>
                </a:solidFill>
              </a:rPr>
              <a:t> Management (ERM)</a:t>
            </a:r>
          </a:p>
          <a:p>
            <a:pPr lvl="1">
              <a:lnSpc>
                <a:spcPct val="110000"/>
              </a:lnSpc>
              <a:defRPr/>
            </a:pPr>
            <a:r>
              <a:rPr lang="cs-CZ" sz="1400" dirty="0">
                <a:solidFill>
                  <a:srgbClr val="002060"/>
                </a:solidFill>
              </a:rPr>
              <a:t>Systémy pro řízení vztahů se zaměstnanci</a:t>
            </a:r>
          </a:p>
          <a:p>
            <a:pPr lvl="1">
              <a:lnSpc>
                <a:spcPct val="110000"/>
              </a:lnSpc>
              <a:defRPr/>
            </a:pPr>
            <a:r>
              <a:rPr lang="cs-CZ" sz="1400" dirty="0">
                <a:solidFill>
                  <a:srgbClr val="002060"/>
                </a:solidFill>
              </a:rPr>
              <a:t>Reálná podoba je v podstatě integrovaným HR systémem</a:t>
            </a:r>
          </a:p>
          <a:p>
            <a:pPr>
              <a:lnSpc>
                <a:spcPct val="110000"/>
              </a:lnSpc>
              <a:defRPr/>
            </a:pPr>
            <a:r>
              <a:rPr lang="cs-CZ" sz="1800" dirty="0" err="1">
                <a:solidFill>
                  <a:srgbClr val="002060"/>
                </a:solidFill>
              </a:rPr>
              <a:t>Workforce</a:t>
            </a:r>
            <a:r>
              <a:rPr lang="cs-CZ" sz="1800" dirty="0">
                <a:solidFill>
                  <a:srgbClr val="002060"/>
                </a:solidFill>
              </a:rPr>
              <a:t> </a:t>
            </a:r>
            <a:r>
              <a:rPr lang="cs-CZ" sz="1800" dirty="0" err="1">
                <a:solidFill>
                  <a:srgbClr val="002060"/>
                </a:solidFill>
              </a:rPr>
              <a:t>Dynamic</a:t>
            </a:r>
            <a:r>
              <a:rPr lang="cs-CZ" sz="1800" dirty="0">
                <a:solidFill>
                  <a:srgbClr val="002060"/>
                </a:solidFill>
              </a:rPr>
              <a:t> </a:t>
            </a:r>
            <a:r>
              <a:rPr lang="cs-CZ" sz="1800" dirty="0" err="1">
                <a:solidFill>
                  <a:srgbClr val="002060"/>
                </a:solidFill>
              </a:rPr>
              <a:t>Analysis</a:t>
            </a:r>
            <a:endParaRPr lang="cs-CZ" sz="1800" dirty="0">
              <a:solidFill>
                <a:srgbClr val="002060"/>
              </a:solidFill>
            </a:endParaRPr>
          </a:p>
          <a:p>
            <a:pPr lvl="1">
              <a:lnSpc>
                <a:spcPct val="110000"/>
              </a:lnSpc>
              <a:defRPr/>
            </a:pPr>
            <a:r>
              <a:rPr lang="cs-CZ" sz="1400" dirty="0">
                <a:solidFill>
                  <a:srgbClr val="002060"/>
                </a:solidFill>
              </a:rPr>
              <a:t>Systéme pro analýzu dynamiky vývoje lidského kapitálu včetně povyšování, přesunů, akvizice, propouštění, jejichž výstupy slouží pro plánování lidských zdrojů</a:t>
            </a:r>
          </a:p>
          <a:p>
            <a:pPr>
              <a:lnSpc>
                <a:spcPct val="110000"/>
              </a:lnSpc>
              <a:defRPr/>
            </a:pPr>
            <a:r>
              <a:rPr lang="cs-CZ" sz="1800" dirty="0" err="1">
                <a:solidFill>
                  <a:srgbClr val="002060"/>
                </a:solidFill>
              </a:rPr>
              <a:t>Workforce</a:t>
            </a:r>
            <a:r>
              <a:rPr lang="cs-CZ" sz="1800" dirty="0">
                <a:solidFill>
                  <a:srgbClr val="002060"/>
                </a:solidFill>
              </a:rPr>
              <a:t> </a:t>
            </a:r>
            <a:r>
              <a:rPr lang="cs-CZ" sz="1800" dirty="0" err="1">
                <a:solidFill>
                  <a:srgbClr val="002060"/>
                </a:solidFill>
              </a:rPr>
              <a:t>automation</a:t>
            </a:r>
            <a:endParaRPr lang="cs-CZ" sz="1800" dirty="0">
              <a:solidFill>
                <a:srgbClr val="002060"/>
              </a:solidFill>
            </a:endParaRPr>
          </a:p>
          <a:p>
            <a:pPr lvl="1">
              <a:lnSpc>
                <a:spcPct val="110000"/>
              </a:lnSpc>
              <a:defRPr/>
            </a:pPr>
            <a:r>
              <a:rPr lang="cs-CZ" sz="1400" dirty="0">
                <a:solidFill>
                  <a:srgbClr val="002060"/>
                </a:solidFill>
              </a:rPr>
              <a:t>Systémy pro podporu řízení lidských zdrojů, zejména v projektových systémech a v oblastech poskytování služeb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5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/18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</a:t>
            </a:r>
            <a:r>
              <a:rPr lang="cs-CZ" altLang="cs-CZ" sz="80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ostatní podnikové IS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39689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4176464" cy="507703"/>
          </a:xfrm>
        </p:spPr>
        <p:txBody>
          <a:bodyPr/>
          <a:lstStyle/>
          <a:p>
            <a:r>
              <a:rPr lang="cs-CZ" dirty="0"/>
              <a:t>Péče o lidské zdroje II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cs-CZ" sz="2000" dirty="0" err="1">
                <a:solidFill>
                  <a:srgbClr val="002060"/>
                </a:solidFill>
              </a:rPr>
              <a:t>Employee</a:t>
            </a:r>
            <a:r>
              <a:rPr lang="cs-CZ" sz="2000" dirty="0">
                <a:solidFill>
                  <a:srgbClr val="002060"/>
                </a:solidFill>
              </a:rPr>
              <a:t> </a:t>
            </a:r>
            <a:r>
              <a:rPr lang="cs-CZ" sz="2000" dirty="0" err="1">
                <a:solidFill>
                  <a:srgbClr val="002060"/>
                </a:solidFill>
              </a:rPr>
              <a:t>portal</a:t>
            </a:r>
            <a:endParaRPr lang="cs-CZ" sz="2000" dirty="0">
              <a:solidFill>
                <a:srgbClr val="002060"/>
              </a:solidFill>
            </a:endParaRPr>
          </a:p>
          <a:p>
            <a:pPr lvl="1"/>
            <a:r>
              <a:rPr lang="cs-CZ" sz="1800" dirty="0">
                <a:solidFill>
                  <a:srgbClr val="002060"/>
                </a:solidFill>
              </a:rPr>
              <a:t>Centrální systém sloužící zaměstnancům jako hlavní komunikační kanál a samoobslužné místo pro operace a informace spojené s jejich fungováním v rámci společnosti</a:t>
            </a:r>
          </a:p>
          <a:p>
            <a:pPr lvl="1"/>
            <a:r>
              <a:rPr lang="cs-CZ" sz="1800" dirty="0">
                <a:solidFill>
                  <a:srgbClr val="002060"/>
                </a:solidFill>
              </a:rPr>
              <a:t>Obhospodařuje žádosti a vyřizování distribuce určitých prostředků, ohodnocení a finančního vyrovnání, firemní vzdělávání atd.</a:t>
            </a:r>
          </a:p>
          <a:p>
            <a:pPr lvl="1"/>
            <a:r>
              <a:rPr lang="cs-CZ" sz="1800" dirty="0">
                <a:solidFill>
                  <a:srgbClr val="002060"/>
                </a:solidFill>
              </a:rPr>
              <a:t>Zaměstnanci např. mohou pomocí portálu pro zaměstnance snadno provádět akce</a:t>
            </a:r>
          </a:p>
          <a:p>
            <a:pPr lvl="2"/>
            <a:r>
              <a:rPr lang="cs-CZ" sz="1600" dirty="0">
                <a:solidFill>
                  <a:srgbClr val="002060"/>
                </a:solidFill>
              </a:rPr>
              <a:t>Získávat rychlé aktualizace měnících se dat a sestav uložených v systému</a:t>
            </a:r>
          </a:p>
          <a:p>
            <a:pPr lvl="2"/>
            <a:r>
              <a:rPr lang="cs-CZ" sz="1600" dirty="0">
                <a:solidFill>
                  <a:srgbClr val="002060"/>
                </a:solidFill>
              </a:rPr>
              <a:t>Získat přístup k dokumentům a sdílet je</a:t>
            </a:r>
          </a:p>
          <a:p>
            <a:pPr lvl="2"/>
            <a:r>
              <a:rPr lang="cs-CZ" sz="1600" dirty="0">
                <a:solidFill>
                  <a:srgbClr val="002060"/>
                </a:solidFill>
              </a:rPr>
              <a:t>Používat nástroje pro prodej, služby a vytváření výkazů</a:t>
            </a:r>
          </a:p>
          <a:p>
            <a:pPr lvl="2"/>
            <a:r>
              <a:rPr lang="cs-CZ" sz="1600" dirty="0">
                <a:solidFill>
                  <a:srgbClr val="002060"/>
                </a:solidFill>
              </a:rPr>
              <a:t>Upravovat data uložená v systém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6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/18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</a:t>
            </a:r>
            <a:r>
              <a:rPr lang="cs-CZ" altLang="cs-CZ" sz="80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ostatní podnikové IS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98765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4176464" cy="507703"/>
          </a:xfrm>
        </p:spPr>
        <p:txBody>
          <a:bodyPr/>
          <a:lstStyle/>
          <a:p>
            <a:r>
              <a:rPr lang="cs-CZ" dirty="0" err="1"/>
              <a:t>eLearning</a:t>
            </a:r>
            <a:endParaRPr lang="cs-CZ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defRPr/>
            </a:pPr>
            <a:r>
              <a:rPr lang="cs-CZ" sz="1900" dirty="0">
                <a:solidFill>
                  <a:srgbClr val="002060"/>
                </a:solidFill>
              </a:rPr>
              <a:t>Podpora celoživotního vzdělávání</a:t>
            </a:r>
          </a:p>
          <a:p>
            <a:pPr>
              <a:lnSpc>
                <a:spcPct val="110000"/>
              </a:lnSpc>
              <a:defRPr/>
            </a:pPr>
            <a:r>
              <a:rPr lang="cs-CZ" sz="1900" dirty="0">
                <a:solidFill>
                  <a:srgbClr val="002060"/>
                </a:solidFill>
              </a:rPr>
              <a:t>Mění způsob přístupu k rozvoji lidských zdrojů</a:t>
            </a:r>
          </a:p>
          <a:p>
            <a:pPr>
              <a:lnSpc>
                <a:spcPct val="110000"/>
              </a:lnSpc>
              <a:defRPr/>
            </a:pPr>
            <a:r>
              <a:rPr lang="cs-CZ" sz="1900" dirty="0">
                <a:solidFill>
                  <a:srgbClr val="002060"/>
                </a:solidFill>
              </a:rPr>
              <a:t>Přínosem je schopnost rychlé aplikace na téměř neomezenou skupinu zaměstnanců</a:t>
            </a:r>
          </a:p>
          <a:p>
            <a:pPr lvl="1">
              <a:lnSpc>
                <a:spcPct val="110000"/>
              </a:lnSpc>
              <a:defRPr/>
            </a:pPr>
            <a:r>
              <a:rPr lang="cs-CZ" sz="1700" dirty="0">
                <a:solidFill>
                  <a:srgbClr val="002060"/>
                </a:solidFill>
              </a:rPr>
              <a:t>Užitečné zejména v případě rychlých změn na trhu, které vyžadují odpovídající změny v dovzdělávání zaměstnanců</a:t>
            </a:r>
          </a:p>
          <a:p>
            <a:pPr>
              <a:lnSpc>
                <a:spcPct val="110000"/>
              </a:lnSpc>
              <a:defRPr/>
            </a:pPr>
            <a:r>
              <a:rPr lang="cs-CZ" sz="1900" dirty="0">
                <a:solidFill>
                  <a:srgbClr val="002060"/>
                </a:solidFill>
              </a:rPr>
              <a:t>Časová a geografická nezávislost</a:t>
            </a:r>
          </a:p>
          <a:p>
            <a:pPr>
              <a:lnSpc>
                <a:spcPct val="110000"/>
              </a:lnSpc>
              <a:defRPr/>
            </a:pPr>
            <a:r>
              <a:rPr lang="cs-CZ" sz="1900" dirty="0">
                <a:solidFill>
                  <a:srgbClr val="002060"/>
                </a:solidFill>
              </a:rPr>
              <a:t>Řada podpůrných nástrojů, jako jsou</a:t>
            </a:r>
          </a:p>
          <a:p>
            <a:pPr lvl="1">
              <a:lnSpc>
                <a:spcPct val="110000"/>
              </a:lnSpc>
              <a:defRPr/>
            </a:pPr>
            <a:r>
              <a:rPr lang="cs-CZ" sz="1700" dirty="0">
                <a:solidFill>
                  <a:srgbClr val="002060"/>
                </a:solidFill>
              </a:rPr>
              <a:t>Prostředky pro vzdálené prezentace,</a:t>
            </a:r>
          </a:p>
          <a:p>
            <a:pPr lvl="1">
              <a:lnSpc>
                <a:spcPct val="110000"/>
              </a:lnSpc>
              <a:defRPr/>
            </a:pPr>
            <a:r>
              <a:rPr lang="cs-CZ" sz="1700" dirty="0">
                <a:solidFill>
                  <a:srgbClr val="002060"/>
                </a:solidFill>
              </a:rPr>
              <a:t>Propojení virtuálních týmů pro diskuse nad projekty apod.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7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/18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</a:t>
            </a:r>
            <a:r>
              <a:rPr lang="cs-CZ" altLang="cs-CZ" sz="80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ostatní podnikové IS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73868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Logistika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defRPr/>
            </a:pPr>
            <a:r>
              <a:rPr lang="cs-CZ" sz="1800" dirty="0">
                <a:solidFill>
                  <a:srgbClr val="002060"/>
                </a:solidFill>
              </a:rPr>
              <a:t>Souhrn všech technických a organizačních činností, pomocí nichž se plánují operace související s materiálovým tokem</a:t>
            </a:r>
          </a:p>
          <a:p>
            <a:pPr>
              <a:lnSpc>
                <a:spcPct val="110000"/>
              </a:lnSpc>
              <a:defRPr/>
            </a:pPr>
            <a:r>
              <a:rPr lang="cs-CZ" sz="1800" dirty="0">
                <a:solidFill>
                  <a:srgbClr val="002060"/>
                </a:solidFill>
              </a:rPr>
              <a:t>Zahrnuje nejen tok materiálu, ale i tok informací mezi všemi objekty a časově překlenuje nejrůznější procesy v průmyslu i v obchodě</a:t>
            </a:r>
          </a:p>
          <a:p>
            <a:pPr>
              <a:lnSpc>
                <a:spcPct val="110000"/>
              </a:lnSpc>
              <a:defRPr/>
            </a:pPr>
            <a:r>
              <a:rPr lang="cs-CZ" sz="1800" dirty="0">
                <a:solidFill>
                  <a:srgbClr val="002060"/>
                </a:solidFill>
              </a:rPr>
              <a:t>Zabývá se všemi operacemi určujícími pohyb zboží</a:t>
            </a:r>
          </a:p>
          <a:p>
            <a:pPr lvl="1">
              <a:lnSpc>
                <a:spcPct val="110000"/>
              </a:lnSpc>
              <a:defRPr/>
            </a:pPr>
            <a:r>
              <a:rPr lang="cs-CZ" sz="1600" dirty="0">
                <a:solidFill>
                  <a:srgbClr val="002060"/>
                </a:solidFill>
              </a:rPr>
              <a:t>Alokace výroby a skladů, zásob, řízení a pohybu zboží ve výrobě, balení, skladování, dodávání a odběratelům</a:t>
            </a:r>
          </a:p>
          <a:p>
            <a:pPr>
              <a:lnSpc>
                <a:spcPct val="110000"/>
              </a:lnSpc>
              <a:defRPr/>
            </a:pPr>
            <a:r>
              <a:rPr lang="cs-CZ" sz="1800" dirty="0">
                <a:solidFill>
                  <a:srgbClr val="002060"/>
                </a:solidFill>
              </a:rPr>
              <a:t>Logistické řízení</a:t>
            </a:r>
          </a:p>
          <a:p>
            <a:pPr lvl="1">
              <a:lnSpc>
                <a:spcPct val="110000"/>
              </a:lnSpc>
              <a:defRPr/>
            </a:pPr>
            <a:r>
              <a:rPr lang="cs-CZ" sz="1600" dirty="0">
                <a:solidFill>
                  <a:srgbClr val="002060"/>
                </a:solidFill>
              </a:rPr>
              <a:t>Proces plánování, realizace a řízení efektivního, výkonného toku a skladování zboží, služeb a souvisejících informací z místa vzniku do místa spotřeby</a:t>
            </a:r>
          </a:p>
          <a:p>
            <a:pPr lvl="1">
              <a:lnSpc>
                <a:spcPct val="110000"/>
              </a:lnSpc>
              <a:defRPr/>
            </a:pPr>
            <a:r>
              <a:rPr lang="cs-CZ" sz="1600" dirty="0">
                <a:solidFill>
                  <a:srgbClr val="002060"/>
                </a:solidFill>
              </a:rPr>
              <a:t>Cílem je uspokojit požadavky zákazníků</a:t>
            </a:r>
          </a:p>
          <a:p>
            <a:pPr>
              <a:lnSpc>
                <a:spcPct val="110000"/>
              </a:lnSpc>
              <a:defRPr/>
            </a:pPr>
            <a:endParaRPr lang="cs-CZ" sz="1800" dirty="0">
              <a:solidFill>
                <a:srgbClr val="002060"/>
              </a:solidFill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8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/18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</a:t>
            </a:r>
            <a:r>
              <a:rPr lang="cs-CZ" altLang="cs-CZ" sz="80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ostatní podnikové IS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16490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Logistické moduly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cs-CZ" sz="2400" dirty="0">
                <a:solidFill>
                  <a:srgbClr val="002060"/>
                </a:solidFill>
              </a:rPr>
              <a:t>Jsou určeny pro evidenci zboží ve skladech, kompletaci zboží, přípravu na expedici až po zajištění přepravy zboží</a:t>
            </a:r>
          </a:p>
          <a:p>
            <a:pPr>
              <a:lnSpc>
                <a:spcPct val="110000"/>
              </a:lnSpc>
              <a:defRPr/>
            </a:pPr>
            <a:r>
              <a:rPr lang="cs-CZ" sz="2400" dirty="0">
                <a:solidFill>
                  <a:srgbClr val="002060"/>
                </a:solidFill>
              </a:rPr>
              <a:t>Příklady modulů</a:t>
            </a:r>
          </a:p>
          <a:p>
            <a:pPr lvl="1">
              <a:defRPr/>
            </a:pPr>
            <a:r>
              <a:rPr lang="cs-CZ" sz="2000" dirty="0">
                <a:solidFill>
                  <a:srgbClr val="002060"/>
                </a:solidFill>
              </a:rPr>
              <a:t>Prodej a distribuce</a:t>
            </a:r>
          </a:p>
          <a:p>
            <a:pPr lvl="1">
              <a:defRPr/>
            </a:pPr>
            <a:r>
              <a:rPr lang="cs-CZ" sz="2000" dirty="0">
                <a:solidFill>
                  <a:srgbClr val="002060"/>
                </a:solidFill>
              </a:rPr>
              <a:t>Materiálové hospodářství</a:t>
            </a:r>
          </a:p>
          <a:p>
            <a:pPr lvl="1">
              <a:defRPr/>
            </a:pPr>
            <a:r>
              <a:rPr lang="cs-CZ" sz="2000" dirty="0">
                <a:solidFill>
                  <a:srgbClr val="002060"/>
                </a:solidFill>
              </a:rPr>
              <a:t>Plánování výroby</a:t>
            </a:r>
          </a:p>
          <a:p>
            <a:pPr lvl="1">
              <a:defRPr/>
            </a:pPr>
            <a:r>
              <a:rPr lang="cs-CZ" sz="2000" dirty="0">
                <a:solidFill>
                  <a:srgbClr val="002060"/>
                </a:solidFill>
              </a:rPr>
              <a:t>Řízení jakosti</a:t>
            </a:r>
          </a:p>
          <a:p>
            <a:pPr lvl="1">
              <a:defRPr/>
            </a:pPr>
            <a:r>
              <a:rPr lang="cs-CZ" sz="2000" dirty="0">
                <a:solidFill>
                  <a:srgbClr val="002060"/>
                </a:solidFill>
              </a:rPr>
              <a:t>Opravy a údržba</a:t>
            </a:r>
          </a:p>
          <a:p>
            <a:pPr lvl="1">
              <a:defRPr/>
            </a:pPr>
            <a:r>
              <a:rPr lang="cs-CZ" sz="2000" dirty="0">
                <a:solidFill>
                  <a:srgbClr val="002060"/>
                </a:solidFill>
              </a:rPr>
              <a:t>Doprava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9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/18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</a:t>
            </a:r>
            <a:r>
              <a:rPr lang="cs-CZ" altLang="cs-CZ" sz="80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ostatní podnikové IS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037047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6708</TotalTime>
  <Words>1374</Words>
  <Application>Microsoft Office PowerPoint</Application>
  <PresentationFormat>Předvádění na obrazovce (16:9)</PresentationFormat>
  <Paragraphs>214</Paragraphs>
  <Slides>19</Slides>
  <Notes>17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4" baseType="lpstr">
      <vt:lpstr>Arial</vt:lpstr>
      <vt:lpstr>Calibri</vt:lpstr>
      <vt:lpstr>Enriqueta</vt:lpstr>
      <vt:lpstr>Times New Roman</vt:lpstr>
      <vt:lpstr>SLU</vt:lpstr>
      <vt:lpstr>Informační podpora činnosti firmy</vt:lpstr>
      <vt:lpstr>Obsah prezentace</vt:lpstr>
      <vt:lpstr>Systémy péče o lidské zdroje</vt:lpstr>
      <vt:lpstr>Mzdová agenda</vt:lpstr>
      <vt:lpstr>Péče o lidské zdroje I</vt:lpstr>
      <vt:lpstr>Péče o lidské zdroje II</vt:lpstr>
      <vt:lpstr>eLearning</vt:lpstr>
      <vt:lpstr>Logistika</vt:lpstr>
      <vt:lpstr>Logistické moduly</vt:lpstr>
      <vt:lpstr>Správa vozového parku</vt:lpstr>
      <vt:lpstr>Řízení nákladní dopravy</vt:lpstr>
      <vt:lpstr>Moduly pro osobní dopravu</vt:lpstr>
      <vt:lpstr>Geografické IS</vt:lpstr>
      <vt:lpstr>Základní součásti GIS</vt:lpstr>
      <vt:lpstr>Administrativa</vt:lpstr>
      <vt:lpstr>Systémy pro správu a sdílení dokumentů</vt:lpstr>
      <vt:lpstr>Workflow systémy</vt:lpstr>
      <vt:lpstr>Elektronické kolaborační systémy</vt:lpstr>
      <vt:lpstr>Děkuji za pozornost</vt:lpstr>
    </vt:vector>
  </TitlesOfParts>
  <Company>SU OPF v Karviné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Řízení podnikových procesů</dc:title>
  <dc:creator>Roman Šperka</dc:creator>
  <cp:lastModifiedBy>Michal Halaška</cp:lastModifiedBy>
  <cp:revision>148</cp:revision>
  <dcterms:created xsi:type="dcterms:W3CDTF">2016-07-06T15:42:34Z</dcterms:created>
  <dcterms:modified xsi:type="dcterms:W3CDTF">2022-04-23T22:20:49Z</dcterms:modified>
</cp:coreProperties>
</file>